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B064-D423-40EE-D2D1-7A6AA5CB1ADB}"/>
              </a:ext>
            </a:extLst>
          </p:cNvPr>
          <p:cNvSpPr>
            <a:spLocks noGrp="1"/>
          </p:cNvSpPr>
          <p:nvPr>
            <p:ph type="ctrTitle"/>
          </p:nvPr>
        </p:nvSpPr>
        <p:spPr>
          <a:xfrm>
            <a:off x="143551" y="771708"/>
            <a:ext cx="10058400" cy="3566160"/>
          </a:xfrm>
        </p:spPr>
        <p:txBody>
          <a:bodyPr>
            <a:normAutofit/>
          </a:bodyPr>
          <a:lstStyle/>
          <a:p>
            <a:r>
              <a:rPr lang="en-IN" sz="8800" b="1" dirty="0"/>
              <a:t>Statistical Analysis Using Excel’s Functions</a:t>
            </a:r>
          </a:p>
        </p:txBody>
      </p:sp>
      <p:pic>
        <p:nvPicPr>
          <p:cNvPr id="5" name="Picture 4">
            <a:extLst>
              <a:ext uri="{FF2B5EF4-FFF2-40B4-BE49-F238E27FC236}">
                <a16:creationId xmlns:a16="http://schemas.microsoft.com/office/drawing/2014/main" id="{A7754176-B6BD-FE24-5B25-2498D148EEF6}"/>
              </a:ext>
            </a:extLst>
          </p:cNvPr>
          <p:cNvPicPr>
            <a:picLocks noChangeAspect="1"/>
          </p:cNvPicPr>
          <p:nvPr/>
        </p:nvPicPr>
        <p:blipFill>
          <a:blip r:embed="rId2"/>
          <a:stretch>
            <a:fillRect/>
          </a:stretch>
        </p:blipFill>
        <p:spPr>
          <a:xfrm>
            <a:off x="6545211" y="2864873"/>
            <a:ext cx="5260699" cy="29459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3063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A3D75E-EE3C-C8DD-81F2-ACDED8324B3D}"/>
              </a:ext>
            </a:extLst>
          </p:cNvPr>
          <p:cNvSpPr>
            <a:spLocks noGrp="1"/>
          </p:cNvSpPr>
          <p:nvPr>
            <p:ph type="title"/>
          </p:nvPr>
        </p:nvSpPr>
        <p:spPr>
          <a:xfrm>
            <a:off x="879987" y="6166294"/>
            <a:ext cx="10432026" cy="224673"/>
          </a:xfrm>
        </p:spPr>
        <p:txBody>
          <a:bodyPr>
            <a:noAutofit/>
          </a:bodyPr>
          <a:lstStyle/>
          <a:p>
            <a:r>
              <a:rPr lang="en-US" sz="6600" b="1" dirty="0"/>
              <a:t>Introduction</a:t>
            </a:r>
            <a:br>
              <a:rPr lang="en-US" sz="6600" b="1" dirty="0"/>
            </a:br>
            <a:br>
              <a:rPr lang="en-US" sz="2800" b="1" dirty="0"/>
            </a:br>
            <a:r>
              <a:rPr lang="en-US" sz="2800" dirty="0"/>
              <a:t>Statistical analysis plays a crucial role in interpreting data and informing decision-making across various fields, including business, healthcare, and social sciences. With the increasing volume of data available, the ability to analyze and derive insights from this information has never been more vital. Excel, a widely accessible and user-friendly tool, provides an array of built-in statistical functions that enable users to perform complex analyses with ease. This presentation will explore key statistical functions in Excel, such as measures of central tendency and dispersion, correlation, regression, and hypothesis testing, illustrating their applications through practical examples. By mastering these functions, users can effectively harness the power of data to drive informed decisions.</a:t>
            </a:r>
            <a:br>
              <a:rPr lang="en-US" sz="2800" dirty="0"/>
            </a:br>
            <a:endParaRPr lang="en-IN" sz="2800" dirty="0"/>
          </a:p>
        </p:txBody>
      </p:sp>
    </p:spTree>
    <p:extLst>
      <p:ext uri="{BB962C8B-B14F-4D97-AF65-F5344CB8AC3E}">
        <p14:creationId xmlns:p14="http://schemas.microsoft.com/office/powerpoint/2010/main" val="10300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4453972-9742-D38B-3218-FEA47A5FE3B3}"/>
              </a:ext>
            </a:extLst>
          </p:cNvPr>
          <p:cNvSpPr>
            <a:spLocks noGrp="1" noChangeArrowheads="1"/>
          </p:cNvSpPr>
          <p:nvPr>
            <p:ph type="title"/>
          </p:nvPr>
        </p:nvSpPr>
        <p:spPr bwMode="auto">
          <a:xfrm>
            <a:off x="535858" y="817689"/>
            <a:ext cx="770275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Basic Statistical Functions</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AVERAGE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=AVERAGE(range)</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a:t>
            </a:r>
            <a:r>
              <a:rPr kumimoji="0" lang="en-US" altLang="en-US" sz="2400" b="0" i="0" u="none" strike="noStrike" cap="none" normalizeH="0" baseline="0" dirty="0">
                <a:ln>
                  <a:noFill/>
                </a:ln>
                <a:solidFill>
                  <a:schemeClr val="tx1"/>
                </a:solidFill>
                <a:effectLst/>
                <a:latin typeface="Arial" panose="020B0604020202020204" pitchFamily="34" charset="0"/>
              </a:rPr>
              <a:t> Calculates the mean of a data 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=AVERAGE(A1:A10)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MEDIAN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=MEDIAN(range)</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a:t>
            </a:r>
            <a:r>
              <a:rPr kumimoji="0" lang="en-US" altLang="en-US" sz="2400" b="0" i="0" u="none" strike="noStrike" cap="none" normalizeH="0" baseline="0" dirty="0">
                <a:ln>
                  <a:noFill/>
                </a:ln>
                <a:solidFill>
                  <a:schemeClr val="tx1"/>
                </a:solidFill>
                <a:effectLst/>
                <a:latin typeface="Arial" panose="020B0604020202020204" pitchFamily="34" charset="0"/>
              </a:rPr>
              <a:t> Finds the middle value in a data 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=MEDIAN(B1:B10)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=MODE(range)</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a:t>
            </a:r>
            <a:r>
              <a:rPr kumimoji="0" lang="en-US" altLang="en-US" sz="2400" b="0" i="0" u="none" strike="noStrike" cap="none" normalizeH="0" baseline="0" dirty="0">
                <a:ln>
                  <a:noFill/>
                </a:ln>
                <a:solidFill>
                  <a:schemeClr val="tx1"/>
                </a:solidFill>
                <a:effectLst/>
                <a:latin typeface="Arial" panose="020B0604020202020204" pitchFamily="34" charset="0"/>
              </a:rPr>
              <a:t> Identifies the most frequently occurring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=MODE(C1:C10)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86A4113-BF2F-F1C9-BC35-DE792ADD1695}"/>
              </a:ext>
            </a:extLst>
          </p:cNvPr>
          <p:cNvPicPr>
            <a:picLocks noChangeAspect="1"/>
          </p:cNvPicPr>
          <p:nvPr/>
        </p:nvPicPr>
        <p:blipFill>
          <a:blip r:embed="rId2"/>
          <a:stretch>
            <a:fillRect/>
          </a:stretch>
        </p:blipFill>
        <p:spPr>
          <a:xfrm>
            <a:off x="7256207" y="2578034"/>
            <a:ext cx="4086840" cy="22962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1511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0B17227-D2F7-7491-FE8D-56DBB2B17143}"/>
              </a:ext>
            </a:extLst>
          </p:cNvPr>
          <p:cNvSpPr>
            <a:spLocks noGrp="1" noChangeArrowheads="1"/>
          </p:cNvSpPr>
          <p:nvPr>
            <p:ph type="title"/>
          </p:nvPr>
        </p:nvSpPr>
        <p:spPr bwMode="auto">
          <a:xfrm>
            <a:off x="664662" y="683817"/>
            <a:ext cx="775885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Measures of Dispersion</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STDEV.P and STDEV.S</a:t>
            </a:r>
            <a:endParaRPr kumimoji="0" lang="en-US" altLang="en-US" sz="2400" b="0" i="0" u="sng"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STDEV.P:</a:t>
            </a:r>
            <a:r>
              <a:rPr kumimoji="0" lang="en-US" altLang="en-US" sz="2400" b="0" i="0" u="none" strike="noStrike" cap="none" normalizeH="0" baseline="0" dirty="0">
                <a:ln>
                  <a:noFill/>
                </a:ln>
                <a:solidFill>
                  <a:schemeClr val="tx1"/>
                </a:solidFill>
                <a:effectLst/>
                <a:latin typeface="Arial" panose="020B0604020202020204" pitchFamily="34" charset="0"/>
              </a:rPr>
              <a:t> For population data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=STDEV.P(range)</a:t>
            </a:r>
            <a:endParaRPr kumimoji="0" lang="en-US" altLang="en-US" sz="24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=STDEV.P(D1:D10)</a:t>
            </a:r>
            <a:br>
              <a:rPr kumimoji="0" lang="en-US" altLang="en-US" sz="2400" b="0" i="0" u="none" strike="noStrike" cap="none" normalizeH="0" baseline="0" dirty="0">
                <a:ln>
                  <a:noFill/>
                </a:ln>
                <a:solidFill>
                  <a:schemeClr val="tx1"/>
                </a:solidFill>
                <a:effectLst/>
                <a:latin typeface="Arial Unicode MS"/>
              </a:rPr>
            </a:b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STDEV.S:</a:t>
            </a:r>
            <a:r>
              <a:rPr kumimoji="0" lang="en-US" altLang="en-US" sz="2400" b="0" i="0" u="none" strike="noStrike" cap="none" normalizeH="0" baseline="0" dirty="0">
                <a:ln>
                  <a:noFill/>
                </a:ln>
                <a:solidFill>
                  <a:schemeClr val="tx1"/>
                </a:solidFill>
                <a:effectLst/>
                <a:latin typeface="Arial" panose="020B0604020202020204" pitchFamily="34" charset="0"/>
              </a:rPr>
              <a:t> For sample data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=STDEV.S(range)</a:t>
            </a:r>
            <a:endParaRPr kumimoji="0" lang="en-US" altLang="en-US" sz="24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=STDEV.S(E1:E10)</a:t>
            </a:r>
            <a:br>
              <a:rPr kumimoji="0" lang="en-US" altLang="en-US" sz="2400" b="0" i="0" u="none" strike="noStrike" cap="none" normalizeH="0" baseline="0" dirty="0">
                <a:ln>
                  <a:noFill/>
                </a:ln>
                <a:solidFill>
                  <a:schemeClr val="tx1"/>
                </a:solidFill>
                <a:effectLst/>
                <a:latin typeface="Arial Unicode MS"/>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VAR.P and VAR.S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=VAR.P(range)</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=VAR.S(range)</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a:t>
            </a:r>
            <a:r>
              <a:rPr kumimoji="0" lang="en-US" altLang="en-US" sz="2400" b="0" i="0" u="none" strike="noStrike" cap="none" normalizeH="0" baseline="0" dirty="0">
                <a:ln>
                  <a:noFill/>
                </a:ln>
                <a:solidFill>
                  <a:schemeClr val="tx1"/>
                </a:solidFill>
                <a:effectLst/>
                <a:latin typeface="Arial" panose="020B0604020202020204" pitchFamily="34" charset="0"/>
              </a:rPr>
              <a:t> Calculate variance for population and sample.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6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B4318DD-DAEC-AB7C-AE21-9A76E394507D}"/>
              </a:ext>
            </a:extLst>
          </p:cNvPr>
          <p:cNvSpPr>
            <a:spLocks noGrp="1" noChangeArrowheads="1"/>
          </p:cNvSpPr>
          <p:nvPr>
            <p:ph type="title"/>
          </p:nvPr>
        </p:nvSpPr>
        <p:spPr bwMode="auto">
          <a:xfrm>
            <a:off x="581724" y="243512"/>
            <a:ext cx="870062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Correlation and Regression</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CORREL</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=CORREL(array1, array2)</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a:t>
            </a:r>
            <a:r>
              <a:rPr kumimoji="0" lang="en-US" altLang="en-US" sz="2400" b="0" i="0" u="none" strike="noStrike" cap="none" normalizeH="0" baseline="0" dirty="0">
                <a:ln>
                  <a:noFill/>
                </a:ln>
                <a:solidFill>
                  <a:schemeClr val="tx1"/>
                </a:solidFill>
                <a:effectLst/>
                <a:latin typeface="Arial" panose="020B0604020202020204" pitchFamily="34" charset="0"/>
              </a:rPr>
              <a:t> Measures the strength of the relationship between two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=CORREL(F1:F10, G1:G10)</a:t>
            </a:r>
            <a:br>
              <a:rPr kumimoji="0" lang="en-US" altLang="en-US" sz="2400" b="0" i="0" u="none" strike="noStrike" cap="none" normalizeH="0" baseline="0" dirty="0">
                <a:ln>
                  <a:noFill/>
                </a:ln>
                <a:solidFill>
                  <a:schemeClr val="tx1"/>
                </a:solidFill>
                <a:effectLst/>
                <a:latin typeface="Arial Unicode MS"/>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LINEST</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=LINEST(</a:t>
            </a:r>
            <a:r>
              <a:rPr kumimoji="0" lang="en-US" altLang="en-US" sz="2400" b="0" i="0" u="none" strike="noStrike" cap="none" normalizeH="0" baseline="0" dirty="0" err="1">
                <a:ln>
                  <a:noFill/>
                </a:ln>
                <a:solidFill>
                  <a:schemeClr val="tx1"/>
                </a:solidFill>
                <a:effectLst/>
                <a:latin typeface="Arial Unicode MS"/>
              </a:rPr>
              <a:t>known_y's</a:t>
            </a: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err="1">
                <a:ln>
                  <a:noFill/>
                </a:ln>
                <a:solidFill>
                  <a:schemeClr val="tx1"/>
                </a:solidFill>
                <a:effectLst/>
                <a:latin typeface="Arial Unicode MS"/>
              </a:rPr>
              <a:t>known_x's</a:t>
            </a:r>
            <a:r>
              <a:rPr kumimoji="0" lang="en-US" altLang="en-US" sz="2400" b="0" i="0" u="none" strike="noStrike" cap="none" normalizeH="0" baseline="0" dirty="0">
                <a:ln>
                  <a:noFill/>
                </a:ln>
                <a:solidFill>
                  <a:schemeClr val="tx1"/>
                </a:solidFill>
                <a:effectLst/>
                <a:latin typeface="Arial Unicode MS"/>
              </a:rPr>
              <a:t>, [const], [stats])</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a:t>
            </a:r>
            <a:r>
              <a:rPr kumimoji="0" lang="en-US" altLang="en-US" sz="2400" b="0" i="0" u="none" strike="noStrike" cap="none" normalizeH="0" baseline="0" dirty="0">
                <a:ln>
                  <a:noFill/>
                </a:ln>
                <a:solidFill>
                  <a:schemeClr val="tx1"/>
                </a:solidFill>
                <a:effectLst/>
                <a:latin typeface="Arial" panose="020B0604020202020204" pitchFamily="34" charset="0"/>
              </a:rPr>
              <a:t> Performs linear regression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=LINEST(H1:H10, I1:I10)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73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233130F-5EA7-DD64-E6CA-2CB5FEFB78EA}"/>
              </a:ext>
            </a:extLst>
          </p:cNvPr>
          <p:cNvSpPr>
            <a:spLocks noGrp="1" noChangeArrowheads="1"/>
          </p:cNvSpPr>
          <p:nvPr>
            <p:ph type="title"/>
          </p:nvPr>
        </p:nvSpPr>
        <p:spPr bwMode="auto">
          <a:xfrm>
            <a:off x="350029" y="868450"/>
            <a:ext cx="8153194"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Arial" panose="020B0604020202020204" pitchFamily="34" charset="0"/>
              </a:rPr>
              <a:t>Hypothesis Testing</a:t>
            </a:r>
            <a:br>
              <a:rPr kumimoji="0" lang="en-US" altLang="en-US" sz="2800" b="1" i="0" u="none" strike="noStrike" cap="none" normalizeH="0" baseline="0" dirty="0">
                <a:ln>
                  <a:noFill/>
                </a:ln>
                <a:solidFill>
                  <a:schemeClr val="tx1"/>
                </a:solidFill>
                <a:effectLst/>
                <a:latin typeface="Arial" panose="020B0604020202020204" pitchFamily="34" charset="0"/>
              </a:rPr>
            </a:b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T.TEST</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Function:</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Unicode MS"/>
              </a:rPr>
              <a:t>=T.TEST(array1, array2, tails, type)</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a:t>
            </a:r>
            <a:r>
              <a:rPr kumimoji="0" lang="en-US" altLang="en-US" sz="2800" b="0" i="0" u="none" strike="noStrike" cap="none" normalizeH="0" baseline="0" dirty="0">
                <a:ln>
                  <a:noFill/>
                </a:ln>
                <a:solidFill>
                  <a:schemeClr val="tx1"/>
                </a:solidFill>
                <a:effectLst/>
                <a:latin typeface="Arial" panose="020B0604020202020204" pitchFamily="34" charset="0"/>
              </a:rPr>
              <a:t> Compares means between two groups.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Example:</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Unicode MS"/>
              </a:rPr>
              <a:t>=T.TEST(J1:J10, K1:K10, 2, 3)</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79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8AEDCB1-4283-D972-1F26-4E3429C3BFDA}"/>
              </a:ext>
            </a:extLst>
          </p:cNvPr>
          <p:cNvSpPr>
            <a:spLocks noGrp="1" noChangeArrowheads="1"/>
          </p:cNvSpPr>
          <p:nvPr>
            <p:ph type="title"/>
          </p:nvPr>
        </p:nvSpPr>
        <p:spPr bwMode="auto">
          <a:xfrm>
            <a:off x="507344" y="755208"/>
            <a:ext cx="8244565"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Data Visualization</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Creating Charts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of histograms, scatter plots, and box plots.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of creating a histogram:</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Insert &gt; Chart &gt; Histogram</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PivotTables for Summary</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Function:</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Unicode MS"/>
              </a:rPr>
              <a:t>Insert &gt; PivotTable</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a:t>
            </a:r>
            <a:r>
              <a:rPr kumimoji="0" lang="en-US" altLang="en-US" sz="2800" b="0" i="0" u="none" strike="noStrike" cap="none" normalizeH="0" baseline="0" dirty="0">
                <a:ln>
                  <a:noFill/>
                </a:ln>
                <a:solidFill>
                  <a:schemeClr val="tx1"/>
                </a:solidFill>
                <a:effectLst/>
                <a:latin typeface="Arial" panose="020B0604020202020204" pitchFamily="34" charset="0"/>
              </a:rPr>
              <a:t> Summarizes large data sets quickly.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24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8A12-2CAE-9063-129D-6B8520622B13}"/>
              </a:ext>
            </a:extLst>
          </p:cNvPr>
          <p:cNvSpPr>
            <a:spLocks noGrp="1"/>
          </p:cNvSpPr>
          <p:nvPr>
            <p:ph type="title"/>
          </p:nvPr>
        </p:nvSpPr>
        <p:spPr>
          <a:xfrm>
            <a:off x="782647" y="4894006"/>
            <a:ext cx="10058400" cy="1450757"/>
          </a:xfrm>
        </p:spPr>
        <p:txBody>
          <a:bodyPr>
            <a:noAutofit/>
          </a:bodyPr>
          <a:lstStyle/>
          <a:p>
            <a:r>
              <a:rPr lang="en-US" sz="5400" b="1" dirty="0"/>
              <a:t>Conclusion</a:t>
            </a:r>
            <a:br>
              <a:rPr lang="en-US" sz="5400" b="1" dirty="0"/>
            </a:br>
            <a:br>
              <a:rPr lang="en-US" sz="2800" b="1" dirty="0"/>
            </a:br>
            <a:r>
              <a:rPr lang="en-US" sz="2800" dirty="0"/>
              <a:t>In conclusion, Excel serves as a powerful ally in the realm of statistical analysis, offering essential functions that streamline data interpretation and enhance decision-making processes. From calculating averages and standard deviations to conducting hypothesis tests and regression analyses, Excel equips users with the tools necessary to extract meaningful insights from their data. By leveraging these functions, individuals and organizations can make data-driven decisions that lead to improved outcomes. As we continue to navigate an increasingly data-centric world, mastering statistical analysis in Excel will undoubtedly provide a competitive edge and foster a deeper understanding of the information at hand.</a:t>
            </a:r>
            <a:br>
              <a:rPr lang="en-US" sz="2800" dirty="0"/>
            </a:br>
            <a:endParaRPr lang="en-IN" sz="2800" dirty="0"/>
          </a:p>
        </p:txBody>
      </p:sp>
    </p:spTree>
    <p:extLst>
      <p:ext uri="{BB962C8B-B14F-4D97-AF65-F5344CB8AC3E}">
        <p14:creationId xmlns:p14="http://schemas.microsoft.com/office/powerpoint/2010/main" val="412725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B43F-2AA6-AEE9-409A-AEE2EE9883B0}"/>
              </a:ext>
            </a:extLst>
          </p:cNvPr>
          <p:cNvSpPr>
            <a:spLocks noGrp="1"/>
          </p:cNvSpPr>
          <p:nvPr>
            <p:ph type="title"/>
          </p:nvPr>
        </p:nvSpPr>
        <p:spPr>
          <a:xfrm>
            <a:off x="920298" y="4062682"/>
            <a:ext cx="10058400" cy="1450757"/>
          </a:xfrm>
        </p:spPr>
        <p:txBody>
          <a:bodyPr>
            <a:normAutofit fontScale="90000"/>
          </a:bodyPr>
          <a:lstStyle/>
          <a:p>
            <a:r>
              <a:rPr lang="en-IN" sz="6700" b="1" dirty="0">
                <a:solidFill>
                  <a:schemeClr val="tx1"/>
                </a:solidFill>
              </a:rPr>
              <a:t>THANK YOU</a:t>
            </a:r>
            <a:br>
              <a:rPr lang="en-IN" dirty="0">
                <a:solidFill>
                  <a:schemeClr val="tx1"/>
                </a:solidFill>
              </a:rPr>
            </a:br>
            <a:br>
              <a:rPr lang="en-IN" dirty="0">
                <a:solidFill>
                  <a:schemeClr val="tx1"/>
                </a:solidFill>
              </a:rPr>
            </a:br>
            <a:br>
              <a:rPr lang="en-IN" dirty="0">
                <a:solidFill>
                  <a:schemeClr val="tx1"/>
                </a:solidFill>
              </a:rPr>
            </a:br>
            <a:r>
              <a:rPr lang="en-IN" dirty="0">
                <a:solidFill>
                  <a:schemeClr val="tx1"/>
                </a:solidFill>
              </a:rPr>
              <a:t>If you have any questions?</a:t>
            </a:r>
            <a:br>
              <a:rPr lang="en-IN" dirty="0">
                <a:solidFill>
                  <a:schemeClr val="tx1"/>
                </a:solidFill>
              </a:rPr>
            </a:br>
            <a:r>
              <a:rPr lang="en-IN" dirty="0">
                <a:solidFill>
                  <a:schemeClr val="tx1"/>
                </a:solidFill>
              </a:rPr>
              <a:t>thahliyamist@gmail.com</a:t>
            </a:r>
            <a:br>
              <a:rPr lang="en-IN" dirty="0">
                <a:solidFill>
                  <a:schemeClr val="tx1"/>
                </a:solidFill>
              </a:rPr>
            </a:br>
            <a:br>
              <a:rPr lang="en-IN" dirty="0">
                <a:solidFill>
                  <a:schemeClr val="tx1"/>
                </a:solidFill>
              </a:rPr>
            </a:b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9112329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21</TotalTime>
  <Words>630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Calibri</vt:lpstr>
      <vt:lpstr>Calibri Light</vt:lpstr>
      <vt:lpstr>Retrospect</vt:lpstr>
      <vt:lpstr>Statistical Analysis Using Excel’s Functions</vt:lpstr>
      <vt:lpstr>Introduction  Statistical analysis plays a crucial role in interpreting data and informing decision-making across various fields, including business, healthcare, and social sciences. With the increasing volume of data available, the ability to analyze and derive insights from this information has never been more vital. Excel, a widely accessible and user-friendly tool, provides an array of built-in statistical functions that enable users to perform complex analyses with ease. This presentation will explore key statistical functions in Excel, such as measures of central tendency and dispersion, correlation, regression, and hypothesis testing, illustrating their applications through practical examples. By mastering these functions, users can effectively harness the power of data to drive informed decisions. </vt:lpstr>
      <vt:lpstr>Basic Statistical Functions  AVERAGE Function: =AVERAGE(range) Use: Calculates the mean of a data set. Example: =AVERAGE(A1:A10) MEDIAN Function: =MEDIAN(range) Use: Finds the middle value in a data set. Example: =MEDIAN(B1:B10) MODE Function: =MODE(range) Use: Identifies the most frequently occurring value. Example: =MODE(C1:C10) </vt:lpstr>
      <vt:lpstr>Measures of Dispersion  STDEV.P and STDEV.S STDEV.P: For population data Function: =STDEV.P(range) Example: =STDEV.P(D1:D10)  STDEV.S: For sample data Function: =STDEV.S(range) Example: =STDEV.S(E1:E10)  VAR.P and VAR.S Functions: =VAR.P(range) and =VAR.S(range) Use: Calculate variance for population and sample. </vt:lpstr>
      <vt:lpstr>Correlation and Regression  CORREL  Function: =CORREL(array1, array2) Use: Measures the strength of the relationship between two variables. Example: =CORREL(F1:F10, G1:G10)  LINEST  Function: =LINEST(known_y's, known_x's, [const], [stats]) Use: Performs linear regression analysis. Example: =LINEST(H1:H10, I1:I10) </vt:lpstr>
      <vt:lpstr>Hypothesis Testing   T.TEST  Function: =T.TEST(array1, array2, tails, type) Use: Compares means between two groups. Example: =T.TEST(J1:J10, K1:K10, 2, 3) </vt:lpstr>
      <vt:lpstr>Data Visualization  Creating Charts  Use of histograms, scatter plots, and box plots. Example of creating a histogram: Insert &gt; Chart &gt; Histogram  PivotTables for Summary  Function: Insert &gt; PivotTable Use: Summarizes large data sets quickly. </vt:lpstr>
      <vt:lpstr>Conclusion  In conclusion, Excel serves as a powerful ally in the realm of statistical analysis, offering essential functions that streamline data interpretation and enhance decision-making processes. From calculating averages and standard deviations to conducting hypothesis tests and regression analyses, Excel equips users with the tools necessary to extract meaningful insights from their data. By leveraging these functions, individuals and organizations can make data-driven decisions that lead to improved outcomes. As we continue to navigate an increasingly data-centric world, mastering statistical analysis in Excel will undoubtedly provide a competitive edge and foster a deeper understanding of the information at hand. </vt:lpstr>
      <vt:lpstr>THANK YOU   If you have any questions? thahliyamist@gmail.com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2024-10-20T05:35:27Z</dcterms:created>
  <dcterms:modified xsi:type="dcterms:W3CDTF">2024-10-20T05:57:21Z</dcterms:modified>
</cp:coreProperties>
</file>