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4"/>
  </p:notesMasterIdLst>
  <p:handoutMasterIdLst>
    <p:handoutMasterId r:id="rId15"/>
  </p:handoutMasterIdLst>
  <p:sldIdLst>
    <p:sldId id="261" r:id="rId5"/>
    <p:sldId id="273" r:id="rId6"/>
    <p:sldId id="280" r:id="rId7"/>
    <p:sldId id="286" r:id="rId8"/>
    <p:sldId id="313" r:id="rId9"/>
    <p:sldId id="306" r:id="rId10"/>
    <p:sldId id="314" r:id="rId11"/>
    <p:sldId id="317" r:id="rId12"/>
    <p:sldId id="31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82" d="100"/>
          <a:sy n="82" d="100"/>
        </p:scale>
        <p:origin x="720" y="77"/>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10/20/2024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10/20/2024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3FDA2-E7E5-2A20-2C63-173040178A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28A8BD-F449-886A-781B-C2A0EC3AE1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844032-C976-AA27-5D34-FC3BE22F1E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CD56BD-858F-B76A-963E-412CB81DE89B}"/>
              </a:ext>
            </a:extLst>
          </p:cNvPr>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249764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b="1"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Autofit/>
          </a:bodyPr>
          <a:lstStyle/>
          <a:p>
            <a:r>
              <a:rPr lang="en-IN" sz="6000" b="1" dirty="0"/>
              <a:t>Creating dashboards in excel</a:t>
            </a:r>
            <a:endParaRPr lang="en-US" sz="19900" b="1" dirty="0"/>
          </a:p>
        </p:txBody>
      </p:sp>
    </p:spTree>
    <p:extLst>
      <p:ext uri="{BB962C8B-B14F-4D97-AF65-F5344CB8AC3E}">
        <p14:creationId xmlns:p14="http://schemas.microsoft.com/office/powerpoint/2010/main" val="313522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758665"/>
            <a:ext cx="10805160" cy="707886"/>
          </a:xfrm>
        </p:spPr>
        <p:txBody>
          <a:bodyPr>
            <a:noAutofit/>
          </a:bodyPr>
          <a:lstStyle/>
          <a:p>
            <a:r>
              <a:rPr lang="en-US" sz="5400"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727470"/>
            <a:ext cx="10805160" cy="3660648"/>
          </a:xfrm>
        </p:spPr>
        <p:txBody>
          <a:bodyPr>
            <a:noAutofit/>
          </a:bodyPr>
          <a:lstStyle/>
          <a:p>
            <a:r>
              <a:rPr lang="en-US" sz="2800" dirty="0"/>
              <a:t>Dashboards have become essential tools for data visualization, allowing organizations to consolidate and analyze key metrics at a glance. They provide a comprehensive overview of performance indicators, enabling decision-makers to monitor progress, identify trends, and make informed choices. Excel, a widely accessible and versatile tool, offers robust features for creating effective dashboards without requiring advanced programming skills. In this presentation, we will explore the process of designing and building dashboards in Excel, from planning and organizing data to incorporating interactive elements and visualizations. By understanding how to leverage Excel’s capabilities, users can transform raw data into insightful visuals that drive better business outcomes.</a:t>
            </a:r>
            <a:endParaRPr lang="en-US" sz="32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35362" y="152400"/>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226056" y="3583222"/>
            <a:ext cx="5013960" cy="2408917"/>
          </a:xfrm>
        </p:spPr>
        <p:txBody>
          <a:bodyPr>
            <a:normAutofit/>
          </a:bodyPr>
          <a:lstStyle/>
          <a:p>
            <a:r>
              <a:rPr lang="en-US" sz="4800" b="1" dirty="0"/>
              <a:t>Planning Your Dashboard</a:t>
            </a:r>
            <a:br>
              <a:rPr lang="en-US" sz="4800" b="1" dirty="0"/>
            </a:br>
            <a:endParaRPr lang="en-US" sz="4800" dirty="0"/>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
            <a:extLst>
              <a:ext uri="{FF2B5EF4-FFF2-40B4-BE49-F238E27FC236}">
                <a16:creationId xmlns:a16="http://schemas.microsoft.com/office/drawing/2014/main" id="{1DE7B9C3-459E-CC43-A44B-D71E85C941B3}"/>
              </a:ext>
            </a:extLst>
          </p:cNvPr>
          <p:cNvSpPr>
            <a:spLocks noGrp="1" noChangeArrowheads="1"/>
          </p:cNvSpPr>
          <p:nvPr>
            <p:ph sz="quarter" idx="19"/>
          </p:nvPr>
        </p:nvSpPr>
        <p:spPr bwMode="auto">
          <a:xfrm>
            <a:off x="6240016" y="998056"/>
            <a:ext cx="6270362" cy="564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400" b="1" dirty="0">
                <a:solidFill>
                  <a:schemeClr val="tx1"/>
                </a:solidFill>
              </a:rPr>
              <a:t>What is a Dashboard?</a:t>
            </a:r>
          </a:p>
          <a:p>
            <a:pPr>
              <a:buFont typeface="Arial" panose="020B0604020202020204" pitchFamily="34" charset="0"/>
              <a:buChar char="•"/>
            </a:pPr>
            <a:r>
              <a:rPr lang="en-US" sz="2400" dirty="0">
                <a:solidFill>
                  <a:schemeClr val="tx1"/>
                </a:solidFill>
              </a:rPr>
              <a:t>A visual representation of key metrics and data.</a:t>
            </a:r>
          </a:p>
          <a:p>
            <a:pPr>
              <a:buFont typeface="Arial" panose="020B0604020202020204" pitchFamily="34" charset="0"/>
              <a:buChar char="•"/>
            </a:pPr>
            <a:r>
              <a:rPr lang="en-US" sz="2400" dirty="0">
                <a:solidFill>
                  <a:schemeClr val="tx1"/>
                </a:solidFill>
              </a:rPr>
              <a:t>Purpose: To provide insights at a glance and facilitate decision-making.</a:t>
            </a:r>
          </a:p>
          <a:p>
            <a:pPr>
              <a:buFont typeface="Arial" panose="020B0604020202020204" pitchFamily="34" charset="0"/>
              <a:buChar char="•"/>
            </a:pPr>
            <a:endParaRPr lang="en-US" sz="2400" dirty="0">
              <a:solidFill>
                <a:schemeClr val="tx1"/>
              </a:solidFill>
            </a:endParaRPr>
          </a:p>
          <a:p>
            <a:pPr>
              <a:buFont typeface="Arial" panose="020B0604020202020204" pitchFamily="34" charset="0"/>
              <a:buChar char="•"/>
            </a:pPr>
            <a:r>
              <a:rPr lang="en-US" sz="2400" b="1" dirty="0"/>
              <a:t>Define Your Audience</a:t>
            </a:r>
            <a:endParaRPr lang="en-US" sz="2400" dirty="0"/>
          </a:p>
          <a:p>
            <a:pPr marL="742950" lvl="1" indent="-285750">
              <a:buFont typeface="Arial" panose="020B0604020202020204" pitchFamily="34" charset="0"/>
              <a:buChar char="•"/>
            </a:pPr>
            <a:r>
              <a:rPr lang="en-US" sz="2400" dirty="0"/>
              <a:t>Understand who will use the dashboard and their specific needs.</a:t>
            </a:r>
          </a:p>
          <a:p>
            <a:pPr>
              <a:buFont typeface="Arial" panose="020B0604020202020204" pitchFamily="34" charset="0"/>
              <a:buChar char="•"/>
            </a:pPr>
            <a:r>
              <a:rPr lang="en-US" sz="2400" b="1" dirty="0"/>
              <a:t>Identify Key Metrics</a:t>
            </a:r>
            <a:endParaRPr lang="en-US" sz="2400" dirty="0"/>
          </a:p>
          <a:p>
            <a:pPr marL="742950" lvl="1" indent="-285750">
              <a:buFont typeface="Arial" panose="020B0604020202020204" pitchFamily="34" charset="0"/>
              <a:buChar char="•"/>
            </a:pPr>
            <a:r>
              <a:rPr lang="en-US" sz="2400" dirty="0"/>
              <a:t>Determine which metrics are essential for decision-making.</a:t>
            </a:r>
          </a:p>
          <a:p>
            <a:pPr>
              <a:buFont typeface="Arial" panose="020B0604020202020204" pitchFamily="34" charset="0"/>
              <a:buChar char="•"/>
            </a:pPr>
            <a:r>
              <a:rPr lang="en-US" sz="2400" b="1" dirty="0"/>
              <a:t>Choose Layout and Design</a:t>
            </a:r>
            <a:endParaRPr lang="en-US" sz="2400" dirty="0"/>
          </a:p>
          <a:p>
            <a:pPr marL="742950" lvl="1" indent="-285750">
              <a:buFont typeface="Arial" panose="020B0604020202020204" pitchFamily="34" charset="0"/>
              <a:buChar char="•"/>
            </a:pPr>
            <a:r>
              <a:rPr lang="en-US" sz="2400" dirty="0"/>
              <a:t>Sketch a layout that is intuitive and user-friendly.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
        <p:nvSpPr>
          <p:cNvPr id="2" name="Title 1">
            <a:extLst>
              <a:ext uri="{FF2B5EF4-FFF2-40B4-BE49-F238E27FC236}">
                <a16:creationId xmlns:a16="http://schemas.microsoft.com/office/drawing/2014/main" id="{B5F5D2A1-813B-221A-9371-5329B6C461C2}"/>
              </a:ext>
            </a:extLst>
          </p:cNvPr>
          <p:cNvSpPr>
            <a:spLocks noGrp="1" noChangeArrowheads="1"/>
          </p:cNvSpPr>
          <p:nvPr>
            <p:ph type="title"/>
          </p:nvPr>
        </p:nvSpPr>
        <p:spPr bwMode="auto">
          <a:xfrm>
            <a:off x="1199456" y="141503"/>
            <a:ext cx="10513168" cy="654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err="1">
                <a:latin typeface="Cambria" panose="02040503050406030204" pitchFamily="18" charset="0"/>
                <a:ea typeface="Cambria" panose="02040503050406030204" pitchFamily="18" charset="0"/>
              </a:rPr>
              <a:t>UsingExcel</a:t>
            </a:r>
            <a:r>
              <a:rPr lang="en-US" sz="4000" b="1" dirty="0">
                <a:latin typeface="Cambria" panose="02040503050406030204" pitchFamily="18" charset="0"/>
                <a:ea typeface="Cambria" panose="02040503050406030204" pitchFamily="18" charset="0"/>
              </a:rPr>
              <a:t> Features for Dashboards</a:t>
            </a:r>
            <a:br>
              <a:rPr lang="en-US" sz="3200" b="1" dirty="0">
                <a:latin typeface="Cambria" panose="02040503050406030204" pitchFamily="18" charset="0"/>
                <a:ea typeface="Cambria" panose="02040503050406030204" pitchFamily="18" charset="0"/>
              </a:rPr>
            </a:br>
            <a:br>
              <a:rPr lang="en-US" sz="3200" b="1" dirty="0">
                <a:latin typeface="Cambria" panose="02040503050406030204" pitchFamily="18" charset="0"/>
                <a:ea typeface="Cambria" panose="02040503050406030204" pitchFamily="18" charset="0"/>
              </a:rPr>
            </a:br>
            <a:r>
              <a:rPr lang="en-US" sz="3200" b="1" dirty="0">
                <a:latin typeface="Cambria" panose="02040503050406030204" pitchFamily="18" charset="0"/>
                <a:ea typeface="Cambria" panose="02040503050406030204" pitchFamily="18" charset="0"/>
              </a:rPr>
              <a:t>Charts and Graphs</a:t>
            </a:r>
            <a:br>
              <a:rPr lang="en-US" sz="3200" b="1" dirty="0">
                <a:latin typeface="Cambria" panose="02040503050406030204" pitchFamily="18" charset="0"/>
                <a:ea typeface="Cambria" panose="02040503050406030204" pitchFamily="18" charset="0"/>
              </a:rPr>
            </a:br>
            <a:br>
              <a:rPr lang="en-US" sz="3200" dirty="0">
                <a:latin typeface="Cambria" panose="02040503050406030204" pitchFamily="18" charset="0"/>
                <a:ea typeface="Cambria" panose="02040503050406030204" pitchFamily="18" charset="0"/>
              </a:rPr>
            </a:br>
            <a:r>
              <a:rPr lang="en-US" sz="3200" dirty="0">
                <a:latin typeface="Cambria" panose="02040503050406030204" pitchFamily="18" charset="0"/>
                <a:ea typeface="Cambria" panose="02040503050406030204" pitchFamily="18" charset="0"/>
              </a:rPr>
              <a:t>Types of charts:</a:t>
            </a:r>
            <a:br>
              <a:rPr lang="en-US" sz="3200" dirty="0">
                <a:latin typeface="Cambria" panose="02040503050406030204" pitchFamily="18" charset="0"/>
                <a:ea typeface="Cambria" panose="02040503050406030204" pitchFamily="18" charset="0"/>
              </a:rPr>
            </a:br>
            <a:r>
              <a:rPr lang="en-US" sz="3200" dirty="0">
                <a:latin typeface="Cambria" panose="02040503050406030204" pitchFamily="18" charset="0"/>
                <a:ea typeface="Cambria" panose="02040503050406030204" pitchFamily="18" charset="0"/>
              </a:rPr>
              <a:t> Bar, line, pie, and scatter plots.</a:t>
            </a:r>
            <a:br>
              <a:rPr lang="en-US" sz="3200" dirty="0">
                <a:latin typeface="Cambria" panose="02040503050406030204" pitchFamily="18" charset="0"/>
                <a:ea typeface="Cambria" panose="02040503050406030204" pitchFamily="18" charset="0"/>
              </a:rPr>
            </a:br>
            <a:br>
              <a:rPr lang="en-US" sz="3200" dirty="0">
                <a:latin typeface="Cambria" panose="02040503050406030204" pitchFamily="18" charset="0"/>
                <a:ea typeface="Cambria" panose="02040503050406030204" pitchFamily="18" charset="0"/>
              </a:rPr>
            </a:br>
            <a:r>
              <a:rPr lang="en-US" sz="3200" dirty="0">
                <a:latin typeface="Cambria" panose="02040503050406030204" pitchFamily="18" charset="0"/>
                <a:ea typeface="Cambria" panose="02040503050406030204" pitchFamily="18" charset="0"/>
              </a:rPr>
              <a:t>Choosing the right chart for your data.</a:t>
            </a:r>
            <a:br>
              <a:rPr lang="en-US" sz="3200" dirty="0">
                <a:latin typeface="Cambria" panose="02040503050406030204" pitchFamily="18" charset="0"/>
                <a:ea typeface="Cambria" panose="02040503050406030204" pitchFamily="18" charset="0"/>
              </a:rPr>
            </a:br>
            <a:br>
              <a:rPr lang="en-US" sz="3200" dirty="0">
                <a:latin typeface="Cambria" panose="02040503050406030204" pitchFamily="18" charset="0"/>
                <a:ea typeface="Cambria" panose="02040503050406030204" pitchFamily="18" charset="0"/>
              </a:rPr>
            </a:br>
            <a:r>
              <a:rPr lang="en-US" sz="3200" b="1" dirty="0">
                <a:latin typeface="Cambria" panose="02040503050406030204" pitchFamily="18" charset="0"/>
                <a:ea typeface="Cambria" panose="02040503050406030204" pitchFamily="18" charset="0"/>
              </a:rPr>
              <a:t>Conditional Formatting</a:t>
            </a:r>
            <a:br>
              <a:rPr lang="en-US" sz="3200" b="1" dirty="0">
                <a:latin typeface="Cambria" panose="02040503050406030204" pitchFamily="18" charset="0"/>
                <a:ea typeface="Cambria" panose="02040503050406030204" pitchFamily="18" charset="0"/>
              </a:rPr>
            </a:br>
            <a:br>
              <a:rPr lang="en-US" sz="3200" dirty="0">
                <a:latin typeface="Cambria" panose="02040503050406030204" pitchFamily="18" charset="0"/>
                <a:ea typeface="Cambria" panose="02040503050406030204" pitchFamily="18" charset="0"/>
              </a:rPr>
            </a:br>
            <a:r>
              <a:rPr lang="en-US" sz="3200" dirty="0">
                <a:latin typeface="Cambria" panose="02040503050406030204" pitchFamily="18" charset="0"/>
                <a:ea typeface="Cambria" panose="02040503050406030204" pitchFamily="18" charset="0"/>
              </a:rPr>
              <a:t>Highlight key data points for quick insights.</a:t>
            </a:r>
            <a:br>
              <a:rPr lang="en-US" sz="3200" dirty="0">
                <a:latin typeface="Cambria" panose="02040503050406030204" pitchFamily="18" charset="0"/>
                <a:ea typeface="Cambria" panose="02040503050406030204" pitchFamily="18" charset="0"/>
              </a:rPr>
            </a:br>
            <a:r>
              <a:rPr lang="en-US" sz="3200" dirty="0">
                <a:latin typeface="Cambria" panose="02040503050406030204" pitchFamily="18" charset="0"/>
                <a:ea typeface="Cambria" panose="02040503050406030204" pitchFamily="18" charset="0"/>
              </a:rPr>
              <a:t>Example: Use color scales to represent performance levels.</a:t>
            </a:r>
            <a:br>
              <a:rPr lang="en-US" sz="3200" dirty="0">
                <a:latin typeface="Cambria" panose="02040503050406030204" pitchFamily="18" charset="0"/>
                <a:ea typeface="Cambria" panose="02040503050406030204" pitchFamily="18" charset="0"/>
              </a:rPr>
            </a:br>
            <a:endParaRPr kumimoji="0" lang="en-US" altLang="en-US" sz="1000" b="0" i="0" u="none" strike="noStrike" cap="none" normalizeH="0" baseline="0" dirty="0">
              <a:ln>
                <a:noFill/>
              </a:ln>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2667000"/>
            <a:ext cx="3261359"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p>
        </p:txBody>
      </p:sp>
      <p:sp>
        <p:nvSpPr>
          <p:cNvPr id="2" name="Title 1">
            <a:extLst>
              <a:ext uri="{FF2B5EF4-FFF2-40B4-BE49-F238E27FC236}">
                <a16:creationId xmlns:a16="http://schemas.microsoft.com/office/drawing/2014/main" id="{B098FC6D-C797-E16B-4BAF-A8F4A4A7B89D}"/>
              </a:ext>
            </a:extLst>
          </p:cNvPr>
          <p:cNvSpPr>
            <a:spLocks noGrp="1" noChangeArrowheads="1"/>
          </p:cNvSpPr>
          <p:nvPr>
            <p:ph type="title"/>
          </p:nvPr>
        </p:nvSpPr>
        <p:spPr bwMode="auto">
          <a:xfrm>
            <a:off x="0" y="980728"/>
            <a:ext cx="1011527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Creating Interactive Elements</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Slicers and Timelines</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Slicers:</a:t>
            </a:r>
            <a:r>
              <a:rPr kumimoji="0" lang="en-US" altLang="en-US" sz="2800" b="0" i="0" u="none" strike="noStrike" cap="none" normalizeH="0" baseline="0" dirty="0">
                <a:ln>
                  <a:noFill/>
                </a:ln>
                <a:solidFill>
                  <a:schemeClr val="tx1"/>
                </a:solidFill>
                <a:effectLst/>
                <a:latin typeface="Arial" panose="020B0604020202020204" pitchFamily="34" charset="0"/>
              </a:rPr>
              <a:t> Allow users to filter data visually.</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Insert a slicer by selecting a PivotTable (</a:t>
            </a:r>
            <a:r>
              <a:rPr kumimoji="0" lang="en-US" altLang="en-US" sz="2800" b="0" i="0" u="none" strike="noStrike" cap="none" normalizeH="0" baseline="0" dirty="0">
                <a:ln>
                  <a:noFill/>
                </a:ln>
                <a:solidFill>
                  <a:schemeClr val="tx1"/>
                </a:solidFill>
                <a:effectLst/>
                <a:latin typeface="Arial Unicode MS"/>
              </a:rPr>
              <a:t>Insert &gt; Slicer</a:t>
            </a:r>
            <a:r>
              <a:rPr kumimoji="0" lang="en-US" altLang="en-US" sz="2800" b="0" i="0" u="none" strike="noStrike" cap="none" normalizeH="0" baseline="0" dirty="0">
                <a:ln>
                  <a:noFill/>
                </a:ln>
                <a:solidFill>
                  <a:schemeClr val="tx1"/>
                </a:solidFill>
                <a:effectLst/>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Timelines:</a:t>
            </a:r>
            <a:r>
              <a:rPr kumimoji="0" lang="en-US" altLang="en-US" sz="2800" b="0" i="0" u="none" strike="noStrike" cap="none" normalizeH="0" baseline="0" dirty="0">
                <a:ln>
                  <a:noFill/>
                </a:ln>
                <a:solidFill>
                  <a:schemeClr val="tx1"/>
                </a:solidFill>
                <a:effectLst/>
                <a:latin typeface="Arial" panose="020B0604020202020204" pitchFamily="34" charset="0"/>
              </a:rPr>
              <a:t> Specifically for date filtering.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 timelines to provide time-based data filtering.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073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103509" y="2132856"/>
            <a:ext cx="4114800" cy="2010544"/>
          </a:xfrm>
        </p:spPr>
        <p:txBody>
          <a:bodyPr/>
          <a:lstStyle/>
          <a:p>
            <a:r>
              <a:rPr lang="en-US" b="1" dirty="0"/>
              <a:t>Building the Dashboard Layout</a:t>
            </a:r>
            <a:br>
              <a:rPr lang="en-US" b="1" dirty="0"/>
            </a:br>
            <a:endParaRPr lang="en-US"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
        <p:nvSpPr>
          <p:cNvPr id="2" name="Subtitle 1">
            <a:extLst>
              <a:ext uri="{FF2B5EF4-FFF2-40B4-BE49-F238E27FC236}">
                <a16:creationId xmlns:a16="http://schemas.microsoft.com/office/drawing/2014/main" id="{8FBA9E9B-5D62-CF11-97B7-976EED71E98A}"/>
              </a:ext>
            </a:extLst>
          </p:cNvPr>
          <p:cNvSpPr>
            <a:spLocks noGrp="1" noChangeArrowheads="1"/>
          </p:cNvSpPr>
          <p:nvPr>
            <p:ph type="subTitle" idx="1"/>
          </p:nvPr>
        </p:nvSpPr>
        <p:spPr bwMode="auto">
          <a:xfrm>
            <a:off x="6319591" y="2420888"/>
            <a:ext cx="5888907" cy="4638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Building the Dashboard Layout</a:t>
            </a:r>
          </a:p>
          <a:p>
            <a:pPr>
              <a:buFont typeface="Arial" panose="020B0604020202020204" pitchFamily="34" charset="0"/>
              <a:buChar char="•"/>
            </a:pPr>
            <a:r>
              <a:rPr lang="en-US" sz="2400" b="1" dirty="0"/>
              <a:t>Combining Elements</a:t>
            </a:r>
            <a:endParaRPr lang="en-US" sz="2400" dirty="0"/>
          </a:p>
          <a:p>
            <a:pPr marL="742950" lvl="1" indent="-285750">
              <a:buFont typeface="Arial" panose="020B0604020202020204" pitchFamily="34" charset="0"/>
              <a:buChar char="•"/>
            </a:pPr>
            <a:r>
              <a:rPr lang="en-US" sz="2800" dirty="0"/>
              <a:t>Arrange charts, tables, and interactive elements on one sheet.</a:t>
            </a:r>
          </a:p>
          <a:p>
            <a:pPr marL="742950" lvl="1" indent="-285750">
              <a:buFont typeface="Arial" panose="020B0604020202020204" pitchFamily="34" charset="0"/>
              <a:buChar char="•"/>
            </a:pPr>
            <a:r>
              <a:rPr lang="en-US" sz="2800" dirty="0"/>
              <a:t>Use grouping and alignment for a clean layout.</a:t>
            </a:r>
          </a:p>
          <a:p>
            <a:pPr>
              <a:buFont typeface="Arial" panose="020B0604020202020204" pitchFamily="34" charset="0"/>
              <a:buChar char="•"/>
            </a:pPr>
            <a:r>
              <a:rPr lang="en-US" sz="2400" b="1" dirty="0"/>
              <a:t>Utilizing the Dashboard View</a:t>
            </a:r>
            <a:endParaRPr lang="en-US" sz="2400" dirty="0"/>
          </a:p>
          <a:p>
            <a:pPr marL="742950" lvl="1" indent="-285750">
              <a:buFont typeface="Arial" panose="020B0604020202020204" pitchFamily="34" charset="0"/>
              <a:buChar char="•"/>
            </a:pPr>
            <a:r>
              <a:rPr lang="en-US" sz="2800" dirty="0"/>
              <a:t>Set up the view for optimal readability and access to key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84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A376E-B09E-AA93-3F09-DAB7E730444E}"/>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FA9A094F-91FF-2F7F-D001-EE95D621BB4B}"/>
              </a:ext>
            </a:extLst>
          </p:cNvPr>
          <p:cNvSpPr>
            <a:spLocks noGrp="1"/>
          </p:cNvSpPr>
          <p:nvPr>
            <p:ph type="title"/>
          </p:nvPr>
        </p:nvSpPr>
        <p:spPr>
          <a:xfrm>
            <a:off x="479376" y="620688"/>
            <a:ext cx="10805160" cy="707886"/>
          </a:xfrm>
        </p:spPr>
        <p:txBody>
          <a:bodyPr>
            <a:noAutofit/>
          </a:bodyPr>
          <a:lstStyle/>
          <a:p>
            <a:r>
              <a:rPr lang="en-US" b="1" dirty="0"/>
              <a:t>Best Practices for Dashboard Design</a:t>
            </a:r>
            <a:br>
              <a:rPr lang="en-US" b="1" dirty="0"/>
            </a:br>
            <a:r>
              <a:rPr lang="en-US" b="1" dirty="0"/>
              <a:t>Simplicity is Key</a:t>
            </a:r>
            <a:br>
              <a:rPr lang="en-US" dirty="0"/>
            </a:br>
            <a:r>
              <a:rPr lang="en-US" dirty="0"/>
              <a:t>Avoid clutter; focus on essential metrics.</a:t>
            </a:r>
            <a:br>
              <a:rPr lang="en-US" dirty="0"/>
            </a:br>
            <a:r>
              <a:rPr lang="en-US" b="1" dirty="0"/>
              <a:t>Consistent Formatting</a:t>
            </a:r>
            <a:br>
              <a:rPr lang="en-US" dirty="0"/>
            </a:br>
            <a:r>
              <a:rPr lang="en-US" dirty="0"/>
              <a:t>Use a consistent color scheme and fonts for professionalism.</a:t>
            </a:r>
            <a:br>
              <a:rPr lang="en-US" dirty="0"/>
            </a:br>
            <a:r>
              <a:rPr lang="en-US" b="1" dirty="0"/>
              <a:t>Regular Updates</a:t>
            </a:r>
            <a:br>
              <a:rPr lang="en-US" dirty="0"/>
            </a:br>
            <a:r>
              <a:rPr lang="en-US" dirty="0"/>
              <a:t>Ensure the dashboard is regularly updated with the latest data.</a:t>
            </a:r>
            <a:br>
              <a:rPr lang="en-US" dirty="0"/>
            </a:br>
            <a:endParaRPr lang="en-US" sz="4400" dirty="0"/>
          </a:p>
        </p:txBody>
      </p:sp>
      <p:sp>
        <p:nvSpPr>
          <p:cNvPr id="3" name="Slide Number Placeholder 2">
            <a:extLst>
              <a:ext uri="{FF2B5EF4-FFF2-40B4-BE49-F238E27FC236}">
                <a16:creationId xmlns:a16="http://schemas.microsoft.com/office/drawing/2014/main" id="{85C33838-C987-2BDF-F4B5-B64865C367BE}"/>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0C84FF2B-2006-28F2-4CC6-15A80F80BAD6}"/>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2C2EEEBB-D36D-7D46-8FD8-61D38036652A}"/>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37761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F3AE-228E-B6AC-5BD5-CDF68D7015C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7607348-16D7-5A38-B448-D7D1302AAB93}"/>
              </a:ext>
            </a:extLst>
          </p:cNvPr>
          <p:cNvSpPr>
            <a:spLocks noGrp="1"/>
          </p:cNvSpPr>
          <p:nvPr>
            <p:ph sz="quarter" idx="13"/>
          </p:nvPr>
        </p:nvSpPr>
        <p:spPr>
          <a:xfrm>
            <a:off x="548640" y="2175857"/>
            <a:ext cx="10288693" cy="3660648"/>
          </a:xfrm>
        </p:spPr>
        <p:txBody>
          <a:bodyPr>
            <a:noAutofit/>
          </a:bodyPr>
          <a:lstStyle/>
          <a:p>
            <a:r>
              <a:rPr lang="en-US" sz="2400" dirty="0"/>
              <a:t>In conclusion, creating dashboards in Excel is a powerful way to enhance data analysis and decision-making. By following a structured approach—defining key metrics, organizing data effectively, and utilizing Excel’s various features—users can develop dynamic and interactive dashboards that communicate insights clearly. The best practices discussed, such as maintaining simplicity and consistency, further ensure that the dashboards are both functional and visually appealing. As organizations continue to navigate an increasingly data-driven landscape, mastering the art of dashboard creation in Excel will empower users to make smarter, more informed decisions that positively impact their operations and strategies.</a:t>
            </a:r>
            <a:endParaRPr lang="en-IN" sz="2800" dirty="0"/>
          </a:p>
        </p:txBody>
      </p:sp>
      <p:sp>
        <p:nvSpPr>
          <p:cNvPr id="4" name="Picture Placeholder 3">
            <a:extLst>
              <a:ext uri="{FF2B5EF4-FFF2-40B4-BE49-F238E27FC236}">
                <a16:creationId xmlns:a16="http://schemas.microsoft.com/office/drawing/2014/main" id="{2AE6BB07-2B40-D95F-C627-7289CCA2C545}"/>
              </a:ext>
            </a:extLst>
          </p:cNvPr>
          <p:cNvSpPr>
            <a:spLocks noGrp="1"/>
          </p:cNvSpPr>
          <p:nvPr>
            <p:ph type="pic" sz="quarter" idx="15"/>
          </p:nvPr>
        </p:nvSpPr>
        <p:spPr/>
      </p:sp>
      <p:sp>
        <p:nvSpPr>
          <p:cNvPr id="6" name="Slide Number Placeholder 5">
            <a:extLst>
              <a:ext uri="{FF2B5EF4-FFF2-40B4-BE49-F238E27FC236}">
                <a16:creationId xmlns:a16="http://schemas.microsoft.com/office/drawing/2014/main" id="{E3DC20D7-5574-8C13-FC2D-4A59133EA74C}"/>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spTree>
    <p:extLst>
      <p:ext uri="{BB962C8B-B14F-4D97-AF65-F5344CB8AC3E}">
        <p14:creationId xmlns:p14="http://schemas.microsoft.com/office/powerpoint/2010/main" val="3676198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BE53-76CF-2038-8B46-6C89120DE7B4}"/>
              </a:ext>
            </a:extLst>
          </p:cNvPr>
          <p:cNvSpPr>
            <a:spLocks noGrp="1"/>
          </p:cNvSpPr>
          <p:nvPr>
            <p:ph type="title"/>
          </p:nvPr>
        </p:nvSpPr>
        <p:spPr/>
        <p:txBody>
          <a:bodyPr/>
          <a:lstStyle/>
          <a:p>
            <a:r>
              <a:rPr lang="en-IN" dirty="0"/>
              <a:t>If you have any questions?</a:t>
            </a:r>
          </a:p>
        </p:txBody>
      </p:sp>
      <p:sp>
        <p:nvSpPr>
          <p:cNvPr id="3" name="Content Placeholder 2">
            <a:extLst>
              <a:ext uri="{FF2B5EF4-FFF2-40B4-BE49-F238E27FC236}">
                <a16:creationId xmlns:a16="http://schemas.microsoft.com/office/drawing/2014/main" id="{2EBA142E-EC52-528B-2497-8AA2F3176A93}"/>
              </a:ext>
            </a:extLst>
          </p:cNvPr>
          <p:cNvSpPr>
            <a:spLocks noGrp="1"/>
          </p:cNvSpPr>
          <p:nvPr>
            <p:ph sz="quarter" idx="13"/>
          </p:nvPr>
        </p:nvSpPr>
        <p:spPr>
          <a:xfrm>
            <a:off x="536131" y="1698486"/>
            <a:ext cx="10288693" cy="3660648"/>
          </a:xfrm>
        </p:spPr>
        <p:txBody>
          <a:bodyPr>
            <a:normAutofit/>
          </a:bodyPr>
          <a:lstStyle/>
          <a:p>
            <a:r>
              <a:rPr lang="en-IN" sz="3200" dirty="0"/>
              <a:t>thahliyamist@gmail.com</a:t>
            </a:r>
          </a:p>
        </p:txBody>
      </p:sp>
      <p:sp>
        <p:nvSpPr>
          <p:cNvPr id="4" name="Picture Placeholder 3">
            <a:extLst>
              <a:ext uri="{FF2B5EF4-FFF2-40B4-BE49-F238E27FC236}">
                <a16:creationId xmlns:a16="http://schemas.microsoft.com/office/drawing/2014/main" id="{096C6A61-780A-0FDE-E42F-949EB5BB68E8}"/>
              </a:ext>
            </a:extLst>
          </p:cNvPr>
          <p:cNvSpPr>
            <a:spLocks noGrp="1"/>
          </p:cNvSpPr>
          <p:nvPr>
            <p:ph type="pic" sz="quarter" idx="15"/>
          </p:nvPr>
        </p:nvSpPr>
        <p:spPr/>
      </p:sp>
      <p:sp>
        <p:nvSpPr>
          <p:cNvPr id="6" name="Slide Number Placeholder 5">
            <a:extLst>
              <a:ext uri="{FF2B5EF4-FFF2-40B4-BE49-F238E27FC236}">
                <a16:creationId xmlns:a16="http://schemas.microsoft.com/office/drawing/2014/main" id="{82C59CA4-D5B5-CB5B-56A3-51F95ED24D01}"/>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spTree>
    <p:extLst>
      <p:ext uri="{BB962C8B-B14F-4D97-AF65-F5344CB8AC3E}">
        <p14:creationId xmlns:p14="http://schemas.microsoft.com/office/powerpoint/2010/main" val="1889071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Time Series Analysis in Excel day9</Template>
  <TotalTime>13</TotalTime>
  <Words>529</Words>
  <Application>Microsoft Office PowerPoint</Application>
  <PresentationFormat>Widescreen</PresentationFormat>
  <Paragraphs>46</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Cambria</vt:lpstr>
      <vt:lpstr>Tw Cen MT</vt:lpstr>
      <vt:lpstr>Tw Cen MT Condensed</vt:lpstr>
      <vt:lpstr>Wingdings 3</vt:lpstr>
      <vt:lpstr>ModernClassicBlock-3</vt:lpstr>
      <vt:lpstr>Creating dashboards in excel</vt:lpstr>
      <vt:lpstr>Introduction</vt:lpstr>
      <vt:lpstr>Planning Your Dashboard </vt:lpstr>
      <vt:lpstr>UsingExcel Features for Dashboards  Charts and Graphs  Types of charts:  Bar, line, pie, and scatter plots.  Choosing the right chart for your data.  Conditional Formatting  Highlight key data points for quick insights. Example: Use color scales to represent performance levels. </vt:lpstr>
      <vt:lpstr>Creating Interactive Elements  Slicers and Timelines  Slicers: Allow users to filter data visually. Insert a slicer by selecting a PivotTable (Insert &gt; Slicer). Timelines: Specifically for date filtering. Use timelines to provide time-based data filtering. </vt:lpstr>
      <vt:lpstr>Building the Dashboard Layout </vt:lpstr>
      <vt:lpstr>Best Practices for Dashboard Design Simplicity is Key Avoid clutter; focus on essential metrics. Consistent Formatting Use a consistent color scheme and fonts for professionalism. Regular Updates Ensure the dashboard is regularly updated with the latest data. </vt:lpstr>
      <vt:lpstr>Conclusion</vt:lpstr>
      <vt:lpstr>If you have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2024-10-20T05:58:09Z</dcterms:created>
  <dcterms:modified xsi:type="dcterms:W3CDTF">2024-10-20T06:24:50Z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