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0" r:id="rId6"/>
    <p:sldId id="261"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29E7081-589A-4932-A4DE-1B6FC1343FA5}">
          <p14:sldIdLst>
            <p14:sldId id="256"/>
            <p14:sldId id="257"/>
            <p14:sldId id="258"/>
            <p14:sldId id="259"/>
            <p14:sldId id="260"/>
            <p14:sldId id="261"/>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5:07:42.566"/>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B47B1-582F-449B-8DF9-3CAD1EB3D75D}"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D2AE-0437-47E8-9D33-66931E798AE7}" type="slidenum">
              <a:rPr lang="en-IN" smtClean="0"/>
              <a:t>‹#›</a:t>
            </a:fld>
            <a:endParaRPr lang="en-IN"/>
          </a:p>
        </p:txBody>
      </p:sp>
    </p:spTree>
    <p:extLst>
      <p:ext uri="{BB962C8B-B14F-4D97-AF65-F5344CB8AC3E}">
        <p14:creationId xmlns:p14="http://schemas.microsoft.com/office/powerpoint/2010/main" val="230214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7D2AE-0437-47E8-9D33-66931E798AE7}" type="slidenum">
              <a:rPr lang="en-IN" smtClean="0"/>
              <a:t>1</a:t>
            </a:fld>
            <a:endParaRPr lang="en-IN"/>
          </a:p>
        </p:txBody>
      </p:sp>
    </p:spTree>
    <p:extLst>
      <p:ext uri="{BB962C8B-B14F-4D97-AF65-F5344CB8AC3E}">
        <p14:creationId xmlns:p14="http://schemas.microsoft.com/office/powerpoint/2010/main" val="42636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FAD2-7B30-50BE-8A92-8F24ADFB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FF2CFA-AD60-91F8-6573-FBD50905A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46644D-3D63-1AD8-1E96-3E266277628F}"/>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8340E86F-FBCC-1CE7-37BE-F4F9023F2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88CE8-3D3C-7113-3F1C-D16A4871776F}"/>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85191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CB4-5AA1-BFA9-E9D3-1C54969E9A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8ED24-BCAE-6486-1EEA-7A9FB1C4DC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AC86C-F300-ACF9-62AA-42198F53EEAF}"/>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CF726699-A29A-072F-B22C-C172B6299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8DE5F-776D-8409-58C5-824CC86F6DB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9420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F6474-88C3-8FE9-2095-548664479C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3D9940-F169-1CA5-4506-A18E323DF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429C2-07E3-0DC9-51F5-CA8E599EA729}"/>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B5788784-C48D-321A-2818-091B0BA95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5EB70-1011-A46E-5B15-BF2F1BFCEC96}"/>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5922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F028-4D40-F0E6-2B00-8D8D470309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40D43-2EE6-D3BC-3456-588C73B7EA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F71D5-8173-C304-EB52-F587AFB1F2B1}"/>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16A587C5-CDE3-CCAB-EAC2-75B8D4B0D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3A7AF-BD4C-60AF-C8CE-FD986F08FA1A}"/>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418967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0700-3833-DE09-0D29-BF2659017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3E78A-9AED-2ED2-D15B-61D94AD6B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65E28-93A6-240A-CE14-21B87407722E}"/>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2BD4BA39-5893-BE14-CF11-BBEED8FF9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F33B9-5859-D70F-A7E2-8D237763B40A}"/>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3366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B1D2-B954-24E8-8FE4-98E986354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75A19-451E-C055-0966-AE8665E5B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7B15BF-1370-F408-36F5-C6A2A5316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F443B9-2B26-72E5-A082-A90FE265364F}"/>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6" name="Footer Placeholder 5">
            <a:extLst>
              <a:ext uri="{FF2B5EF4-FFF2-40B4-BE49-F238E27FC236}">
                <a16:creationId xmlns:a16="http://schemas.microsoft.com/office/drawing/2014/main" id="{5FC089CC-945B-6F86-314E-7DFEBC72F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BEBB5-C93C-0C39-D795-BA3F239075E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230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8587-8384-26DD-1615-A02EB4822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B52B7-F446-763A-A15D-E5A4CAA3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E4618-29B5-A886-75DB-BB0D2FF1C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73207A-A2FA-2EFE-DFBF-F2ADFB339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0455A-EDE1-7EEA-571F-27F633305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B7CB3-1204-88C6-1A7F-981B3316E442}"/>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8" name="Footer Placeholder 7">
            <a:extLst>
              <a:ext uri="{FF2B5EF4-FFF2-40B4-BE49-F238E27FC236}">
                <a16:creationId xmlns:a16="http://schemas.microsoft.com/office/drawing/2014/main" id="{2DD3193D-F395-D2A5-8351-D1CBDD1A14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D5FC4-7B36-B93A-79C8-339D9E2B7B4C}"/>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3199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0999-9296-16FB-B0CF-B9BD755288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BBDBA3-84EB-ED7D-B53A-2D6EB26E2470}"/>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4" name="Footer Placeholder 3">
            <a:extLst>
              <a:ext uri="{FF2B5EF4-FFF2-40B4-BE49-F238E27FC236}">
                <a16:creationId xmlns:a16="http://schemas.microsoft.com/office/drawing/2014/main" id="{4A74F36E-6DFC-05B6-B9D8-CA9CEE5BA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DBC762-538A-BEBF-DD27-5DA283BEA28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30803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263A7-6484-66D0-987D-DAA153331E9E}"/>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3" name="Footer Placeholder 2">
            <a:extLst>
              <a:ext uri="{FF2B5EF4-FFF2-40B4-BE49-F238E27FC236}">
                <a16:creationId xmlns:a16="http://schemas.microsoft.com/office/drawing/2014/main" id="{A2EFE996-AAD8-E98D-2CE6-D0D6966EE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7BEA6-1992-49DD-A1EA-1B68ABBC3635}"/>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51700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117E-F4DB-1C35-EB70-1F1D4B31E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E71348-49AB-6A4D-9EC7-B09CAA0A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715F43-DFBA-9656-0B20-9F8C76FC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E6DFF-68BD-D45C-85B0-BCB3421504FF}"/>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6" name="Footer Placeholder 5">
            <a:extLst>
              <a:ext uri="{FF2B5EF4-FFF2-40B4-BE49-F238E27FC236}">
                <a16:creationId xmlns:a16="http://schemas.microsoft.com/office/drawing/2014/main" id="{B70503EC-93A4-5E96-214C-2CA384DDB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09B3F-A053-EBAD-BF32-E725A0BFAE15}"/>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15427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FA0-A8C3-4013-0C7A-28B7C831C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96CD71-FCDC-EFBE-5048-7CEFB38D6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0AE0395-2F15-E9BB-95A2-CB41848E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50F00-394E-8EA6-D9C1-D6EDA357EEEA}"/>
              </a:ext>
            </a:extLst>
          </p:cNvPr>
          <p:cNvSpPr>
            <a:spLocks noGrp="1"/>
          </p:cNvSpPr>
          <p:nvPr>
            <p:ph type="dt" sz="half" idx="10"/>
          </p:nvPr>
        </p:nvSpPr>
        <p:spPr/>
        <p:txBody>
          <a:bodyPr/>
          <a:lstStyle/>
          <a:p>
            <a:fld id="{27EEE7A1-5589-40B5-9855-723FA0E4E806}" type="datetimeFigureOut">
              <a:rPr lang="en-IN" smtClean="0"/>
              <a:t>20-10-2024</a:t>
            </a:fld>
            <a:endParaRPr lang="en-IN"/>
          </a:p>
        </p:txBody>
      </p:sp>
      <p:sp>
        <p:nvSpPr>
          <p:cNvPr id="6" name="Footer Placeholder 5">
            <a:extLst>
              <a:ext uri="{FF2B5EF4-FFF2-40B4-BE49-F238E27FC236}">
                <a16:creationId xmlns:a16="http://schemas.microsoft.com/office/drawing/2014/main" id="{C69B5AE0-B799-28D8-FB85-4C4427F32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A608F-41C4-B88C-4477-5BD08AB4F9AB}"/>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8125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04897-EF6B-30C2-4434-45D01502E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250453-13CB-092A-D073-CFF9F99F1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18B9E4-74C8-A3A8-6249-9C28123F8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EE7A1-5589-40B5-9855-723FA0E4E806}" type="datetimeFigureOut">
              <a:rPr lang="en-IN" smtClean="0"/>
              <a:t>20-10-2024</a:t>
            </a:fld>
            <a:endParaRPr lang="en-IN"/>
          </a:p>
        </p:txBody>
      </p:sp>
      <p:sp>
        <p:nvSpPr>
          <p:cNvPr id="5" name="Footer Placeholder 4">
            <a:extLst>
              <a:ext uri="{FF2B5EF4-FFF2-40B4-BE49-F238E27FC236}">
                <a16:creationId xmlns:a16="http://schemas.microsoft.com/office/drawing/2014/main" id="{2818ABF1-2037-8BBB-EA87-714F5F3FC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161CE2-C077-2B2E-486C-107D703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3B2E8-5659-4989-BAAA-7493C7C2F425}" type="slidenum">
              <a:rPr lang="en-IN" smtClean="0"/>
              <a:t>‹#›</a:t>
            </a:fld>
            <a:endParaRPr lang="en-IN"/>
          </a:p>
        </p:txBody>
      </p:sp>
    </p:spTree>
    <p:extLst>
      <p:ext uri="{BB962C8B-B14F-4D97-AF65-F5344CB8AC3E}">
        <p14:creationId xmlns:p14="http://schemas.microsoft.com/office/powerpoint/2010/main" val="13123918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D0C5-838E-0FA6-3705-2FFD32317B63}"/>
              </a:ext>
            </a:extLst>
          </p:cNvPr>
          <p:cNvSpPr>
            <a:spLocks noGrp="1"/>
          </p:cNvSpPr>
          <p:nvPr>
            <p:ph type="ctrTitle"/>
          </p:nvPr>
        </p:nvSpPr>
        <p:spPr>
          <a:xfrm>
            <a:off x="943898" y="919317"/>
            <a:ext cx="6066502" cy="3227438"/>
          </a:xfrm>
        </p:spPr>
        <p:txBody>
          <a:bodyPr>
            <a:normAutofit/>
          </a:bodyPr>
          <a:lstStyle/>
          <a:p>
            <a:pPr algn="l"/>
            <a:r>
              <a:rPr lang="en-IN" b="1" dirty="0"/>
              <a:t>Excel's what-if analysis tools</a:t>
            </a:r>
            <a:endParaRPr lang="en-IN" b="1" dirty="0">
              <a:latin typeface="+mn-lt"/>
            </a:endParaRPr>
          </a:p>
        </p:txBody>
      </p:sp>
      <p:pic>
        <p:nvPicPr>
          <p:cNvPr id="4" name="Picture 3">
            <a:extLst>
              <a:ext uri="{FF2B5EF4-FFF2-40B4-BE49-F238E27FC236}">
                <a16:creationId xmlns:a16="http://schemas.microsoft.com/office/drawing/2014/main" id="{81D6B6A8-4631-07C4-3094-C88A0E9A1E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134367"/>
            <a:ext cx="5407741" cy="30283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291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98B6-1C1C-2F7B-2D6F-BF52A73D99A2}"/>
              </a:ext>
            </a:extLst>
          </p:cNvPr>
          <p:cNvSpPr>
            <a:spLocks noGrp="1"/>
          </p:cNvSpPr>
          <p:nvPr>
            <p:ph type="ctrTitle"/>
          </p:nvPr>
        </p:nvSpPr>
        <p:spPr>
          <a:xfrm>
            <a:off x="707923" y="1160207"/>
            <a:ext cx="7384026" cy="363794"/>
          </a:xfrm>
        </p:spPr>
        <p:txBody>
          <a:bodyPr>
            <a:normAutofit fontScale="90000"/>
          </a:bodyPr>
          <a:lstStyle/>
          <a:p>
            <a:r>
              <a:rPr lang="en-IN" b="1" dirty="0">
                <a:latin typeface="Book Antiqua" panose="02040602050305030304" pitchFamily="18" charset="0"/>
              </a:rPr>
              <a:t>Introduction</a:t>
            </a:r>
          </a:p>
        </p:txBody>
      </p:sp>
      <p:sp>
        <p:nvSpPr>
          <p:cNvPr id="3" name="Subtitle 2">
            <a:extLst>
              <a:ext uri="{FF2B5EF4-FFF2-40B4-BE49-F238E27FC236}">
                <a16:creationId xmlns:a16="http://schemas.microsoft.com/office/drawing/2014/main" id="{24D779CA-A106-AC34-6C41-64478332C06B}"/>
              </a:ext>
            </a:extLst>
          </p:cNvPr>
          <p:cNvSpPr>
            <a:spLocks noGrp="1"/>
          </p:cNvSpPr>
          <p:nvPr>
            <p:ph type="subTitle" idx="1"/>
          </p:nvPr>
        </p:nvSpPr>
        <p:spPr>
          <a:xfrm>
            <a:off x="19665" y="1858297"/>
            <a:ext cx="7570838" cy="3300362"/>
          </a:xfrm>
        </p:spPr>
        <p:txBody>
          <a:bodyPr>
            <a:noAutofit/>
          </a:bodyPr>
          <a:lstStyle/>
          <a:p>
            <a:r>
              <a:rPr lang="en-US" dirty="0"/>
              <a:t>What-If Analysis in Excel is a powerful decision-making tool that allows users to explore the potential outcomes of different scenarios by adjusting input values. This capability is particularly valuable in business and finance, where understanding the impact of variables can lead to more informed strategies and effective planning. By utilizing tools like Goal Seek, Data Tables, and Scenario Manager, users can simulate various conditions and assess how changes affect results without altering the underlying data. This presentation will delve into these What-If Analysis tools, highlighting their functionalities and applications in real-world scenarios.</a:t>
            </a:r>
            <a:endParaRPr lang="en-IN" dirty="0"/>
          </a:p>
        </p:txBody>
      </p:sp>
      <p:pic>
        <p:nvPicPr>
          <p:cNvPr id="5" name="Picture 4">
            <a:extLst>
              <a:ext uri="{FF2B5EF4-FFF2-40B4-BE49-F238E27FC236}">
                <a16:creationId xmlns:a16="http://schemas.microsoft.com/office/drawing/2014/main" id="{6116B04A-BD33-1951-9A8D-A35D824C3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16" y="1155955"/>
            <a:ext cx="4480535" cy="4178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978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2FE9-9C23-A075-B482-944FA4A36C3D}"/>
              </a:ext>
            </a:extLst>
          </p:cNvPr>
          <p:cNvSpPr>
            <a:spLocks noGrp="1"/>
          </p:cNvSpPr>
          <p:nvPr>
            <p:ph type="title"/>
          </p:nvPr>
        </p:nvSpPr>
        <p:spPr>
          <a:xfrm>
            <a:off x="366252" y="3130012"/>
            <a:ext cx="7047271" cy="1325563"/>
          </a:xfrm>
        </p:spPr>
        <p:txBody>
          <a:bodyPr>
            <a:normAutofit fontScale="90000"/>
          </a:bodyPr>
          <a:lstStyle/>
          <a:p>
            <a:r>
              <a:rPr lang="en-US" sz="4400" b="1" dirty="0"/>
              <a:t>What is What-If Analysis?</a:t>
            </a:r>
            <a:br>
              <a:rPr lang="en-US" sz="4400" b="1" dirty="0"/>
            </a:br>
            <a:br>
              <a:rPr lang="en-US" sz="4400" b="1" dirty="0"/>
            </a:br>
            <a:r>
              <a:rPr lang="en-US" sz="4400" dirty="0"/>
              <a:t>A technique to assess potential outcomes based on varying input values.</a:t>
            </a:r>
            <a:br>
              <a:rPr lang="en-US" sz="4400" dirty="0"/>
            </a:br>
            <a:r>
              <a:rPr lang="en-US" sz="4400" dirty="0"/>
              <a:t>Useful for decision-making and forecasting in business and finance.</a:t>
            </a:r>
            <a:br>
              <a:rPr lang="en-US" sz="4400" dirty="0"/>
            </a:br>
            <a:endParaRPr lang="en-IN" sz="8800" b="1" dirty="0">
              <a:latin typeface="Bodoni MT" panose="02070603080606020203" pitchFamily="18" charset="0"/>
            </a:endParaRPr>
          </a:p>
        </p:txBody>
      </p:sp>
      <p:pic>
        <p:nvPicPr>
          <p:cNvPr id="5" name="Picture 4">
            <a:extLst>
              <a:ext uri="{FF2B5EF4-FFF2-40B4-BE49-F238E27FC236}">
                <a16:creationId xmlns:a16="http://schemas.microsoft.com/office/drawing/2014/main" id="{539313B7-BED7-1968-2795-DEE0EB2C6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523" y="1553498"/>
            <a:ext cx="4543413" cy="368568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9071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D6B-1647-F28D-7109-31BA9FC2561D}"/>
              </a:ext>
            </a:extLst>
          </p:cNvPr>
          <p:cNvSpPr>
            <a:spLocks noGrp="1"/>
          </p:cNvSpPr>
          <p:nvPr>
            <p:ph type="title"/>
          </p:nvPr>
        </p:nvSpPr>
        <p:spPr>
          <a:xfrm>
            <a:off x="838200" y="188145"/>
            <a:ext cx="10515600" cy="1325563"/>
          </a:xfrm>
        </p:spPr>
        <p:txBody>
          <a:bodyPr>
            <a:noAutofit/>
          </a:bodyPr>
          <a:lstStyle/>
          <a:p>
            <a:r>
              <a:rPr lang="en-US" b="1" dirty="0"/>
              <a:t>Overview of What-If Analysis Tools</a:t>
            </a:r>
            <a:endParaRPr lang="en-IN" sz="8800" b="1" dirty="0"/>
          </a:p>
        </p:txBody>
      </p:sp>
      <p:sp>
        <p:nvSpPr>
          <p:cNvPr id="3" name="Content Placeholder 2">
            <a:extLst>
              <a:ext uri="{FF2B5EF4-FFF2-40B4-BE49-F238E27FC236}">
                <a16:creationId xmlns:a16="http://schemas.microsoft.com/office/drawing/2014/main" id="{3B559ED1-8FA9-41A3-3BEB-CB6ACE2FE9FF}"/>
              </a:ext>
            </a:extLst>
          </p:cNvPr>
          <p:cNvSpPr>
            <a:spLocks noGrp="1"/>
          </p:cNvSpPr>
          <p:nvPr>
            <p:ph idx="1"/>
          </p:nvPr>
        </p:nvSpPr>
        <p:spPr>
          <a:xfrm>
            <a:off x="503904" y="1346099"/>
            <a:ext cx="5592096" cy="4365983"/>
          </a:xfrm>
        </p:spPr>
        <p:txBody>
          <a:bodyPr>
            <a:noAutofit/>
          </a:bodyPr>
          <a:lstStyle/>
          <a:p>
            <a:r>
              <a:rPr lang="en-US" sz="3200" b="1" dirty="0"/>
              <a:t>1 Goal Seek</a:t>
            </a:r>
          </a:p>
          <a:p>
            <a:pPr>
              <a:buFont typeface="Arial" panose="020B0604020202020204" pitchFamily="34" charset="0"/>
              <a:buChar char="•"/>
            </a:pPr>
            <a:r>
              <a:rPr lang="en-US" b="1" dirty="0"/>
              <a:t>Purpose:</a:t>
            </a:r>
            <a:r>
              <a:rPr lang="en-US" dirty="0"/>
              <a:t> Determine the necessary input value to achieve a specific output.</a:t>
            </a:r>
          </a:p>
          <a:p>
            <a:pPr>
              <a:buFont typeface="Arial" panose="020B0604020202020204" pitchFamily="34" charset="0"/>
              <a:buChar char="•"/>
            </a:pPr>
            <a:r>
              <a:rPr lang="en-US" b="1" dirty="0"/>
              <a:t>How to Use:</a:t>
            </a:r>
            <a:endParaRPr lang="en-US" dirty="0"/>
          </a:p>
          <a:p>
            <a:pPr marL="742950" lvl="1" indent="-285750">
              <a:buFont typeface="Arial" panose="020B0604020202020204" pitchFamily="34" charset="0"/>
              <a:buChar char="•"/>
            </a:pPr>
            <a:r>
              <a:rPr lang="en-US" dirty="0"/>
              <a:t>Select the cell with the formula.</a:t>
            </a:r>
          </a:p>
          <a:p>
            <a:pPr marL="742950" lvl="1" indent="-285750">
              <a:buFont typeface="Arial" panose="020B0604020202020204" pitchFamily="34" charset="0"/>
              <a:buChar char="•"/>
            </a:pPr>
            <a:r>
              <a:rPr lang="en-US" dirty="0"/>
              <a:t>Go to </a:t>
            </a:r>
            <a:r>
              <a:rPr lang="en-US" b="1" dirty="0"/>
              <a:t>Data</a:t>
            </a:r>
            <a:r>
              <a:rPr lang="en-US" dirty="0"/>
              <a:t> &gt; </a:t>
            </a:r>
            <a:r>
              <a:rPr lang="en-US" b="1" dirty="0"/>
              <a:t>What-If Analysis</a:t>
            </a:r>
            <a:r>
              <a:rPr lang="en-US" dirty="0"/>
              <a:t> &gt; </a:t>
            </a:r>
            <a:r>
              <a:rPr lang="en-US" b="1" dirty="0"/>
              <a:t>Goal Seek</a:t>
            </a:r>
            <a:r>
              <a:rPr lang="en-US" dirty="0"/>
              <a:t>.</a:t>
            </a:r>
          </a:p>
          <a:p>
            <a:pPr marL="742950" lvl="1" indent="-285750">
              <a:buFont typeface="Arial" panose="020B0604020202020204" pitchFamily="34" charset="0"/>
              <a:buChar char="•"/>
            </a:pPr>
            <a:r>
              <a:rPr lang="en-US" dirty="0"/>
              <a:t>Set the target value and the input cell to adjust.</a:t>
            </a:r>
          </a:p>
          <a:p>
            <a:pPr>
              <a:buFont typeface="Arial" panose="020B0604020202020204" pitchFamily="34" charset="0"/>
              <a:buChar char="•"/>
            </a:pPr>
            <a:r>
              <a:rPr lang="en-US" b="1" dirty="0"/>
              <a:t>Example:</a:t>
            </a:r>
            <a:r>
              <a:rPr lang="en-US" dirty="0"/>
              <a:t> Calculate the required sales volume to reach a profit target.</a:t>
            </a:r>
          </a:p>
          <a:p>
            <a:endParaRPr lang="en-IN" dirty="0">
              <a:latin typeface="Baskerville Old Face" panose="02020602080505020303" pitchFamily="18" charset="0"/>
            </a:endParaRPr>
          </a:p>
        </p:txBody>
      </p:sp>
      <p:pic>
        <p:nvPicPr>
          <p:cNvPr id="6" name="Picture 5">
            <a:extLst>
              <a:ext uri="{FF2B5EF4-FFF2-40B4-BE49-F238E27FC236}">
                <a16:creationId xmlns:a16="http://schemas.microsoft.com/office/drawing/2014/main" id="{C2749B24-A96C-E954-985E-1557A796B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164" y="1858297"/>
            <a:ext cx="4619471" cy="38444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342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08A0195-B8DF-2941-939B-2671546363B0}"/>
              </a:ext>
            </a:extLst>
          </p:cNvPr>
          <p:cNvSpPr>
            <a:spLocks noGrp="1"/>
          </p:cNvSpPr>
          <p:nvPr>
            <p:ph idx="1"/>
          </p:nvPr>
        </p:nvSpPr>
        <p:spPr>
          <a:xfrm>
            <a:off x="779206" y="901393"/>
            <a:ext cx="9918290" cy="4351338"/>
          </a:xfrm>
        </p:spPr>
        <p:txBody>
          <a:bodyPr>
            <a:noAutofit/>
          </a:bodyPr>
          <a:lstStyle/>
          <a:p>
            <a:r>
              <a:rPr lang="en-US" b="1" dirty="0"/>
              <a:t>2 Data Tables</a:t>
            </a:r>
          </a:p>
          <a:p>
            <a:pPr>
              <a:buFont typeface="Arial" panose="020B0604020202020204" pitchFamily="34" charset="0"/>
              <a:buChar char="•"/>
            </a:pPr>
            <a:r>
              <a:rPr lang="en-US" b="1" dirty="0"/>
              <a:t>Purpose:</a:t>
            </a:r>
            <a:r>
              <a:rPr lang="en-US" dirty="0"/>
              <a:t> Analyze how changes in one or two variables affect a formula's outcome.</a:t>
            </a:r>
          </a:p>
          <a:p>
            <a:pPr>
              <a:buFont typeface="Arial" panose="020B0604020202020204" pitchFamily="34" charset="0"/>
              <a:buChar char="•"/>
            </a:pPr>
            <a:r>
              <a:rPr lang="en-US" b="1" dirty="0"/>
              <a:t>Types:</a:t>
            </a:r>
            <a:endParaRPr lang="en-US" dirty="0"/>
          </a:p>
          <a:p>
            <a:pPr marL="742950" lvl="1" indent="-285750">
              <a:buFont typeface="Arial" panose="020B0604020202020204" pitchFamily="34" charset="0"/>
              <a:buChar char="•"/>
            </a:pPr>
            <a:r>
              <a:rPr lang="en-US" sz="2800" b="1" dirty="0"/>
              <a:t>One-Variable Data Table:</a:t>
            </a:r>
            <a:r>
              <a:rPr lang="en-US" sz="2800" dirty="0"/>
              <a:t> Explore results by changing one input.</a:t>
            </a:r>
          </a:p>
          <a:p>
            <a:pPr marL="742950" lvl="1" indent="-285750">
              <a:buFont typeface="Arial" panose="020B0604020202020204" pitchFamily="34" charset="0"/>
              <a:buChar char="•"/>
            </a:pPr>
            <a:r>
              <a:rPr lang="en-US" sz="2800" b="1" dirty="0"/>
              <a:t>Two-Variable Data Table:</a:t>
            </a:r>
            <a:r>
              <a:rPr lang="en-US" sz="2800" dirty="0"/>
              <a:t> Analyze outcomes based on two changing inputs.</a:t>
            </a:r>
          </a:p>
          <a:p>
            <a:pPr>
              <a:buFont typeface="Arial" panose="020B0604020202020204" pitchFamily="34" charset="0"/>
              <a:buChar char="•"/>
            </a:pPr>
            <a:r>
              <a:rPr lang="en-US" b="1" dirty="0"/>
              <a:t>How to Use:</a:t>
            </a:r>
            <a:endParaRPr lang="en-US" dirty="0"/>
          </a:p>
          <a:p>
            <a:pPr marL="742950" lvl="1" indent="-285750">
              <a:buFont typeface="Arial" panose="020B0604020202020204" pitchFamily="34" charset="0"/>
              <a:buChar char="•"/>
            </a:pPr>
            <a:r>
              <a:rPr lang="en-US" sz="2800" dirty="0"/>
              <a:t>Create a list of values and reference the formula.</a:t>
            </a:r>
          </a:p>
          <a:p>
            <a:pPr marL="742950" lvl="1" indent="-285750">
              <a:buFont typeface="Arial" panose="020B0604020202020204" pitchFamily="34" charset="0"/>
              <a:buChar char="•"/>
            </a:pPr>
            <a:r>
              <a:rPr lang="en-US" sz="2800" dirty="0"/>
              <a:t>Use </a:t>
            </a:r>
            <a:r>
              <a:rPr lang="en-US" sz="2800" b="1" dirty="0"/>
              <a:t>Data</a:t>
            </a:r>
            <a:r>
              <a:rPr lang="en-US" sz="2800" dirty="0"/>
              <a:t> &gt; </a:t>
            </a:r>
            <a:r>
              <a:rPr lang="en-US" sz="2800" b="1" dirty="0"/>
              <a:t>What-If Analysis</a:t>
            </a:r>
            <a:r>
              <a:rPr lang="en-US" sz="2800" dirty="0"/>
              <a:t> &gt; </a:t>
            </a:r>
            <a:r>
              <a:rPr lang="en-US" sz="2800" b="1" dirty="0"/>
              <a:t>Data Table</a:t>
            </a:r>
            <a:r>
              <a:rPr lang="en-US" sz="2800" dirty="0"/>
              <a:t>.</a:t>
            </a:r>
          </a:p>
          <a:p>
            <a:pPr>
              <a:buFont typeface="Arial" panose="020B0604020202020204" pitchFamily="34" charset="0"/>
              <a:buChar char="•"/>
            </a:pPr>
            <a:r>
              <a:rPr lang="en-US" b="1" dirty="0"/>
              <a:t>Example:</a:t>
            </a:r>
            <a:r>
              <a:rPr lang="en-US" dirty="0"/>
              <a:t> Examine how different pricing affects total revenue.</a:t>
            </a:r>
          </a:p>
          <a:p>
            <a:endParaRPr lang="en-IN" dirty="0"/>
          </a:p>
        </p:txBody>
      </p:sp>
    </p:spTree>
    <p:extLst>
      <p:ext uri="{BB962C8B-B14F-4D97-AF65-F5344CB8AC3E}">
        <p14:creationId xmlns:p14="http://schemas.microsoft.com/office/powerpoint/2010/main" val="122069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72A7D67-35B2-F82B-9747-DE8BC973A9DF}"/>
                  </a:ext>
                </a:extLst>
              </p14:cNvPr>
              <p14:cNvContentPartPr/>
              <p14:nvPr/>
            </p14:nvContentPartPr>
            <p14:xfrm>
              <a:off x="7156315" y="4671016"/>
              <a:ext cx="360" cy="360"/>
            </p14:xfrm>
          </p:contentPart>
        </mc:Choice>
        <mc:Fallback xmlns="">
          <p:pic>
            <p:nvPicPr>
              <p:cNvPr id="7" name="Ink 6">
                <a:extLst>
                  <a:ext uri="{FF2B5EF4-FFF2-40B4-BE49-F238E27FC236}">
                    <a16:creationId xmlns:a16="http://schemas.microsoft.com/office/drawing/2014/main" id="{E72A7D67-35B2-F82B-9747-DE8BC973A9DF}"/>
                  </a:ext>
                </a:extLst>
              </p:cNvPr>
              <p:cNvPicPr/>
              <p:nvPr/>
            </p:nvPicPr>
            <p:blipFill>
              <a:blip r:embed="rId3"/>
              <a:stretch>
                <a:fillRect/>
              </a:stretch>
            </p:blipFill>
            <p:spPr>
              <a:xfrm>
                <a:off x="7150195" y="4664896"/>
                <a:ext cx="12600" cy="12600"/>
              </a:xfrm>
              <a:prstGeom prst="rect">
                <a:avLst/>
              </a:prstGeom>
            </p:spPr>
          </p:pic>
        </mc:Fallback>
      </mc:AlternateContent>
      <p:pic>
        <p:nvPicPr>
          <p:cNvPr id="5" name="Picture 4">
            <a:extLst>
              <a:ext uri="{FF2B5EF4-FFF2-40B4-BE49-F238E27FC236}">
                <a16:creationId xmlns:a16="http://schemas.microsoft.com/office/drawing/2014/main" id="{6E683952-20C9-7DC8-7FCE-0BFECA1E8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020" y="1450361"/>
            <a:ext cx="4313905" cy="41393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1">
            <a:extLst>
              <a:ext uri="{FF2B5EF4-FFF2-40B4-BE49-F238E27FC236}">
                <a16:creationId xmlns:a16="http://schemas.microsoft.com/office/drawing/2014/main" id="{94D1274C-B46F-3E69-DC90-E5DBE57515C5}"/>
              </a:ext>
            </a:extLst>
          </p:cNvPr>
          <p:cNvSpPr>
            <a:spLocks noGrp="1"/>
          </p:cNvSpPr>
          <p:nvPr>
            <p:ph idx="1"/>
          </p:nvPr>
        </p:nvSpPr>
        <p:spPr>
          <a:xfrm>
            <a:off x="336550" y="1238250"/>
            <a:ext cx="7362825" cy="4351338"/>
          </a:xfrm>
        </p:spPr>
        <p:txBody>
          <a:bodyPr>
            <a:normAutofit fontScale="97500" lnSpcReduction="10000"/>
          </a:bodyPr>
          <a:lstStyle/>
          <a:p>
            <a:r>
              <a:rPr lang="en-US" sz="4100" b="1" dirty="0"/>
              <a:t>Scenario Manager</a:t>
            </a:r>
          </a:p>
          <a:p>
            <a:pPr>
              <a:buFont typeface="Arial" panose="020B0604020202020204" pitchFamily="34" charset="0"/>
              <a:buChar char="•"/>
            </a:pPr>
            <a:r>
              <a:rPr lang="en-US" b="1" dirty="0"/>
              <a:t>Purpose:</a:t>
            </a:r>
            <a:r>
              <a:rPr lang="en-US" dirty="0"/>
              <a:t> Create and manage multiple scenarios with different input values.</a:t>
            </a:r>
          </a:p>
          <a:p>
            <a:pPr>
              <a:buFont typeface="Arial" panose="020B0604020202020204" pitchFamily="34" charset="0"/>
              <a:buChar char="•"/>
            </a:pPr>
            <a:r>
              <a:rPr lang="en-US" b="1" dirty="0"/>
              <a:t>How to Use:</a:t>
            </a:r>
            <a:endParaRPr lang="en-US" dirty="0"/>
          </a:p>
          <a:p>
            <a:pPr marL="742950" lvl="1" indent="-285750">
              <a:buFont typeface="Arial" panose="020B0604020202020204" pitchFamily="34" charset="0"/>
              <a:buChar char="•"/>
            </a:pPr>
            <a:r>
              <a:rPr lang="en-US" dirty="0"/>
              <a:t>Go to </a:t>
            </a:r>
            <a:r>
              <a:rPr lang="en-US" b="1" dirty="0"/>
              <a:t>Data</a:t>
            </a:r>
            <a:r>
              <a:rPr lang="en-US" dirty="0"/>
              <a:t> &gt; </a:t>
            </a:r>
            <a:r>
              <a:rPr lang="en-US" b="1" dirty="0"/>
              <a:t>What-If Analysis</a:t>
            </a:r>
            <a:r>
              <a:rPr lang="en-US" dirty="0"/>
              <a:t> &gt; </a:t>
            </a:r>
            <a:r>
              <a:rPr lang="en-US" b="1" dirty="0"/>
              <a:t>Scenario Manager</a:t>
            </a:r>
            <a:r>
              <a:rPr lang="en-US" dirty="0"/>
              <a:t>.</a:t>
            </a:r>
          </a:p>
          <a:p>
            <a:pPr marL="742950" lvl="1" indent="-285750">
              <a:buFont typeface="Arial" panose="020B0604020202020204" pitchFamily="34" charset="0"/>
              <a:buChar char="•"/>
            </a:pPr>
            <a:r>
              <a:rPr lang="en-US" dirty="0"/>
              <a:t>Click </a:t>
            </a:r>
            <a:r>
              <a:rPr lang="en-US" b="1" dirty="0"/>
              <a:t>Add</a:t>
            </a:r>
            <a:r>
              <a:rPr lang="en-US" dirty="0"/>
              <a:t> to create new scenarios.</a:t>
            </a:r>
          </a:p>
          <a:p>
            <a:pPr marL="742950" lvl="1" indent="-285750">
              <a:buFont typeface="Arial" panose="020B0604020202020204" pitchFamily="34" charset="0"/>
              <a:buChar char="•"/>
            </a:pPr>
            <a:r>
              <a:rPr lang="en-US" dirty="0"/>
              <a:t>Input different variable values for each scenario.</a:t>
            </a:r>
          </a:p>
          <a:p>
            <a:pPr marL="742950" lvl="1" indent="-285750">
              <a:buFont typeface="Arial" panose="020B0604020202020204" pitchFamily="34" charset="0"/>
              <a:buChar char="•"/>
            </a:pPr>
            <a:r>
              <a:rPr lang="en-US" dirty="0"/>
              <a:t>Use the </a:t>
            </a:r>
            <a:r>
              <a:rPr lang="en-US" b="1" dirty="0"/>
              <a:t>Summary</a:t>
            </a:r>
            <a:r>
              <a:rPr lang="en-US" dirty="0"/>
              <a:t> option for a comparative report.</a:t>
            </a:r>
          </a:p>
          <a:p>
            <a:pPr>
              <a:buFont typeface="Arial" panose="020B0604020202020204" pitchFamily="34" charset="0"/>
              <a:buChar char="•"/>
            </a:pPr>
            <a:r>
              <a:rPr lang="en-US" b="1" dirty="0"/>
              <a:t>Example:</a:t>
            </a:r>
            <a:r>
              <a:rPr lang="en-US" dirty="0"/>
              <a:t> Compare best, worst, and most likely sales forecasts.</a:t>
            </a:r>
          </a:p>
          <a:p>
            <a:endParaRPr lang="en-IN" dirty="0"/>
          </a:p>
        </p:txBody>
      </p:sp>
    </p:spTree>
    <p:extLst>
      <p:ext uri="{BB962C8B-B14F-4D97-AF65-F5344CB8AC3E}">
        <p14:creationId xmlns:p14="http://schemas.microsoft.com/office/powerpoint/2010/main" val="423985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7AD5-5253-9930-C53F-3C4D9316D88D}"/>
              </a:ext>
            </a:extLst>
          </p:cNvPr>
          <p:cNvSpPr>
            <a:spLocks noGrp="1"/>
          </p:cNvSpPr>
          <p:nvPr>
            <p:ph type="title"/>
          </p:nvPr>
        </p:nvSpPr>
        <p:spPr/>
        <p:txBody>
          <a:bodyPr>
            <a:normAutofit/>
          </a:bodyPr>
          <a:lstStyle/>
          <a:p>
            <a:pPr algn="ctr"/>
            <a:r>
              <a:rPr lang="en-IN" sz="6600" b="1" dirty="0"/>
              <a:t>Conclusion</a:t>
            </a:r>
          </a:p>
        </p:txBody>
      </p:sp>
      <p:sp>
        <p:nvSpPr>
          <p:cNvPr id="3" name="Content Placeholder 2">
            <a:extLst>
              <a:ext uri="{FF2B5EF4-FFF2-40B4-BE49-F238E27FC236}">
                <a16:creationId xmlns:a16="http://schemas.microsoft.com/office/drawing/2014/main" id="{45524FFE-93F9-AE32-DB53-B428C72D19FB}"/>
              </a:ext>
            </a:extLst>
          </p:cNvPr>
          <p:cNvSpPr>
            <a:spLocks noGrp="1"/>
          </p:cNvSpPr>
          <p:nvPr>
            <p:ph idx="1"/>
          </p:nvPr>
        </p:nvSpPr>
        <p:spPr>
          <a:xfrm>
            <a:off x="1494183" y="1690687"/>
            <a:ext cx="10084904" cy="4802187"/>
          </a:xfrm>
        </p:spPr>
        <p:txBody>
          <a:bodyPr>
            <a:noAutofit/>
          </a:bodyPr>
          <a:lstStyle/>
          <a:p>
            <a:r>
              <a:rPr lang="en-US" dirty="0"/>
              <a:t>In conclusion, Excel's What-If Analysis tools serve as essential resources for anyone looking to enhance their decision-making processes through data exploration. By leveraging Goal Seek, Data Tables, and the Scenario Manager, users can visualize the implications of various input changes and prepare for different outcomes. These tools not only aid in scenario planning and risk assessment but also empower users to make strategic choices based on comprehensive analysis. As businesses navigate an increasingly complex environment, mastering What-If Analysis in Excel will provide a competitive edge and facilitate better planning and execution of strategies.</a:t>
            </a:r>
            <a:endParaRPr lang="en-IN" dirty="0">
              <a:latin typeface="Baskerville Old Face" panose="02020602080505020303" pitchFamily="18" charset="0"/>
            </a:endParaRPr>
          </a:p>
        </p:txBody>
      </p:sp>
    </p:spTree>
    <p:extLst>
      <p:ext uri="{BB962C8B-B14F-4D97-AF65-F5344CB8AC3E}">
        <p14:creationId xmlns:p14="http://schemas.microsoft.com/office/powerpoint/2010/main" val="34512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4993-0FCC-F59D-EFD0-666677DFBE49}"/>
              </a:ext>
            </a:extLst>
          </p:cNvPr>
          <p:cNvSpPr>
            <a:spLocks noGrp="1"/>
          </p:cNvSpPr>
          <p:nvPr>
            <p:ph type="title"/>
          </p:nvPr>
        </p:nvSpPr>
        <p:spPr/>
        <p:txBody>
          <a:bodyPr>
            <a:normAutofit/>
          </a:bodyPr>
          <a:lstStyle/>
          <a:p>
            <a:r>
              <a:rPr lang="en-IN" sz="7200" dirty="0">
                <a:latin typeface="Baskerville Old Face" panose="02020602080505020303" pitchFamily="18" charset="0"/>
              </a:rPr>
              <a:t>Thank you.</a:t>
            </a:r>
          </a:p>
        </p:txBody>
      </p:sp>
      <p:sp>
        <p:nvSpPr>
          <p:cNvPr id="3" name="Content Placeholder 2">
            <a:extLst>
              <a:ext uri="{FF2B5EF4-FFF2-40B4-BE49-F238E27FC236}">
                <a16:creationId xmlns:a16="http://schemas.microsoft.com/office/drawing/2014/main" id="{AD7FCC3F-5E31-426B-E3B7-B041365EC05C}"/>
              </a:ext>
            </a:extLst>
          </p:cNvPr>
          <p:cNvSpPr>
            <a:spLocks noGrp="1"/>
          </p:cNvSpPr>
          <p:nvPr>
            <p:ph idx="1"/>
          </p:nvPr>
        </p:nvSpPr>
        <p:spPr>
          <a:blipFill>
            <a:blip r:embed="rId2">
              <a:alphaModFix amt="16000"/>
            </a:blip>
            <a:stretch>
              <a:fillRect/>
            </a:stretch>
          </a:blipFill>
        </p:spPr>
        <p:txBody>
          <a:bodyPr/>
          <a:lstStyle/>
          <a:p>
            <a:r>
              <a:rPr lang="en-IN" dirty="0">
                <a:latin typeface="Baskerville Old Face" panose="02020602080505020303" pitchFamily="18" charset="0"/>
              </a:rPr>
              <a:t>If you have any questions?</a:t>
            </a:r>
          </a:p>
          <a:p>
            <a:r>
              <a:rPr lang="en-IN" dirty="0">
                <a:latin typeface="Baskerville Old Face" panose="02020602080505020303" pitchFamily="18" charset="0"/>
              </a:rPr>
              <a:t>thahliyamist@gmail.com</a:t>
            </a:r>
          </a:p>
        </p:txBody>
      </p:sp>
    </p:spTree>
    <p:extLst>
      <p:ext uri="{BB962C8B-B14F-4D97-AF65-F5344CB8AC3E}">
        <p14:creationId xmlns:p14="http://schemas.microsoft.com/office/powerpoint/2010/main" val="3623677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Excel macros for automating repetitive tasks,day10</Template>
  <TotalTime>10</TotalTime>
  <Words>462</Words>
  <Application>Microsoft Office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Bodoni MT</vt:lpstr>
      <vt:lpstr>Book Antiqua</vt:lpstr>
      <vt:lpstr>Calibri</vt:lpstr>
      <vt:lpstr>Calibri Light</vt:lpstr>
      <vt:lpstr>Office Theme</vt:lpstr>
      <vt:lpstr>Excel's what-if analysis tools</vt:lpstr>
      <vt:lpstr>Introduction</vt:lpstr>
      <vt:lpstr>What is What-If Analysis?  A technique to assess potential outcomes based on varying input values. Useful for decision-making and forecasting in business and finance. </vt:lpstr>
      <vt:lpstr>Overview of What-If Analysis Tools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2024-10-20T06:11:51Z</dcterms:created>
  <dcterms:modified xsi:type="dcterms:W3CDTF">2024-10-20T06:22:51Z</dcterms:modified>
</cp:coreProperties>
</file>