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9E7081-589A-4932-A4DE-1B6FC1343F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6" d="100"/>
          <a:sy n="76" d="100"/>
        </p:scale>
        <p:origin x="8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15:07:42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B47B1-582F-449B-8DF9-3CAD1EB3D75D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D2AE-0437-47E8-9D33-66931E798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4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7D2AE-0437-47E8-9D33-66931E798A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1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7D2AE-0437-47E8-9D33-66931E798A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5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9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5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7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6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1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E7A1-5589-40B5-9855-723FA0E4E80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D0C5-838E-0FA6-3705-2FFD3231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3" y="889821"/>
            <a:ext cx="6066502" cy="322743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+mn-lt"/>
              </a:rPr>
              <a:t>PIVOT TABLES FOR DATA SUMMURIZATION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29AC8-A5C7-ABF4-9234-753252F84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1666"/>
            <a:ext cx="5358579" cy="4667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291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98B6-1C1C-2F7B-2D6F-BF52A73D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4" y="649593"/>
            <a:ext cx="7384026" cy="36379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Book Antiqua" panose="02040602050305030304" pitchFamily="18" charset="0"/>
              </a:rPr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779CA-A106-AC34-6C41-64478332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1" y="1367349"/>
            <a:ext cx="7187381" cy="5062948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 Pivot Table is a powerful data analysis tool in Excel that allows you to summarize, analyze, and visualize large datasets in a structured and dynamic way.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Pivot Tables provide a flexible and interactive approach in organizing and interpreting data, making complex datasets more manageable.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It makes it easier for users to derive insights and present information in a clear and meaningful manner.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03076-3DBB-FE51-013E-3AEA893F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18" y="1243780"/>
            <a:ext cx="4630994" cy="42468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78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2FE9-9C23-A075-B482-944FA4A3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4" y="624348"/>
            <a:ext cx="8809704" cy="786990"/>
          </a:xfrm>
        </p:spPr>
        <p:txBody>
          <a:bodyPr>
            <a:normAutofit fontScale="90000"/>
          </a:bodyPr>
          <a:lstStyle/>
          <a:p>
            <a:r>
              <a:rPr lang="en-IN" sz="6600" b="1" dirty="0">
                <a:latin typeface="Bodoni MT" panose="02070603080606020203" pitchFamily="18" charset="0"/>
              </a:rPr>
              <a:t>KEY COMPONENTS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5912DA-0423-5C8E-1D7C-8E138F1D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690329"/>
            <a:ext cx="6883257" cy="5304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Rows and columns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You can organize your data by dragging and dropping fields into rows and columns areas of the pivot table.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Values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The values area allows to perform calculations on your </a:t>
            </a:r>
            <a:r>
              <a:rPr lang="en-IN" dirty="0" err="1">
                <a:latin typeface="Baskerville Old Face" panose="02020602080505020303" pitchFamily="18" charset="0"/>
              </a:rPr>
              <a:t>data,such</a:t>
            </a:r>
            <a:r>
              <a:rPr lang="en-IN" dirty="0">
                <a:latin typeface="Baskerville Old Face" panose="02020602080505020303" pitchFamily="18" charset="0"/>
              </a:rPr>
              <a:t> as </a:t>
            </a:r>
            <a:r>
              <a:rPr lang="en-IN" dirty="0" err="1">
                <a:latin typeface="Baskerville Old Face" panose="02020602080505020303" pitchFamily="18" charset="0"/>
              </a:rPr>
              <a:t>sum,count,average</a:t>
            </a:r>
            <a:r>
              <a:rPr lang="en-IN" dirty="0">
                <a:latin typeface="Baskerville Old Face" panose="02020602080505020303" pitchFamily="18" charset="0"/>
              </a:rPr>
              <a:t> etc.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Filters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Filters help you narrow down the data displayed in the pivot table based on specific criteria.</a:t>
            </a: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1D58B-D899-B7C2-384C-EB3ABAA4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00"/>
          <a:stretch/>
        </p:blipFill>
        <p:spPr>
          <a:xfrm>
            <a:off x="7178225" y="1690329"/>
            <a:ext cx="4718807" cy="3850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71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28A4D2-B8C0-45E7-B9C5-E5117A2A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105"/>
            <a:ext cx="10515600" cy="1325563"/>
          </a:xfrm>
        </p:spPr>
        <p:txBody>
          <a:bodyPr/>
          <a:lstStyle/>
          <a:p>
            <a:r>
              <a:rPr lang="en-IN" b="1" dirty="0"/>
              <a:t>Steps to create a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9ED1-8FA9-41A3-3BEB-CB6ACE2F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904109"/>
            <a:ext cx="11688096" cy="1738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1)  </a:t>
            </a:r>
            <a:r>
              <a:rPr lang="en-US" sz="3200" b="1" dirty="0">
                <a:latin typeface="Baskerville Old Face" panose="02020602080505020303" pitchFamily="18" charset="0"/>
              </a:rPr>
              <a:t>Select Your Data</a:t>
            </a:r>
            <a:r>
              <a:rPr lang="en-US" dirty="0">
                <a:latin typeface="Baskerville Old Face" panose="02020602080505020303" pitchFamily="18" charset="0"/>
              </a:rPr>
              <a:t>: Highlight the data range you want to include in the Pivot Table.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2</a:t>
            </a:r>
            <a:r>
              <a:rPr lang="en-US" sz="3200" dirty="0">
                <a:latin typeface="Baskerville Old Face" panose="02020602080505020303" pitchFamily="18" charset="0"/>
              </a:rPr>
              <a:t>)   </a:t>
            </a:r>
            <a:r>
              <a:rPr lang="en-US" sz="3200" b="1" dirty="0">
                <a:latin typeface="Baskerville Old Face" panose="02020602080505020303" pitchFamily="18" charset="0"/>
              </a:rPr>
              <a:t>Insert a Pivot Table</a:t>
            </a:r>
            <a:r>
              <a:rPr lang="en-US" dirty="0">
                <a:latin typeface="Baskerville Old Face" panose="02020602080505020303" pitchFamily="18" charset="0"/>
              </a:rPr>
              <a:t>: Go to the "Insert" tab and select "Pivot Table.“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3)   </a:t>
            </a:r>
            <a:r>
              <a:rPr lang="en-US" sz="3200" b="1" dirty="0">
                <a:latin typeface="Baskerville Old Face" panose="02020602080505020303" pitchFamily="18" charset="0"/>
              </a:rPr>
              <a:t>Choose Your Data Range</a:t>
            </a:r>
            <a:r>
              <a:rPr lang="en-US" dirty="0">
                <a:latin typeface="Baskerville Old Face" panose="02020602080505020303" pitchFamily="18" charset="0"/>
              </a:rPr>
              <a:t>: Confirm that the selected range is correct.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4)   </a:t>
            </a:r>
            <a:r>
              <a:rPr lang="en-US" sz="3200" b="1" dirty="0">
                <a:latin typeface="Baskerville Old Face" panose="02020602080505020303" pitchFamily="18" charset="0"/>
              </a:rPr>
              <a:t>Design Your Pivot Table</a:t>
            </a:r>
            <a:r>
              <a:rPr lang="en-US" dirty="0">
                <a:latin typeface="Baskerville Old Face" panose="02020602080505020303" pitchFamily="18" charset="0"/>
              </a:rPr>
              <a:t>: Drag and drop fields into the Rows, Columns, Values, and Filters areas.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5)   </a:t>
            </a:r>
            <a:r>
              <a:rPr lang="en-US" sz="3200" b="1" dirty="0">
                <a:latin typeface="Baskerville Old Face" panose="02020602080505020303" pitchFamily="18" charset="0"/>
              </a:rPr>
              <a:t>Customize Layout and Style</a:t>
            </a:r>
            <a:r>
              <a:rPr lang="en-US" dirty="0">
                <a:latin typeface="Baskerville Old Face" panose="02020602080505020303" pitchFamily="18" charset="0"/>
              </a:rPr>
              <a:t>: Format the Pivot Table as needed, adjusting styles, and layouts.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6)   </a:t>
            </a:r>
            <a:r>
              <a:rPr lang="en-US" sz="3200" b="1" dirty="0">
                <a:latin typeface="Baskerville Old Face" panose="02020602080505020303" pitchFamily="18" charset="0"/>
              </a:rPr>
              <a:t>Perform Calculations</a:t>
            </a:r>
            <a:r>
              <a:rPr lang="en-US" dirty="0">
                <a:latin typeface="Baskerville Old Face" panose="02020602080505020303" pitchFamily="18" charset="0"/>
              </a:rPr>
              <a:t>: Add calculated fields or items to perform specific calculations.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7)   </a:t>
            </a:r>
            <a:r>
              <a:rPr lang="en-US" sz="3200" b="1" dirty="0">
                <a:latin typeface="Baskerville Old Face" panose="02020602080505020303" pitchFamily="18" charset="0"/>
              </a:rPr>
              <a:t>Refresh Data</a:t>
            </a:r>
            <a:r>
              <a:rPr lang="en-US" dirty="0">
                <a:latin typeface="Baskerville Old Face" panose="02020602080505020303" pitchFamily="18" charset="0"/>
              </a:rPr>
              <a:t>: If your source data changes, you can refresh the Pivot Table to reflect the modifications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74B-A618-8B4C-5B10-4F6E47F6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Steps to create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A782-2258-3078-CB01-C4D09E2B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89"/>
            <a:ext cx="5813809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b="1" dirty="0">
                <a:latin typeface="Baskerville Old Face" panose="02020602080505020303" pitchFamily="18" charset="0"/>
              </a:rPr>
              <a:t>Craft your visualization</a:t>
            </a:r>
            <a:r>
              <a:rPr lang="en-US" dirty="0">
                <a:latin typeface="Baskerville Old Face" panose="02020602080505020303" pitchFamily="18" charset="0"/>
              </a:rPr>
              <a:t>: Once you have arranged your fields in the PivotTable Fields pane, it's time to create the visual: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Click anywhere within the PivotTable.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 Go to the ‘Insert’ tab and select the desired chart type (e g, Bar Chart, Pie </a:t>
            </a:r>
            <a:r>
              <a:rPr lang="en-US" dirty="0" err="1">
                <a:latin typeface="Baskerville Old Face" panose="02020602080505020303" pitchFamily="18" charset="0"/>
              </a:rPr>
              <a:t>Chart,Line</a:t>
            </a:r>
            <a:r>
              <a:rPr lang="en-US" dirty="0">
                <a:latin typeface="Baskerville Old Face" panose="02020602080505020303" pitchFamily="18" charset="0"/>
              </a:rPr>
              <a:t> chart).Choose the chart that best conveys the relationships within your data.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EF615-4EE6-ED83-8C62-BA7FFADD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26" y="1845288"/>
            <a:ext cx="4719484" cy="3729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06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4C00-27DD-E791-6AA5-1263DDA6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45" y="-535396"/>
            <a:ext cx="678197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2. </a:t>
            </a:r>
            <a:r>
              <a:rPr lang="en-US" sz="3600" b="1" dirty="0">
                <a:latin typeface="Baskerville Old Face" panose="02020602080505020303" pitchFamily="18" charset="0"/>
              </a:rPr>
              <a:t>Customize your visual</a:t>
            </a:r>
            <a:r>
              <a:rPr lang="en-US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 Excel offers various formatting options to enhance your chart. </a:t>
            </a:r>
            <a:r>
              <a:rPr lang="en-US" dirty="0" err="1">
                <a:latin typeface="Baskerville Old Face" panose="02020602080505020303" pitchFamily="18" charset="0"/>
              </a:rPr>
              <a:t>Youcan</a:t>
            </a:r>
            <a:r>
              <a:rPr lang="en-US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Change chart type after creation.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 Modify colors, fonts, and chart styles.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Add data labels and titles for clarity.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3.</a:t>
            </a:r>
            <a:r>
              <a:rPr lang="en-US" sz="3200" b="1" dirty="0">
                <a:latin typeface="Baskerville Old Face" panose="02020602080505020303" pitchFamily="18" charset="0"/>
              </a:rPr>
              <a:t>Fine-tune the PivotTable (optional): 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You can further refine your analysis by: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Right-clicking on a specific data point in the PivotTable.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Selecting "Show Values" or "Show Values As % of Column Total" to gain deeper insights.</a:t>
            </a:r>
            <a:endParaRPr lang="en-IN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2A7D67-35B2-F82B-9747-DE8BC973A9DF}"/>
                  </a:ext>
                </a:extLst>
              </p14:cNvPr>
              <p14:cNvContentPartPr/>
              <p14:nvPr/>
            </p14:nvContentPartPr>
            <p14:xfrm>
              <a:off x="7156315" y="467101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2A7D67-35B2-F82B-9747-DE8BC973A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0195" y="466489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7AC5A4-93C5-0189-C1BA-2852F477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15" y="1238865"/>
            <a:ext cx="4519460" cy="40213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985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C8DE-F791-0F85-E404-AA30716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619" y="325796"/>
            <a:ext cx="11255477" cy="1611158"/>
          </a:xfrm>
        </p:spPr>
        <p:txBody>
          <a:bodyPr>
            <a:noAutofit/>
          </a:bodyPr>
          <a:lstStyle/>
          <a:p>
            <a:r>
              <a:rPr lang="en-IN" b="1" dirty="0"/>
              <a:t>Example of a Pivot Table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52470-C568-8582-D645-33633305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1418149"/>
            <a:ext cx="6096000" cy="44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AD5-5253-9930-C53F-3C4D9316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4FFE-93F9-AE32-DB53-B428C72D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05" y="1690688"/>
            <a:ext cx="6863237" cy="3825209"/>
          </a:xfrm>
          <a:noFill/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b="0" i="0" dirty="0">
                <a:solidFill>
                  <a:srgbClr val="1F1F1F"/>
                </a:solidFill>
                <a:effectLst/>
                <a:latin typeface="Google Sans"/>
              </a:rPr>
              <a:t>In conclusion, </a:t>
            </a:r>
            <a:r>
              <a:rPr lang="en-IN" sz="3200" b="0" i="0" dirty="0">
                <a:solidFill>
                  <a:srgbClr val="040C28"/>
                </a:solidFill>
                <a:effectLst/>
                <a:latin typeface="Google Sans"/>
              </a:rPr>
              <a:t>Excel's PivotTables are an essential tool for anyone working with data</a:t>
            </a:r>
            <a:r>
              <a:rPr lang="en-IN" sz="3200" b="0" i="0" dirty="0">
                <a:solidFill>
                  <a:srgbClr val="1F1F1F"/>
                </a:solidFill>
                <a:effectLst/>
                <a:latin typeface="Google Sans"/>
              </a:rPr>
              <a:t>. They provide a flexible and efficient way to </a:t>
            </a:r>
            <a:r>
              <a:rPr lang="en-IN" sz="3200" b="0" i="0" dirty="0" err="1">
                <a:solidFill>
                  <a:srgbClr val="1F1F1F"/>
                </a:solidFill>
                <a:effectLst/>
                <a:latin typeface="Google Sans"/>
              </a:rPr>
              <a:t>analyze</a:t>
            </a:r>
            <a:r>
              <a:rPr lang="en-IN" sz="3200" b="0" i="0" dirty="0">
                <a:solidFill>
                  <a:srgbClr val="1F1F1F"/>
                </a:solidFill>
                <a:effectLst/>
                <a:latin typeface="Google Sans"/>
              </a:rPr>
              <a:t> and present large sets of data, making it easy to identify trends and patterns that might otherwise go unnoticed.</a:t>
            </a:r>
            <a:br>
              <a:rPr lang="en-IN" sz="3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sz="4400" dirty="0">
              <a:latin typeface="Baskerville Old Face" panose="020206020805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F4BA0-52B3-B985-B900-34CA30BB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91" y="1396182"/>
            <a:ext cx="4274343" cy="41197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129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4993-0FCC-F59D-EFD0-666677D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Baskerville Old Face" panose="02020602080505020303" pitchFamily="18" charset="0"/>
              </a:rPr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C3F-5E31-426B-E3B7-B041365EC05C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16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If you have any questions?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36236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</TotalTime>
  <Words>511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Baskerville Old Face</vt:lpstr>
      <vt:lpstr>Bodoni MT</vt:lpstr>
      <vt:lpstr>Book Antiqua</vt:lpstr>
      <vt:lpstr>Calibri</vt:lpstr>
      <vt:lpstr>Calibri Light</vt:lpstr>
      <vt:lpstr>Google Sans</vt:lpstr>
      <vt:lpstr>Office Theme</vt:lpstr>
      <vt:lpstr>PIVOT TABLES FOR DATA SUMMURIZATION</vt:lpstr>
      <vt:lpstr>Introduction </vt:lpstr>
      <vt:lpstr>KEY COMPONENTS</vt:lpstr>
      <vt:lpstr>Steps to create a Pivot Table</vt:lpstr>
      <vt:lpstr>Steps to create visuals</vt:lpstr>
      <vt:lpstr>PowerPoint Presentation</vt:lpstr>
      <vt:lpstr>Example of a Pivot Table 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3</cp:revision>
  <dcterms:created xsi:type="dcterms:W3CDTF">2024-09-30T14:15:59Z</dcterms:created>
  <dcterms:modified xsi:type="dcterms:W3CDTF">2024-10-03T10:17:32Z</dcterms:modified>
</cp:coreProperties>
</file>