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17" r:id="rId5"/>
    <p:sldId id="307" r:id="rId6"/>
    <p:sldId id="308" r:id="rId7"/>
    <p:sldId id="309" r:id="rId8"/>
    <p:sldId id="263" r:id="rId9"/>
    <p:sldId id="304" r:id="rId10"/>
    <p:sldId id="3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87987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37498" y="639096"/>
            <a:ext cx="10360152" cy="5029200"/>
          </a:xfrm>
        </p:spPr>
        <p:txBody>
          <a:bodyPr anchor="ctr"/>
          <a:lstStyle/>
          <a:p>
            <a:r>
              <a:rPr lang="en-US" sz="6000" dirty="0"/>
              <a:t>Conditional formatting for data visualization</a:t>
            </a:r>
          </a:p>
        </p:txBody>
      </p:sp>
      <p:pic>
        <p:nvPicPr>
          <p:cNvPr id="4" name="Picture 3">
            <a:extLst>
              <a:ext uri="{FF2B5EF4-FFF2-40B4-BE49-F238E27FC236}">
                <a16:creationId xmlns:a16="http://schemas.microsoft.com/office/drawing/2014/main" id="{7408FB5C-F34B-AC24-CD00-A0A15E4E3553}"/>
              </a:ext>
            </a:extLst>
          </p:cNvPr>
          <p:cNvPicPr>
            <a:picLocks noChangeAspect="1"/>
          </p:cNvPicPr>
          <p:nvPr/>
        </p:nvPicPr>
        <p:blipFill>
          <a:blip r:embed="rId3"/>
          <a:stretch>
            <a:fillRect/>
          </a:stretch>
        </p:blipFill>
        <p:spPr>
          <a:xfrm>
            <a:off x="7148052" y="3932903"/>
            <a:ext cx="4022006" cy="25563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608177" y="-1371600"/>
            <a:ext cx="5641848" cy="5029200"/>
          </a:xfrm>
        </p:spPr>
        <p:txBody>
          <a:bodyPr/>
          <a:lstStyle/>
          <a:p>
            <a:r>
              <a:rPr lang="en-US" sz="6600" dirty="0"/>
              <a:t>Introduction</a:t>
            </a:r>
          </a:p>
        </p:txBody>
      </p:sp>
      <p:sp>
        <p:nvSpPr>
          <p:cNvPr id="4" name="Content Placeholder 3">
            <a:extLst>
              <a:ext uri="{FF2B5EF4-FFF2-40B4-BE49-F238E27FC236}">
                <a16:creationId xmlns:a16="http://schemas.microsoft.com/office/drawing/2014/main" id="{ACD09C58-7A26-D5D9-FD99-21AB8776D233}"/>
              </a:ext>
            </a:extLst>
          </p:cNvPr>
          <p:cNvSpPr>
            <a:spLocks noGrp="1"/>
          </p:cNvSpPr>
          <p:nvPr>
            <p:ph idx="1"/>
          </p:nvPr>
        </p:nvSpPr>
        <p:spPr>
          <a:xfrm>
            <a:off x="1170039" y="1742768"/>
            <a:ext cx="10413784" cy="4746522"/>
          </a:xfrm>
        </p:spPr>
        <p:txBody>
          <a:bodyPr/>
          <a:lstStyle/>
          <a:p>
            <a:pPr algn="l"/>
            <a:r>
              <a:rPr lang="en-US" dirty="0">
                <a:latin typeface="Bahnschrift SemiLight" panose="020B0502040204020203" pitchFamily="34" charset="0"/>
              </a:rPr>
              <a:t>Conditional formatting is a powerful feature in Excel that allows to visually highlight, emphasize, or apply specific formatting to cells or ranges of cells based on certain conditions.</a:t>
            </a:r>
          </a:p>
          <a:p>
            <a:pPr algn="l"/>
            <a:endParaRPr lang="en-US" dirty="0">
              <a:latin typeface="Bahnschrift SemiLight" panose="020B0502040204020203" pitchFamily="34" charset="0"/>
            </a:endParaRPr>
          </a:p>
          <a:p>
            <a:pPr algn="l"/>
            <a:r>
              <a:rPr lang="en-US" dirty="0">
                <a:latin typeface="Bahnschrift SemiLight" panose="020B0502040204020203" pitchFamily="34" charset="0"/>
              </a:rPr>
              <a:t>★ Conditional formatting is commonly used to emphasize high or low values, identify duplicates, visualize data distribution, and more.</a:t>
            </a:r>
          </a:p>
          <a:p>
            <a:pPr algn="l"/>
            <a:endParaRPr lang="en-US" dirty="0">
              <a:latin typeface="Bahnschrift SemiLight" panose="020B0502040204020203" pitchFamily="34" charset="0"/>
            </a:endParaRPr>
          </a:p>
          <a:p>
            <a:pPr algn="l"/>
            <a:r>
              <a:rPr lang="en-US" dirty="0">
                <a:latin typeface="Bahnschrift SemiLight" panose="020B0502040204020203" pitchFamily="34" charset="0"/>
              </a:rPr>
              <a:t>★ This enhances the visual analysis of a data, making it easier to interpret the data by highlighting important information or trends. </a:t>
            </a:r>
            <a:endParaRPr lang="en-IN" dirty="0">
              <a:latin typeface="Bahnschrift SemiLight" panose="020B0502040204020203" pitchFamily="34"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285135" y="678424"/>
            <a:ext cx="10579510" cy="5781369"/>
          </a:xfrm>
        </p:spPr>
        <p:txBody>
          <a:bodyPr/>
          <a:lstStyle/>
          <a:p>
            <a:r>
              <a:rPr lang="en-US" sz="4000" b="1" dirty="0">
                <a:latin typeface="Aptos Display" panose="020B0004020202020204" pitchFamily="34" charset="0"/>
              </a:rPr>
              <a:t>Types of </a:t>
            </a:r>
            <a:r>
              <a:rPr lang="en-US" sz="4000" b="1" dirty="0" err="1">
                <a:latin typeface="Aptos Display" panose="020B0004020202020204" pitchFamily="34" charset="0"/>
              </a:rPr>
              <a:t>ConditionaFormatting</a:t>
            </a:r>
            <a:br>
              <a:rPr lang="en-US" sz="4000" b="1" dirty="0">
                <a:latin typeface="Aptos Display" panose="020B0004020202020204" pitchFamily="34" charset="0"/>
              </a:rPr>
            </a:br>
            <a:br>
              <a:rPr lang="en-US" sz="2800" dirty="0">
                <a:latin typeface="Aptos Display" panose="020B0004020202020204" pitchFamily="34" charset="0"/>
              </a:rPr>
            </a:br>
            <a:r>
              <a:rPr lang="en-US" sz="2800" dirty="0">
                <a:latin typeface="Aptos Display" panose="020B0004020202020204" pitchFamily="34" charset="0"/>
              </a:rPr>
              <a:t>1) Highlight Cells Rules:</a:t>
            </a:r>
            <a:br>
              <a:rPr lang="en-US" sz="2800" dirty="0">
                <a:latin typeface="Aptos Display" panose="020B0004020202020204" pitchFamily="34" charset="0"/>
              </a:rPr>
            </a:br>
            <a:r>
              <a:rPr lang="en-US" sz="2800" dirty="0">
                <a:latin typeface="Aptos Display" panose="020B0004020202020204" pitchFamily="34" charset="0"/>
              </a:rPr>
              <a:t>These rules allow you to highlight cells based on comparison operators (greater than, less than, equal to, etc.) or specific text conditions.</a:t>
            </a:r>
            <a:br>
              <a:rPr lang="en-US" sz="2800" dirty="0">
                <a:latin typeface="Aptos Display" panose="020B0004020202020204" pitchFamily="34" charset="0"/>
              </a:rPr>
            </a:br>
            <a:br>
              <a:rPr lang="en-US" sz="2800" dirty="0">
                <a:latin typeface="Aptos Display" panose="020B0004020202020204" pitchFamily="34" charset="0"/>
              </a:rPr>
            </a:br>
            <a:r>
              <a:rPr lang="en-US" sz="2800" dirty="0">
                <a:latin typeface="Aptos Display" panose="020B0004020202020204" pitchFamily="34" charset="0"/>
              </a:rPr>
              <a:t>2) Top/Bottom Rules:</a:t>
            </a:r>
            <a:br>
              <a:rPr lang="en-US" sz="2800" dirty="0">
                <a:latin typeface="Aptos Display" panose="020B0004020202020204" pitchFamily="34" charset="0"/>
              </a:rPr>
            </a:br>
            <a:r>
              <a:rPr lang="en-US" sz="2800" dirty="0">
                <a:latin typeface="Aptos Display" panose="020B0004020202020204" pitchFamily="34" charset="0"/>
              </a:rPr>
              <a:t>Highlight the top or bottom values in a range, which is useful for identifying outliers or significant values.</a:t>
            </a:r>
            <a:br>
              <a:rPr lang="en-US" sz="2800" dirty="0">
                <a:latin typeface="Aptos Display" panose="020B0004020202020204" pitchFamily="34" charset="0"/>
              </a:rPr>
            </a:br>
            <a:br>
              <a:rPr lang="en-US" sz="2800" dirty="0">
                <a:latin typeface="Aptos Display" panose="020B0004020202020204" pitchFamily="34" charset="0"/>
              </a:rPr>
            </a:br>
            <a:r>
              <a:rPr lang="en-US" sz="2800" dirty="0">
                <a:latin typeface="Aptos Display" panose="020B0004020202020204" pitchFamily="34" charset="0"/>
              </a:rPr>
              <a:t>3) Data Bars, Color Scales, and Icon Sets:</a:t>
            </a:r>
            <a:br>
              <a:rPr lang="en-US" sz="2800" dirty="0">
                <a:latin typeface="Aptos Display" panose="020B0004020202020204" pitchFamily="34" charset="0"/>
              </a:rPr>
            </a:br>
            <a:r>
              <a:rPr lang="en-US" sz="2800" dirty="0">
                <a:latin typeface="Aptos Display" panose="020B0004020202020204" pitchFamily="34" charset="0"/>
              </a:rPr>
              <a:t>These options visually represent data using bars, gradients, or icons. They are effective for quickly identifying trends or variations in your data.</a:t>
            </a:r>
            <a:br>
              <a:rPr lang="en-US" sz="2800" dirty="0">
                <a:latin typeface="Aptos Display" panose="020B0004020202020204" pitchFamily="34" charset="0"/>
              </a:rPr>
            </a:br>
            <a:br>
              <a:rPr lang="en-US" sz="2800" dirty="0">
                <a:latin typeface="Aptos Display" panose="020B0004020202020204" pitchFamily="34" charset="0"/>
              </a:rPr>
            </a:br>
            <a:r>
              <a:rPr lang="en-US" sz="2800" dirty="0">
                <a:latin typeface="Aptos Display" panose="020B0004020202020204" pitchFamily="34" charset="0"/>
              </a:rPr>
              <a:t>4) New Rule:</a:t>
            </a:r>
            <a:br>
              <a:rPr lang="en-US" sz="2800" dirty="0">
                <a:latin typeface="Aptos Display" panose="020B0004020202020204" pitchFamily="34" charset="0"/>
              </a:rPr>
            </a:br>
            <a:r>
              <a:rPr lang="en-US" sz="2800" dirty="0">
                <a:latin typeface="Aptos Display" panose="020B0004020202020204" pitchFamily="34" charset="0"/>
              </a:rPr>
              <a:t>Allows you to create a custom formatting rule using various criteria and formulas. </a:t>
            </a:r>
            <a:br>
              <a:rPr lang="en-US" sz="2800" dirty="0">
                <a:latin typeface="Aptos Display" panose="020B0004020202020204" pitchFamily="34" charset="0"/>
              </a:rPr>
            </a:br>
            <a:r>
              <a:rPr lang="en-US" sz="2800" dirty="0">
                <a:latin typeface="Aptos Display" panose="020B0004020202020204" pitchFamily="34" charset="0"/>
              </a:rPr>
              <a:t> </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DC15E9-2238-C1A4-2C54-C73C0FD2CF70}"/>
              </a:ext>
            </a:extLst>
          </p:cNvPr>
          <p:cNvPicPr>
            <a:picLocks noChangeAspect="1"/>
          </p:cNvPicPr>
          <p:nvPr/>
        </p:nvPicPr>
        <p:blipFill>
          <a:blip r:embed="rId3"/>
          <a:stretch>
            <a:fillRect/>
          </a:stretch>
        </p:blipFill>
        <p:spPr>
          <a:xfrm>
            <a:off x="7982325" y="1381432"/>
            <a:ext cx="4032891" cy="38695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349741" y="228363"/>
            <a:ext cx="8332143" cy="4668101"/>
          </a:xfrm>
        </p:spPr>
        <p:txBody>
          <a:bodyPr>
            <a:noAutofit/>
          </a:bodyPr>
          <a:lstStyle/>
          <a:p>
            <a:r>
              <a:rPr lang="en-US" dirty="0">
                <a:solidFill>
                  <a:srgbClr val="000000"/>
                </a:solidFill>
              </a:rPr>
              <a:t> </a:t>
            </a:r>
            <a:r>
              <a:rPr lang="en-US" sz="2800" b="1" dirty="0">
                <a:solidFill>
                  <a:srgbClr val="000000"/>
                </a:solidFill>
              </a:rPr>
              <a:t>Steps for Applying Conditional Formatting</a:t>
            </a:r>
            <a:endParaRPr lang="en-US" b="1" dirty="0">
              <a:solidFill>
                <a:srgbClr val="000000"/>
              </a:solidFill>
            </a:endParaRPr>
          </a:p>
          <a:p>
            <a:r>
              <a:rPr lang="en-US" b="1" dirty="0">
                <a:solidFill>
                  <a:srgbClr val="000000"/>
                </a:solidFill>
              </a:rPr>
              <a:t>1) Select the Range</a:t>
            </a:r>
            <a:r>
              <a:rPr lang="en-US" dirty="0">
                <a:solidFill>
                  <a:srgbClr val="000000"/>
                </a:solidFill>
              </a:rPr>
              <a:t>:</a:t>
            </a:r>
          </a:p>
          <a:p>
            <a:r>
              <a:rPr lang="en-US" dirty="0">
                <a:solidFill>
                  <a:srgbClr val="000000"/>
                </a:solidFill>
              </a:rPr>
              <a:t> Highlight the cells or range of cells where you want to apply conditional formatting.</a:t>
            </a:r>
          </a:p>
          <a:p>
            <a:r>
              <a:rPr lang="en-US" b="1" dirty="0">
                <a:solidFill>
                  <a:srgbClr val="000000"/>
                </a:solidFill>
              </a:rPr>
              <a:t>2) Go to the "Home" Tab</a:t>
            </a:r>
            <a:r>
              <a:rPr lang="en-US" dirty="0">
                <a:solidFill>
                  <a:srgbClr val="000000"/>
                </a:solidFill>
              </a:rPr>
              <a:t>:</a:t>
            </a:r>
          </a:p>
          <a:p>
            <a:r>
              <a:rPr lang="en-US" dirty="0">
                <a:solidFill>
                  <a:srgbClr val="000000"/>
                </a:solidFill>
              </a:rPr>
              <a:t> Conditional formatting options are located in the "Home" tab on the Excel ribbon.</a:t>
            </a:r>
          </a:p>
          <a:p>
            <a:r>
              <a:rPr lang="en-US" b="1" dirty="0">
                <a:solidFill>
                  <a:srgbClr val="000000"/>
                </a:solidFill>
              </a:rPr>
              <a:t>3) Choose a Rule</a:t>
            </a:r>
            <a:r>
              <a:rPr lang="en-US" dirty="0">
                <a:solidFill>
                  <a:srgbClr val="000000"/>
                </a:solidFill>
              </a:rPr>
              <a:t>:</a:t>
            </a:r>
          </a:p>
          <a:p>
            <a:r>
              <a:rPr lang="en-US" dirty="0">
                <a:solidFill>
                  <a:srgbClr val="000000"/>
                </a:solidFill>
              </a:rPr>
              <a:t> Click on "Conditional Formatting" in the ribbon, and you'll see a list of predefined rules. Common rules include data bars, color scales, and icon sets.</a:t>
            </a:r>
          </a:p>
          <a:p>
            <a:r>
              <a:rPr lang="en-US" b="1" dirty="0">
                <a:solidFill>
                  <a:srgbClr val="000000"/>
                </a:solidFill>
              </a:rPr>
              <a:t>4) Set the Rule Parameters</a:t>
            </a:r>
            <a:r>
              <a:rPr lang="en-US" dirty="0">
                <a:solidFill>
                  <a:srgbClr val="000000"/>
                </a:solidFill>
              </a:rPr>
              <a:t>:</a:t>
            </a:r>
          </a:p>
          <a:p>
            <a:r>
              <a:rPr lang="en-US" dirty="0">
                <a:solidFill>
                  <a:srgbClr val="000000"/>
                </a:solidFill>
              </a:rPr>
              <a:t>After selecting a rule, you'll need to set parameters such as the range of values, colors, or icons to be applied based on the specified conditions.</a:t>
            </a:r>
          </a:p>
          <a:p>
            <a:r>
              <a:rPr lang="en-US" b="1" dirty="0">
                <a:solidFill>
                  <a:srgbClr val="000000"/>
                </a:solidFill>
              </a:rPr>
              <a:t>5) Preview and Apply</a:t>
            </a:r>
            <a:r>
              <a:rPr lang="en-US" dirty="0">
                <a:solidFill>
                  <a:srgbClr val="000000"/>
                </a:solidFill>
              </a:rPr>
              <a:t>:</a:t>
            </a:r>
          </a:p>
          <a:p>
            <a:r>
              <a:rPr lang="en-US" dirty="0">
                <a:solidFill>
                  <a:srgbClr val="000000"/>
                </a:solidFill>
              </a:rPr>
              <a:t>Excel will show you a preview of how the formatting will appear. If it looks correct, click "OK" to apply</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4718D-D524-6C16-5382-CA0ED7D6A941}"/>
              </a:ext>
            </a:extLst>
          </p:cNvPr>
          <p:cNvPicPr>
            <a:picLocks noChangeAspect="1"/>
          </p:cNvPicPr>
          <p:nvPr/>
        </p:nvPicPr>
        <p:blipFill>
          <a:blip r:embed="rId3"/>
          <a:srcRect t="28244" b="53549"/>
          <a:stretch/>
        </p:blipFill>
        <p:spPr>
          <a:xfrm>
            <a:off x="198615" y="299184"/>
            <a:ext cx="5693654" cy="3311717"/>
          </a:xfrm>
          <a:prstGeom prst="rect">
            <a:avLst/>
          </a:prstGeom>
        </p:spPr>
      </p:pic>
      <p:pic>
        <p:nvPicPr>
          <p:cNvPr id="5" name="Picture 4">
            <a:extLst>
              <a:ext uri="{FF2B5EF4-FFF2-40B4-BE49-F238E27FC236}">
                <a16:creationId xmlns:a16="http://schemas.microsoft.com/office/drawing/2014/main" id="{D74754E6-9820-49C3-136E-38AD99FE5F66}"/>
              </a:ext>
            </a:extLst>
          </p:cNvPr>
          <p:cNvPicPr>
            <a:picLocks noChangeAspect="1"/>
          </p:cNvPicPr>
          <p:nvPr/>
        </p:nvPicPr>
        <p:blipFill>
          <a:blip r:embed="rId3"/>
          <a:srcRect l="9958" t="57921" r="11819" b="22581"/>
          <a:stretch/>
        </p:blipFill>
        <p:spPr>
          <a:xfrm>
            <a:off x="5498979" y="3158963"/>
            <a:ext cx="6299731" cy="3399853"/>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C811D-5017-981C-7FBF-AA4BEB7C19CC}"/>
              </a:ext>
            </a:extLst>
          </p:cNvPr>
          <p:cNvSpPr>
            <a:spLocks noGrp="1"/>
          </p:cNvSpPr>
          <p:nvPr>
            <p:ph type="title"/>
          </p:nvPr>
        </p:nvSpPr>
        <p:spPr>
          <a:xfrm>
            <a:off x="788105" y="4493341"/>
            <a:ext cx="10360152" cy="914400"/>
          </a:xfrm>
        </p:spPr>
        <p:txBody>
          <a:bodyPr/>
          <a:lstStyle/>
          <a:p>
            <a:r>
              <a:rPr lang="en-IN" sz="4000" dirty="0"/>
              <a:t>Conclusion</a:t>
            </a:r>
            <a:br>
              <a:rPr lang="en-IN" sz="4000" dirty="0"/>
            </a:br>
            <a:br>
              <a:rPr lang="en-IN" sz="4000" dirty="0"/>
            </a:br>
            <a:r>
              <a:rPr lang="en-US" sz="4000" b="0" i="0" dirty="0">
                <a:solidFill>
                  <a:srgbClr val="1F1F1F"/>
                </a:solidFill>
                <a:effectLst/>
                <a:latin typeface="Google Sans"/>
              </a:rPr>
              <a:t> Conditional formatting </a:t>
            </a:r>
            <a:r>
              <a:rPr lang="en-US" sz="4000" b="0" i="0" dirty="0">
                <a:solidFill>
                  <a:srgbClr val="040C28"/>
                </a:solidFill>
                <a:effectLst/>
                <a:latin typeface="Google Sans"/>
              </a:rPr>
              <a:t>provides visual cues to help you quickly make sense of your data</a:t>
            </a:r>
            <a:r>
              <a:rPr lang="en-US" sz="4000" b="0" i="0" dirty="0">
                <a:solidFill>
                  <a:srgbClr val="1F1F1F"/>
                </a:solidFill>
                <a:effectLst/>
                <a:latin typeface="Google Sans"/>
              </a:rPr>
              <a:t>. Every Excel trick you learn makes you one step closer to being proficient and quick in Excel. Moreover, you can spend less time on the spreadsheets and more on the things you love doing.</a:t>
            </a:r>
            <a:endParaRPr lang="en-IN" sz="4000" dirty="0"/>
          </a:p>
        </p:txBody>
      </p:sp>
    </p:spTree>
    <p:extLst>
      <p:ext uri="{BB962C8B-B14F-4D97-AF65-F5344CB8AC3E}">
        <p14:creationId xmlns:p14="http://schemas.microsoft.com/office/powerpoint/2010/main" val="218882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52FB1-7D75-59A6-B92C-62BE6A87C234}"/>
              </a:ext>
            </a:extLst>
          </p:cNvPr>
          <p:cNvSpPr>
            <a:spLocks noGrp="1"/>
          </p:cNvSpPr>
          <p:nvPr>
            <p:ph type="title"/>
          </p:nvPr>
        </p:nvSpPr>
        <p:spPr>
          <a:xfrm>
            <a:off x="668593" y="3677264"/>
            <a:ext cx="10360152" cy="914400"/>
          </a:xfrm>
        </p:spPr>
        <p:txBody>
          <a:bodyPr/>
          <a:lstStyle/>
          <a:p>
            <a:r>
              <a:rPr lang="en-IN" sz="6000" b="1" dirty="0"/>
              <a:t>THANKYOU</a:t>
            </a:r>
            <a:br>
              <a:rPr lang="en-IN" dirty="0"/>
            </a:br>
            <a:br>
              <a:rPr lang="en-IN" dirty="0"/>
            </a:br>
            <a:br>
              <a:rPr lang="en-IN" dirty="0"/>
            </a:br>
            <a:r>
              <a:rPr lang="en-IN" dirty="0"/>
              <a:t>If you have any question?</a:t>
            </a:r>
            <a:br>
              <a:rPr lang="en-IN" dirty="0"/>
            </a:br>
            <a:r>
              <a:rPr lang="en-IN" dirty="0"/>
              <a:t>thahliyamist@gmail.com</a:t>
            </a:r>
          </a:p>
        </p:txBody>
      </p:sp>
    </p:spTree>
    <p:extLst>
      <p:ext uri="{BB962C8B-B14F-4D97-AF65-F5344CB8AC3E}">
        <p14:creationId xmlns:p14="http://schemas.microsoft.com/office/powerpoint/2010/main" val="219619242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{F54050B3-8BCE-437A-A0AD-15917130ACBE}tf11964407_win32</Template>
  <TotalTime>25</TotalTime>
  <Words>460</Words>
  <Application>Microsoft Office PowerPoint</Application>
  <PresentationFormat>Widescreen</PresentationFormat>
  <Paragraphs>29</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Aptos Display</vt:lpstr>
      <vt:lpstr>Arial</vt:lpstr>
      <vt:lpstr>Bahnschrift SemiLight</vt:lpstr>
      <vt:lpstr>Calibri</vt:lpstr>
      <vt:lpstr>Courier New</vt:lpstr>
      <vt:lpstr>Gill Sans Nova Light</vt:lpstr>
      <vt:lpstr>Google Sans</vt:lpstr>
      <vt:lpstr>Sagona Book</vt:lpstr>
      <vt:lpstr>Custom</vt:lpstr>
      <vt:lpstr>Conditional formatting for data visualization</vt:lpstr>
      <vt:lpstr>Introduction</vt:lpstr>
      <vt:lpstr>Types of ConditionaFormatting  1) Highlight Cells Rules: These rules allow you to highlight cells based on comparison operators (greater than, less than, equal to, etc.) or specific text conditions.  2) Top/Bottom Rules: Highlight the top or bottom values in a range, which is useful for identifying outliers or significant values.  3) Data Bars, Color Scales, and Icon Sets: These options visually represent data using bars, gradients, or icons. They are effective for quickly identifying trends or variations in your data.  4) New Rule: Allows you to create a custom formatting rule using various criteria and formulas.   </vt:lpstr>
      <vt:lpstr>PowerPoint Presentation</vt:lpstr>
      <vt:lpstr>PowerPoint Presentation</vt:lpstr>
      <vt:lpstr>Conclusion   Conditional formatting provides visual cues to help you quickly make sense of your data. Every Excel trick you learn makes you one step closer to being proficient and quick in Excel. Moreover, you can spend less time on the spreadsheets and more on the things you love doing.</vt:lpstr>
      <vt:lpstr>THANKYOU   If you have any question?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2024-10-07T16:32:03Z</dcterms:created>
  <dcterms:modified xsi:type="dcterms:W3CDTF">2024-10-07T16:57:18Z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