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10/9/2024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10/9/2024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10/9/2024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904E-4312-F156-BF73-6B2754432C20}"/>
              </a:ext>
            </a:extLst>
          </p:cNvPr>
          <p:cNvSpPr>
            <a:spLocks noGrp="1"/>
          </p:cNvSpPr>
          <p:nvPr>
            <p:ph type="ctrTitle"/>
          </p:nvPr>
        </p:nvSpPr>
        <p:spPr>
          <a:xfrm>
            <a:off x="605667" y="562307"/>
            <a:ext cx="5618152" cy="3566160"/>
          </a:xfrm>
        </p:spPr>
        <p:txBody>
          <a:bodyPr>
            <a:normAutofit fontScale="90000"/>
          </a:bodyPr>
          <a:lstStyle/>
          <a:p>
            <a:r>
              <a:rPr lang="en-IN" b="1" dirty="0">
                <a:solidFill>
                  <a:schemeClr val="tx1"/>
                </a:solidFill>
              </a:rPr>
              <a:t>Excel charts and graphs</a:t>
            </a:r>
            <a:br>
              <a:rPr lang="en-IN" b="1" dirty="0">
                <a:solidFill>
                  <a:schemeClr val="tx1"/>
                </a:solidFill>
              </a:rPr>
            </a:br>
            <a:r>
              <a:rPr lang="en-IN" b="1" dirty="0">
                <a:solidFill>
                  <a:schemeClr val="tx1"/>
                </a:solidFill>
              </a:rPr>
              <a:t>for data presentations.</a:t>
            </a:r>
          </a:p>
        </p:txBody>
      </p:sp>
      <p:pic>
        <p:nvPicPr>
          <p:cNvPr id="5" name="Picture 4">
            <a:extLst>
              <a:ext uri="{FF2B5EF4-FFF2-40B4-BE49-F238E27FC236}">
                <a16:creationId xmlns:a16="http://schemas.microsoft.com/office/drawing/2014/main" id="{7F17688F-A7EE-67CB-0C0F-F7292154BF24}"/>
              </a:ext>
            </a:extLst>
          </p:cNvPr>
          <p:cNvPicPr>
            <a:picLocks noChangeAspect="1"/>
          </p:cNvPicPr>
          <p:nvPr/>
        </p:nvPicPr>
        <p:blipFill>
          <a:blip r:embed="rId2"/>
          <a:stretch>
            <a:fillRect/>
          </a:stretch>
        </p:blipFill>
        <p:spPr>
          <a:xfrm>
            <a:off x="5968180" y="996745"/>
            <a:ext cx="5516669" cy="4076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110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2CB8-DFF6-84CB-9315-535C8B793EAF}"/>
              </a:ext>
            </a:extLst>
          </p:cNvPr>
          <p:cNvSpPr>
            <a:spLocks noGrp="1"/>
          </p:cNvSpPr>
          <p:nvPr>
            <p:ph type="title"/>
          </p:nvPr>
        </p:nvSpPr>
        <p:spPr>
          <a:xfrm>
            <a:off x="1097280" y="-461851"/>
            <a:ext cx="10058400" cy="1450757"/>
          </a:xfrm>
        </p:spPr>
        <p:txBody>
          <a:bodyPr/>
          <a:lstStyle/>
          <a:p>
            <a:r>
              <a:rPr lang="en-IN" b="1" dirty="0">
                <a:solidFill>
                  <a:schemeClr val="tx1"/>
                </a:solidFill>
              </a:rPr>
              <a:t>Conclusion</a:t>
            </a:r>
          </a:p>
        </p:txBody>
      </p:sp>
      <p:sp>
        <p:nvSpPr>
          <p:cNvPr id="3" name="Content Placeholder 2">
            <a:extLst>
              <a:ext uri="{FF2B5EF4-FFF2-40B4-BE49-F238E27FC236}">
                <a16:creationId xmlns:a16="http://schemas.microsoft.com/office/drawing/2014/main" id="{BEB4105D-7544-DCD6-26DA-C83FCC3D42FC}"/>
              </a:ext>
            </a:extLst>
          </p:cNvPr>
          <p:cNvSpPr>
            <a:spLocks noGrp="1"/>
          </p:cNvSpPr>
          <p:nvPr>
            <p:ph idx="1"/>
          </p:nvPr>
        </p:nvSpPr>
        <p:spPr>
          <a:xfrm>
            <a:off x="802313" y="1127979"/>
            <a:ext cx="6975004" cy="4023360"/>
          </a:xfrm>
        </p:spPr>
        <p:txBody>
          <a:bodyPr>
            <a:noAutofit/>
          </a:bodyPr>
          <a:lstStyle/>
          <a:p>
            <a:r>
              <a:rPr lang="en-US" sz="3200" dirty="0"/>
              <a:t>In conclusion, Excel charts are essential for making data easier to understand. They turn complex numbers into clear visuals, helping users quickly spot trends and insights. By choosing the right chart type, anyone can communicate their findings more effectively, making data analysis straightforward and impactful. Overall, mastering these tools enhances our ability to present information clearly and supports better decision-making.</a:t>
            </a:r>
            <a:endParaRPr lang="en-IN" sz="3200" dirty="0"/>
          </a:p>
        </p:txBody>
      </p:sp>
      <p:pic>
        <p:nvPicPr>
          <p:cNvPr id="5" name="Picture 4">
            <a:extLst>
              <a:ext uri="{FF2B5EF4-FFF2-40B4-BE49-F238E27FC236}">
                <a16:creationId xmlns:a16="http://schemas.microsoft.com/office/drawing/2014/main" id="{5B92823D-55FA-FAF4-9F16-BA64044AA228}"/>
              </a:ext>
            </a:extLst>
          </p:cNvPr>
          <p:cNvPicPr>
            <a:picLocks noChangeAspect="1"/>
          </p:cNvPicPr>
          <p:nvPr/>
        </p:nvPicPr>
        <p:blipFill>
          <a:blip r:embed="rId2"/>
          <a:stretch>
            <a:fillRect/>
          </a:stretch>
        </p:blipFill>
        <p:spPr>
          <a:xfrm>
            <a:off x="7973961" y="1364021"/>
            <a:ext cx="3706761" cy="25787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4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F049-638C-4322-767D-A7754205559F}"/>
              </a:ext>
            </a:extLst>
          </p:cNvPr>
          <p:cNvSpPr>
            <a:spLocks noGrp="1"/>
          </p:cNvSpPr>
          <p:nvPr>
            <p:ph type="title"/>
          </p:nvPr>
        </p:nvSpPr>
        <p:spPr/>
        <p:txBody>
          <a:bodyPr>
            <a:normAutofit/>
          </a:bodyPr>
          <a:lstStyle/>
          <a:p>
            <a:r>
              <a:rPr lang="en-IN" sz="7200" b="1" dirty="0">
                <a:solidFill>
                  <a:schemeClr val="tx1"/>
                </a:solidFill>
              </a:rPr>
              <a:t>THANKYOU</a:t>
            </a:r>
          </a:p>
        </p:txBody>
      </p:sp>
      <p:sp>
        <p:nvSpPr>
          <p:cNvPr id="3" name="Content Placeholder 2">
            <a:extLst>
              <a:ext uri="{FF2B5EF4-FFF2-40B4-BE49-F238E27FC236}">
                <a16:creationId xmlns:a16="http://schemas.microsoft.com/office/drawing/2014/main" id="{6EE25186-CB36-C95D-C465-7D19051D53FE}"/>
              </a:ext>
            </a:extLst>
          </p:cNvPr>
          <p:cNvSpPr>
            <a:spLocks noGrp="1"/>
          </p:cNvSpPr>
          <p:nvPr>
            <p:ph idx="1"/>
          </p:nvPr>
        </p:nvSpPr>
        <p:spPr>
          <a:xfrm>
            <a:off x="1097280" y="2150534"/>
            <a:ext cx="10058400" cy="4023360"/>
          </a:xfrm>
        </p:spPr>
        <p:txBody>
          <a:bodyPr>
            <a:normAutofit/>
          </a:bodyPr>
          <a:lstStyle/>
          <a:p>
            <a:r>
              <a:rPr lang="en-IN" sz="4400" dirty="0">
                <a:solidFill>
                  <a:schemeClr val="tx1"/>
                </a:solidFill>
              </a:rPr>
              <a:t>If you have any questions?</a:t>
            </a:r>
          </a:p>
          <a:p>
            <a:r>
              <a:rPr lang="en-IN" sz="4400" dirty="0">
                <a:solidFill>
                  <a:schemeClr val="tx1"/>
                </a:solidFill>
              </a:rPr>
              <a:t>thahliyamist@gmail.com</a:t>
            </a:r>
          </a:p>
        </p:txBody>
      </p:sp>
    </p:spTree>
    <p:extLst>
      <p:ext uri="{BB962C8B-B14F-4D97-AF65-F5344CB8AC3E}">
        <p14:creationId xmlns:p14="http://schemas.microsoft.com/office/powerpoint/2010/main" val="421448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7AE9-E14C-BE0E-B2BF-E00A253CDE90}"/>
              </a:ext>
            </a:extLst>
          </p:cNvPr>
          <p:cNvSpPr>
            <a:spLocks noGrp="1"/>
          </p:cNvSpPr>
          <p:nvPr>
            <p:ph type="title"/>
          </p:nvPr>
        </p:nvSpPr>
        <p:spPr/>
        <p:txBody>
          <a:bodyPr>
            <a:normAutofit/>
          </a:bodyPr>
          <a:lstStyle/>
          <a:p>
            <a:r>
              <a:rPr lang="en-IN" sz="6000" b="1" dirty="0"/>
              <a:t>Introduction</a:t>
            </a:r>
          </a:p>
        </p:txBody>
      </p:sp>
      <p:sp>
        <p:nvSpPr>
          <p:cNvPr id="3" name="Content Placeholder 2">
            <a:extLst>
              <a:ext uri="{FF2B5EF4-FFF2-40B4-BE49-F238E27FC236}">
                <a16:creationId xmlns:a16="http://schemas.microsoft.com/office/drawing/2014/main" id="{DF8573F5-2190-91F7-2F87-38380D8A809C}"/>
              </a:ext>
            </a:extLst>
          </p:cNvPr>
          <p:cNvSpPr>
            <a:spLocks noGrp="1"/>
          </p:cNvSpPr>
          <p:nvPr>
            <p:ph idx="1"/>
          </p:nvPr>
        </p:nvSpPr>
        <p:spPr>
          <a:xfrm>
            <a:off x="310700" y="1904728"/>
            <a:ext cx="6424397" cy="4023360"/>
          </a:xfrm>
        </p:spPr>
        <p:txBody>
          <a:bodyPr>
            <a:normAutofit fontScale="92500"/>
          </a:bodyPr>
          <a:lstStyle/>
          <a:p>
            <a:r>
              <a:rPr lang="en-US" sz="3600" b="0" i="0" dirty="0">
                <a:solidFill>
                  <a:srgbClr val="001D35"/>
                </a:solidFill>
                <a:effectLst/>
                <a:latin typeface="Google Sans"/>
              </a:rPr>
              <a:t>Excel charts and graphs are visual representations of data from a Microsoft Excel worksheet that help users understand large amounts of data and the relationships between different data sets. They can be used to identify trends, make comparisons, and find patterns</a:t>
            </a:r>
            <a:endParaRPr lang="en-IN" sz="3600" dirty="0"/>
          </a:p>
        </p:txBody>
      </p:sp>
      <p:pic>
        <p:nvPicPr>
          <p:cNvPr id="5" name="Picture 4">
            <a:extLst>
              <a:ext uri="{FF2B5EF4-FFF2-40B4-BE49-F238E27FC236}">
                <a16:creationId xmlns:a16="http://schemas.microsoft.com/office/drawing/2014/main" id="{CBFE4BAE-024A-30C9-92C2-0D407ACD60AB}"/>
              </a:ext>
            </a:extLst>
          </p:cNvPr>
          <p:cNvPicPr>
            <a:picLocks noChangeAspect="1"/>
          </p:cNvPicPr>
          <p:nvPr/>
        </p:nvPicPr>
        <p:blipFill>
          <a:blip r:embed="rId2"/>
          <a:stretch>
            <a:fillRect/>
          </a:stretch>
        </p:blipFill>
        <p:spPr>
          <a:xfrm>
            <a:off x="6735097" y="929912"/>
            <a:ext cx="4770790" cy="37994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1813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1C7B-5AA4-F7F7-35A8-8E4640B4D14E}"/>
              </a:ext>
            </a:extLst>
          </p:cNvPr>
          <p:cNvSpPr>
            <a:spLocks noGrp="1"/>
          </p:cNvSpPr>
          <p:nvPr>
            <p:ph type="title"/>
          </p:nvPr>
        </p:nvSpPr>
        <p:spPr/>
        <p:txBody>
          <a:bodyPr/>
          <a:lstStyle/>
          <a:p>
            <a:r>
              <a:rPr lang="en-IN" b="1" dirty="0"/>
              <a:t>Steps to create a chart</a:t>
            </a:r>
          </a:p>
        </p:txBody>
      </p:sp>
      <p:sp>
        <p:nvSpPr>
          <p:cNvPr id="3" name="Content Placeholder 2">
            <a:extLst>
              <a:ext uri="{FF2B5EF4-FFF2-40B4-BE49-F238E27FC236}">
                <a16:creationId xmlns:a16="http://schemas.microsoft.com/office/drawing/2014/main" id="{F124EB0D-4B19-D5BD-3877-C4A82478B7E9}"/>
              </a:ext>
            </a:extLst>
          </p:cNvPr>
          <p:cNvSpPr>
            <a:spLocks noGrp="1"/>
          </p:cNvSpPr>
          <p:nvPr>
            <p:ph idx="1"/>
          </p:nvPr>
        </p:nvSpPr>
        <p:spPr>
          <a:xfrm>
            <a:off x="654828" y="1737360"/>
            <a:ext cx="6021275" cy="4023360"/>
          </a:xfrm>
        </p:spPr>
        <p:txBody>
          <a:bodyPr/>
          <a:lstStyle/>
          <a:p>
            <a:pPr marL="457200" indent="-457200" algn="l">
              <a:buFont typeface="+mj-lt"/>
              <a:buAutoNum type="arabicPeriod"/>
            </a:pPr>
            <a:endParaRPr lang="en-IN" i="0" dirty="0">
              <a:solidFill>
                <a:schemeClr val="tx1"/>
              </a:solidFill>
              <a:effectLst/>
              <a:latin typeface="Google Sans"/>
            </a:endParaRPr>
          </a:p>
          <a:p>
            <a:pPr marL="457200" indent="-457200">
              <a:buFont typeface="+mj-lt"/>
              <a:buAutoNum type="arabicPeriod"/>
            </a:pPr>
            <a:r>
              <a:rPr lang="en-IN" i="0" dirty="0">
                <a:solidFill>
                  <a:schemeClr val="tx1"/>
                </a:solidFill>
                <a:effectLst/>
                <a:latin typeface="Google Sans"/>
              </a:rPr>
              <a:t>Select data for the chart.</a:t>
            </a:r>
          </a:p>
          <a:p>
            <a:pPr marL="457200" indent="-457200">
              <a:buFont typeface="+mj-lt"/>
              <a:buAutoNum type="arabicPeriod"/>
            </a:pPr>
            <a:r>
              <a:rPr lang="en-IN" i="0" dirty="0">
                <a:solidFill>
                  <a:schemeClr val="tx1"/>
                </a:solidFill>
                <a:effectLst/>
                <a:latin typeface="Google Sans"/>
              </a:rPr>
              <a:t>Select Insert &gt; Recommended Charts.</a:t>
            </a:r>
          </a:p>
          <a:p>
            <a:pPr marL="457200" indent="-457200">
              <a:buFont typeface="+mj-lt"/>
              <a:buAutoNum type="arabicPeriod"/>
            </a:pPr>
            <a:r>
              <a:rPr lang="en-IN" i="0" dirty="0">
                <a:solidFill>
                  <a:schemeClr val="tx1"/>
                </a:solidFill>
                <a:effectLst/>
                <a:latin typeface="Google Sans"/>
              </a:rPr>
              <a:t>Select a chart on the Recommended Charts tab, to preview the chart. ...</a:t>
            </a:r>
          </a:p>
          <a:p>
            <a:pPr marL="457200" indent="-457200">
              <a:buFont typeface="+mj-lt"/>
              <a:buAutoNum type="arabicPeriod"/>
            </a:pPr>
            <a:r>
              <a:rPr lang="en-IN" i="0" dirty="0">
                <a:solidFill>
                  <a:schemeClr val="tx1"/>
                </a:solidFill>
                <a:effectLst/>
                <a:latin typeface="Google Sans"/>
              </a:rPr>
              <a:t>Select a chart.</a:t>
            </a:r>
          </a:p>
          <a:p>
            <a:pPr marL="457200" indent="-457200">
              <a:buFont typeface="+mj-lt"/>
              <a:buAutoNum type="arabicPeriod"/>
            </a:pPr>
            <a:r>
              <a:rPr lang="en-IN" i="0" dirty="0">
                <a:solidFill>
                  <a:schemeClr val="tx1"/>
                </a:solidFill>
                <a:effectLst/>
                <a:latin typeface="Google Sans"/>
              </a:rPr>
              <a:t>Select OK.</a:t>
            </a:r>
            <a:br>
              <a:rPr lang="en-IN" i="0" dirty="0">
                <a:solidFill>
                  <a:schemeClr val="tx1"/>
                </a:solidFill>
                <a:effectLst/>
                <a:latin typeface="Arial" panose="020B0604020202020204" pitchFamily="34" charset="0"/>
              </a:rPr>
            </a:br>
            <a:endParaRPr lang="en-IN" dirty="0">
              <a:solidFill>
                <a:schemeClr val="tx1"/>
              </a:solidFill>
            </a:endParaRPr>
          </a:p>
        </p:txBody>
      </p:sp>
      <p:pic>
        <p:nvPicPr>
          <p:cNvPr id="5" name="Picture 4">
            <a:extLst>
              <a:ext uri="{FF2B5EF4-FFF2-40B4-BE49-F238E27FC236}">
                <a16:creationId xmlns:a16="http://schemas.microsoft.com/office/drawing/2014/main" id="{7254878C-9D8C-301B-E099-D50D4F9B773B}"/>
              </a:ext>
            </a:extLst>
          </p:cNvPr>
          <p:cNvPicPr>
            <a:picLocks noChangeAspect="1"/>
          </p:cNvPicPr>
          <p:nvPr/>
        </p:nvPicPr>
        <p:blipFill>
          <a:blip r:embed="rId2"/>
          <a:stretch>
            <a:fillRect/>
          </a:stretch>
        </p:blipFill>
        <p:spPr>
          <a:xfrm>
            <a:off x="6676102" y="1465006"/>
            <a:ext cx="4922029" cy="36556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36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43ED-27EE-202A-77FE-2676FA5DDD6B}"/>
              </a:ext>
            </a:extLst>
          </p:cNvPr>
          <p:cNvSpPr>
            <a:spLocks noGrp="1"/>
          </p:cNvSpPr>
          <p:nvPr>
            <p:ph type="title"/>
          </p:nvPr>
        </p:nvSpPr>
        <p:spPr/>
        <p:txBody>
          <a:bodyPr>
            <a:normAutofit/>
          </a:bodyPr>
          <a:lstStyle/>
          <a:p>
            <a:r>
              <a:rPr lang="en-IN" sz="7200" b="1" dirty="0"/>
              <a:t>Bar chart</a:t>
            </a:r>
          </a:p>
        </p:txBody>
      </p:sp>
      <p:sp>
        <p:nvSpPr>
          <p:cNvPr id="3" name="Content Placeholder 2">
            <a:extLst>
              <a:ext uri="{FF2B5EF4-FFF2-40B4-BE49-F238E27FC236}">
                <a16:creationId xmlns:a16="http://schemas.microsoft.com/office/drawing/2014/main" id="{DA2ED09A-F1EC-5968-3D1D-931F8EE99489}"/>
              </a:ext>
            </a:extLst>
          </p:cNvPr>
          <p:cNvSpPr>
            <a:spLocks noGrp="1"/>
          </p:cNvSpPr>
          <p:nvPr>
            <p:ph idx="1"/>
          </p:nvPr>
        </p:nvSpPr>
        <p:spPr>
          <a:xfrm>
            <a:off x="1097279" y="1845734"/>
            <a:ext cx="6316243" cy="4023360"/>
          </a:xfrm>
        </p:spPr>
        <p:txBody>
          <a:bodyPr>
            <a:normAutofit fontScale="92500" lnSpcReduction="20000"/>
          </a:bodyPr>
          <a:lstStyle/>
          <a:p>
            <a:r>
              <a:rPr lang="en-US" sz="3000" b="0" i="0" dirty="0">
                <a:solidFill>
                  <a:schemeClr val="tx1"/>
                </a:solidFill>
                <a:effectLst/>
                <a:latin typeface="Google Sans"/>
              </a:rPr>
              <a:t>A simple chart to interpret that's good for comparing categorical data. The categorical data is on the y-axis, and the values are on the x-axis. </a:t>
            </a:r>
            <a:r>
              <a:rPr lang="en-US" sz="3200" b="0" i="0" dirty="0">
                <a:solidFill>
                  <a:schemeClr val="tx1"/>
                </a:solidFill>
                <a:effectLst/>
                <a:latin typeface="Google Sans"/>
              </a:rPr>
              <a:t>Bar charts, or bar graphs, are a way to represent categorical data visually using rectangular bars. The height of each bar is proportional to the value it represents, and the bars are all the same width to make it easy to compare the data. </a:t>
            </a:r>
            <a:endParaRPr lang="en-IN" sz="3600" dirty="0">
              <a:solidFill>
                <a:schemeClr val="tx1"/>
              </a:solidFill>
            </a:endParaRPr>
          </a:p>
        </p:txBody>
      </p:sp>
      <p:pic>
        <p:nvPicPr>
          <p:cNvPr id="5" name="Picture 4">
            <a:extLst>
              <a:ext uri="{FF2B5EF4-FFF2-40B4-BE49-F238E27FC236}">
                <a16:creationId xmlns:a16="http://schemas.microsoft.com/office/drawing/2014/main" id="{B83AD6E3-5FF4-5864-ECFA-7C3454FD18C2}"/>
              </a:ext>
            </a:extLst>
          </p:cNvPr>
          <p:cNvPicPr>
            <a:picLocks noChangeAspect="1"/>
          </p:cNvPicPr>
          <p:nvPr/>
        </p:nvPicPr>
        <p:blipFill>
          <a:blip r:embed="rId2"/>
          <a:stretch>
            <a:fillRect/>
          </a:stretch>
        </p:blipFill>
        <p:spPr>
          <a:xfrm>
            <a:off x="7697889" y="1406013"/>
            <a:ext cx="4012330" cy="3854245"/>
          </a:xfrm>
          <a:prstGeom prst="rect">
            <a:avLst/>
          </a:prstGeom>
        </p:spPr>
      </p:pic>
    </p:spTree>
    <p:extLst>
      <p:ext uri="{BB962C8B-B14F-4D97-AF65-F5344CB8AC3E}">
        <p14:creationId xmlns:p14="http://schemas.microsoft.com/office/powerpoint/2010/main" val="229629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D388-351C-E14E-99C3-A31CDD4099ED}"/>
              </a:ext>
            </a:extLst>
          </p:cNvPr>
          <p:cNvSpPr>
            <a:spLocks noGrp="1"/>
          </p:cNvSpPr>
          <p:nvPr>
            <p:ph type="title"/>
          </p:nvPr>
        </p:nvSpPr>
        <p:spPr>
          <a:xfrm>
            <a:off x="1066800" y="158784"/>
            <a:ext cx="10058400" cy="1450757"/>
          </a:xfrm>
        </p:spPr>
        <p:txBody>
          <a:bodyPr>
            <a:normAutofit/>
          </a:bodyPr>
          <a:lstStyle/>
          <a:p>
            <a:r>
              <a:rPr lang="en-IN" sz="7200" b="1" dirty="0"/>
              <a:t>Pie chart</a:t>
            </a:r>
          </a:p>
        </p:txBody>
      </p:sp>
      <p:sp>
        <p:nvSpPr>
          <p:cNvPr id="3" name="Content Placeholder 2">
            <a:extLst>
              <a:ext uri="{FF2B5EF4-FFF2-40B4-BE49-F238E27FC236}">
                <a16:creationId xmlns:a16="http://schemas.microsoft.com/office/drawing/2014/main" id="{14584395-F4BF-ED92-11C1-2991F6347A8D}"/>
              </a:ext>
            </a:extLst>
          </p:cNvPr>
          <p:cNvSpPr>
            <a:spLocks noGrp="1"/>
          </p:cNvSpPr>
          <p:nvPr>
            <p:ph idx="1"/>
          </p:nvPr>
        </p:nvSpPr>
        <p:spPr>
          <a:xfrm>
            <a:off x="625329" y="1412896"/>
            <a:ext cx="6788194" cy="1583266"/>
          </a:xfrm>
        </p:spPr>
        <p:txBody>
          <a:bodyPr>
            <a:normAutofit fontScale="25000" lnSpcReduction="20000"/>
          </a:bodyPr>
          <a:lstStyle/>
          <a:p>
            <a:r>
              <a:rPr lang="en-US" sz="12800" b="0" i="0" dirty="0">
                <a:solidFill>
                  <a:srgbClr val="001D35"/>
                </a:solidFill>
                <a:effectLst/>
                <a:latin typeface="Google Sans"/>
              </a:rPr>
              <a:t>Pie charts are a useful tool for displaying basic statistical data in the shape of a circle. They are easy to read and can show a lot of information in a small space</a:t>
            </a:r>
            <a:r>
              <a:rPr lang="en-US" sz="11200" b="0" i="0" dirty="0">
                <a:solidFill>
                  <a:srgbClr val="001D35"/>
                </a:solidFill>
                <a:effectLst/>
                <a:latin typeface="Google Sans"/>
              </a:rPr>
              <a:t>.</a:t>
            </a:r>
          </a:p>
          <a:p>
            <a:endParaRPr lang="en-US" sz="3200" dirty="0">
              <a:solidFill>
                <a:srgbClr val="001D35"/>
              </a:solidFill>
              <a:latin typeface="Google Sans"/>
            </a:endParaRPr>
          </a:p>
          <a:p>
            <a:r>
              <a:rPr lang="en-US" sz="21600" b="1" dirty="0">
                <a:solidFill>
                  <a:srgbClr val="001D35"/>
                </a:solidFill>
                <a:latin typeface="Google Sans"/>
              </a:rPr>
              <a:t>Scatter plot</a:t>
            </a:r>
          </a:p>
          <a:p>
            <a:r>
              <a:rPr lang="en-US" sz="12800" b="0" i="0" dirty="0">
                <a:solidFill>
                  <a:schemeClr val="tx1"/>
                </a:solidFill>
                <a:effectLst/>
                <a:latin typeface="Google Sans"/>
              </a:rPr>
              <a:t>A scatter plot (aka scatter chart, scatter graph) uses dots to represent values for two different numeric variables. The position of each dot on the horizontal and vertical axis indicates values for an individual data point.</a:t>
            </a:r>
            <a:endParaRPr lang="en-US" sz="28800" b="1" dirty="0">
              <a:solidFill>
                <a:schemeClr val="tx1"/>
              </a:solidFill>
              <a:latin typeface="Google Sans"/>
            </a:endParaRPr>
          </a:p>
          <a:p>
            <a:endParaRPr lang="en-IN" sz="21600" b="1" dirty="0"/>
          </a:p>
        </p:txBody>
      </p:sp>
      <p:pic>
        <p:nvPicPr>
          <p:cNvPr id="5" name="Picture 4">
            <a:extLst>
              <a:ext uri="{FF2B5EF4-FFF2-40B4-BE49-F238E27FC236}">
                <a16:creationId xmlns:a16="http://schemas.microsoft.com/office/drawing/2014/main" id="{3F0B394E-3A31-2D1E-8137-AD9CEF96EB5A}"/>
              </a:ext>
            </a:extLst>
          </p:cNvPr>
          <p:cNvPicPr>
            <a:picLocks noChangeAspect="1"/>
          </p:cNvPicPr>
          <p:nvPr/>
        </p:nvPicPr>
        <p:blipFill>
          <a:blip r:embed="rId2"/>
          <a:stretch>
            <a:fillRect/>
          </a:stretch>
        </p:blipFill>
        <p:spPr>
          <a:xfrm>
            <a:off x="7713714" y="884162"/>
            <a:ext cx="3986674" cy="2392004"/>
          </a:xfrm>
          <a:prstGeom prst="rect">
            <a:avLst/>
          </a:prstGeom>
        </p:spPr>
      </p:pic>
      <p:pic>
        <p:nvPicPr>
          <p:cNvPr id="7" name="Picture 6">
            <a:extLst>
              <a:ext uri="{FF2B5EF4-FFF2-40B4-BE49-F238E27FC236}">
                <a16:creationId xmlns:a16="http://schemas.microsoft.com/office/drawing/2014/main" id="{9A04DBEA-FE8F-4FE8-229B-45FEFBF7E545}"/>
              </a:ext>
            </a:extLst>
          </p:cNvPr>
          <p:cNvPicPr>
            <a:picLocks noChangeAspect="1"/>
          </p:cNvPicPr>
          <p:nvPr/>
        </p:nvPicPr>
        <p:blipFill>
          <a:blip r:embed="rId3"/>
          <a:stretch>
            <a:fillRect/>
          </a:stretch>
        </p:blipFill>
        <p:spPr>
          <a:xfrm>
            <a:off x="7905133" y="3581834"/>
            <a:ext cx="3490453" cy="2686013"/>
          </a:xfrm>
          <a:prstGeom prst="rect">
            <a:avLst/>
          </a:prstGeom>
        </p:spPr>
      </p:pic>
    </p:spTree>
    <p:extLst>
      <p:ext uri="{BB962C8B-B14F-4D97-AF65-F5344CB8AC3E}">
        <p14:creationId xmlns:p14="http://schemas.microsoft.com/office/powerpoint/2010/main" val="31369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B24D-622F-0C80-1489-ED64D54E9FEF}"/>
              </a:ext>
            </a:extLst>
          </p:cNvPr>
          <p:cNvSpPr>
            <a:spLocks noGrp="1"/>
          </p:cNvSpPr>
          <p:nvPr>
            <p:ph type="title"/>
          </p:nvPr>
        </p:nvSpPr>
        <p:spPr>
          <a:xfrm>
            <a:off x="1097280" y="0"/>
            <a:ext cx="10058400" cy="1450757"/>
          </a:xfrm>
        </p:spPr>
        <p:txBody>
          <a:bodyPr>
            <a:normAutofit/>
          </a:bodyPr>
          <a:lstStyle/>
          <a:p>
            <a:r>
              <a:rPr lang="en-IN" sz="6000" b="1" dirty="0"/>
              <a:t>Line graph</a:t>
            </a:r>
          </a:p>
        </p:txBody>
      </p:sp>
      <p:sp>
        <p:nvSpPr>
          <p:cNvPr id="3" name="Content Placeholder 2">
            <a:extLst>
              <a:ext uri="{FF2B5EF4-FFF2-40B4-BE49-F238E27FC236}">
                <a16:creationId xmlns:a16="http://schemas.microsoft.com/office/drawing/2014/main" id="{3F5C95EB-A7AC-5E43-2878-02DC3EC83BDC}"/>
              </a:ext>
            </a:extLst>
          </p:cNvPr>
          <p:cNvSpPr>
            <a:spLocks noGrp="1"/>
          </p:cNvSpPr>
          <p:nvPr>
            <p:ph idx="1"/>
          </p:nvPr>
        </p:nvSpPr>
        <p:spPr>
          <a:xfrm>
            <a:off x="802313" y="1417320"/>
            <a:ext cx="6326074" cy="4023360"/>
          </a:xfrm>
        </p:spPr>
        <p:txBody>
          <a:bodyPr>
            <a:noAutofit/>
          </a:bodyPr>
          <a:lstStyle/>
          <a:p>
            <a:r>
              <a:rPr lang="en-US" sz="2800" b="0" i="0" dirty="0">
                <a:solidFill>
                  <a:schemeClr val="tx1"/>
                </a:solidFill>
                <a:effectLst/>
                <a:latin typeface="Google Sans"/>
              </a:rPr>
              <a:t>It is a chart that shows a line joining several points or a line that shows the relation between the points. The graph represents quantitative data between two changing variables with a line or curve that joins a series of successive data points.</a:t>
            </a:r>
          </a:p>
          <a:p>
            <a:r>
              <a:rPr lang="en-US" sz="4400" dirty="0">
                <a:solidFill>
                  <a:schemeClr val="tx1"/>
                </a:solidFill>
                <a:latin typeface="Google Sans"/>
              </a:rPr>
              <a:t>Histogram</a:t>
            </a:r>
          </a:p>
          <a:p>
            <a:r>
              <a:rPr lang="en-US" sz="2800" b="0" i="0" dirty="0">
                <a:solidFill>
                  <a:schemeClr val="tx1"/>
                </a:solidFill>
                <a:effectLst/>
                <a:latin typeface="Google Sans"/>
              </a:rPr>
              <a:t>The histogram is a popular graphing tool. It is used to summarize discrete or continuous data that are measured on an interval scale.</a:t>
            </a:r>
            <a:endParaRPr lang="en-IN" sz="2800" dirty="0">
              <a:solidFill>
                <a:schemeClr val="tx1"/>
              </a:solidFill>
            </a:endParaRPr>
          </a:p>
        </p:txBody>
      </p:sp>
      <p:pic>
        <p:nvPicPr>
          <p:cNvPr id="5" name="Picture 4">
            <a:extLst>
              <a:ext uri="{FF2B5EF4-FFF2-40B4-BE49-F238E27FC236}">
                <a16:creationId xmlns:a16="http://schemas.microsoft.com/office/drawing/2014/main" id="{EAE3DBD1-28A3-595F-4840-3E995F234B1A}"/>
              </a:ext>
            </a:extLst>
          </p:cNvPr>
          <p:cNvPicPr>
            <a:picLocks noChangeAspect="1"/>
          </p:cNvPicPr>
          <p:nvPr/>
        </p:nvPicPr>
        <p:blipFill>
          <a:blip r:embed="rId2"/>
          <a:stretch>
            <a:fillRect/>
          </a:stretch>
        </p:blipFill>
        <p:spPr>
          <a:xfrm>
            <a:off x="7423355" y="3578942"/>
            <a:ext cx="3854246" cy="2271252"/>
          </a:xfrm>
          <a:prstGeom prst="rect">
            <a:avLst/>
          </a:prstGeom>
        </p:spPr>
      </p:pic>
      <p:pic>
        <p:nvPicPr>
          <p:cNvPr id="7" name="Picture 6">
            <a:extLst>
              <a:ext uri="{FF2B5EF4-FFF2-40B4-BE49-F238E27FC236}">
                <a16:creationId xmlns:a16="http://schemas.microsoft.com/office/drawing/2014/main" id="{662F8276-69B9-384D-A508-B57EABF468F2}"/>
              </a:ext>
            </a:extLst>
          </p:cNvPr>
          <p:cNvPicPr>
            <a:picLocks noChangeAspect="1"/>
          </p:cNvPicPr>
          <p:nvPr/>
        </p:nvPicPr>
        <p:blipFill>
          <a:blip r:embed="rId3"/>
          <a:stretch>
            <a:fillRect/>
          </a:stretch>
        </p:blipFill>
        <p:spPr>
          <a:xfrm>
            <a:off x="7423354" y="554930"/>
            <a:ext cx="4348460" cy="2883218"/>
          </a:xfrm>
          <a:prstGeom prst="rect">
            <a:avLst/>
          </a:prstGeom>
        </p:spPr>
      </p:pic>
    </p:spTree>
    <p:extLst>
      <p:ext uri="{BB962C8B-B14F-4D97-AF65-F5344CB8AC3E}">
        <p14:creationId xmlns:p14="http://schemas.microsoft.com/office/powerpoint/2010/main" val="217350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36EC-FC5E-C0F3-A4E3-37D3E7575B2D}"/>
              </a:ext>
            </a:extLst>
          </p:cNvPr>
          <p:cNvSpPr>
            <a:spLocks noGrp="1"/>
          </p:cNvSpPr>
          <p:nvPr>
            <p:ph type="title"/>
          </p:nvPr>
        </p:nvSpPr>
        <p:spPr>
          <a:xfrm>
            <a:off x="566338" y="1427146"/>
            <a:ext cx="7024165" cy="1450757"/>
          </a:xfrm>
        </p:spPr>
        <p:txBody>
          <a:bodyPr>
            <a:normAutofit fontScale="90000"/>
          </a:bodyPr>
          <a:lstStyle/>
          <a:p>
            <a:r>
              <a:rPr lang="en-IN" sz="6700" b="1" dirty="0">
                <a:solidFill>
                  <a:schemeClr val="tx1"/>
                </a:solidFill>
              </a:rPr>
              <a:t>Tree map</a:t>
            </a:r>
            <a:br>
              <a:rPr lang="en-IN" dirty="0">
                <a:solidFill>
                  <a:schemeClr val="tx1"/>
                </a:solidFill>
              </a:rPr>
            </a:br>
            <a:r>
              <a:rPr lang="en-US" sz="3100" b="0" i="0" dirty="0">
                <a:solidFill>
                  <a:schemeClr val="tx1"/>
                </a:solidFill>
                <a:effectLst/>
                <a:latin typeface="Google Sans"/>
              </a:rPr>
              <a:t>A tree map chart provides a hierarchical view of your data and makes it easy to spot patterns, such as which items are a store's best sellers. The tree branches are represented by rectangles and each sub-branch is shown as a smaller rectangle.</a:t>
            </a:r>
            <a:endParaRPr lang="en-IN" dirty="0">
              <a:solidFill>
                <a:schemeClr val="tx1"/>
              </a:solidFill>
            </a:endParaRPr>
          </a:p>
        </p:txBody>
      </p:sp>
      <p:sp>
        <p:nvSpPr>
          <p:cNvPr id="3" name="Content Placeholder 2">
            <a:extLst>
              <a:ext uri="{FF2B5EF4-FFF2-40B4-BE49-F238E27FC236}">
                <a16:creationId xmlns:a16="http://schemas.microsoft.com/office/drawing/2014/main" id="{F45FBB03-1E07-B46A-32F3-01BB26ED2B2A}"/>
              </a:ext>
            </a:extLst>
          </p:cNvPr>
          <p:cNvSpPr>
            <a:spLocks noGrp="1"/>
          </p:cNvSpPr>
          <p:nvPr>
            <p:ph idx="1"/>
          </p:nvPr>
        </p:nvSpPr>
        <p:spPr>
          <a:xfrm>
            <a:off x="566338" y="2956561"/>
            <a:ext cx="7466617" cy="4023360"/>
          </a:xfrm>
        </p:spPr>
        <p:txBody>
          <a:bodyPr>
            <a:normAutofit/>
          </a:bodyPr>
          <a:lstStyle/>
          <a:p>
            <a:r>
              <a:rPr lang="en-IN" sz="4400" b="1" dirty="0">
                <a:solidFill>
                  <a:schemeClr val="tx1"/>
                </a:solidFill>
              </a:rPr>
              <a:t>Waterfall chart</a:t>
            </a:r>
          </a:p>
          <a:p>
            <a:r>
              <a:rPr lang="en-US" sz="2800" b="0" i="0" dirty="0">
                <a:solidFill>
                  <a:schemeClr val="tx1"/>
                </a:solidFill>
                <a:effectLst/>
                <a:latin typeface="Google Sans"/>
              </a:rPr>
              <a:t>A waterfall chart shows a running total as values are added or subtracted. It's useful for understanding how an initial value (for example, net income) is affected by a series of positive and negative values.</a:t>
            </a:r>
            <a:endParaRPr lang="en-IN" sz="3200" b="1" dirty="0">
              <a:solidFill>
                <a:schemeClr val="tx1"/>
              </a:solidFill>
            </a:endParaRPr>
          </a:p>
        </p:txBody>
      </p:sp>
      <p:pic>
        <p:nvPicPr>
          <p:cNvPr id="5" name="Picture 4">
            <a:extLst>
              <a:ext uri="{FF2B5EF4-FFF2-40B4-BE49-F238E27FC236}">
                <a16:creationId xmlns:a16="http://schemas.microsoft.com/office/drawing/2014/main" id="{526622A6-C1C7-5DEE-936C-1845D11AE73B}"/>
              </a:ext>
            </a:extLst>
          </p:cNvPr>
          <p:cNvPicPr>
            <a:picLocks noChangeAspect="1"/>
          </p:cNvPicPr>
          <p:nvPr/>
        </p:nvPicPr>
        <p:blipFill>
          <a:blip r:embed="rId2"/>
          <a:stretch>
            <a:fillRect/>
          </a:stretch>
        </p:blipFill>
        <p:spPr>
          <a:xfrm>
            <a:off x="8166956" y="497841"/>
            <a:ext cx="3324727" cy="3041771"/>
          </a:xfrm>
          <a:prstGeom prst="rect">
            <a:avLst/>
          </a:prstGeom>
        </p:spPr>
      </p:pic>
      <p:pic>
        <p:nvPicPr>
          <p:cNvPr id="7" name="Picture 6">
            <a:extLst>
              <a:ext uri="{FF2B5EF4-FFF2-40B4-BE49-F238E27FC236}">
                <a16:creationId xmlns:a16="http://schemas.microsoft.com/office/drawing/2014/main" id="{0F416FCB-5E35-7844-6402-C1773EAABF82}"/>
              </a:ext>
            </a:extLst>
          </p:cNvPr>
          <p:cNvPicPr>
            <a:picLocks noChangeAspect="1"/>
          </p:cNvPicPr>
          <p:nvPr/>
        </p:nvPicPr>
        <p:blipFill>
          <a:blip r:embed="rId3"/>
          <a:stretch>
            <a:fillRect/>
          </a:stretch>
        </p:blipFill>
        <p:spPr>
          <a:xfrm>
            <a:off x="8032955" y="3795251"/>
            <a:ext cx="3592730" cy="2163097"/>
          </a:xfrm>
          <a:prstGeom prst="rect">
            <a:avLst/>
          </a:prstGeom>
        </p:spPr>
      </p:pic>
    </p:spTree>
    <p:extLst>
      <p:ext uri="{BB962C8B-B14F-4D97-AF65-F5344CB8AC3E}">
        <p14:creationId xmlns:p14="http://schemas.microsoft.com/office/powerpoint/2010/main" val="117901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DD5B-FD2A-E78F-8557-0E8010D4F155}"/>
              </a:ext>
            </a:extLst>
          </p:cNvPr>
          <p:cNvSpPr>
            <a:spLocks noGrp="1"/>
          </p:cNvSpPr>
          <p:nvPr>
            <p:ph type="title"/>
          </p:nvPr>
        </p:nvSpPr>
        <p:spPr>
          <a:xfrm>
            <a:off x="683342" y="-424731"/>
            <a:ext cx="10058400" cy="1450757"/>
          </a:xfrm>
        </p:spPr>
        <p:txBody>
          <a:bodyPr>
            <a:normAutofit/>
          </a:bodyPr>
          <a:lstStyle/>
          <a:p>
            <a:r>
              <a:rPr lang="en-IN" sz="5400" b="1" dirty="0"/>
              <a:t>Visualization using pivot tables</a:t>
            </a:r>
          </a:p>
        </p:txBody>
      </p:sp>
      <p:sp>
        <p:nvSpPr>
          <p:cNvPr id="3" name="Content Placeholder 2">
            <a:extLst>
              <a:ext uri="{FF2B5EF4-FFF2-40B4-BE49-F238E27FC236}">
                <a16:creationId xmlns:a16="http://schemas.microsoft.com/office/drawing/2014/main" id="{410892A6-A840-7A6D-30E7-153E53A85ACD}"/>
              </a:ext>
            </a:extLst>
          </p:cNvPr>
          <p:cNvSpPr>
            <a:spLocks noGrp="1"/>
          </p:cNvSpPr>
          <p:nvPr>
            <p:ph idx="1"/>
          </p:nvPr>
        </p:nvSpPr>
        <p:spPr>
          <a:xfrm>
            <a:off x="418854" y="1026026"/>
            <a:ext cx="7210977" cy="4023360"/>
          </a:xfrm>
        </p:spPr>
        <p:txBody>
          <a:bodyPr>
            <a:noAutofit/>
          </a:bodyPr>
          <a:lstStyle/>
          <a:p>
            <a:r>
              <a:rPr lang="en-US" sz="2400" dirty="0">
                <a:solidFill>
                  <a:schemeClr val="tx1"/>
                </a:solidFill>
              </a:rPr>
              <a:t>1)Use PivotTables to create various data visualizations.</a:t>
            </a:r>
          </a:p>
          <a:p>
            <a:r>
              <a:rPr lang="en-US" sz="2400" dirty="0">
                <a:solidFill>
                  <a:schemeClr val="tx1"/>
                </a:solidFill>
              </a:rPr>
              <a:t>2) Charts like bar graphs and pie charts can be easily generated.</a:t>
            </a:r>
          </a:p>
          <a:p>
            <a:r>
              <a:rPr lang="en-US" sz="2400" dirty="0">
                <a:solidFill>
                  <a:schemeClr val="tx1"/>
                </a:solidFill>
              </a:rPr>
              <a:t>3) Visualizations help identify trends and patterns more easily.</a:t>
            </a:r>
          </a:p>
          <a:p>
            <a:r>
              <a:rPr lang="en-US" sz="2400" dirty="0">
                <a:solidFill>
                  <a:schemeClr val="tx1"/>
                </a:solidFill>
              </a:rPr>
              <a:t>4) PivotTables allow you to drill down into specific datapoints.                       </a:t>
            </a:r>
          </a:p>
          <a:p>
            <a:r>
              <a:rPr lang="en-US" sz="2400" dirty="0">
                <a:solidFill>
                  <a:schemeClr val="tx1"/>
                </a:solidFill>
              </a:rPr>
              <a:t>Steps to create visuals</a:t>
            </a:r>
          </a:p>
          <a:p>
            <a:r>
              <a:rPr lang="en-US" sz="2400" b="1" dirty="0">
                <a:solidFill>
                  <a:schemeClr val="tx1"/>
                </a:solidFill>
              </a:rPr>
              <a:t>1. Craft your visualization: </a:t>
            </a:r>
            <a:r>
              <a:rPr lang="en-US" sz="2400" dirty="0">
                <a:solidFill>
                  <a:schemeClr val="tx1"/>
                </a:solidFill>
              </a:rPr>
              <a:t>Once you have arranged your fields in the PivotTable Fields pane, it's time to create the visual:○ Click anywhere within the PivotTable.○ Go to the "Insert" tab and select the desired chart type (e.g., Bar Chart, Pie Chart , Line Chart). Choose the chart that best conveys the relationships within your data.</a:t>
            </a:r>
          </a:p>
        </p:txBody>
      </p:sp>
      <p:pic>
        <p:nvPicPr>
          <p:cNvPr id="5" name="Picture 4">
            <a:extLst>
              <a:ext uri="{FF2B5EF4-FFF2-40B4-BE49-F238E27FC236}">
                <a16:creationId xmlns:a16="http://schemas.microsoft.com/office/drawing/2014/main" id="{D7A9DC53-C31A-CC7D-6B89-575F0A08BE38}"/>
              </a:ext>
            </a:extLst>
          </p:cNvPr>
          <p:cNvPicPr>
            <a:picLocks noChangeAspect="1"/>
          </p:cNvPicPr>
          <p:nvPr/>
        </p:nvPicPr>
        <p:blipFill>
          <a:blip r:embed="rId2"/>
          <a:stretch>
            <a:fillRect/>
          </a:stretch>
        </p:blipFill>
        <p:spPr>
          <a:xfrm>
            <a:off x="7844276" y="1524000"/>
            <a:ext cx="4190407" cy="3312638"/>
          </a:xfrm>
          <a:prstGeom prst="rect">
            <a:avLst/>
          </a:prstGeom>
          <a:ln>
            <a:noFill/>
          </a:ln>
          <a:effectLst>
            <a:softEdge rad="112500"/>
          </a:effectLst>
        </p:spPr>
      </p:pic>
    </p:spTree>
    <p:extLst>
      <p:ext uri="{BB962C8B-B14F-4D97-AF65-F5344CB8AC3E}">
        <p14:creationId xmlns:p14="http://schemas.microsoft.com/office/powerpoint/2010/main" val="199759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CC94E-DC20-FFB7-1AE2-2B870EB26F4B}"/>
              </a:ext>
            </a:extLst>
          </p:cNvPr>
          <p:cNvSpPr>
            <a:spLocks noGrp="1"/>
          </p:cNvSpPr>
          <p:nvPr>
            <p:ph idx="1"/>
          </p:nvPr>
        </p:nvSpPr>
        <p:spPr>
          <a:xfrm>
            <a:off x="340197" y="813346"/>
            <a:ext cx="10058400" cy="4023360"/>
          </a:xfrm>
        </p:spPr>
        <p:txBody>
          <a:bodyPr>
            <a:noAutofit/>
          </a:bodyPr>
          <a:lstStyle/>
          <a:p>
            <a:r>
              <a:rPr lang="en-US" sz="2400" b="1" dirty="0"/>
              <a:t>2. Customize your visual:</a:t>
            </a:r>
          </a:p>
          <a:p>
            <a:r>
              <a:rPr lang="en-US" sz="2400" dirty="0"/>
              <a:t> Excel offers various formatting options to enhance your chart. You can:</a:t>
            </a:r>
          </a:p>
          <a:p>
            <a:r>
              <a:rPr lang="en-US" sz="2400" dirty="0"/>
              <a:t>○ Change chart type after creation.</a:t>
            </a:r>
          </a:p>
          <a:p>
            <a:r>
              <a:rPr lang="en-US" sz="2400" dirty="0"/>
              <a:t>○ Modify colors, fonts, and chart styles.</a:t>
            </a:r>
          </a:p>
          <a:p>
            <a:r>
              <a:rPr lang="en-US" sz="2400" dirty="0"/>
              <a:t>○ Add data labels and titles for clarity.</a:t>
            </a:r>
          </a:p>
          <a:p>
            <a:r>
              <a:rPr lang="en-US" sz="2400" b="1" dirty="0"/>
              <a:t>3. Fine-tune the PivotTable (optional): </a:t>
            </a:r>
          </a:p>
          <a:p>
            <a:r>
              <a:rPr lang="en-US" sz="2400" dirty="0"/>
              <a:t>You can further refine your analysis by:</a:t>
            </a:r>
          </a:p>
          <a:p>
            <a:r>
              <a:rPr lang="en-US" sz="2400" dirty="0"/>
              <a:t>○ Right-clicking on a specific data point in the PivotTable.</a:t>
            </a:r>
          </a:p>
          <a:p>
            <a:r>
              <a:rPr lang="en-US" sz="2400" dirty="0"/>
              <a:t>○ Selecting "Show Values" or "Show Values As % of Column Total" to gain </a:t>
            </a:r>
            <a:r>
              <a:rPr lang="en-US" sz="2400" dirty="0" err="1"/>
              <a:t>deeperinsights</a:t>
            </a:r>
            <a:r>
              <a:rPr lang="en-US" sz="2400" dirty="0"/>
              <a:t>.</a:t>
            </a:r>
            <a:endParaRPr lang="en-IN" sz="2400" dirty="0"/>
          </a:p>
          <a:p>
            <a:endParaRPr lang="en-IN" sz="2400" dirty="0"/>
          </a:p>
        </p:txBody>
      </p:sp>
      <p:pic>
        <p:nvPicPr>
          <p:cNvPr id="5" name="Picture 4">
            <a:extLst>
              <a:ext uri="{FF2B5EF4-FFF2-40B4-BE49-F238E27FC236}">
                <a16:creationId xmlns:a16="http://schemas.microsoft.com/office/drawing/2014/main" id="{3C234BC2-12DB-74AB-E0EB-1E8887C44702}"/>
              </a:ext>
            </a:extLst>
          </p:cNvPr>
          <p:cNvPicPr>
            <a:picLocks noChangeAspect="1"/>
          </p:cNvPicPr>
          <p:nvPr/>
        </p:nvPicPr>
        <p:blipFill>
          <a:blip r:embed="rId2"/>
          <a:stretch>
            <a:fillRect/>
          </a:stretch>
        </p:blipFill>
        <p:spPr>
          <a:xfrm>
            <a:off x="7104176" y="1944175"/>
            <a:ext cx="4587058" cy="22935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52015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68</TotalTime>
  <Words>719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Retrospect</vt:lpstr>
      <vt:lpstr>Excel charts and graphs for data presentations.</vt:lpstr>
      <vt:lpstr>Introduction</vt:lpstr>
      <vt:lpstr>Steps to create a chart</vt:lpstr>
      <vt:lpstr>Bar chart</vt:lpstr>
      <vt:lpstr>Pie chart</vt:lpstr>
      <vt:lpstr>Line graph</vt:lpstr>
      <vt:lpstr>Tree map A tree map chart provides a hierarchical view of your data and makes it easy to spot patterns, such as which items are a store's best sellers. The tree branches are represented by rectangles and each sub-branch is shown as a smaller rectangle.</vt:lpstr>
      <vt:lpstr>Visualization using pivot tables</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2024-10-09T15:53:27Z</dcterms:created>
  <dcterms:modified xsi:type="dcterms:W3CDTF">2024-10-09T17:01:56Z</dcterms:modified>
</cp:coreProperties>
</file>