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9" r:id="rId13"/>
    <p:sldId id="308" r:id="rId14"/>
    <p:sldId id="307" r:id="rId15"/>
    <p:sldId id="310"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76090" y="1386350"/>
            <a:ext cx="3161633" cy="2990578"/>
          </a:xfrm>
        </p:spPr>
        <p:txBody>
          <a:bodyPr anchor="b">
            <a:normAutofit fontScale="90000"/>
          </a:bodyPr>
          <a:lstStyle/>
          <a:p>
            <a:r>
              <a:rPr lang="en-US" sz="4400" dirty="0">
                <a:solidFill>
                  <a:schemeClr val="tx1"/>
                </a:solidFill>
              </a:rPr>
              <a:t>Using </a:t>
            </a:r>
            <a:r>
              <a:rPr lang="en-US" sz="4400" dirty="0" err="1">
                <a:solidFill>
                  <a:schemeClr val="tx1"/>
                </a:solidFill>
              </a:rPr>
              <a:t>excel’s</a:t>
            </a:r>
            <a:r>
              <a:rPr lang="en-US" sz="4400" dirty="0">
                <a:solidFill>
                  <a:schemeClr val="tx1"/>
                </a:solidFill>
              </a:rPr>
              <a:t> data analysis </a:t>
            </a:r>
            <a:r>
              <a:rPr lang="en-US" sz="4400" dirty="0" err="1">
                <a:solidFill>
                  <a:schemeClr val="tx1"/>
                </a:solidFill>
              </a:rPr>
              <a:t>toolpak</a:t>
            </a:r>
            <a:r>
              <a:rPr lang="en-US" sz="4400" dirty="0">
                <a:solidFill>
                  <a:schemeClr val="tx1"/>
                </a:solidFill>
              </a:rPr>
              <a: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8879-B71E-DDFD-AB30-00B3404C3934}"/>
              </a:ext>
            </a:extLst>
          </p:cNvPr>
          <p:cNvSpPr>
            <a:spLocks noGrp="1"/>
          </p:cNvSpPr>
          <p:nvPr>
            <p:ph type="title"/>
          </p:nvPr>
        </p:nvSpPr>
        <p:spPr>
          <a:xfrm>
            <a:off x="1066800" y="-332829"/>
            <a:ext cx="10058400" cy="1450757"/>
          </a:xfrm>
        </p:spPr>
        <p:txBody>
          <a:bodyPr/>
          <a:lstStyle/>
          <a:p>
            <a:r>
              <a:rPr lang="en-IN" dirty="0"/>
              <a:t>Case Studies</a:t>
            </a:r>
          </a:p>
        </p:txBody>
      </p:sp>
      <p:sp>
        <p:nvSpPr>
          <p:cNvPr id="3" name="Content Placeholder 2">
            <a:extLst>
              <a:ext uri="{FF2B5EF4-FFF2-40B4-BE49-F238E27FC236}">
                <a16:creationId xmlns:a16="http://schemas.microsoft.com/office/drawing/2014/main" id="{23C31A3E-A79F-ACCE-698E-36E2A82329D5}"/>
              </a:ext>
            </a:extLst>
          </p:cNvPr>
          <p:cNvSpPr>
            <a:spLocks noGrp="1"/>
          </p:cNvSpPr>
          <p:nvPr>
            <p:ph idx="1"/>
          </p:nvPr>
        </p:nvSpPr>
        <p:spPr>
          <a:xfrm>
            <a:off x="1066800" y="1863187"/>
            <a:ext cx="10058400" cy="3760891"/>
          </a:xfrm>
        </p:spPr>
        <p:txBody>
          <a:bodyPr>
            <a:normAutofit/>
          </a:bodyPr>
          <a:lstStyle/>
          <a:p>
            <a:r>
              <a:rPr lang="en-US" sz="2800" b="1" dirty="0"/>
              <a:t>Case Study 1</a:t>
            </a:r>
            <a:r>
              <a:rPr lang="en-US" sz="2800" dirty="0"/>
              <a:t>: A marketing team uses ANOVA to analyze the effectiveness of three advertising strategies. The results indicate a significant difference, guiding them to focus on the most effective strategy.</a:t>
            </a:r>
          </a:p>
          <a:p>
            <a:r>
              <a:rPr lang="en-US" sz="2800" b="1" dirty="0"/>
              <a:t>Case Study 2</a:t>
            </a:r>
            <a:r>
              <a:rPr lang="en-US" sz="2800" dirty="0"/>
              <a:t>: A sales team conducts regression analysis to predict sales based on advertising spend, helping to allocate budget efficiently.</a:t>
            </a:r>
          </a:p>
          <a:p>
            <a:endParaRPr lang="en-IN" sz="2800" dirty="0"/>
          </a:p>
        </p:txBody>
      </p:sp>
    </p:spTree>
    <p:extLst>
      <p:ext uri="{BB962C8B-B14F-4D97-AF65-F5344CB8AC3E}">
        <p14:creationId xmlns:p14="http://schemas.microsoft.com/office/powerpoint/2010/main" val="337069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92B3-3D3C-492C-F6AF-00A48D44513C}"/>
              </a:ext>
            </a:extLst>
          </p:cNvPr>
          <p:cNvSpPr>
            <a:spLocks noGrp="1"/>
          </p:cNvSpPr>
          <p:nvPr>
            <p:ph type="title"/>
          </p:nvPr>
        </p:nvSpPr>
        <p:spPr>
          <a:xfrm>
            <a:off x="1097280" y="-313164"/>
            <a:ext cx="10058400" cy="1450757"/>
          </a:xfrm>
        </p:spPr>
        <p:txBody>
          <a:bodyPr/>
          <a:lstStyle/>
          <a:p>
            <a:r>
              <a:rPr lang="en-IN" dirty="0"/>
              <a:t>Tips for Effective Data Analysis</a:t>
            </a:r>
          </a:p>
        </p:txBody>
      </p:sp>
      <p:sp>
        <p:nvSpPr>
          <p:cNvPr id="4" name="Rectangle 1">
            <a:extLst>
              <a:ext uri="{FF2B5EF4-FFF2-40B4-BE49-F238E27FC236}">
                <a16:creationId xmlns:a16="http://schemas.microsoft.com/office/drawing/2014/main" id="{C816230C-007F-5D04-1FB3-6C3CA182CC16}"/>
              </a:ext>
            </a:extLst>
          </p:cNvPr>
          <p:cNvSpPr>
            <a:spLocks noGrp="1" noChangeArrowheads="1"/>
          </p:cNvSpPr>
          <p:nvPr>
            <p:ph idx="1"/>
          </p:nvPr>
        </p:nvSpPr>
        <p:spPr bwMode="auto">
          <a:xfrm>
            <a:off x="1066800" y="1347341"/>
            <a:ext cx="948396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 Preparation</a:t>
            </a:r>
            <a:r>
              <a:rPr kumimoji="0" lang="en-US" altLang="en-US" sz="2800" b="0" i="0" u="none" strike="noStrike" cap="none" normalizeH="0" baseline="0" dirty="0">
                <a:ln>
                  <a:noFill/>
                </a:ln>
                <a:solidFill>
                  <a:schemeClr val="tx1"/>
                </a:solidFill>
                <a:effectLst/>
                <a:latin typeface="Arial" panose="020B0604020202020204" pitchFamily="34" charset="0"/>
              </a:rPr>
              <a:t>: Clean and organize your data for accurate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Understand Your Data</a:t>
            </a:r>
            <a:r>
              <a:rPr kumimoji="0" lang="en-US" altLang="en-US" sz="2800" b="0" i="0" u="none" strike="noStrike" cap="none" normalizeH="0" baseline="0" dirty="0">
                <a:ln>
                  <a:noFill/>
                </a:ln>
                <a:solidFill>
                  <a:schemeClr val="tx1"/>
                </a:solidFill>
                <a:effectLst/>
                <a:latin typeface="Arial" panose="020B0604020202020204" pitchFamily="34" charset="0"/>
              </a:rPr>
              <a:t>: Know the context and characteristics of your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Visualize Results</a:t>
            </a:r>
            <a:r>
              <a:rPr kumimoji="0" lang="en-US" altLang="en-US" sz="2800" b="0" i="0" u="none" strike="noStrike" cap="none" normalizeH="0" baseline="0" dirty="0">
                <a:ln>
                  <a:noFill/>
                </a:ln>
                <a:solidFill>
                  <a:schemeClr val="tx1"/>
                </a:solidFill>
                <a:effectLst/>
                <a:latin typeface="Arial" panose="020B0604020202020204" pitchFamily="34" charset="0"/>
              </a:rPr>
              <a:t>: Use charts and graphs to present findings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Continuous Learning</a:t>
            </a:r>
            <a:r>
              <a:rPr kumimoji="0" lang="en-US" altLang="en-US" sz="2800" b="0" i="0" u="none" strike="noStrike" cap="none" normalizeH="0" baseline="0" dirty="0">
                <a:ln>
                  <a:noFill/>
                </a:ln>
                <a:solidFill>
                  <a:schemeClr val="tx1"/>
                </a:solidFill>
                <a:effectLst/>
                <a:latin typeface="Arial" panose="020B0604020202020204" pitchFamily="34" charset="0"/>
              </a:rPr>
              <a:t>: Explore online courses and resources to deepen your knowledge. </a:t>
            </a:r>
          </a:p>
        </p:txBody>
      </p:sp>
    </p:spTree>
    <p:extLst>
      <p:ext uri="{BB962C8B-B14F-4D97-AF65-F5344CB8AC3E}">
        <p14:creationId xmlns:p14="http://schemas.microsoft.com/office/powerpoint/2010/main" val="385925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48A2-8D3F-7578-E9EE-B3D3CF7439F7}"/>
              </a:ext>
            </a:extLst>
          </p:cNvPr>
          <p:cNvSpPr>
            <a:spLocks noGrp="1"/>
          </p:cNvSpPr>
          <p:nvPr>
            <p:ph type="title"/>
          </p:nvPr>
        </p:nvSpPr>
        <p:spPr>
          <a:xfrm>
            <a:off x="1066800" y="-266056"/>
            <a:ext cx="10058400" cy="1450757"/>
          </a:xfrm>
        </p:spPr>
        <p:txBody>
          <a:bodyPr>
            <a:normAutofit/>
          </a:bodyPr>
          <a:lstStyle/>
          <a:p>
            <a:r>
              <a:rPr lang="en-IN" sz="5400" dirty="0"/>
              <a:t>Conclusion</a:t>
            </a:r>
          </a:p>
        </p:txBody>
      </p:sp>
      <p:sp>
        <p:nvSpPr>
          <p:cNvPr id="3" name="Content Placeholder 2">
            <a:extLst>
              <a:ext uri="{FF2B5EF4-FFF2-40B4-BE49-F238E27FC236}">
                <a16:creationId xmlns:a16="http://schemas.microsoft.com/office/drawing/2014/main" id="{255B645A-8A51-5D8B-CE6B-88B70F9769CD}"/>
              </a:ext>
            </a:extLst>
          </p:cNvPr>
          <p:cNvSpPr>
            <a:spLocks noGrp="1"/>
          </p:cNvSpPr>
          <p:nvPr>
            <p:ph idx="1"/>
          </p:nvPr>
        </p:nvSpPr>
        <p:spPr>
          <a:xfrm>
            <a:off x="1066800" y="1184701"/>
            <a:ext cx="10058400" cy="3760891"/>
          </a:xfrm>
        </p:spPr>
        <p:txBody>
          <a:bodyPr>
            <a:normAutofit/>
          </a:bodyPr>
          <a:lstStyle/>
          <a:p>
            <a:r>
              <a:rPr lang="en-US" sz="3600" dirty="0"/>
              <a:t>The Data Analysis </a:t>
            </a:r>
            <a:r>
              <a:rPr lang="en-US" sz="3600" dirty="0" err="1"/>
              <a:t>Toolpak</a:t>
            </a:r>
            <a:r>
              <a:rPr lang="en-US" sz="3600" dirty="0"/>
              <a:t> in Excel is a powerful resource for anyone looking to gain insights from their data. By mastering its features, you can enhance your analytical skills and make informed decisions in your professional endeavors.</a:t>
            </a:r>
            <a:endParaRPr lang="en-IN" sz="3600" dirty="0"/>
          </a:p>
        </p:txBody>
      </p:sp>
    </p:spTree>
    <p:extLst>
      <p:ext uri="{BB962C8B-B14F-4D97-AF65-F5344CB8AC3E}">
        <p14:creationId xmlns:p14="http://schemas.microsoft.com/office/powerpoint/2010/main" val="149271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52FB2-918B-D01C-69A9-D14F34F6DADF}"/>
              </a:ext>
            </a:extLst>
          </p:cNvPr>
          <p:cNvSpPr>
            <a:spLocks noGrp="1"/>
          </p:cNvSpPr>
          <p:nvPr>
            <p:ph idx="1"/>
          </p:nvPr>
        </p:nvSpPr>
        <p:spPr>
          <a:xfrm>
            <a:off x="978309" y="1046316"/>
            <a:ext cx="10058400" cy="3760891"/>
          </a:xfrm>
        </p:spPr>
        <p:txBody>
          <a:bodyPr>
            <a:normAutofit/>
          </a:bodyPr>
          <a:lstStyle/>
          <a:p>
            <a:r>
              <a:rPr lang="en-IN" sz="4400" dirty="0">
                <a:solidFill>
                  <a:schemeClr val="tx1"/>
                </a:solidFill>
              </a:rPr>
              <a:t>If you have any questions?</a:t>
            </a:r>
          </a:p>
          <a:p>
            <a:r>
              <a:rPr lang="en-IN" sz="4400" dirty="0">
                <a:solidFill>
                  <a:schemeClr val="tx1"/>
                </a:solidFill>
              </a:rPr>
              <a:t>thahliyamist@gmail.com</a:t>
            </a:r>
          </a:p>
        </p:txBody>
      </p:sp>
      <p:pic>
        <p:nvPicPr>
          <p:cNvPr id="5" name="Picture 4">
            <a:extLst>
              <a:ext uri="{FF2B5EF4-FFF2-40B4-BE49-F238E27FC236}">
                <a16:creationId xmlns:a16="http://schemas.microsoft.com/office/drawing/2014/main" id="{2DF5B5DC-779A-56A3-6E25-560E7675467C}"/>
              </a:ext>
            </a:extLst>
          </p:cNvPr>
          <p:cNvPicPr>
            <a:picLocks noChangeAspect="1"/>
          </p:cNvPicPr>
          <p:nvPr/>
        </p:nvPicPr>
        <p:blipFill>
          <a:blip r:embed="rId2"/>
          <a:stretch>
            <a:fillRect/>
          </a:stretch>
        </p:blipFill>
        <p:spPr>
          <a:xfrm>
            <a:off x="7374192" y="1848466"/>
            <a:ext cx="4095135" cy="396321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6940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66800" y="-155849"/>
            <a:ext cx="10058400" cy="1450757"/>
          </a:xfrm>
        </p:spPr>
        <p:txBody>
          <a:bodyPr vert="horz" lIns="91440" tIns="45720" rIns="91440" bIns="45720" rtlCol="0">
            <a:normAutofit/>
          </a:bodyPr>
          <a:lstStyle/>
          <a:p>
            <a:r>
              <a:rPr lang="en-US" sz="6000" dirty="0"/>
              <a:t>Introduction</a:t>
            </a:r>
          </a:p>
        </p:txBody>
      </p:sp>
      <p:sp>
        <p:nvSpPr>
          <p:cNvPr id="5" name="Content Placeholder 4">
            <a:extLst>
              <a:ext uri="{FF2B5EF4-FFF2-40B4-BE49-F238E27FC236}">
                <a16:creationId xmlns:a16="http://schemas.microsoft.com/office/drawing/2014/main" id="{E2C932B0-74E7-CF5F-29F2-E98005904298}"/>
              </a:ext>
            </a:extLst>
          </p:cNvPr>
          <p:cNvSpPr>
            <a:spLocks noGrp="1"/>
          </p:cNvSpPr>
          <p:nvPr>
            <p:ph idx="1"/>
          </p:nvPr>
        </p:nvSpPr>
        <p:spPr>
          <a:xfrm>
            <a:off x="782648" y="1294908"/>
            <a:ext cx="10058400" cy="3760891"/>
          </a:xfrm>
        </p:spPr>
        <p:txBody>
          <a:bodyPr>
            <a:noAutofit/>
          </a:bodyPr>
          <a:lstStyle/>
          <a:p>
            <a:r>
              <a:rPr lang="en-US" sz="2400" dirty="0">
                <a:solidFill>
                  <a:schemeClr val="tx1"/>
                </a:solidFill>
              </a:rPr>
              <a:t>In today’s data-driven world, the ability to analyze and interpret data is paramount for making informed decisions. Whether in finance, marketing, or operations, leveraging statistical tools can enhance our understanding of trends and inform strategies. The Data Analysis </a:t>
            </a:r>
            <a:r>
              <a:rPr lang="en-US" sz="2400" dirty="0" err="1">
                <a:solidFill>
                  <a:schemeClr val="tx1"/>
                </a:solidFill>
              </a:rPr>
              <a:t>Toolpak</a:t>
            </a:r>
            <a:r>
              <a:rPr lang="en-US" sz="2400" dirty="0">
                <a:solidFill>
                  <a:schemeClr val="tx1"/>
                </a:solidFill>
              </a:rPr>
              <a:t> equips users with a suite of advanced analytical tools, enabling professionals to extract meaningful insights from their datasets without needing extensive statistical knowledge.</a:t>
            </a:r>
          </a:p>
          <a:p>
            <a:r>
              <a:rPr lang="en-US" sz="2400" dirty="0">
                <a:solidFill>
                  <a:schemeClr val="tx1"/>
                </a:solidFill>
              </a:rPr>
              <a:t>In this presentation, we will explore the functionalities of the Data Analysis </a:t>
            </a:r>
            <a:r>
              <a:rPr lang="en-US" sz="2400" dirty="0" err="1">
                <a:solidFill>
                  <a:schemeClr val="tx1"/>
                </a:solidFill>
              </a:rPr>
              <a:t>Toolpak</a:t>
            </a:r>
            <a:r>
              <a:rPr lang="en-US" sz="2400" dirty="0">
                <a:solidFill>
                  <a:schemeClr val="tx1"/>
                </a:solidFill>
              </a:rPr>
              <a:t>, including key features such as Descriptive Statistics, ANOVA, Regression Analysis, t-Tests, and more. I aim to provide you with practical insights and examples that you can apply in your own work. Let’s dive in.</a:t>
            </a:r>
          </a:p>
          <a:p>
            <a:endParaRPr lang="en-IN" sz="2400" dirty="0">
              <a:solidFill>
                <a:schemeClr val="tx1"/>
              </a:solidFill>
            </a:endParaRP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1615-0F7B-6355-8760-6AE28FDB2ECB}"/>
              </a:ext>
            </a:extLst>
          </p:cNvPr>
          <p:cNvSpPr>
            <a:spLocks noGrp="1"/>
          </p:cNvSpPr>
          <p:nvPr>
            <p:ph type="title"/>
          </p:nvPr>
        </p:nvSpPr>
        <p:spPr>
          <a:xfrm>
            <a:off x="1097280" y="-342661"/>
            <a:ext cx="10058400" cy="1450757"/>
          </a:xfrm>
        </p:spPr>
        <p:txBody>
          <a:bodyPr>
            <a:normAutofit/>
          </a:bodyPr>
          <a:lstStyle/>
          <a:p>
            <a:r>
              <a:rPr lang="en-US" sz="4400" dirty="0"/>
              <a:t>What is the Data Analysis </a:t>
            </a:r>
            <a:r>
              <a:rPr lang="en-US" sz="4400" dirty="0" err="1"/>
              <a:t>Toolpak</a:t>
            </a:r>
            <a:r>
              <a:rPr lang="en-US" sz="4400" dirty="0"/>
              <a:t>?</a:t>
            </a:r>
            <a:endParaRPr lang="en-IN" sz="4400" dirty="0"/>
          </a:p>
        </p:txBody>
      </p:sp>
      <p:sp>
        <p:nvSpPr>
          <p:cNvPr id="3" name="Content Placeholder 2">
            <a:extLst>
              <a:ext uri="{FF2B5EF4-FFF2-40B4-BE49-F238E27FC236}">
                <a16:creationId xmlns:a16="http://schemas.microsoft.com/office/drawing/2014/main" id="{BF48AD59-9215-5D80-B7AA-505B4B559A12}"/>
              </a:ext>
            </a:extLst>
          </p:cNvPr>
          <p:cNvSpPr>
            <a:spLocks noGrp="1"/>
          </p:cNvSpPr>
          <p:nvPr>
            <p:ph idx="1"/>
          </p:nvPr>
        </p:nvSpPr>
        <p:spPr>
          <a:xfrm>
            <a:off x="1097280" y="1171187"/>
            <a:ext cx="10058400" cy="3760891"/>
          </a:xfrm>
        </p:spPr>
        <p:txBody>
          <a:bodyPr>
            <a:normAutofit fontScale="92500"/>
          </a:bodyPr>
          <a:lstStyle/>
          <a:p>
            <a:r>
              <a:rPr lang="en-US" sz="2400" dirty="0">
                <a:solidFill>
                  <a:schemeClr val="tx1"/>
                </a:solidFill>
              </a:rPr>
              <a:t>The Data Analysis </a:t>
            </a:r>
            <a:r>
              <a:rPr lang="en-US" sz="2400" dirty="0" err="1">
                <a:solidFill>
                  <a:schemeClr val="tx1"/>
                </a:solidFill>
              </a:rPr>
              <a:t>Toolpak</a:t>
            </a:r>
            <a:r>
              <a:rPr lang="en-US" sz="2400" dirty="0">
                <a:solidFill>
                  <a:schemeClr val="tx1"/>
                </a:solidFill>
              </a:rPr>
              <a:t> is an Excel add-in that provides advanced data analysis tools. It allows users to perform complex statistical analyses and modeling without the need for extensive programming knowledge. To enable it, follow these steps:</a:t>
            </a:r>
          </a:p>
          <a:p>
            <a:endParaRPr lang="en-US" dirty="0">
              <a:solidFill>
                <a:schemeClr val="tx1"/>
              </a:solidFill>
            </a:endParaRPr>
          </a:p>
          <a:p>
            <a:pPr>
              <a:buFont typeface="+mj-lt"/>
              <a:buAutoNum type="arabicPeriod"/>
            </a:pPr>
            <a:r>
              <a:rPr lang="en-US" sz="2200" dirty="0">
                <a:solidFill>
                  <a:schemeClr val="tx1"/>
                </a:solidFill>
              </a:rPr>
              <a:t>Go to </a:t>
            </a:r>
            <a:r>
              <a:rPr lang="en-US" sz="2200" b="1" dirty="0">
                <a:solidFill>
                  <a:schemeClr val="tx1"/>
                </a:solidFill>
              </a:rPr>
              <a:t>File</a:t>
            </a:r>
            <a:r>
              <a:rPr lang="en-US" sz="2200" dirty="0">
                <a:solidFill>
                  <a:schemeClr val="tx1"/>
                </a:solidFill>
              </a:rPr>
              <a:t> &gt; </a:t>
            </a:r>
            <a:r>
              <a:rPr lang="en-US" sz="2200" b="1" dirty="0">
                <a:solidFill>
                  <a:schemeClr val="tx1"/>
                </a:solidFill>
              </a:rPr>
              <a:t>Options</a:t>
            </a:r>
            <a:r>
              <a:rPr lang="en-US" sz="2200" dirty="0">
                <a:solidFill>
                  <a:schemeClr val="tx1"/>
                </a:solidFill>
              </a:rPr>
              <a:t>.</a:t>
            </a:r>
          </a:p>
          <a:p>
            <a:pPr>
              <a:buFont typeface="+mj-lt"/>
              <a:buAutoNum type="arabicPeriod"/>
            </a:pPr>
            <a:r>
              <a:rPr lang="en-US" sz="2200" dirty="0">
                <a:solidFill>
                  <a:schemeClr val="tx1"/>
                </a:solidFill>
              </a:rPr>
              <a:t>Select </a:t>
            </a:r>
            <a:r>
              <a:rPr lang="en-US" sz="2200" b="1" dirty="0">
                <a:solidFill>
                  <a:schemeClr val="tx1"/>
                </a:solidFill>
              </a:rPr>
              <a:t>Add-Ins</a:t>
            </a:r>
            <a:r>
              <a:rPr lang="en-US" sz="2200" dirty="0">
                <a:solidFill>
                  <a:schemeClr val="tx1"/>
                </a:solidFill>
              </a:rPr>
              <a:t>.</a:t>
            </a:r>
          </a:p>
          <a:p>
            <a:pPr>
              <a:buFont typeface="+mj-lt"/>
              <a:buAutoNum type="arabicPeriod"/>
            </a:pPr>
            <a:r>
              <a:rPr lang="en-US" sz="2200" dirty="0">
                <a:solidFill>
                  <a:schemeClr val="tx1"/>
                </a:solidFill>
              </a:rPr>
              <a:t>In the Manage box, choose </a:t>
            </a:r>
            <a:r>
              <a:rPr lang="en-US" sz="2200" b="1" dirty="0">
                <a:solidFill>
                  <a:schemeClr val="tx1"/>
                </a:solidFill>
              </a:rPr>
              <a:t>Excel Add-ins</a:t>
            </a:r>
            <a:r>
              <a:rPr lang="en-US" sz="2200" dirty="0">
                <a:solidFill>
                  <a:schemeClr val="tx1"/>
                </a:solidFill>
              </a:rPr>
              <a:t> and click </a:t>
            </a:r>
            <a:r>
              <a:rPr lang="en-US" sz="2200" b="1" dirty="0">
                <a:solidFill>
                  <a:schemeClr val="tx1"/>
                </a:solidFill>
              </a:rPr>
              <a:t>Go</a:t>
            </a:r>
            <a:r>
              <a:rPr lang="en-US" sz="2200" dirty="0">
                <a:solidFill>
                  <a:schemeClr val="tx1"/>
                </a:solidFill>
              </a:rPr>
              <a:t>.</a:t>
            </a:r>
          </a:p>
          <a:p>
            <a:pPr>
              <a:buFont typeface="+mj-lt"/>
              <a:buAutoNum type="arabicPeriod"/>
            </a:pPr>
            <a:r>
              <a:rPr lang="en-US" sz="2200" dirty="0">
                <a:solidFill>
                  <a:schemeClr val="tx1"/>
                </a:solidFill>
              </a:rPr>
              <a:t>Check </a:t>
            </a:r>
            <a:r>
              <a:rPr lang="en-US" sz="2200" b="1" dirty="0">
                <a:solidFill>
                  <a:schemeClr val="tx1"/>
                </a:solidFill>
              </a:rPr>
              <a:t>Analysis </a:t>
            </a:r>
            <a:r>
              <a:rPr lang="en-US" sz="2200" b="1" dirty="0" err="1">
                <a:solidFill>
                  <a:schemeClr val="tx1"/>
                </a:solidFill>
              </a:rPr>
              <a:t>ToolPak</a:t>
            </a:r>
            <a:r>
              <a:rPr lang="en-US" sz="2200" dirty="0">
                <a:solidFill>
                  <a:schemeClr val="tx1"/>
                </a:solidFill>
              </a:rPr>
              <a:t> and click </a:t>
            </a:r>
            <a:r>
              <a:rPr lang="en-US" sz="2200" b="1" dirty="0">
                <a:solidFill>
                  <a:schemeClr val="tx1"/>
                </a:solidFill>
              </a:rPr>
              <a:t>OK</a:t>
            </a:r>
            <a:r>
              <a:rPr lang="en-US" sz="2200" dirty="0">
                <a:solidFill>
                  <a:schemeClr val="tx1"/>
                </a:solidFill>
              </a:rPr>
              <a:t>.</a:t>
            </a:r>
          </a:p>
          <a:p>
            <a:endParaRPr lang="en-IN" dirty="0">
              <a:solidFill>
                <a:schemeClr val="tx1"/>
              </a:solidFill>
            </a:endParaRPr>
          </a:p>
        </p:txBody>
      </p:sp>
      <p:pic>
        <p:nvPicPr>
          <p:cNvPr id="5" name="Picture 4">
            <a:extLst>
              <a:ext uri="{FF2B5EF4-FFF2-40B4-BE49-F238E27FC236}">
                <a16:creationId xmlns:a16="http://schemas.microsoft.com/office/drawing/2014/main" id="{13C3D469-0A1E-9259-3AEE-F05A5FAA71C4}"/>
              </a:ext>
            </a:extLst>
          </p:cNvPr>
          <p:cNvPicPr>
            <a:picLocks noChangeAspect="1"/>
          </p:cNvPicPr>
          <p:nvPr/>
        </p:nvPicPr>
        <p:blipFill>
          <a:blip r:embed="rId2"/>
          <a:stretch>
            <a:fillRect/>
          </a:stretch>
        </p:blipFill>
        <p:spPr>
          <a:xfrm>
            <a:off x="7357862" y="2688275"/>
            <a:ext cx="4607995" cy="299853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9962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897A-ADF9-73F6-72AF-6497A6855C5B}"/>
              </a:ext>
            </a:extLst>
          </p:cNvPr>
          <p:cNvSpPr>
            <a:spLocks noGrp="1"/>
          </p:cNvSpPr>
          <p:nvPr>
            <p:ph type="title"/>
          </p:nvPr>
        </p:nvSpPr>
        <p:spPr/>
        <p:txBody>
          <a:bodyPr>
            <a:normAutofit/>
          </a:bodyPr>
          <a:lstStyle/>
          <a:p>
            <a:r>
              <a:rPr lang="en-US" sz="4400" dirty="0"/>
              <a:t>Key Features of the Data Analysis </a:t>
            </a:r>
            <a:r>
              <a:rPr lang="en-US" sz="4400" dirty="0" err="1"/>
              <a:t>Toolpak</a:t>
            </a:r>
            <a:endParaRPr lang="en-IN" sz="4400" dirty="0"/>
          </a:p>
        </p:txBody>
      </p:sp>
      <p:sp>
        <p:nvSpPr>
          <p:cNvPr id="3" name="Content Placeholder 2">
            <a:extLst>
              <a:ext uri="{FF2B5EF4-FFF2-40B4-BE49-F238E27FC236}">
                <a16:creationId xmlns:a16="http://schemas.microsoft.com/office/drawing/2014/main" id="{EC1830A0-F56A-EAE1-0D42-2035021AD05D}"/>
              </a:ext>
            </a:extLst>
          </p:cNvPr>
          <p:cNvSpPr>
            <a:spLocks noGrp="1"/>
          </p:cNvSpPr>
          <p:nvPr>
            <p:ph idx="1"/>
          </p:nvPr>
        </p:nvSpPr>
        <p:spPr/>
        <p:txBody>
          <a:bodyPr/>
          <a:lstStyle/>
          <a:p>
            <a:r>
              <a:rPr lang="en-IN" dirty="0">
                <a:solidFill>
                  <a:schemeClr val="tx1"/>
                </a:solidFill>
              </a:rPr>
              <a:t>The </a:t>
            </a:r>
            <a:r>
              <a:rPr lang="en-IN" dirty="0" err="1">
                <a:solidFill>
                  <a:schemeClr val="tx1"/>
                </a:solidFill>
              </a:rPr>
              <a:t>Toolpak</a:t>
            </a:r>
            <a:r>
              <a:rPr lang="en-IN" dirty="0">
                <a:solidFill>
                  <a:schemeClr val="tx1"/>
                </a:solidFill>
              </a:rPr>
              <a:t> includes several powerful features:</a:t>
            </a:r>
          </a:p>
          <a:p>
            <a:pPr>
              <a:buFont typeface="Arial" panose="020B0604020202020204" pitchFamily="34" charset="0"/>
              <a:buChar char="•"/>
            </a:pPr>
            <a:r>
              <a:rPr lang="en-IN" b="1" dirty="0">
                <a:solidFill>
                  <a:schemeClr val="tx1"/>
                </a:solidFill>
              </a:rPr>
              <a:t>Descriptive Statistics</a:t>
            </a:r>
            <a:r>
              <a:rPr lang="en-IN" dirty="0">
                <a:solidFill>
                  <a:schemeClr val="tx1"/>
                </a:solidFill>
              </a:rPr>
              <a:t>: Summarizes data sets.</a:t>
            </a:r>
          </a:p>
          <a:p>
            <a:pPr>
              <a:buFont typeface="Arial" panose="020B0604020202020204" pitchFamily="34" charset="0"/>
              <a:buChar char="•"/>
            </a:pPr>
            <a:r>
              <a:rPr lang="en-IN" b="1" dirty="0">
                <a:solidFill>
                  <a:schemeClr val="tx1"/>
                </a:solidFill>
              </a:rPr>
              <a:t>ANOVA</a:t>
            </a:r>
            <a:r>
              <a:rPr lang="en-IN" dirty="0">
                <a:solidFill>
                  <a:schemeClr val="tx1"/>
                </a:solidFill>
              </a:rPr>
              <a:t>: Compares means across groups.</a:t>
            </a:r>
          </a:p>
          <a:p>
            <a:pPr>
              <a:buFont typeface="Arial" panose="020B0604020202020204" pitchFamily="34" charset="0"/>
              <a:buChar char="•"/>
            </a:pPr>
            <a:r>
              <a:rPr lang="en-IN" b="1" dirty="0">
                <a:solidFill>
                  <a:schemeClr val="tx1"/>
                </a:solidFill>
              </a:rPr>
              <a:t>Regression Analysis</a:t>
            </a:r>
            <a:r>
              <a:rPr lang="en-IN" dirty="0">
                <a:solidFill>
                  <a:schemeClr val="tx1"/>
                </a:solidFill>
              </a:rPr>
              <a:t>: Predicts outcomes based on variables.</a:t>
            </a:r>
          </a:p>
          <a:p>
            <a:pPr>
              <a:buFont typeface="Arial" panose="020B0604020202020204" pitchFamily="34" charset="0"/>
              <a:buChar char="•"/>
            </a:pPr>
            <a:r>
              <a:rPr lang="en-IN" b="1" dirty="0">
                <a:solidFill>
                  <a:schemeClr val="tx1"/>
                </a:solidFill>
              </a:rPr>
              <a:t>t-Tests</a:t>
            </a:r>
            <a:r>
              <a:rPr lang="en-IN" dirty="0">
                <a:solidFill>
                  <a:schemeClr val="tx1"/>
                </a:solidFill>
              </a:rPr>
              <a:t>: Compares means between groups.</a:t>
            </a:r>
          </a:p>
          <a:p>
            <a:pPr>
              <a:buFont typeface="Arial" panose="020B0604020202020204" pitchFamily="34" charset="0"/>
              <a:buChar char="•"/>
            </a:pPr>
            <a:r>
              <a:rPr lang="en-IN" b="1" dirty="0">
                <a:solidFill>
                  <a:schemeClr val="tx1"/>
                </a:solidFill>
              </a:rPr>
              <a:t>Correlation and Covariance</a:t>
            </a:r>
            <a:r>
              <a:rPr lang="en-IN" dirty="0">
                <a:solidFill>
                  <a:schemeClr val="tx1"/>
                </a:solidFill>
              </a:rPr>
              <a:t>: </a:t>
            </a:r>
            <a:r>
              <a:rPr lang="en-IN" dirty="0" err="1">
                <a:solidFill>
                  <a:schemeClr val="tx1"/>
                </a:solidFill>
              </a:rPr>
              <a:t>Analyzes</a:t>
            </a:r>
            <a:r>
              <a:rPr lang="en-IN" dirty="0">
                <a:solidFill>
                  <a:schemeClr val="tx1"/>
                </a:solidFill>
              </a:rPr>
              <a:t> relationships between variables.</a:t>
            </a:r>
          </a:p>
          <a:p>
            <a:endParaRPr lang="en-IN" dirty="0">
              <a:solidFill>
                <a:schemeClr val="tx1"/>
              </a:solidFill>
            </a:endParaRPr>
          </a:p>
        </p:txBody>
      </p:sp>
    </p:spTree>
    <p:extLst>
      <p:ext uri="{BB962C8B-B14F-4D97-AF65-F5344CB8AC3E}">
        <p14:creationId xmlns:p14="http://schemas.microsoft.com/office/powerpoint/2010/main" val="160541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D0D3-320C-F8B0-09EB-79AB79F5F315}"/>
              </a:ext>
            </a:extLst>
          </p:cNvPr>
          <p:cNvSpPr>
            <a:spLocks noGrp="1"/>
          </p:cNvSpPr>
          <p:nvPr>
            <p:ph type="title"/>
          </p:nvPr>
        </p:nvSpPr>
        <p:spPr>
          <a:xfrm>
            <a:off x="1097280" y="-342662"/>
            <a:ext cx="10058400" cy="1450757"/>
          </a:xfrm>
        </p:spPr>
        <p:txBody>
          <a:bodyPr/>
          <a:lstStyle/>
          <a:p>
            <a:r>
              <a:rPr lang="en-IN" dirty="0"/>
              <a:t>Descriptive Statistics</a:t>
            </a:r>
          </a:p>
        </p:txBody>
      </p:sp>
      <p:sp>
        <p:nvSpPr>
          <p:cNvPr id="3" name="Content Placeholder 2">
            <a:extLst>
              <a:ext uri="{FF2B5EF4-FFF2-40B4-BE49-F238E27FC236}">
                <a16:creationId xmlns:a16="http://schemas.microsoft.com/office/drawing/2014/main" id="{02CBF3C4-154B-E99F-9028-51FE8984A5DE}"/>
              </a:ext>
            </a:extLst>
          </p:cNvPr>
          <p:cNvSpPr>
            <a:spLocks noGrp="1"/>
          </p:cNvSpPr>
          <p:nvPr>
            <p:ph idx="1"/>
          </p:nvPr>
        </p:nvSpPr>
        <p:spPr>
          <a:xfrm>
            <a:off x="831809" y="1262627"/>
            <a:ext cx="10058400" cy="3760891"/>
          </a:xfrm>
        </p:spPr>
        <p:txBody>
          <a:bodyPr>
            <a:normAutofit/>
          </a:bodyPr>
          <a:lstStyle/>
          <a:p>
            <a:r>
              <a:rPr lang="en-US" sz="2000" dirty="0">
                <a:solidFill>
                  <a:schemeClr val="tx1"/>
                </a:solidFill>
              </a:rPr>
              <a:t>Descriptive Statistics provides a summary of the main features of a dataset. Key metrics include:</a:t>
            </a:r>
          </a:p>
          <a:p>
            <a:pPr>
              <a:buFont typeface="Arial" panose="020B0604020202020204" pitchFamily="34" charset="0"/>
              <a:buChar char="•"/>
            </a:pPr>
            <a:r>
              <a:rPr lang="en-US" sz="2000" b="1" dirty="0">
                <a:solidFill>
                  <a:schemeClr val="tx1"/>
                </a:solidFill>
              </a:rPr>
              <a:t>Mean</a:t>
            </a:r>
            <a:r>
              <a:rPr lang="en-US" sz="2000" dirty="0">
                <a:solidFill>
                  <a:schemeClr val="tx1"/>
                </a:solidFill>
              </a:rPr>
              <a:t>: Average value.</a:t>
            </a:r>
          </a:p>
          <a:p>
            <a:pPr>
              <a:buFont typeface="Arial" panose="020B0604020202020204" pitchFamily="34" charset="0"/>
              <a:buChar char="•"/>
            </a:pPr>
            <a:r>
              <a:rPr lang="en-US" sz="2000" b="1" dirty="0">
                <a:solidFill>
                  <a:schemeClr val="tx1"/>
                </a:solidFill>
              </a:rPr>
              <a:t>Median</a:t>
            </a:r>
            <a:r>
              <a:rPr lang="en-US" sz="2000" dirty="0">
                <a:solidFill>
                  <a:schemeClr val="tx1"/>
                </a:solidFill>
              </a:rPr>
              <a:t>: Middle value.</a:t>
            </a:r>
          </a:p>
          <a:p>
            <a:pPr>
              <a:buFont typeface="Arial" panose="020B0604020202020204" pitchFamily="34" charset="0"/>
              <a:buChar char="•"/>
            </a:pPr>
            <a:r>
              <a:rPr lang="en-US" sz="2000" b="1" dirty="0">
                <a:solidFill>
                  <a:schemeClr val="tx1"/>
                </a:solidFill>
              </a:rPr>
              <a:t>Mode</a:t>
            </a:r>
            <a:r>
              <a:rPr lang="en-US" sz="2000" dirty="0">
                <a:solidFill>
                  <a:schemeClr val="tx1"/>
                </a:solidFill>
              </a:rPr>
              <a:t>: Most frequent value.</a:t>
            </a:r>
          </a:p>
          <a:p>
            <a:pPr>
              <a:buFont typeface="Arial" panose="020B0604020202020204" pitchFamily="34" charset="0"/>
              <a:buChar char="•"/>
            </a:pPr>
            <a:r>
              <a:rPr lang="en-US" sz="2000" b="1" dirty="0">
                <a:solidFill>
                  <a:schemeClr val="tx1"/>
                </a:solidFill>
              </a:rPr>
              <a:t>Standard Deviation</a:t>
            </a:r>
            <a:r>
              <a:rPr lang="en-US" sz="2000" dirty="0">
                <a:solidFill>
                  <a:schemeClr val="tx1"/>
                </a:solidFill>
              </a:rPr>
              <a:t>: Measure of data variability.</a:t>
            </a:r>
          </a:p>
          <a:p>
            <a:r>
              <a:rPr lang="en-US" sz="2000" b="1" dirty="0">
                <a:solidFill>
                  <a:schemeClr val="tx1"/>
                </a:solidFill>
              </a:rPr>
              <a:t>When to Use</a:t>
            </a:r>
            <a:r>
              <a:rPr lang="en-US" sz="2000" dirty="0">
                <a:solidFill>
                  <a:schemeClr val="tx1"/>
                </a:solidFill>
              </a:rPr>
              <a:t>: This tool is beneficial for initial data exploration and understanding data distribution.</a:t>
            </a:r>
          </a:p>
          <a:p>
            <a:endParaRPr lang="en-IN" sz="2000" dirty="0">
              <a:solidFill>
                <a:schemeClr val="tx1"/>
              </a:solidFill>
            </a:endParaRPr>
          </a:p>
        </p:txBody>
      </p:sp>
    </p:spTree>
    <p:extLst>
      <p:ext uri="{BB962C8B-B14F-4D97-AF65-F5344CB8AC3E}">
        <p14:creationId xmlns:p14="http://schemas.microsoft.com/office/powerpoint/2010/main" val="174263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461C-BC72-9A50-7010-45336473A4D2}"/>
              </a:ext>
            </a:extLst>
          </p:cNvPr>
          <p:cNvSpPr>
            <a:spLocks noGrp="1"/>
          </p:cNvSpPr>
          <p:nvPr>
            <p:ph type="title"/>
          </p:nvPr>
        </p:nvSpPr>
        <p:spPr>
          <a:xfrm>
            <a:off x="1066800" y="-362326"/>
            <a:ext cx="10058400" cy="1450757"/>
          </a:xfrm>
        </p:spPr>
        <p:txBody>
          <a:bodyPr>
            <a:normAutofit/>
          </a:bodyPr>
          <a:lstStyle/>
          <a:p>
            <a:r>
              <a:rPr lang="en-IN" sz="5400" dirty="0"/>
              <a:t>ANOVA</a:t>
            </a:r>
          </a:p>
        </p:txBody>
      </p:sp>
      <p:sp>
        <p:nvSpPr>
          <p:cNvPr id="3" name="Content Placeholder 2">
            <a:extLst>
              <a:ext uri="{FF2B5EF4-FFF2-40B4-BE49-F238E27FC236}">
                <a16:creationId xmlns:a16="http://schemas.microsoft.com/office/drawing/2014/main" id="{E9A30FB3-1452-47B0-2E81-C0EEEBAAA95B}"/>
              </a:ext>
            </a:extLst>
          </p:cNvPr>
          <p:cNvSpPr>
            <a:spLocks noGrp="1"/>
          </p:cNvSpPr>
          <p:nvPr>
            <p:ph idx="1"/>
          </p:nvPr>
        </p:nvSpPr>
        <p:spPr>
          <a:xfrm>
            <a:off x="1066800" y="1174136"/>
            <a:ext cx="10058400" cy="3760891"/>
          </a:xfrm>
        </p:spPr>
        <p:txBody>
          <a:bodyPr>
            <a:noAutofit/>
          </a:bodyPr>
          <a:lstStyle/>
          <a:p>
            <a:r>
              <a:rPr lang="en-US" sz="2400" b="1" dirty="0">
                <a:solidFill>
                  <a:schemeClr val="tx1"/>
                </a:solidFill>
              </a:rPr>
              <a:t>ANOVA (Analysis of Variance)</a:t>
            </a:r>
            <a:r>
              <a:rPr lang="en-US" sz="2400" dirty="0">
                <a:solidFill>
                  <a:schemeClr val="tx1"/>
                </a:solidFill>
              </a:rPr>
              <a:t> tests whether there are significant differences between the means of three or more groups.</a:t>
            </a:r>
          </a:p>
          <a:p>
            <a:r>
              <a:rPr lang="en-US" sz="2400" b="1" dirty="0">
                <a:solidFill>
                  <a:schemeClr val="tx1"/>
                </a:solidFill>
              </a:rPr>
              <a:t>Steps to Perform ANOVA</a:t>
            </a:r>
            <a:r>
              <a:rPr lang="en-US" sz="2400" dirty="0">
                <a:solidFill>
                  <a:schemeClr val="tx1"/>
                </a:solidFill>
              </a:rPr>
              <a:t>:</a:t>
            </a:r>
          </a:p>
          <a:p>
            <a:pPr>
              <a:buFont typeface="+mj-lt"/>
              <a:buAutoNum type="arabicPeriod"/>
            </a:pPr>
            <a:r>
              <a:rPr lang="en-US" sz="2400" dirty="0">
                <a:solidFill>
                  <a:schemeClr val="tx1"/>
                </a:solidFill>
              </a:rPr>
              <a:t>Click on </a:t>
            </a:r>
            <a:r>
              <a:rPr lang="en-US" sz="2400" b="1" dirty="0">
                <a:solidFill>
                  <a:schemeClr val="tx1"/>
                </a:solidFill>
              </a:rPr>
              <a:t>Data Analysis</a:t>
            </a:r>
            <a:r>
              <a:rPr lang="en-US" sz="2400" dirty="0">
                <a:solidFill>
                  <a:schemeClr val="tx1"/>
                </a:solidFill>
              </a:rPr>
              <a:t>.</a:t>
            </a:r>
          </a:p>
          <a:p>
            <a:pPr>
              <a:buFont typeface="+mj-lt"/>
              <a:buAutoNum type="arabicPeriod"/>
            </a:pPr>
            <a:r>
              <a:rPr lang="en-US" sz="2400" dirty="0">
                <a:solidFill>
                  <a:schemeClr val="tx1"/>
                </a:solidFill>
              </a:rPr>
              <a:t>Select </a:t>
            </a:r>
            <a:r>
              <a:rPr lang="en-US" sz="2400" b="1" dirty="0">
                <a:solidFill>
                  <a:schemeClr val="tx1"/>
                </a:solidFill>
              </a:rPr>
              <a:t>ANOVA: Single Factor</a:t>
            </a:r>
            <a:r>
              <a:rPr lang="en-US" sz="2400" dirty="0">
                <a:solidFill>
                  <a:schemeClr val="tx1"/>
                </a:solidFill>
              </a:rPr>
              <a:t>.</a:t>
            </a:r>
          </a:p>
          <a:p>
            <a:pPr>
              <a:buFont typeface="+mj-lt"/>
              <a:buAutoNum type="arabicPeriod"/>
            </a:pPr>
            <a:r>
              <a:rPr lang="en-US" sz="2400" dirty="0">
                <a:solidFill>
                  <a:schemeClr val="tx1"/>
                </a:solidFill>
              </a:rPr>
              <a:t>Input your data range and specify the output options.</a:t>
            </a:r>
          </a:p>
          <a:p>
            <a:r>
              <a:rPr lang="en-US" sz="2400" b="1" dirty="0">
                <a:solidFill>
                  <a:schemeClr val="tx1"/>
                </a:solidFill>
              </a:rPr>
              <a:t>Applications</a:t>
            </a:r>
            <a:r>
              <a:rPr lang="en-US" sz="2400" dirty="0">
                <a:solidFill>
                  <a:schemeClr val="tx1"/>
                </a:solidFill>
              </a:rPr>
              <a:t>: Useful in fields like marketing to evaluate the effectiveness of different campaigns.</a:t>
            </a:r>
          </a:p>
          <a:p>
            <a:endParaRPr lang="en-IN" sz="2400" dirty="0">
              <a:solidFill>
                <a:schemeClr val="tx1"/>
              </a:solidFill>
            </a:endParaRPr>
          </a:p>
        </p:txBody>
      </p:sp>
    </p:spTree>
    <p:extLst>
      <p:ext uri="{BB962C8B-B14F-4D97-AF65-F5344CB8AC3E}">
        <p14:creationId xmlns:p14="http://schemas.microsoft.com/office/powerpoint/2010/main" val="100986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6AEF-C4F8-4174-0C88-51FE581A7305}"/>
              </a:ext>
            </a:extLst>
          </p:cNvPr>
          <p:cNvSpPr>
            <a:spLocks noGrp="1"/>
          </p:cNvSpPr>
          <p:nvPr>
            <p:ph type="title"/>
          </p:nvPr>
        </p:nvSpPr>
        <p:spPr>
          <a:xfrm>
            <a:off x="1066800" y="-264004"/>
            <a:ext cx="10058400" cy="1450757"/>
          </a:xfrm>
        </p:spPr>
        <p:txBody>
          <a:bodyPr/>
          <a:lstStyle/>
          <a:p>
            <a:r>
              <a:rPr lang="en-IN" dirty="0"/>
              <a:t>Regression Analysis</a:t>
            </a:r>
          </a:p>
        </p:txBody>
      </p:sp>
      <p:sp>
        <p:nvSpPr>
          <p:cNvPr id="3" name="Content Placeholder 2">
            <a:extLst>
              <a:ext uri="{FF2B5EF4-FFF2-40B4-BE49-F238E27FC236}">
                <a16:creationId xmlns:a16="http://schemas.microsoft.com/office/drawing/2014/main" id="{2A75AE64-55A1-03D0-A4C3-38B6FEC5DD1C}"/>
              </a:ext>
            </a:extLst>
          </p:cNvPr>
          <p:cNvSpPr>
            <a:spLocks noGrp="1"/>
          </p:cNvSpPr>
          <p:nvPr>
            <p:ph idx="1"/>
          </p:nvPr>
        </p:nvSpPr>
        <p:spPr>
          <a:xfrm>
            <a:off x="949796" y="1078598"/>
            <a:ext cx="10058400" cy="3760891"/>
          </a:xfrm>
        </p:spPr>
        <p:txBody>
          <a:bodyPr>
            <a:noAutofit/>
          </a:bodyPr>
          <a:lstStyle/>
          <a:p>
            <a:r>
              <a:rPr lang="en-US" sz="2400" b="1" dirty="0"/>
              <a:t>Regression Analysis</a:t>
            </a:r>
            <a:r>
              <a:rPr lang="en-US" sz="2400" dirty="0"/>
              <a:t> helps in understanding relationships between variables and predicting future values.</a:t>
            </a:r>
          </a:p>
          <a:p>
            <a:pPr>
              <a:buFont typeface="Arial" panose="020B0604020202020204" pitchFamily="34" charset="0"/>
              <a:buChar char="•"/>
            </a:pPr>
            <a:r>
              <a:rPr lang="en-US" sz="2400" b="1" dirty="0"/>
              <a:t>Linear Regression</a:t>
            </a:r>
            <a:r>
              <a:rPr lang="en-US" sz="2400" dirty="0"/>
              <a:t>: Explores the relationship between one dependent variable and one independent variable.</a:t>
            </a:r>
          </a:p>
          <a:p>
            <a:pPr>
              <a:buFont typeface="Arial" panose="020B0604020202020204" pitchFamily="34" charset="0"/>
              <a:buChar char="•"/>
            </a:pPr>
            <a:r>
              <a:rPr lang="en-US" sz="2400" b="1" dirty="0"/>
              <a:t>Multiple Regression</a:t>
            </a:r>
            <a:r>
              <a:rPr lang="en-US" sz="2400" dirty="0"/>
              <a:t>: Involves multiple independent variables.</a:t>
            </a:r>
          </a:p>
          <a:p>
            <a:r>
              <a:rPr lang="en-US" sz="2400" b="1" dirty="0"/>
              <a:t>How to Conduct</a:t>
            </a:r>
            <a:r>
              <a:rPr lang="en-US" sz="2400" dirty="0"/>
              <a:t>:</a:t>
            </a:r>
          </a:p>
          <a:p>
            <a:pPr>
              <a:buFont typeface="+mj-lt"/>
              <a:buAutoNum type="arabicPeriod"/>
            </a:pPr>
            <a:r>
              <a:rPr lang="en-US" sz="2400" dirty="0"/>
              <a:t>Select </a:t>
            </a:r>
            <a:r>
              <a:rPr lang="en-US" sz="2400" b="1" dirty="0"/>
              <a:t>Data Analysis</a:t>
            </a:r>
            <a:r>
              <a:rPr lang="en-US" sz="2400" dirty="0"/>
              <a:t>.</a:t>
            </a:r>
          </a:p>
          <a:p>
            <a:pPr>
              <a:buFont typeface="+mj-lt"/>
              <a:buAutoNum type="arabicPeriod"/>
            </a:pPr>
            <a:r>
              <a:rPr lang="en-US" sz="2400" dirty="0"/>
              <a:t>Choose </a:t>
            </a:r>
            <a:r>
              <a:rPr lang="en-US" sz="2400" b="1" dirty="0"/>
              <a:t>Regression</a:t>
            </a:r>
            <a:r>
              <a:rPr lang="en-US" sz="2400" dirty="0"/>
              <a:t>.</a:t>
            </a:r>
          </a:p>
          <a:p>
            <a:pPr>
              <a:buFont typeface="+mj-lt"/>
              <a:buAutoNum type="arabicPeriod"/>
            </a:pPr>
            <a:r>
              <a:rPr lang="en-US" sz="2400" dirty="0"/>
              <a:t>Define your Input Y Range (dependent) and Input X Range (independent).</a:t>
            </a:r>
          </a:p>
          <a:p>
            <a:endParaRPr lang="en-IN" sz="2400" dirty="0"/>
          </a:p>
        </p:txBody>
      </p:sp>
    </p:spTree>
    <p:extLst>
      <p:ext uri="{BB962C8B-B14F-4D97-AF65-F5344CB8AC3E}">
        <p14:creationId xmlns:p14="http://schemas.microsoft.com/office/powerpoint/2010/main" val="69505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6FAC-77AF-DEF5-7A7D-81449E189736}"/>
              </a:ext>
            </a:extLst>
          </p:cNvPr>
          <p:cNvSpPr>
            <a:spLocks noGrp="1"/>
          </p:cNvSpPr>
          <p:nvPr>
            <p:ph type="title"/>
          </p:nvPr>
        </p:nvSpPr>
        <p:spPr>
          <a:xfrm>
            <a:off x="1097280" y="-461849"/>
            <a:ext cx="10058400" cy="1450757"/>
          </a:xfrm>
        </p:spPr>
        <p:txBody>
          <a:bodyPr/>
          <a:lstStyle/>
          <a:p>
            <a:r>
              <a:rPr lang="en-IN" dirty="0"/>
              <a:t>t-Tests</a:t>
            </a:r>
          </a:p>
        </p:txBody>
      </p:sp>
      <p:sp>
        <p:nvSpPr>
          <p:cNvPr id="3" name="Content Placeholder 2">
            <a:extLst>
              <a:ext uri="{FF2B5EF4-FFF2-40B4-BE49-F238E27FC236}">
                <a16:creationId xmlns:a16="http://schemas.microsoft.com/office/drawing/2014/main" id="{A13C895B-CD46-05A8-8204-3C9CB2258162}"/>
              </a:ext>
            </a:extLst>
          </p:cNvPr>
          <p:cNvSpPr>
            <a:spLocks noGrp="1"/>
          </p:cNvSpPr>
          <p:nvPr>
            <p:ph idx="1"/>
          </p:nvPr>
        </p:nvSpPr>
        <p:spPr>
          <a:xfrm>
            <a:off x="959628" y="1144640"/>
            <a:ext cx="10058400" cy="3760891"/>
          </a:xfrm>
        </p:spPr>
        <p:txBody>
          <a:bodyPr>
            <a:noAutofit/>
          </a:bodyPr>
          <a:lstStyle/>
          <a:p>
            <a:r>
              <a:rPr lang="en-US" sz="2400" b="1" dirty="0">
                <a:solidFill>
                  <a:schemeClr val="tx1"/>
                </a:solidFill>
              </a:rPr>
              <a:t>t-Tests</a:t>
            </a:r>
            <a:r>
              <a:rPr lang="en-US" sz="2400" dirty="0">
                <a:solidFill>
                  <a:schemeClr val="tx1"/>
                </a:solidFill>
              </a:rPr>
              <a:t> compare the means of two groups to determine if they are statistically different.</a:t>
            </a:r>
          </a:p>
          <a:p>
            <a:r>
              <a:rPr lang="en-US" sz="2400" b="1" dirty="0">
                <a:solidFill>
                  <a:schemeClr val="tx1"/>
                </a:solidFill>
              </a:rPr>
              <a:t>Types of t-Tests</a:t>
            </a:r>
            <a:r>
              <a:rPr lang="en-US" sz="2400" dirty="0">
                <a:solidFill>
                  <a:schemeClr val="tx1"/>
                </a:solidFill>
              </a:rPr>
              <a:t>:</a:t>
            </a:r>
          </a:p>
          <a:p>
            <a:pPr>
              <a:buFont typeface="Arial" panose="020B0604020202020204" pitchFamily="34" charset="0"/>
              <a:buChar char="•"/>
            </a:pPr>
            <a:r>
              <a:rPr lang="en-US" sz="2400" b="1" dirty="0">
                <a:solidFill>
                  <a:schemeClr val="tx1"/>
                </a:solidFill>
              </a:rPr>
              <a:t>Paired t-Test</a:t>
            </a:r>
            <a:r>
              <a:rPr lang="en-US" sz="2400" dirty="0">
                <a:solidFill>
                  <a:schemeClr val="tx1"/>
                </a:solidFill>
              </a:rPr>
              <a:t>: Used when the samples are related.</a:t>
            </a:r>
          </a:p>
          <a:p>
            <a:pPr>
              <a:buFont typeface="Arial" panose="020B0604020202020204" pitchFamily="34" charset="0"/>
              <a:buChar char="•"/>
            </a:pPr>
            <a:r>
              <a:rPr lang="en-US" sz="2400" b="1" dirty="0">
                <a:solidFill>
                  <a:schemeClr val="tx1"/>
                </a:solidFill>
              </a:rPr>
              <a:t>Two-Sample t-Test</a:t>
            </a:r>
            <a:r>
              <a:rPr lang="en-US" sz="2400" dirty="0">
                <a:solidFill>
                  <a:schemeClr val="tx1"/>
                </a:solidFill>
              </a:rPr>
              <a:t>: Used when the samples are independent.</a:t>
            </a:r>
          </a:p>
          <a:p>
            <a:r>
              <a:rPr lang="en-US" sz="2400" b="1" dirty="0">
                <a:solidFill>
                  <a:schemeClr val="tx1"/>
                </a:solidFill>
              </a:rPr>
              <a:t>Steps to Perform</a:t>
            </a:r>
            <a:r>
              <a:rPr lang="en-US" sz="2400" dirty="0">
                <a:solidFill>
                  <a:schemeClr val="tx1"/>
                </a:solidFill>
              </a:rPr>
              <a:t>:</a:t>
            </a:r>
          </a:p>
          <a:p>
            <a:pPr>
              <a:buFont typeface="+mj-lt"/>
              <a:buAutoNum type="arabicPeriod"/>
            </a:pPr>
            <a:r>
              <a:rPr lang="en-US" sz="2400" dirty="0">
                <a:solidFill>
                  <a:schemeClr val="tx1"/>
                </a:solidFill>
              </a:rPr>
              <a:t>Access </a:t>
            </a:r>
            <a:r>
              <a:rPr lang="en-US" sz="2400" b="1" dirty="0">
                <a:solidFill>
                  <a:schemeClr val="tx1"/>
                </a:solidFill>
              </a:rPr>
              <a:t>Data Analysis</a:t>
            </a:r>
            <a:r>
              <a:rPr lang="en-US" sz="2400" dirty="0">
                <a:solidFill>
                  <a:schemeClr val="tx1"/>
                </a:solidFill>
              </a:rPr>
              <a:t>.</a:t>
            </a:r>
          </a:p>
          <a:p>
            <a:pPr>
              <a:buFont typeface="+mj-lt"/>
              <a:buAutoNum type="arabicPeriod"/>
            </a:pPr>
            <a:r>
              <a:rPr lang="en-US" sz="2400" dirty="0">
                <a:solidFill>
                  <a:schemeClr val="tx1"/>
                </a:solidFill>
              </a:rPr>
              <a:t>Select the appropriate t-Test option.</a:t>
            </a:r>
          </a:p>
          <a:p>
            <a:pPr>
              <a:buFont typeface="+mj-lt"/>
              <a:buAutoNum type="arabicPeriod"/>
            </a:pPr>
            <a:r>
              <a:rPr lang="en-US" sz="2400" dirty="0">
                <a:solidFill>
                  <a:schemeClr val="tx1"/>
                </a:solidFill>
              </a:rPr>
              <a:t>Input the necessary data ranges.</a:t>
            </a:r>
          </a:p>
          <a:p>
            <a:endParaRPr lang="en-IN" sz="2400" dirty="0">
              <a:solidFill>
                <a:schemeClr val="tx1"/>
              </a:solidFill>
            </a:endParaRPr>
          </a:p>
        </p:txBody>
      </p:sp>
    </p:spTree>
    <p:extLst>
      <p:ext uri="{BB962C8B-B14F-4D97-AF65-F5344CB8AC3E}">
        <p14:creationId xmlns:p14="http://schemas.microsoft.com/office/powerpoint/2010/main" val="11901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E39E-79F6-4E2E-D570-24B975044443}"/>
              </a:ext>
            </a:extLst>
          </p:cNvPr>
          <p:cNvSpPr>
            <a:spLocks noGrp="1"/>
          </p:cNvSpPr>
          <p:nvPr>
            <p:ph type="title"/>
          </p:nvPr>
        </p:nvSpPr>
        <p:spPr>
          <a:xfrm>
            <a:off x="1066800" y="-332829"/>
            <a:ext cx="10058400" cy="1450757"/>
          </a:xfrm>
        </p:spPr>
        <p:txBody>
          <a:bodyPr/>
          <a:lstStyle/>
          <a:p>
            <a:r>
              <a:rPr lang="en-IN" dirty="0"/>
              <a:t>Correlation and Covariance</a:t>
            </a:r>
          </a:p>
        </p:txBody>
      </p:sp>
      <p:sp>
        <p:nvSpPr>
          <p:cNvPr id="3" name="Content Placeholder 2">
            <a:extLst>
              <a:ext uri="{FF2B5EF4-FFF2-40B4-BE49-F238E27FC236}">
                <a16:creationId xmlns:a16="http://schemas.microsoft.com/office/drawing/2014/main" id="{4EDDAAAB-4AB4-BAFF-0210-9F496726F9DC}"/>
              </a:ext>
            </a:extLst>
          </p:cNvPr>
          <p:cNvSpPr>
            <a:spLocks noGrp="1"/>
          </p:cNvSpPr>
          <p:nvPr>
            <p:ph idx="1"/>
          </p:nvPr>
        </p:nvSpPr>
        <p:spPr>
          <a:xfrm>
            <a:off x="989125" y="1151523"/>
            <a:ext cx="10327804" cy="4236554"/>
          </a:xfrm>
        </p:spPr>
        <p:txBody>
          <a:bodyPr>
            <a:noAutofit/>
          </a:bodyPr>
          <a:lstStyle/>
          <a:p>
            <a:r>
              <a:rPr lang="en-US" sz="2000" b="1" dirty="0">
                <a:solidFill>
                  <a:schemeClr val="tx1"/>
                </a:solidFill>
              </a:rPr>
              <a:t>Correlation</a:t>
            </a:r>
            <a:r>
              <a:rPr lang="en-US" sz="2000" dirty="0">
                <a:solidFill>
                  <a:schemeClr val="tx1"/>
                </a:solidFill>
              </a:rPr>
              <a:t> measures the strength and direction of a linear relationship between two variables, while </a:t>
            </a:r>
            <a:r>
              <a:rPr lang="en-US" sz="2000" b="1" dirty="0">
                <a:solidFill>
                  <a:schemeClr val="tx1"/>
                </a:solidFill>
              </a:rPr>
              <a:t>Covariance</a:t>
            </a:r>
            <a:r>
              <a:rPr lang="en-US" sz="2000" dirty="0">
                <a:solidFill>
                  <a:schemeClr val="tx1"/>
                </a:solidFill>
              </a:rPr>
              <a:t> indicates how two variables change together.</a:t>
            </a:r>
          </a:p>
          <a:p>
            <a:pPr>
              <a:buFont typeface="Arial" panose="020B0604020202020204" pitchFamily="34" charset="0"/>
              <a:buChar char="•"/>
            </a:pPr>
            <a:r>
              <a:rPr lang="en-US" sz="2000" b="1" dirty="0">
                <a:solidFill>
                  <a:schemeClr val="tx1"/>
                </a:solidFill>
              </a:rPr>
              <a:t>Correlation Coefficient (r)</a:t>
            </a:r>
            <a:r>
              <a:rPr lang="en-US" sz="2000" dirty="0">
                <a:solidFill>
                  <a:schemeClr val="tx1"/>
                </a:solidFill>
              </a:rPr>
              <a:t>: Ranges from -1 to 1.</a:t>
            </a:r>
          </a:p>
          <a:p>
            <a:pPr marL="742950" lvl="1" indent="-285750">
              <a:buFont typeface="Arial" panose="020B0604020202020204" pitchFamily="34" charset="0"/>
              <a:buChar char="•"/>
            </a:pPr>
            <a:r>
              <a:rPr lang="en-US" sz="2000" dirty="0">
                <a:solidFill>
                  <a:schemeClr val="tx1"/>
                </a:solidFill>
              </a:rPr>
              <a:t>1: Perfect positive correlation</a:t>
            </a:r>
          </a:p>
          <a:p>
            <a:pPr marL="742950" lvl="1" indent="-285750">
              <a:buFont typeface="Arial" panose="020B0604020202020204" pitchFamily="34" charset="0"/>
              <a:buChar char="•"/>
            </a:pPr>
            <a:r>
              <a:rPr lang="en-US" sz="2000" dirty="0">
                <a:solidFill>
                  <a:schemeClr val="tx1"/>
                </a:solidFill>
              </a:rPr>
              <a:t>-1: Perfect negative correlation</a:t>
            </a:r>
          </a:p>
          <a:p>
            <a:pPr marL="742950" lvl="1" indent="-285750">
              <a:buFont typeface="Arial" panose="020B0604020202020204" pitchFamily="34" charset="0"/>
              <a:buChar char="•"/>
            </a:pPr>
            <a:r>
              <a:rPr lang="en-US" sz="2000" dirty="0">
                <a:solidFill>
                  <a:schemeClr val="tx1"/>
                </a:solidFill>
              </a:rPr>
              <a:t>0: No correlation</a:t>
            </a:r>
          </a:p>
          <a:p>
            <a:r>
              <a:rPr lang="en-US" sz="2000" b="1" dirty="0">
                <a:solidFill>
                  <a:schemeClr val="tx1"/>
                </a:solidFill>
              </a:rPr>
              <a:t>How to Compute</a:t>
            </a:r>
            <a:r>
              <a:rPr lang="en-US" sz="2000" dirty="0">
                <a:solidFill>
                  <a:schemeClr val="tx1"/>
                </a:solidFill>
              </a:rPr>
              <a:t>:</a:t>
            </a:r>
          </a:p>
          <a:p>
            <a:pPr>
              <a:buFont typeface="+mj-lt"/>
              <a:buAutoNum type="arabicPeriod"/>
            </a:pPr>
            <a:r>
              <a:rPr lang="en-US" sz="2000" dirty="0">
                <a:solidFill>
                  <a:schemeClr val="tx1"/>
                </a:solidFill>
              </a:rPr>
              <a:t>Select </a:t>
            </a:r>
            <a:r>
              <a:rPr lang="en-US" sz="2000" b="1" dirty="0">
                <a:solidFill>
                  <a:schemeClr val="tx1"/>
                </a:solidFill>
              </a:rPr>
              <a:t>Data Analysis</a:t>
            </a:r>
            <a:r>
              <a:rPr lang="en-US" sz="2000" dirty="0">
                <a:solidFill>
                  <a:schemeClr val="tx1"/>
                </a:solidFill>
              </a:rPr>
              <a:t>.</a:t>
            </a:r>
          </a:p>
          <a:p>
            <a:pPr>
              <a:buFont typeface="+mj-lt"/>
              <a:buAutoNum type="arabicPeriod"/>
            </a:pPr>
            <a:r>
              <a:rPr lang="en-US" sz="2000" dirty="0">
                <a:solidFill>
                  <a:schemeClr val="tx1"/>
                </a:solidFill>
              </a:rPr>
              <a:t>Choose </a:t>
            </a:r>
            <a:r>
              <a:rPr lang="en-US" sz="2000" b="1" dirty="0">
                <a:solidFill>
                  <a:schemeClr val="tx1"/>
                </a:solidFill>
              </a:rPr>
              <a:t>Correlation</a:t>
            </a:r>
            <a:r>
              <a:rPr lang="en-US" sz="2000" dirty="0">
                <a:solidFill>
                  <a:schemeClr val="tx1"/>
                </a:solidFill>
              </a:rPr>
              <a:t> or </a:t>
            </a:r>
            <a:r>
              <a:rPr lang="en-US" sz="2000" b="1" dirty="0">
                <a:solidFill>
                  <a:schemeClr val="tx1"/>
                </a:solidFill>
              </a:rPr>
              <a:t>Covariance</a:t>
            </a:r>
            <a:r>
              <a:rPr lang="en-US" sz="2000" dirty="0">
                <a:solidFill>
                  <a:schemeClr val="tx1"/>
                </a:solidFill>
              </a:rPr>
              <a:t>.</a:t>
            </a:r>
          </a:p>
          <a:p>
            <a:pPr>
              <a:buFont typeface="+mj-lt"/>
              <a:buAutoNum type="arabicPeriod"/>
            </a:pPr>
            <a:r>
              <a:rPr lang="en-US" sz="2000" dirty="0">
                <a:solidFill>
                  <a:schemeClr val="tx1"/>
                </a:solidFill>
              </a:rPr>
              <a:t>Input the data range.</a:t>
            </a:r>
          </a:p>
          <a:p>
            <a:endParaRPr lang="en-IN" sz="2000" dirty="0">
              <a:solidFill>
                <a:schemeClr val="tx1"/>
              </a:solidFill>
            </a:endParaRPr>
          </a:p>
        </p:txBody>
      </p:sp>
    </p:spTree>
    <p:extLst>
      <p:ext uri="{BB962C8B-B14F-4D97-AF65-F5344CB8AC3E}">
        <p14:creationId xmlns:p14="http://schemas.microsoft.com/office/powerpoint/2010/main" val="331571166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{701D24C9-EEDC-45A1-AA42-69B6BDEF4917}tf22712842_win32</Template>
  <TotalTime>30</TotalTime>
  <Words>748</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Custom</vt:lpstr>
      <vt:lpstr>Using excel’s data analysis toolpak.</vt:lpstr>
      <vt:lpstr>Introduction</vt:lpstr>
      <vt:lpstr>What is the Data Analysis Toolpak?</vt:lpstr>
      <vt:lpstr>Key Features of the Data Analysis Toolpak</vt:lpstr>
      <vt:lpstr>Descriptive Statistics</vt:lpstr>
      <vt:lpstr>ANOVA</vt:lpstr>
      <vt:lpstr>Regression Analysis</vt:lpstr>
      <vt:lpstr>t-Tests</vt:lpstr>
      <vt:lpstr>Correlation and Covariance</vt:lpstr>
      <vt:lpstr>Case Studies</vt:lpstr>
      <vt:lpstr>Tips for Effective Data 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2024-10-11T14:40:11Z</dcterms:created>
  <dcterms:modified xsi:type="dcterms:W3CDTF">2024-10-11T15:10:23Z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