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4" r:id="rId7"/>
    <p:sldId id="285" r:id="rId8"/>
    <p:sldId id="280" r:id="rId9"/>
    <p:sldId id="286" r:id="rId10"/>
    <p:sldId id="287" r:id="rId11"/>
    <p:sldId id="281" r:id="rId12"/>
    <p:sldId id="282" r:id="rId13"/>
    <p:sldId id="283" r:id="rId14"/>
    <p:sldId id="288" r:id="rId15"/>
    <p:sldId id="290"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BE25A-A75E-C23C-773A-7794872BB7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9AB1B-5124-DF55-BBF0-F03A30478C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AF6AE-8624-ED9B-E7A2-C4B4DBCFF2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8E7D9A-FD69-B9F1-C62C-F7A78DE7AE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022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442D5-0B89-3D9D-1D93-029222EA9A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C08BD7-A6A8-B7F1-029B-ECAA9E23C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DBDC99-167B-088D-848B-D5B95BEA7C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5D9F16-3C51-0CFD-9E83-42CF1CFF04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9224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C1D89-67B3-BD3D-4DDC-3A2102D2D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D2FF54-2ADB-D40E-06D5-307F799F0B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DC6FF6-013D-43F1-A8DA-AE84AEAEA6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D70302-4B3A-FAD3-A973-5B1C7F852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362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D78A6-951D-8832-159A-D11459675E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A42A0-D31E-D1E7-F4D0-A5D05F489D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4EFFF2-46FC-926A-AB1E-A94230E788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B5BA50-59F2-0B7B-FD73-B46687BEE2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48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A92-A7D9-948D-041C-50384CBBE6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6EB6D9-A4A8-49A1-4EC1-3875EC9553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25F625-6BFC-0B62-F447-D13536024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51A0E3-E9B1-AADF-37F1-D51F00FAB61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391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5DCE7-B74D-A556-514F-3BD0F409D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493DA-3138-0164-CCA4-034015E30D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FE895C-B2A2-5074-A836-A2B6AB4A7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FD724A-65D4-1979-71E2-888BFF631D0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13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746C8-700C-49DB-97FC-0C253B5CFC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7E563-3A76-34B9-718F-7846AA5521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91390-AA20-7913-5613-2B9E3CD883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33AA8-CFFB-EF63-BE00-2050319C996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12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1AA53-84F3-FF92-1684-7B47F61AF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7AD361-DECB-F440-149C-6E2BDC3172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984C0-2C1A-9C8C-228E-06683B77E5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DFC7DB-E25C-1E38-401C-89A6E2BC8F9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83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E6E0-2CA3-FBB2-91FD-B10D3E6817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60E58-CCA4-FF84-3819-8308C982E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59262D-4E13-B19C-F260-5FDD833553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6B14CC-4AAF-12AA-2DEC-3D1842C7AF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107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F0F0D-C89E-0572-BA52-5FAC78A3F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0F2F4-FBE2-A8A2-4BF2-FEE66B3C14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A5BF-2C94-DE99-8BF5-17F5EE52F5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DB3D5C-E20D-6C0F-34E8-AEDD0C7E5BE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8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BE233-B009-B17A-3C21-00F7E2EDE4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FC09B-558F-8EA7-9C2F-0C8AB8955E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23D1D-F695-86DF-3718-B8EA4BEE34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A33991-6FD9-7AF7-547D-D271A796FED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838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9.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Autofit/>
          </a:bodyPr>
          <a:lstStyle/>
          <a:p>
            <a:pPr algn="l"/>
            <a:r>
              <a:rPr lang="en-US" sz="3600" b="1" dirty="0"/>
              <a:t>Advanced Excel Functions: INDEX, </a:t>
            </a:r>
            <a:r>
              <a:rPr lang="en-US" sz="3600" b="1" dirty="0">
                <a:effectLst/>
              </a:rPr>
              <a:t>MATCH</a:t>
            </a:r>
            <a:r>
              <a:rPr lang="en-US" sz="3600" b="1" dirty="0"/>
              <a:t>, and INDIRECT</a:t>
            </a:r>
          </a:p>
        </p:txBody>
      </p:sp>
      <p:pic>
        <p:nvPicPr>
          <p:cNvPr id="4" name="Picture 3">
            <a:extLst>
              <a:ext uri="{FF2B5EF4-FFF2-40B4-BE49-F238E27FC236}">
                <a16:creationId xmlns:a16="http://schemas.microsoft.com/office/drawing/2014/main" id="{EF0D84BF-E28E-A92A-3670-7836D68973E5}"/>
              </a:ext>
            </a:extLst>
          </p:cNvPr>
          <p:cNvPicPr>
            <a:picLocks noChangeAspect="1"/>
          </p:cNvPicPr>
          <p:nvPr/>
        </p:nvPicPr>
        <p:blipFill>
          <a:blip r:embed="rId5"/>
          <a:stretch>
            <a:fillRect/>
          </a:stretch>
        </p:blipFill>
        <p:spPr>
          <a:xfrm>
            <a:off x="425588" y="1744889"/>
            <a:ext cx="6014682" cy="336822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636CE8B-1349-327D-231F-8B575517B1F7}"/>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2D70B31-3212-35D3-9941-AFF36496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33AEA8A6-83B7-277D-EA4D-141AE3E9834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D096FA1E-67C1-EB37-4ABB-8B8C938214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D6AC536-2DFD-2DAE-979F-0EF251BF54B9}"/>
              </a:ext>
            </a:extLst>
          </p:cNvPr>
          <p:cNvSpPr>
            <a:spLocks noGrp="1"/>
          </p:cNvSpPr>
          <p:nvPr>
            <p:ph type="title"/>
          </p:nvPr>
        </p:nvSpPr>
        <p:spPr>
          <a:xfrm>
            <a:off x="6900493" y="609600"/>
            <a:ext cx="4538124" cy="970450"/>
          </a:xfrm>
        </p:spPr>
        <p:txBody>
          <a:bodyPr anchor="b">
            <a:normAutofit fontScale="90000"/>
          </a:bodyPr>
          <a:lstStyle/>
          <a:p>
            <a:pPr algn="l"/>
            <a:r>
              <a:rPr lang="en-US" sz="4000" b="1" dirty="0">
                <a:solidFill>
                  <a:schemeClr val="bg1"/>
                </a:solidFill>
                <a:effectLst/>
              </a:rPr>
              <a:t>Understanding INDIRECT</a:t>
            </a:r>
          </a:p>
        </p:txBody>
      </p:sp>
      <p:sp>
        <p:nvSpPr>
          <p:cNvPr id="24" name="Content Placeholder 2">
            <a:extLst>
              <a:ext uri="{FF2B5EF4-FFF2-40B4-BE49-F238E27FC236}">
                <a16:creationId xmlns:a16="http://schemas.microsoft.com/office/drawing/2014/main" id="{3BAE3C88-D96B-F367-8BFC-83059B788D9B}"/>
              </a:ext>
            </a:extLst>
          </p:cNvPr>
          <p:cNvSpPr>
            <a:spLocks noGrp="1"/>
          </p:cNvSpPr>
          <p:nvPr>
            <p:ph idx="1"/>
          </p:nvPr>
        </p:nvSpPr>
        <p:spPr>
          <a:xfrm>
            <a:off x="6257026" y="1732449"/>
            <a:ext cx="5934972" cy="4894493"/>
          </a:xfrm>
        </p:spPr>
        <p:txBody>
          <a:bodyPr anchor="t">
            <a:normAutofit fontScale="92500"/>
          </a:bodyPr>
          <a:lstStyle/>
          <a:p>
            <a:r>
              <a:rPr lang="en-US" sz="2400" dirty="0">
                <a:solidFill>
                  <a:schemeClr val="bg1"/>
                </a:solidFill>
                <a:effectLst/>
              </a:rPr>
              <a:t>Returns a reference specified by a text string, allowing dynamic referencing.</a:t>
            </a:r>
          </a:p>
          <a:p>
            <a:r>
              <a:rPr lang="en-US" sz="2400" dirty="0">
                <a:solidFill>
                  <a:schemeClr val="bg1"/>
                </a:solidFill>
                <a:effectLst/>
              </a:rPr>
              <a:t>Syntax:</a:t>
            </a:r>
          </a:p>
          <a:p>
            <a:r>
              <a:rPr lang="en-US" sz="2400" dirty="0">
                <a:solidFill>
                  <a:schemeClr val="bg1"/>
                </a:solidFill>
                <a:effectLst/>
              </a:rPr>
              <a:t>INDIRECT(</a:t>
            </a:r>
            <a:r>
              <a:rPr lang="en-US" sz="2400" dirty="0" err="1">
                <a:solidFill>
                  <a:schemeClr val="bg1"/>
                </a:solidFill>
                <a:effectLst/>
              </a:rPr>
              <a:t>ref_text</a:t>
            </a:r>
            <a:r>
              <a:rPr lang="en-US" sz="2400" dirty="0">
                <a:solidFill>
                  <a:schemeClr val="bg1"/>
                </a:solidFill>
                <a:effectLst/>
              </a:rPr>
              <a:t>, [a1])</a:t>
            </a:r>
          </a:p>
          <a:p>
            <a:r>
              <a:rPr lang="en-US" sz="2400" dirty="0">
                <a:solidFill>
                  <a:schemeClr val="bg1"/>
                </a:solidFill>
                <a:effectLst/>
              </a:rPr>
              <a:t>Parameters:</a:t>
            </a:r>
          </a:p>
          <a:p>
            <a:r>
              <a:rPr lang="en-US" sz="2400" dirty="0" err="1">
                <a:solidFill>
                  <a:schemeClr val="bg1"/>
                </a:solidFill>
                <a:effectLst/>
              </a:rPr>
              <a:t>ref_text</a:t>
            </a:r>
            <a:r>
              <a:rPr lang="en-US" sz="2400" dirty="0">
                <a:solidFill>
                  <a:schemeClr val="bg1"/>
                </a:solidFill>
                <a:effectLst/>
              </a:rPr>
              <a:t>: A string representing a cell reference.</a:t>
            </a:r>
          </a:p>
          <a:p>
            <a:r>
              <a:rPr lang="en-US" sz="2400" dirty="0">
                <a:solidFill>
                  <a:schemeClr val="bg1"/>
                </a:solidFill>
                <a:effectLst/>
              </a:rPr>
              <a:t>a1: (Optional) A logical value indicating the reference style.</a:t>
            </a:r>
          </a:p>
          <a:p>
            <a:r>
              <a:rPr lang="en-US" sz="2400" dirty="0">
                <a:solidFill>
                  <a:schemeClr val="bg1"/>
                </a:solidFill>
                <a:effectLst/>
              </a:rPr>
              <a:t>Example:=INDIRECT("A1") returns the value in cell A1.</a:t>
            </a:r>
          </a:p>
        </p:txBody>
      </p:sp>
    </p:spTree>
    <p:extLst>
      <p:ext uri="{BB962C8B-B14F-4D97-AF65-F5344CB8AC3E}">
        <p14:creationId xmlns:p14="http://schemas.microsoft.com/office/powerpoint/2010/main" val="271229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9BBC13A-8D11-9241-993D-218905B8D0A4}"/>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E4F2BDD-098A-E112-2EB9-07920BF1F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DCF49095-BA10-2EEC-76B4-130CA87A5774}"/>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891C4F1F-8348-12D6-3EFC-5606755240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0D53E7-64D8-6C06-0204-3B39B000A4F2}"/>
              </a:ext>
            </a:extLst>
          </p:cNvPr>
          <p:cNvSpPr>
            <a:spLocks noGrp="1"/>
          </p:cNvSpPr>
          <p:nvPr>
            <p:ph idx="1"/>
          </p:nvPr>
        </p:nvSpPr>
        <p:spPr>
          <a:xfrm>
            <a:off x="6257026" y="1732449"/>
            <a:ext cx="5934972" cy="4894493"/>
          </a:xfrm>
        </p:spPr>
        <p:txBody>
          <a:bodyPr anchor="t">
            <a:normAutofit fontScale="92500"/>
          </a:bodyPr>
          <a:lstStyle/>
          <a:p>
            <a:r>
              <a:rPr lang="en-US" sz="2400" dirty="0">
                <a:solidFill>
                  <a:schemeClr val="bg1"/>
                </a:solidFill>
                <a:effectLst/>
              </a:rPr>
              <a:t>Use Case 1:</a:t>
            </a:r>
          </a:p>
          <a:p>
            <a:r>
              <a:rPr lang="en-US" sz="2400" dirty="0">
                <a:solidFill>
                  <a:schemeClr val="bg1"/>
                </a:solidFill>
                <a:effectLst/>
              </a:rPr>
              <a:t> Dynamic Data Ranges</a:t>
            </a:r>
          </a:p>
          <a:p>
            <a:r>
              <a:rPr lang="en-US" sz="2400" dirty="0">
                <a:solidFill>
                  <a:schemeClr val="bg1"/>
                </a:solidFill>
                <a:effectLst/>
              </a:rPr>
              <a:t>Example: </a:t>
            </a:r>
          </a:p>
          <a:p>
            <a:r>
              <a:rPr lang="en-US" sz="2400" dirty="0">
                <a:solidFill>
                  <a:schemeClr val="bg1"/>
                </a:solidFill>
                <a:effectLst/>
              </a:rPr>
              <a:t>Adjusting a formula based on user input, like =SUM(INDIRECT("A1:A" &amp; B1)) to sum a dynamic range based on a value in cell B1.</a:t>
            </a:r>
          </a:p>
          <a:p>
            <a:r>
              <a:rPr lang="en-US" sz="2400" dirty="0">
                <a:solidFill>
                  <a:schemeClr val="bg1"/>
                </a:solidFill>
                <a:effectLst/>
              </a:rPr>
              <a:t>Use Case 2:</a:t>
            </a:r>
          </a:p>
          <a:p>
            <a:r>
              <a:rPr lang="en-US" sz="2400" dirty="0">
                <a:solidFill>
                  <a:schemeClr val="bg1"/>
                </a:solidFill>
                <a:effectLst/>
              </a:rPr>
              <a:t> Linking to Different Sheets</a:t>
            </a:r>
          </a:p>
          <a:p>
            <a:r>
              <a:rPr lang="en-US" sz="2400" dirty="0">
                <a:solidFill>
                  <a:schemeClr val="bg1"/>
                </a:solidFill>
                <a:effectLst/>
              </a:rPr>
              <a:t>Example: =INDIRECT("Sheet2!A1") to reference a cell in another sheet.</a:t>
            </a:r>
          </a:p>
        </p:txBody>
      </p:sp>
      <p:sp>
        <p:nvSpPr>
          <p:cNvPr id="5" name="Title 4">
            <a:extLst>
              <a:ext uri="{FF2B5EF4-FFF2-40B4-BE49-F238E27FC236}">
                <a16:creationId xmlns:a16="http://schemas.microsoft.com/office/drawing/2014/main" id="{3953AFA0-B9C7-95D4-849B-C1C49CD4FA88}"/>
              </a:ext>
            </a:extLst>
          </p:cNvPr>
          <p:cNvSpPr>
            <a:spLocks noGrp="1"/>
          </p:cNvSpPr>
          <p:nvPr>
            <p:ph type="title"/>
          </p:nvPr>
        </p:nvSpPr>
        <p:spPr>
          <a:xfrm>
            <a:off x="6430296" y="231058"/>
            <a:ext cx="5309419" cy="1257300"/>
          </a:xfrm>
        </p:spPr>
        <p:txBody>
          <a:bodyPr>
            <a:normAutofit fontScale="90000"/>
          </a:bodyPr>
          <a:lstStyle/>
          <a:p>
            <a:r>
              <a:rPr lang="en-IN" b="1" dirty="0">
                <a:solidFill>
                  <a:schemeClr val="bg1"/>
                </a:solidFill>
                <a:effectLst/>
              </a:rPr>
              <a:t>Practical Examples of INDIRECT</a:t>
            </a:r>
          </a:p>
        </p:txBody>
      </p:sp>
    </p:spTree>
    <p:extLst>
      <p:ext uri="{BB962C8B-B14F-4D97-AF65-F5344CB8AC3E}">
        <p14:creationId xmlns:p14="http://schemas.microsoft.com/office/powerpoint/2010/main" val="96844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3EE9B9-CDF3-B45B-E5F2-0A199EC96B23}"/>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0A4F5D5-4ECB-1F72-97EC-D4BD9BBA9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BBA01525-6D64-27CA-A0E0-B88452A322C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807FFD5B-CBB6-FD64-9FFD-C9841E5972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9C14CA38-BFA6-D4D5-0CBA-0C03E66A8236}"/>
              </a:ext>
            </a:extLst>
          </p:cNvPr>
          <p:cNvSpPr>
            <a:spLocks noGrp="1"/>
          </p:cNvSpPr>
          <p:nvPr>
            <p:ph idx="1"/>
          </p:nvPr>
        </p:nvSpPr>
        <p:spPr>
          <a:xfrm>
            <a:off x="6257026" y="1732449"/>
            <a:ext cx="5934972" cy="5356608"/>
          </a:xfrm>
        </p:spPr>
        <p:txBody>
          <a:bodyPr anchor="t">
            <a:normAutofit/>
          </a:bodyPr>
          <a:lstStyle/>
          <a:p>
            <a:r>
              <a:rPr lang="en-US" sz="2400" dirty="0">
                <a:solidFill>
                  <a:schemeClr val="bg1"/>
                </a:solidFill>
                <a:effectLst/>
              </a:rPr>
              <a:t>Allows you to reference different sheets or ranges dynamically.</a:t>
            </a:r>
          </a:p>
          <a:p>
            <a:r>
              <a:rPr lang="en-US" sz="2400" dirty="0">
                <a:solidFill>
                  <a:schemeClr val="bg1"/>
                </a:solidFill>
                <a:effectLst/>
              </a:rPr>
              <a:t>Example:</a:t>
            </a:r>
          </a:p>
          <a:p>
            <a:r>
              <a:rPr lang="en-US" sz="2400" dirty="0">
                <a:solidFill>
                  <a:schemeClr val="bg1"/>
                </a:solidFill>
                <a:effectLst/>
              </a:rPr>
              <a:t>=INDEX(INDIRECT("Sheet2!B2:B10"), MATCH("Item1", INDIRECT("Sheet2!A2:A10"), 0))</a:t>
            </a:r>
          </a:p>
          <a:p>
            <a:r>
              <a:rPr lang="en-US" sz="2400" dirty="0">
                <a:solidFill>
                  <a:schemeClr val="bg1"/>
                </a:solidFill>
                <a:effectLst/>
              </a:rPr>
              <a:t>Explanation: Retrieves data from another sheet based on a user-defined item.</a:t>
            </a:r>
          </a:p>
        </p:txBody>
      </p:sp>
      <p:sp>
        <p:nvSpPr>
          <p:cNvPr id="5" name="Title 4">
            <a:extLst>
              <a:ext uri="{FF2B5EF4-FFF2-40B4-BE49-F238E27FC236}">
                <a16:creationId xmlns:a16="http://schemas.microsoft.com/office/drawing/2014/main" id="{6380FACC-262C-97B8-FCDE-F5BC38FDBA92}"/>
              </a:ext>
            </a:extLst>
          </p:cNvPr>
          <p:cNvSpPr>
            <a:spLocks noGrp="1"/>
          </p:cNvSpPr>
          <p:nvPr>
            <p:ph type="title"/>
          </p:nvPr>
        </p:nvSpPr>
        <p:spPr>
          <a:xfrm>
            <a:off x="6459793" y="231058"/>
            <a:ext cx="5358581" cy="1257300"/>
          </a:xfrm>
        </p:spPr>
        <p:txBody>
          <a:bodyPr>
            <a:normAutofit fontScale="90000"/>
          </a:bodyPr>
          <a:lstStyle/>
          <a:p>
            <a:r>
              <a:rPr lang="en-US" b="1" dirty="0">
                <a:solidFill>
                  <a:schemeClr val="bg1"/>
                </a:solidFill>
                <a:effectLst/>
              </a:rPr>
              <a:t>Combining INDIRECT with INDEX and MATCH</a:t>
            </a:r>
            <a:endParaRPr lang="en-IN" b="1" dirty="0">
              <a:solidFill>
                <a:schemeClr val="bg1"/>
              </a:solidFill>
              <a:effectLst/>
            </a:endParaRPr>
          </a:p>
        </p:txBody>
      </p:sp>
    </p:spTree>
    <p:extLst>
      <p:ext uri="{BB962C8B-B14F-4D97-AF65-F5344CB8AC3E}">
        <p14:creationId xmlns:p14="http://schemas.microsoft.com/office/powerpoint/2010/main" val="284230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D0BDBFA-6919-5258-16EB-CB9A5938051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24B64EC-3B69-43CA-A9D5-F59C00A25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3CE2EA52-6095-DE86-6322-E01AEADAA961}"/>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609F9C94-35CA-DCE1-5D3A-4086413EE0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AF2270E6-4BA4-8376-8F7D-D69871ED029D}"/>
              </a:ext>
            </a:extLst>
          </p:cNvPr>
          <p:cNvSpPr>
            <a:spLocks noGrp="1"/>
          </p:cNvSpPr>
          <p:nvPr>
            <p:ph idx="1"/>
          </p:nvPr>
        </p:nvSpPr>
        <p:spPr>
          <a:xfrm>
            <a:off x="6104624" y="981753"/>
            <a:ext cx="5934972" cy="4894493"/>
          </a:xfrm>
        </p:spPr>
        <p:txBody>
          <a:bodyPr anchor="t">
            <a:noAutofit/>
          </a:bodyPr>
          <a:lstStyle/>
          <a:p>
            <a:r>
              <a:rPr lang="en-US" sz="1800" dirty="0">
                <a:solidFill>
                  <a:schemeClr val="bg1"/>
                </a:solidFill>
                <a:effectLst/>
              </a:rPr>
              <a:t>In conclusion, mastering advanced Excel functions like INDEX, MATCH, and INDIRECT can significantly enhance your data analysis capabilities. These functions not only streamline the process of retrieving and manipulating data but also offer greater flexibility compared to traditional methods like VLOOKUP. By leveraging INDEX and MATCH together, you can perform complex lookups across various datasets with ease, while INDIRECT allows for dynamic referencing that can adapt to changing data structures. Embracing these tools empowers you to make informed decisions based on accurate and timely information. As you continue to explore and apply these functions in your projects, you'll find that they can transform how you interact with data, leading to more efficient workflows and insightful analyses. Don’t hesitate to share your experiences and tips with others, as collaboration and learning from one another are key to mastering Excel and driving success in data-driven environments.</a:t>
            </a:r>
          </a:p>
        </p:txBody>
      </p:sp>
      <p:sp>
        <p:nvSpPr>
          <p:cNvPr id="5" name="Title 4">
            <a:extLst>
              <a:ext uri="{FF2B5EF4-FFF2-40B4-BE49-F238E27FC236}">
                <a16:creationId xmlns:a16="http://schemas.microsoft.com/office/drawing/2014/main" id="{1BAE1537-949C-629E-8998-2BF4B99A2B1E}"/>
              </a:ext>
            </a:extLst>
          </p:cNvPr>
          <p:cNvSpPr>
            <a:spLocks noGrp="1"/>
          </p:cNvSpPr>
          <p:nvPr>
            <p:ph type="title"/>
          </p:nvPr>
        </p:nvSpPr>
        <p:spPr>
          <a:xfrm>
            <a:off x="2881543" y="-138408"/>
            <a:ext cx="10353762" cy="1257300"/>
          </a:xfrm>
        </p:spPr>
        <p:txBody>
          <a:bodyPr/>
          <a:lstStyle/>
          <a:p>
            <a:r>
              <a:rPr lang="en-IN" b="1" dirty="0">
                <a:solidFill>
                  <a:schemeClr val="bg1"/>
                </a:solidFill>
              </a:rPr>
              <a:t>Conclusion</a:t>
            </a:r>
          </a:p>
        </p:txBody>
      </p:sp>
    </p:spTree>
    <p:extLst>
      <p:ext uri="{BB962C8B-B14F-4D97-AF65-F5344CB8AC3E}">
        <p14:creationId xmlns:p14="http://schemas.microsoft.com/office/powerpoint/2010/main" val="139298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Autofit/>
          </a:bodyPr>
          <a:lstStyle/>
          <a:p>
            <a:pPr algn="l"/>
            <a:r>
              <a:rPr lang="en-IN" sz="4800" b="1" dirty="0">
                <a:solidFill>
                  <a:schemeClr val="bg1"/>
                </a:solidFill>
              </a:rPr>
              <a:t>Introduction</a:t>
            </a:r>
            <a:br>
              <a:rPr lang="en-IN" sz="4800" b="1" dirty="0">
                <a:solidFill>
                  <a:schemeClr val="bg1"/>
                </a:solidFill>
              </a:rPr>
            </a:br>
            <a:r>
              <a:rPr lang="en-US" sz="4800" dirty="0">
                <a:solidFill>
                  <a:schemeClr val="bg1"/>
                </a:solidFill>
              </a:rPr>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pPr>
              <a:buFont typeface="Arial" panose="020B0604020202020204" pitchFamily="34" charset="0"/>
              <a:buChar char="•"/>
            </a:pPr>
            <a:r>
              <a:rPr lang="en-US" sz="3200" b="1" dirty="0">
                <a:solidFill>
                  <a:schemeClr val="bg1"/>
                </a:solidFill>
                <a:effectLst/>
              </a:rPr>
              <a:t>Importance of Advanced Functions:</a:t>
            </a:r>
          </a:p>
          <a:p>
            <a:pPr>
              <a:buFont typeface="Arial" panose="020B0604020202020204" pitchFamily="34" charset="0"/>
              <a:buChar char="•"/>
            </a:pPr>
            <a:r>
              <a:rPr lang="en-US" sz="3200" b="1" dirty="0">
                <a:solidFill>
                  <a:schemeClr val="bg1"/>
                </a:solidFill>
                <a:effectLst/>
              </a:rPr>
              <a:t>Simplifies complex data manipulation.</a:t>
            </a:r>
          </a:p>
          <a:p>
            <a:pPr>
              <a:buFont typeface="Arial" panose="020B0604020202020204" pitchFamily="34" charset="0"/>
              <a:buChar char="•"/>
            </a:pPr>
            <a:r>
              <a:rPr lang="en-US" sz="3200" b="1" dirty="0">
                <a:solidFill>
                  <a:schemeClr val="bg1"/>
                </a:solidFill>
                <a:effectLst/>
              </a:rPr>
              <a:t>Enhances decision-making capabilities through precise data retrieval and analysis.</a:t>
            </a:r>
          </a:p>
          <a:p>
            <a:endParaRPr lang="en-US" sz="3600" b="1" dirty="0">
              <a:solidFill>
                <a:schemeClr val="bg1"/>
              </a:solidFill>
              <a:effectLst/>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B188D0B-1363-2023-6A05-D471B401757F}"/>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B7CB7EC-B0FC-D651-8E8D-A901583C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700AD10-2475-C47D-12B2-6BD4E6D162C4}"/>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D0BD29DD-3F7D-D95E-B50F-ED8D264A61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457E9027-5EBE-4380-500D-DD8A9DCD5D55}"/>
              </a:ext>
            </a:extLst>
          </p:cNvPr>
          <p:cNvSpPr>
            <a:spLocks noGrp="1"/>
          </p:cNvSpPr>
          <p:nvPr>
            <p:ph type="title"/>
          </p:nvPr>
        </p:nvSpPr>
        <p:spPr>
          <a:xfrm>
            <a:off x="6649721" y="-200576"/>
            <a:ext cx="5149582" cy="970450"/>
          </a:xfrm>
        </p:spPr>
        <p:txBody>
          <a:bodyPr anchor="b">
            <a:normAutofit/>
          </a:bodyPr>
          <a:lstStyle/>
          <a:p>
            <a:pPr algn="l"/>
            <a:r>
              <a:rPr lang="en-IN" sz="4000" b="1" dirty="0">
                <a:solidFill>
                  <a:schemeClr val="bg1"/>
                </a:solidFill>
                <a:effectLst>
                  <a:outerShdw blurRad="38100" dist="38100" dir="2700000" algn="tl">
                    <a:srgbClr val="000000">
                      <a:alpha val="43137"/>
                    </a:srgbClr>
                  </a:outerShdw>
                </a:effectLst>
              </a:rPr>
              <a:t>Understanding INDEX</a:t>
            </a:r>
            <a:endParaRPr lang="en-US" sz="4000" b="1" dirty="0">
              <a:solidFill>
                <a:schemeClr val="bg1"/>
              </a:solidFill>
              <a:effectLst>
                <a:outerShdw blurRad="38100" dist="38100" dir="2700000" algn="tl">
                  <a:srgbClr val="000000">
                    <a:alpha val="43137"/>
                  </a:srgbClr>
                </a:outerShdw>
              </a:effectLst>
            </a:endParaRPr>
          </a:p>
        </p:txBody>
      </p:sp>
      <p:sp>
        <p:nvSpPr>
          <p:cNvPr id="24" name="Content Placeholder 2">
            <a:extLst>
              <a:ext uri="{FF2B5EF4-FFF2-40B4-BE49-F238E27FC236}">
                <a16:creationId xmlns:a16="http://schemas.microsoft.com/office/drawing/2014/main" id="{B6D4DE25-29EE-9D7B-322A-183582856DFD}"/>
              </a:ext>
            </a:extLst>
          </p:cNvPr>
          <p:cNvSpPr>
            <a:spLocks noGrp="1"/>
          </p:cNvSpPr>
          <p:nvPr>
            <p:ph idx="1"/>
          </p:nvPr>
        </p:nvSpPr>
        <p:spPr>
          <a:xfrm>
            <a:off x="6257025" y="769874"/>
            <a:ext cx="5633883" cy="4058751"/>
          </a:xfrm>
        </p:spPr>
        <p:txBody>
          <a:bodyPr anchor="t">
            <a:noAutofit/>
          </a:bodyPr>
          <a:lstStyle/>
          <a:p>
            <a:r>
              <a:rPr lang="en-US" sz="2000" dirty="0">
                <a:solidFill>
                  <a:schemeClr val="bg1"/>
                </a:solidFill>
              </a:rPr>
              <a:t>Returns the value of a cell at the intersection of a specified row and column in a given range.</a:t>
            </a:r>
          </a:p>
          <a:p>
            <a:r>
              <a:rPr lang="en-US" sz="2000" dirty="0">
                <a:solidFill>
                  <a:schemeClr val="bg1"/>
                </a:solidFill>
              </a:rPr>
              <a:t>Syntax:</a:t>
            </a:r>
          </a:p>
          <a:p>
            <a:r>
              <a:rPr lang="en-US" sz="2000" dirty="0">
                <a:solidFill>
                  <a:schemeClr val="bg1"/>
                </a:solidFill>
              </a:rPr>
              <a:t>INDEX(array, </a:t>
            </a:r>
            <a:r>
              <a:rPr lang="en-US" sz="2000" dirty="0" err="1">
                <a:solidFill>
                  <a:schemeClr val="bg1"/>
                </a:solidFill>
              </a:rPr>
              <a:t>row_num</a:t>
            </a:r>
            <a:r>
              <a:rPr lang="en-US" sz="2000" dirty="0">
                <a:solidFill>
                  <a:schemeClr val="bg1"/>
                </a:solidFill>
              </a:rPr>
              <a:t>, [</a:t>
            </a:r>
            <a:r>
              <a:rPr lang="en-US" sz="2000" dirty="0" err="1">
                <a:solidFill>
                  <a:schemeClr val="bg1"/>
                </a:solidFill>
              </a:rPr>
              <a:t>column_num</a:t>
            </a:r>
            <a:r>
              <a:rPr lang="en-US" sz="2000" dirty="0">
                <a:solidFill>
                  <a:schemeClr val="bg1"/>
                </a:solidFill>
              </a:rPr>
              <a:t>])</a:t>
            </a:r>
          </a:p>
          <a:p>
            <a:r>
              <a:rPr lang="en-US" sz="2000" dirty="0">
                <a:solidFill>
                  <a:schemeClr val="bg1"/>
                </a:solidFill>
              </a:rPr>
              <a:t>Parameters:</a:t>
            </a:r>
          </a:p>
          <a:p>
            <a:r>
              <a:rPr lang="en-US" sz="2000" dirty="0">
                <a:solidFill>
                  <a:schemeClr val="bg1"/>
                </a:solidFill>
              </a:rPr>
              <a:t>array: The range of cells.</a:t>
            </a:r>
          </a:p>
          <a:p>
            <a:r>
              <a:rPr lang="en-US" sz="2000" dirty="0" err="1">
                <a:solidFill>
                  <a:schemeClr val="bg1"/>
                </a:solidFill>
              </a:rPr>
              <a:t>row_num</a:t>
            </a:r>
            <a:r>
              <a:rPr lang="en-US" sz="2000" dirty="0">
                <a:solidFill>
                  <a:schemeClr val="bg1"/>
                </a:solidFill>
              </a:rPr>
              <a:t>: The row number in the array from which to return a value.</a:t>
            </a:r>
          </a:p>
          <a:p>
            <a:r>
              <a:rPr lang="en-US" sz="2000" dirty="0" err="1">
                <a:solidFill>
                  <a:schemeClr val="bg1"/>
                </a:solidFill>
              </a:rPr>
              <a:t>column_num</a:t>
            </a:r>
            <a:r>
              <a:rPr lang="en-US" sz="2000" dirty="0">
                <a:solidFill>
                  <a:schemeClr val="bg1"/>
                </a:solidFill>
              </a:rPr>
              <a:t>: (Optional) The column number in the array from which to return a value.</a:t>
            </a:r>
          </a:p>
          <a:p>
            <a:r>
              <a:rPr lang="en-US" sz="2000" dirty="0" err="1">
                <a:solidFill>
                  <a:schemeClr val="bg1"/>
                </a:solidFill>
              </a:rPr>
              <a:t>Example:For</a:t>
            </a:r>
            <a:r>
              <a:rPr lang="en-US" sz="2000" dirty="0">
                <a:solidFill>
                  <a:schemeClr val="bg1"/>
                </a:solidFill>
              </a:rPr>
              <a:t> the range A1, =INDEX(A1:C3, 2, 3) returns the value in the second row and third column.</a:t>
            </a:r>
          </a:p>
        </p:txBody>
      </p:sp>
    </p:spTree>
    <p:extLst>
      <p:ext uri="{BB962C8B-B14F-4D97-AF65-F5344CB8AC3E}">
        <p14:creationId xmlns:p14="http://schemas.microsoft.com/office/powerpoint/2010/main" val="96226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39891D1-D3AB-69DF-AAA5-22B7CC492038}"/>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C091283-C46D-CDE4-BA6F-40CC033C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F5E7606-5058-8B38-5166-F49E7289EF55}"/>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39920929-E50C-0A60-AA8A-5FFC80FFA8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B30F76BE-0E3F-4215-D3B9-4FC971C6399B}"/>
              </a:ext>
            </a:extLst>
          </p:cNvPr>
          <p:cNvSpPr>
            <a:spLocks noGrp="1"/>
          </p:cNvSpPr>
          <p:nvPr>
            <p:ph type="title"/>
          </p:nvPr>
        </p:nvSpPr>
        <p:spPr>
          <a:xfrm>
            <a:off x="6900493" y="609600"/>
            <a:ext cx="5300128" cy="970450"/>
          </a:xfrm>
        </p:spPr>
        <p:txBody>
          <a:bodyPr anchor="b">
            <a:noAutofit/>
          </a:bodyPr>
          <a:lstStyle/>
          <a:p>
            <a:pPr algn="l"/>
            <a:r>
              <a:rPr lang="en-IN" sz="3200" b="1" dirty="0">
                <a:solidFill>
                  <a:schemeClr val="bg1"/>
                </a:solidFill>
                <a:effectLst/>
              </a:rPr>
              <a:t>Practical Examples of INDEX</a:t>
            </a:r>
            <a:br>
              <a:rPr lang="en-IN" sz="3200" b="1" dirty="0">
                <a:solidFill>
                  <a:schemeClr val="bg1"/>
                </a:solidFill>
                <a:effectLst/>
              </a:rPr>
            </a:br>
            <a:endParaRPr lang="en-US" sz="5400" b="1" dirty="0">
              <a:solidFill>
                <a:schemeClr val="bg1"/>
              </a:solidFill>
              <a:effectLst/>
            </a:endParaRPr>
          </a:p>
        </p:txBody>
      </p:sp>
      <p:sp>
        <p:nvSpPr>
          <p:cNvPr id="24" name="Content Placeholder 2">
            <a:extLst>
              <a:ext uri="{FF2B5EF4-FFF2-40B4-BE49-F238E27FC236}">
                <a16:creationId xmlns:a16="http://schemas.microsoft.com/office/drawing/2014/main" id="{A28DDD70-CC13-3AEC-2468-FE9C1BEEBC1A}"/>
              </a:ext>
            </a:extLst>
          </p:cNvPr>
          <p:cNvSpPr>
            <a:spLocks noGrp="1"/>
          </p:cNvSpPr>
          <p:nvPr>
            <p:ph idx="1"/>
          </p:nvPr>
        </p:nvSpPr>
        <p:spPr>
          <a:xfrm>
            <a:off x="6604865" y="943897"/>
            <a:ext cx="5756782" cy="5417574"/>
          </a:xfrm>
        </p:spPr>
        <p:txBody>
          <a:bodyPr anchor="t">
            <a:normAutofit fontScale="92500" lnSpcReduction="10000"/>
          </a:bodyPr>
          <a:lstStyle/>
          <a:p>
            <a:r>
              <a:rPr lang="en-US" sz="2800" dirty="0">
                <a:solidFill>
                  <a:schemeClr val="bg1"/>
                </a:solidFill>
                <a:effectLst/>
              </a:rPr>
              <a:t>Use Case 1: </a:t>
            </a:r>
          </a:p>
          <a:p>
            <a:r>
              <a:rPr lang="en-US" sz="2800" dirty="0">
                <a:solidFill>
                  <a:schemeClr val="bg1"/>
                </a:solidFill>
                <a:effectLst/>
              </a:rPr>
              <a:t>Retrieving Product Prices</a:t>
            </a:r>
          </a:p>
          <a:p>
            <a:r>
              <a:rPr lang="en-US" sz="2800" dirty="0">
                <a:solidFill>
                  <a:schemeClr val="bg1"/>
                </a:solidFill>
                <a:effectLst/>
              </a:rPr>
              <a:t>Table: Product names in column A, prices in column B.</a:t>
            </a:r>
          </a:p>
          <a:p>
            <a:r>
              <a:rPr lang="en-US" sz="2800" dirty="0">
                <a:solidFill>
                  <a:schemeClr val="bg1"/>
                </a:solidFill>
                <a:effectLst/>
              </a:rPr>
              <a:t>Formula: =INDEX(B2:B10, 5) retrieves the price of the 5th product.</a:t>
            </a:r>
          </a:p>
          <a:p>
            <a:r>
              <a:rPr lang="en-US" sz="2800" dirty="0">
                <a:solidFill>
                  <a:schemeClr val="bg1"/>
                </a:solidFill>
                <a:effectLst/>
              </a:rPr>
              <a:t>Use Case 2: </a:t>
            </a:r>
          </a:p>
          <a:p>
            <a:r>
              <a:rPr lang="en-US" sz="2800" dirty="0">
                <a:solidFill>
                  <a:schemeClr val="bg1"/>
                </a:solidFill>
                <a:effectLst/>
              </a:rPr>
              <a:t>Extracting Data from a Dynamic </a:t>
            </a:r>
            <a:r>
              <a:rPr lang="en-US" sz="2800" dirty="0" err="1">
                <a:solidFill>
                  <a:schemeClr val="bg1"/>
                </a:solidFill>
                <a:effectLst/>
              </a:rPr>
              <a:t>RangeAdjusting</a:t>
            </a:r>
            <a:r>
              <a:rPr lang="en-US" sz="2800" dirty="0">
                <a:solidFill>
                  <a:schemeClr val="bg1"/>
                </a:solidFill>
                <a:effectLst/>
              </a:rPr>
              <a:t> the row and column numbers based on user inputs or calculations.</a:t>
            </a:r>
          </a:p>
        </p:txBody>
      </p:sp>
    </p:spTree>
    <p:extLst>
      <p:ext uri="{BB962C8B-B14F-4D97-AF65-F5344CB8AC3E}">
        <p14:creationId xmlns:p14="http://schemas.microsoft.com/office/powerpoint/2010/main" val="61146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F71A97-82B4-BB3F-CD20-757102D4A9A6}"/>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3C46EE5-CF38-1CC5-364A-D590E1B9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8F051D0-5E7F-BDB3-997B-D7CF51112EA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71391056-E41E-FB80-155E-AE32B66F0A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41E1235-1632-9E2A-16A4-D8225A7DC071}"/>
              </a:ext>
            </a:extLst>
          </p:cNvPr>
          <p:cNvSpPr>
            <a:spLocks noGrp="1"/>
          </p:cNvSpPr>
          <p:nvPr>
            <p:ph type="title"/>
          </p:nvPr>
        </p:nvSpPr>
        <p:spPr>
          <a:xfrm>
            <a:off x="6713679" y="96350"/>
            <a:ext cx="5300129" cy="970450"/>
          </a:xfrm>
        </p:spPr>
        <p:txBody>
          <a:bodyPr anchor="b">
            <a:normAutofit/>
          </a:bodyPr>
          <a:lstStyle/>
          <a:p>
            <a:pPr algn="l"/>
            <a:r>
              <a:rPr lang="en-US" sz="4000" b="1" dirty="0">
                <a:solidFill>
                  <a:schemeClr val="bg1"/>
                </a:solidFill>
                <a:effectLst/>
              </a:rPr>
              <a:t>Understanding MATCH</a:t>
            </a:r>
          </a:p>
        </p:txBody>
      </p:sp>
      <p:sp>
        <p:nvSpPr>
          <p:cNvPr id="24" name="Content Placeholder 2">
            <a:extLst>
              <a:ext uri="{FF2B5EF4-FFF2-40B4-BE49-F238E27FC236}">
                <a16:creationId xmlns:a16="http://schemas.microsoft.com/office/drawing/2014/main" id="{306A26AC-5A5E-AFEB-347E-BB674887B144}"/>
              </a:ext>
            </a:extLst>
          </p:cNvPr>
          <p:cNvSpPr>
            <a:spLocks noGrp="1"/>
          </p:cNvSpPr>
          <p:nvPr>
            <p:ph idx="1"/>
          </p:nvPr>
        </p:nvSpPr>
        <p:spPr>
          <a:xfrm>
            <a:off x="6900493" y="1163149"/>
            <a:ext cx="5300128" cy="4628051"/>
          </a:xfrm>
        </p:spPr>
        <p:txBody>
          <a:bodyPr anchor="t">
            <a:noAutofit/>
          </a:bodyPr>
          <a:lstStyle/>
          <a:p>
            <a:r>
              <a:rPr lang="en-US" sz="2000" dirty="0">
                <a:solidFill>
                  <a:schemeClr val="bg1"/>
                </a:solidFill>
                <a:effectLst/>
              </a:rPr>
              <a:t>Searches for a specified item in a range and returns its position relative to the start of the range.</a:t>
            </a:r>
          </a:p>
          <a:p>
            <a:r>
              <a:rPr lang="en-US" sz="2000" dirty="0">
                <a:solidFill>
                  <a:schemeClr val="bg1"/>
                </a:solidFill>
                <a:effectLst/>
              </a:rPr>
              <a:t>Syntax:</a:t>
            </a:r>
          </a:p>
          <a:p>
            <a:r>
              <a:rPr lang="en-US" sz="2000" dirty="0">
                <a:solidFill>
                  <a:schemeClr val="bg1"/>
                </a:solidFill>
                <a:effectLst/>
              </a:rPr>
              <a:t>MATCH(</a:t>
            </a:r>
            <a:r>
              <a:rPr lang="en-US" sz="2000" dirty="0" err="1">
                <a:solidFill>
                  <a:schemeClr val="bg1"/>
                </a:solidFill>
                <a:effectLst/>
              </a:rPr>
              <a:t>lookup_value</a:t>
            </a:r>
            <a:r>
              <a:rPr lang="en-US" sz="2000" dirty="0">
                <a:solidFill>
                  <a:schemeClr val="bg1"/>
                </a:solidFill>
                <a:effectLst/>
              </a:rPr>
              <a:t>, </a:t>
            </a:r>
            <a:r>
              <a:rPr lang="en-US" sz="2000" dirty="0" err="1">
                <a:solidFill>
                  <a:schemeClr val="bg1"/>
                </a:solidFill>
                <a:effectLst/>
              </a:rPr>
              <a:t>lookup_array</a:t>
            </a:r>
            <a:r>
              <a:rPr lang="en-US" sz="2000" dirty="0">
                <a:solidFill>
                  <a:schemeClr val="bg1"/>
                </a:solidFill>
                <a:effectLst/>
              </a:rPr>
              <a:t>, [</a:t>
            </a:r>
            <a:r>
              <a:rPr lang="en-US" sz="2000" dirty="0" err="1">
                <a:solidFill>
                  <a:schemeClr val="bg1"/>
                </a:solidFill>
                <a:effectLst/>
              </a:rPr>
              <a:t>match_type</a:t>
            </a:r>
            <a:r>
              <a:rPr lang="en-US" sz="2000" dirty="0">
                <a:solidFill>
                  <a:schemeClr val="bg1"/>
                </a:solidFill>
                <a:effectLst/>
              </a:rPr>
              <a:t>])</a:t>
            </a:r>
          </a:p>
          <a:p>
            <a:r>
              <a:rPr lang="en-US" sz="2000" dirty="0">
                <a:solidFill>
                  <a:schemeClr val="bg1"/>
                </a:solidFill>
                <a:effectLst/>
              </a:rPr>
              <a:t>Parameters:</a:t>
            </a:r>
          </a:p>
          <a:p>
            <a:r>
              <a:rPr lang="en-US" sz="2000" dirty="0" err="1">
                <a:solidFill>
                  <a:schemeClr val="bg1"/>
                </a:solidFill>
                <a:effectLst/>
              </a:rPr>
              <a:t>lookup_value</a:t>
            </a:r>
            <a:r>
              <a:rPr lang="en-US" sz="2000" dirty="0">
                <a:solidFill>
                  <a:schemeClr val="bg1"/>
                </a:solidFill>
                <a:effectLst/>
              </a:rPr>
              <a:t>: The value to search for.</a:t>
            </a:r>
          </a:p>
          <a:p>
            <a:r>
              <a:rPr lang="en-US" sz="2000" dirty="0" err="1">
                <a:solidFill>
                  <a:schemeClr val="bg1"/>
                </a:solidFill>
                <a:effectLst/>
              </a:rPr>
              <a:t>lookup_array</a:t>
            </a:r>
            <a:r>
              <a:rPr lang="en-US" sz="2000" dirty="0">
                <a:solidFill>
                  <a:schemeClr val="bg1"/>
                </a:solidFill>
                <a:effectLst/>
              </a:rPr>
              <a:t>: The range of cells to search.</a:t>
            </a:r>
          </a:p>
          <a:p>
            <a:r>
              <a:rPr lang="en-US" sz="2000" dirty="0" err="1">
                <a:solidFill>
                  <a:schemeClr val="bg1"/>
                </a:solidFill>
                <a:effectLst/>
              </a:rPr>
              <a:t>match_type</a:t>
            </a:r>
            <a:r>
              <a:rPr lang="en-US" sz="2000" dirty="0">
                <a:solidFill>
                  <a:schemeClr val="bg1"/>
                </a:solidFill>
                <a:effectLst/>
              </a:rPr>
              <a:t>: (Optional) 0 for exact match, 1 for less than, -1 for greater than.</a:t>
            </a:r>
          </a:p>
          <a:p>
            <a:r>
              <a:rPr lang="en-US" sz="2000" dirty="0">
                <a:solidFill>
                  <a:schemeClr val="bg1"/>
                </a:solidFill>
                <a:effectLst/>
              </a:rPr>
              <a:t>Example:=MATCH("Item1", A1:A5, 0) finds "Item1" in A1and returns its position.</a:t>
            </a:r>
          </a:p>
        </p:txBody>
      </p:sp>
    </p:spTree>
    <p:extLst>
      <p:ext uri="{BB962C8B-B14F-4D97-AF65-F5344CB8AC3E}">
        <p14:creationId xmlns:p14="http://schemas.microsoft.com/office/powerpoint/2010/main" val="227164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1B5169B-ABA7-078C-AAEA-075F7BA1CBA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3978015-AF10-E96D-C6BB-F16CF3B4C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3E571563-73CF-7591-891D-A08048120360}"/>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ED86920D-1614-8B2C-CAAA-66F7DB7FFD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50AF45D-2592-1475-9079-08BBEFD3BF55}"/>
              </a:ext>
            </a:extLst>
          </p:cNvPr>
          <p:cNvSpPr>
            <a:spLocks noGrp="1"/>
          </p:cNvSpPr>
          <p:nvPr>
            <p:ph type="title"/>
          </p:nvPr>
        </p:nvSpPr>
        <p:spPr>
          <a:xfrm>
            <a:off x="6713679" y="96350"/>
            <a:ext cx="5300129" cy="970450"/>
          </a:xfrm>
        </p:spPr>
        <p:txBody>
          <a:bodyPr anchor="b">
            <a:normAutofit/>
          </a:bodyPr>
          <a:lstStyle/>
          <a:p>
            <a:pPr algn="l"/>
            <a:r>
              <a:rPr lang="en-US" sz="4000" b="1" dirty="0">
                <a:solidFill>
                  <a:schemeClr val="bg1"/>
                </a:solidFill>
                <a:effectLst/>
              </a:rPr>
              <a:t>Understanding MATCH</a:t>
            </a:r>
          </a:p>
        </p:txBody>
      </p:sp>
      <p:sp>
        <p:nvSpPr>
          <p:cNvPr id="24" name="Content Placeholder 2">
            <a:extLst>
              <a:ext uri="{FF2B5EF4-FFF2-40B4-BE49-F238E27FC236}">
                <a16:creationId xmlns:a16="http://schemas.microsoft.com/office/drawing/2014/main" id="{083BB00D-D832-F57D-7E13-CDAEFD6C1E47}"/>
              </a:ext>
            </a:extLst>
          </p:cNvPr>
          <p:cNvSpPr>
            <a:spLocks noGrp="1"/>
          </p:cNvSpPr>
          <p:nvPr>
            <p:ph idx="1"/>
          </p:nvPr>
        </p:nvSpPr>
        <p:spPr>
          <a:xfrm>
            <a:off x="6900493" y="1163149"/>
            <a:ext cx="5300128" cy="4628051"/>
          </a:xfrm>
        </p:spPr>
        <p:txBody>
          <a:bodyPr anchor="t">
            <a:noAutofit/>
          </a:bodyPr>
          <a:lstStyle/>
          <a:p>
            <a:r>
              <a:rPr lang="en-US" sz="2000" dirty="0">
                <a:solidFill>
                  <a:schemeClr val="bg1"/>
                </a:solidFill>
                <a:effectLst/>
              </a:rPr>
              <a:t>Searches for a specified item in a range and returns its position relative to the start of the range.</a:t>
            </a:r>
          </a:p>
          <a:p>
            <a:r>
              <a:rPr lang="en-US" sz="2000" dirty="0">
                <a:solidFill>
                  <a:schemeClr val="bg1"/>
                </a:solidFill>
                <a:effectLst/>
              </a:rPr>
              <a:t>Syntax:</a:t>
            </a:r>
          </a:p>
          <a:p>
            <a:r>
              <a:rPr lang="en-US" sz="2000" dirty="0">
                <a:solidFill>
                  <a:schemeClr val="bg1"/>
                </a:solidFill>
                <a:effectLst/>
              </a:rPr>
              <a:t>MATCH(</a:t>
            </a:r>
            <a:r>
              <a:rPr lang="en-US" sz="2000" dirty="0" err="1">
                <a:solidFill>
                  <a:schemeClr val="bg1"/>
                </a:solidFill>
                <a:effectLst/>
              </a:rPr>
              <a:t>lookup_value</a:t>
            </a:r>
            <a:r>
              <a:rPr lang="en-US" sz="2000" dirty="0">
                <a:solidFill>
                  <a:schemeClr val="bg1"/>
                </a:solidFill>
                <a:effectLst/>
              </a:rPr>
              <a:t>, </a:t>
            </a:r>
            <a:r>
              <a:rPr lang="en-US" sz="2000" dirty="0" err="1">
                <a:solidFill>
                  <a:schemeClr val="bg1"/>
                </a:solidFill>
                <a:effectLst/>
              </a:rPr>
              <a:t>lookup_array</a:t>
            </a:r>
            <a:r>
              <a:rPr lang="en-US" sz="2000" dirty="0">
                <a:solidFill>
                  <a:schemeClr val="bg1"/>
                </a:solidFill>
                <a:effectLst/>
              </a:rPr>
              <a:t>, [</a:t>
            </a:r>
            <a:r>
              <a:rPr lang="en-US" sz="2000" dirty="0" err="1">
                <a:solidFill>
                  <a:schemeClr val="bg1"/>
                </a:solidFill>
                <a:effectLst/>
              </a:rPr>
              <a:t>match_type</a:t>
            </a:r>
            <a:r>
              <a:rPr lang="en-US" sz="2000" dirty="0">
                <a:solidFill>
                  <a:schemeClr val="bg1"/>
                </a:solidFill>
                <a:effectLst/>
              </a:rPr>
              <a:t>])</a:t>
            </a:r>
          </a:p>
          <a:p>
            <a:r>
              <a:rPr lang="en-US" sz="2000" dirty="0">
                <a:solidFill>
                  <a:schemeClr val="bg1"/>
                </a:solidFill>
                <a:effectLst/>
              </a:rPr>
              <a:t>Parameters:</a:t>
            </a:r>
          </a:p>
          <a:p>
            <a:r>
              <a:rPr lang="en-US" sz="2000" dirty="0" err="1">
                <a:solidFill>
                  <a:schemeClr val="bg1"/>
                </a:solidFill>
                <a:effectLst/>
              </a:rPr>
              <a:t>lookup_value</a:t>
            </a:r>
            <a:r>
              <a:rPr lang="en-US" sz="2000" dirty="0">
                <a:solidFill>
                  <a:schemeClr val="bg1"/>
                </a:solidFill>
                <a:effectLst/>
              </a:rPr>
              <a:t>: The value to search for.</a:t>
            </a:r>
          </a:p>
          <a:p>
            <a:r>
              <a:rPr lang="en-US" sz="2000" dirty="0" err="1">
                <a:solidFill>
                  <a:schemeClr val="bg1"/>
                </a:solidFill>
                <a:effectLst/>
              </a:rPr>
              <a:t>lookup_array</a:t>
            </a:r>
            <a:r>
              <a:rPr lang="en-US" sz="2000" dirty="0">
                <a:solidFill>
                  <a:schemeClr val="bg1"/>
                </a:solidFill>
                <a:effectLst/>
              </a:rPr>
              <a:t>: The range of cells to search.</a:t>
            </a:r>
          </a:p>
          <a:p>
            <a:r>
              <a:rPr lang="en-US" sz="2000" dirty="0" err="1">
                <a:solidFill>
                  <a:schemeClr val="bg1"/>
                </a:solidFill>
                <a:effectLst/>
              </a:rPr>
              <a:t>match_type</a:t>
            </a:r>
            <a:r>
              <a:rPr lang="en-US" sz="2000" dirty="0">
                <a:solidFill>
                  <a:schemeClr val="bg1"/>
                </a:solidFill>
                <a:effectLst/>
              </a:rPr>
              <a:t>: (Optional) 0 for exact match, 1 for less than, -1 for greater than.</a:t>
            </a:r>
          </a:p>
          <a:p>
            <a:r>
              <a:rPr lang="en-US" sz="2000" dirty="0">
                <a:solidFill>
                  <a:schemeClr val="bg1"/>
                </a:solidFill>
                <a:effectLst/>
              </a:rPr>
              <a:t>Example:=MATCH("Item1", A1:A5, 0) finds "Item1" in A1and returns its position.</a:t>
            </a:r>
          </a:p>
        </p:txBody>
      </p:sp>
    </p:spTree>
    <p:extLst>
      <p:ext uri="{BB962C8B-B14F-4D97-AF65-F5344CB8AC3E}">
        <p14:creationId xmlns:p14="http://schemas.microsoft.com/office/powerpoint/2010/main" val="275835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20853E4-7B95-6C47-6563-DD71EF1757BC}"/>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E5E4E38-460E-0E9B-0780-1BC649B2C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31C9F476-7E06-9061-8684-D6AC2CE58AA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E69AC575-0C44-0367-A553-E9DECBEB30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D45D033-BFE2-C2A0-9D60-A1A6D48CAA28}"/>
              </a:ext>
            </a:extLst>
          </p:cNvPr>
          <p:cNvSpPr>
            <a:spLocks noGrp="1"/>
          </p:cNvSpPr>
          <p:nvPr>
            <p:ph type="title"/>
          </p:nvPr>
        </p:nvSpPr>
        <p:spPr>
          <a:xfrm>
            <a:off x="6713679" y="96350"/>
            <a:ext cx="5300129" cy="970450"/>
          </a:xfrm>
        </p:spPr>
        <p:txBody>
          <a:bodyPr anchor="b">
            <a:normAutofit fontScale="90000"/>
          </a:bodyPr>
          <a:lstStyle/>
          <a:p>
            <a:pPr algn="l"/>
            <a:r>
              <a:rPr lang="en-US" sz="4000" b="1" dirty="0">
                <a:solidFill>
                  <a:schemeClr val="bg1"/>
                </a:solidFill>
                <a:effectLst/>
              </a:rPr>
              <a:t>Practical Examples of MATCH</a:t>
            </a:r>
          </a:p>
        </p:txBody>
      </p:sp>
      <p:sp>
        <p:nvSpPr>
          <p:cNvPr id="24" name="Content Placeholder 2">
            <a:extLst>
              <a:ext uri="{FF2B5EF4-FFF2-40B4-BE49-F238E27FC236}">
                <a16:creationId xmlns:a16="http://schemas.microsoft.com/office/drawing/2014/main" id="{91A8DB38-E810-9D5A-B874-379128259CCB}"/>
              </a:ext>
            </a:extLst>
          </p:cNvPr>
          <p:cNvSpPr>
            <a:spLocks noGrp="1"/>
          </p:cNvSpPr>
          <p:nvPr>
            <p:ph idx="1"/>
          </p:nvPr>
        </p:nvSpPr>
        <p:spPr>
          <a:xfrm>
            <a:off x="6900493" y="1163149"/>
            <a:ext cx="5300128" cy="4628051"/>
          </a:xfrm>
        </p:spPr>
        <p:txBody>
          <a:bodyPr anchor="t">
            <a:noAutofit/>
          </a:bodyPr>
          <a:lstStyle/>
          <a:p>
            <a:r>
              <a:rPr lang="en-US" sz="2400" dirty="0">
                <a:solidFill>
                  <a:schemeClr val="bg1"/>
                </a:solidFill>
                <a:effectLst/>
              </a:rPr>
              <a:t>Use Case 1: </a:t>
            </a:r>
          </a:p>
          <a:p>
            <a:r>
              <a:rPr lang="en-US" sz="2400" dirty="0">
                <a:solidFill>
                  <a:schemeClr val="bg1"/>
                </a:solidFill>
                <a:effectLst/>
              </a:rPr>
              <a:t>Finding Employee Positions</a:t>
            </a:r>
          </a:p>
          <a:p>
            <a:r>
              <a:rPr lang="en-US" sz="2400" dirty="0">
                <a:solidFill>
                  <a:schemeClr val="bg1"/>
                </a:solidFill>
                <a:effectLst/>
              </a:rPr>
              <a:t>Scenario: </a:t>
            </a:r>
          </a:p>
          <a:p>
            <a:r>
              <a:rPr lang="en-US" sz="2400" dirty="0">
                <a:solidFill>
                  <a:schemeClr val="bg1"/>
                </a:solidFill>
                <a:effectLst/>
              </a:rPr>
              <a:t>Locate an employee’s row number in a list.</a:t>
            </a:r>
          </a:p>
          <a:p>
            <a:r>
              <a:rPr lang="en-US" sz="2400" dirty="0">
                <a:solidFill>
                  <a:schemeClr val="bg1"/>
                </a:solidFill>
                <a:effectLst/>
              </a:rPr>
              <a:t>Use Case 2: </a:t>
            </a:r>
          </a:p>
          <a:p>
            <a:r>
              <a:rPr lang="en-US" sz="2400" dirty="0">
                <a:solidFill>
                  <a:schemeClr val="bg1"/>
                </a:solidFill>
                <a:effectLst/>
              </a:rPr>
              <a:t> the Rank of Products</a:t>
            </a:r>
          </a:p>
          <a:p>
            <a:r>
              <a:rPr lang="en-US" sz="2400" dirty="0">
                <a:solidFill>
                  <a:schemeClr val="bg1"/>
                </a:solidFill>
                <a:effectLst/>
              </a:rPr>
              <a:t>Scenario: </a:t>
            </a:r>
          </a:p>
          <a:p>
            <a:r>
              <a:rPr lang="en-US" sz="2400" dirty="0">
                <a:solidFill>
                  <a:schemeClr val="bg1"/>
                </a:solidFill>
                <a:effectLst/>
              </a:rPr>
              <a:t>Rank products based on sales figures</a:t>
            </a:r>
          </a:p>
        </p:txBody>
      </p:sp>
    </p:spTree>
    <p:extLst>
      <p:ext uri="{BB962C8B-B14F-4D97-AF65-F5344CB8AC3E}">
        <p14:creationId xmlns:p14="http://schemas.microsoft.com/office/powerpoint/2010/main" val="108857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B168DFB-812C-D8A0-515F-FAC37556D7E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4F6266C-991B-08BE-A530-394EB408E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11986D79-9242-DC73-914C-EF5F5BBC7414}"/>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F6AD3186-FF58-E6FB-0366-A8362D16C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3709D5EB-61E1-78B5-70EA-F9557B3E27F7}"/>
              </a:ext>
            </a:extLst>
          </p:cNvPr>
          <p:cNvSpPr>
            <a:spLocks noGrp="1"/>
          </p:cNvSpPr>
          <p:nvPr>
            <p:ph type="title"/>
          </p:nvPr>
        </p:nvSpPr>
        <p:spPr>
          <a:xfrm>
            <a:off x="4965290" y="-104225"/>
            <a:ext cx="7997327" cy="970450"/>
          </a:xfrm>
        </p:spPr>
        <p:txBody>
          <a:bodyPr anchor="b">
            <a:normAutofit/>
          </a:bodyPr>
          <a:lstStyle/>
          <a:p>
            <a:pPr algn="l"/>
            <a:r>
              <a:rPr lang="en-US" sz="4000" b="1" dirty="0">
                <a:solidFill>
                  <a:schemeClr val="bg1"/>
                </a:solidFill>
                <a:effectLst/>
              </a:rPr>
              <a:t>Combining INDEX and MATCH</a:t>
            </a:r>
          </a:p>
        </p:txBody>
      </p:sp>
      <p:sp>
        <p:nvSpPr>
          <p:cNvPr id="24" name="Content Placeholder 2">
            <a:extLst>
              <a:ext uri="{FF2B5EF4-FFF2-40B4-BE49-F238E27FC236}">
                <a16:creationId xmlns:a16="http://schemas.microsoft.com/office/drawing/2014/main" id="{EF8D9C64-35B7-ED3B-AAA8-DFA69DFFD1A0}"/>
              </a:ext>
            </a:extLst>
          </p:cNvPr>
          <p:cNvSpPr>
            <a:spLocks noGrp="1"/>
          </p:cNvSpPr>
          <p:nvPr>
            <p:ph idx="1"/>
          </p:nvPr>
        </p:nvSpPr>
        <p:spPr>
          <a:xfrm>
            <a:off x="6096000" y="970450"/>
            <a:ext cx="5881635" cy="6455282"/>
          </a:xfrm>
        </p:spPr>
        <p:txBody>
          <a:bodyPr anchor="t">
            <a:normAutofit/>
          </a:bodyPr>
          <a:lstStyle/>
          <a:p>
            <a:r>
              <a:rPr lang="en-US" sz="2800" dirty="0">
                <a:solidFill>
                  <a:schemeClr val="bg1"/>
                </a:solidFill>
                <a:effectLst/>
              </a:rPr>
              <a:t>More flexible and powerful than VLOOKUP, especially for large datasets or when column positions change.</a:t>
            </a:r>
          </a:p>
          <a:p>
            <a:r>
              <a:rPr lang="en-US" sz="2800" dirty="0">
                <a:solidFill>
                  <a:schemeClr val="bg1"/>
                </a:solidFill>
                <a:effectLst/>
              </a:rPr>
              <a:t>Example:</a:t>
            </a:r>
          </a:p>
          <a:p>
            <a:r>
              <a:rPr lang="en-US" sz="2800" dirty="0">
                <a:solidFill>
                  <a:schemeClr val="bg1"/>
                </a:solidFill>
                <a:effectLst/>
              </a:rPr>
              <a:t>=INDEX(B2:B10, MATCH("Item1", A2:A10, 0))</a:t>
            </a:r>
          </a:p>
          <a:p>
            <a:r>
              <a:rPr lang="en-US" sz="2800" dirty="0">
                <a:solidFill>
                  <a:schemeClr val="bg1"/>
                </a:solidFill>
                <a:effectLst/>
              </a:rPr>
              <a:t>Explanation: This formula retrieves the corresponding value from column B for "Item1" found in column A.</a:t>
            </a:r>
          </a:p>
        </p:txBody>
      </p:sp>
    </p:spTree>
    <p:extLst>
      <p:ext uri="{BB962C8B-B14F-4D97-AF65-F5344CB8AC3E}">
        <p14:creationId xmlns:p14="http://schemas.microsoft.com/office/powerpoint/2010/main" val="419223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3653BE8-4FD1-D5B7-C555-A0661E2DABAF}"/>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236D2B9-8E75-B301-466B-1E06BA861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63B2ACF0-E86D-C24C-3BB2-9E05F3024F74}"/>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84F81D5B-D6FA-FDA0-453A-9F83644BEE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C998057-C9BB-0D8D-CF38-0C1966763125}"/>
              </a:ext>
            </a:extLst>
          </p:cNvPr>
          <p:cNvSpPr>
            <a:spLocks noGrp="1"/>
          </p:cNvSpPr>
          <p:nvPr>
            <p:ph type="title"/>
          </p:nvPr>
        </p:nvSpPr>
        <p:spPr>
          <a:xfrm>
            <a:off x="6900493" y="609600"/>
            <a:ext cx="4538124" cy="970450"/>
          </a:xfrm>
        </p:spPr>
        <p:txBody>
          <a:bodyPr anchor="b">
            <a:normAutofit fontScale="90000"/>
          </a:bodyPr>
          <a:lstStyle/>
          <a:p>
            <a:pPr algn="l"/>
            <a:r>
              <a:rPr lang="en-US" sz="4000" b="1" dirty="0">
                <a:solidFill>
                  <a:schemeClr val="bg1"/>
                </a:solidFill>
                <a:effectLst/>
              </a:rPr>
              <a:t> Practical Use Case of INDEX and MATCH</a:t>
            </a:r>
          </a:p>
        </p:txBody>
      </p:sp>
      <p:sp>
        <p:nvSpPr>
          <p:cNvPr id="24" name="Content Placeholder 2">
            <a:extLst>
              <a:ext uri="{FF2B5EF4-FFF2-40B4-BE49-F238E27FC236}">
                <a16:creationId xmlns:a16="http://schemas.microsoft.com/office/drawing/2014/main" id="{6EC982D0-0FD8-BDEB-DDEF-BF0431153187}"/>
              </a:ext>
            </a:extLst>
          </p:cNvPr>
          <p:cNvSpPr>
            <a:spLocks noGrp="1"/>
          </p:cNvSpPr>
          <p:nvPr>
            <p:ph idx="1"/>
          </p:nvPr>
        </p:nvSpPr>
        <p:spPr>
          <a:xfrm>
            <a:off x="6576028" y="1801275"/>
            <a:ext cx="5443911" cy="4058751"/>
          </a:xfrm>
        </p:spPr>
        <p:txBody>
          <a:bodyPr anchor="t">
            <a:normAutofit/>
          </a:bodyPr>
          <a:lstStyle/>
          <a:p>
            <a:r>
              <a:rPr lang="en-US" sz="2400" dirty="0">
                <a:solidFill>
                  <a:schemeClr val="bg1"/>
                </a:solidFill>
                <a:effectLst/>
              </a:rPr>
              <a:t>Table: Names in column A, Salaries in column B.</a:t>
            </a:r>
          </a:p>
          <a:p>
            <a:r>
              <a:rPr lang="en-US" sz="2400" dirty="0">
                <a:solidFill>
                  <a:schemeClr val="bg1"/>
                </a:solidFill>
                <a:effectLst/>
              </a:rPr>
              <a:t>Formula:</a:t>
            </a:r>
          </a:p>
          <a:p>
            <a:r>
              <a:rPr lang="en-US" sz="2400" dirty="0">
                <a:solidFill>
                  <a:schemeClr val="bg1"/>
                </a:solidFill>
                <a:effectLst/>
              </a:rPr>
              <a:t>To find John Doe’s salary: =INDEX(B2:B10, MATCH("John Doe", A2:A10, 0))</a:t>
            </a:r>
          </a:p>
        </p:txBody>
      </p:sp>
    </p:spTree>
    <p:extLst>
      <p:ext uri="{BB962C8B-B14F-4D97-AF65-F5344CB8AC3E}">
        <p14:creationId xmlns:p14="http://schemas.microsoft.com/office/powerpoint/2010/main" val="4079148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{FA529F09-CC8C-4A08-9739-12A93224580B}tf55705232_win32</Template>
  <TotalTime>83</TotalTime>
  <Words>936</Words>
  <Application>Microsoft Office PowerPoint</Application>
  <PresentationFormat>Widescreen</PresentationFormat>
  <Paragraphs>92</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Goudy Old Style</vt:lpstr>
      <vt:lpstr>Wingdings 2</vt:lpstr>
      <vt:lpstr>SlateVTI</vt:lpstr>
      <vt:lpstr>Advanced Excel Functions: INDEX, MATCH, and INDIRECT</vt:lpstr>
      <vt:lpstr>Introduction  </vt:lpstr>
      <vt:lpstr>Understanding INDEX</vt:lpstr>
      <vt:lpstr>Practical Examples of INDEX </vt:lpstr>
      <vt:lpstr>Understanding MATCH</vt:lpstr>
      <vt:lpstr>Understanding MATCH</vt:lpstr>
      <vt:lpstr>Practical Examples of MATCH</vt:lpstr>
      <vt:lpstr>Combining INDEX and MATCH</vt:lpstr>
      <vt:lpstr> Practical Use Case of INDEX and MATCH</vt:lpstr>
      <vt:lpstr>Understanding INDIRECT</vt:lpstr>
      <vt:lpstr>Practical Examples of INDIRECT</vt:lpstr>
      <vt:lpstr>Combining INDIRECT with INDEX and MATCH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2024-10-12T14:30:49Z</dcterms:created>
  <dcterms:modified xsi:type="dcterms:W3CDTF">2024-10-12T16:07:07Z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