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6"/>
  </p:notesMasterIdLst>
  <p:handoutMasterIdLst>
    <p:handoutMasterId r:id="rId17"/>
  </p:handoutMasterIdLst>
  <p:sldIdLst>
    <p:sldId id="261" r:id="rId5"/>
    <p:sldId id="273" r:id="rId6"/>
    <p:sldId id="280" r:id="rId7"/>
    <p:sldId id="286" r:id="rId8"/>
    <p:sldId id="313" r:id="rId9"/>
    <p:sldId id="306" r:id="rId10"/>
    <p:sldId id="314" r:id="rId11"/>
    <p:sldId id="315" r:id="rId12"/>
    <p:sldId id="316" r:id="rId13"/>
    <p:sldId id="317" r:id="rId14"/>
    <p:sldId id="31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4" autoAdjust="0"/>
  </p:normalViewPr>
  <p:slideViewPr>
    <p:cSldViewPr>
      <p:cViewPr varScale="1">
        <p:scale>
          <a:sx n="82" d="100"/>
          <a:sy n="82" d="100"/>
        </p:scale>
        <p:origin x="720"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10/13/2024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10/13/2024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3FDA2-E7E5-2A20-2C63-173040178A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28A8BD-F449-886A-781B-C2A0EC3AE1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844032-C976-AA27-5D34-FC3BE22F1E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CD56BD-858F-B76A-963E-412CB81DE89B}"/>
              </a:ext>
            </a:extLst>
          </p:cNvPr>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2497642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15301-83D6-87C2-446A-97EE954CB3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32CB09-5C2A-DFCB-3CB1-A394BA8534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EBD475-B567-0E53-F15D-8BB898655F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896C23-2D25-E0F7-A118-554D37E1E963}"/>
              </a:ext>
            </a:extLst>
          </p:cNvPr>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49861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Autofit/>
          </a:bodyPr>
          <a:lstStyle/>
          <a:p>
            <a:r>
              <a:rPr lang="en-US" sz="6000" b="1" dirty="0"/>
              <a:t>Time Series Analysis in Excel</a:t>
            </a:r>
            <a:br>
              <a:rPr lang="en-US" sz="6000" b="1" dirty="0"/>
            </a:br>
            <a:endParaRPr lang="en-US" sz="6000" b="1"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F3AE-228E-B6AC-5BD5-CDF68D7015C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7607348-16D7-5A38-B448-D7D1302AAB93}"/>
              </a:ext>
            </a:extLst>
          </p:cNvPr>
          <p:cNvSpPr>
            <a:spLocks noGrp="1"/>
          </p:cNvSpPr>
          <p:nvPr>
            <p:ph sz="quarter" idx="13"/>
          </p:nvPr>
        </p:nvSpPr>
        <p:spPr>
          <a:xfrm>
            <a:off x="548640" y="2175857"/>
            <a:ext cx="10288693" cy="3660648"/>
          </a:xfrm>
        </p:spPr>
        <p:txBody>
          <a:bodyPr>
            <a:noAutofit/>
          </a:bodyPr>
          <a:lstStyle/>
          <a:p>
            <a:r>
              <a:rPr lang="en-US" sz="2800" dirty="0"/>
              <a:t>In conclusion, time series analysis is an invaluable tool that provides insights into historical data patterns and informs future predictions. By utilizing Excel’s robust functionalities—from basic moving averages to advanced forecasting techniques—users can effectively analyze and visualize their time series data. This approach not only aids in understanding underlying trends and seasonality but also equips businesses and researchers with the knowledge needed to make strategic decisions. As we navigate an increasingly data-driven world, mastering time series analysis in Excel will empower professionals across various domains to harness the full potential of their data for improved outcomes.</a:t>
            </a:r>
            <a:endParaRPr lang="en-IN" sz="2800" dirty="0"/>
          </a:p>
        </p:txBody>
      </p:sp>
      <p:sp>
        <p:nvSpPr>
          <p:cNvPr id="4" name="Picture Placeholder 3">
            <a:extLst>
              <a:ext uri="{FF2B5EF4-FFF2-40B4-BE49-F238E27FC236}">
                <a16:creationId xmlns:a16="http://schemas.microsoft.com/office/drawing/2014/main" id="{2AE6BB07-2B40-D95F-C627-7289CCA2C545}"/>
              </a:ext>
            </a:extLst>
          </p:cNvPr>
          <p:cNvSpPr>
            <a:spLocks noGrp="1"/>
          </p:cNvSpPr>
          <p:nvPr>
            <p:ph type="pic" sz="quarter" idx="15"/>
          </p:nvPr>
        </p:nvSpPr>
        <p:spPr/>
      </p:sp>
      <p:sp>
        <p:nvSpPr>
          <p:cNvPr id="6" name="Slide Number Placeholder 5">
            <a:extLst>
              <a:ext uri="{FF2B5EF4-FFF2-40B4-BE49-F238E27FC236}">
                <a16:creationId xmlns:a16="http://schemas.microsoft.com/office/drawing/2014/main" id="{E3DC20D7-5574-8C13-FC2D-4A59133EA74C}"/>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spTree>
    <p:extLst>
      <p:ext uri="{BB962C8B-B14F-4D97-AF65-F5344CB8AC3E}">
        <p14:creationId xmlns:p14="http://schemas.microsoft.com/office/powerpoint/2010/main" val="367619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BE53-76CF-2038-8B46-6C89120DE7B4}"/>
              </a:ext>
            </a:extLst>
          </p:cNvPr>
          <p:cNvSpPr>
            <a:spLocks noGrp="1"/>
          </p:cNvSpPr>
          <p:nvPr>
            <p:ph type="title"/>
          </p:nvPr>
        </p:nvSpPr>
        <p:spPr/>
        <p:txBody>
          <a:bodyPr/>
          <a:lstStyle/>
          <a:p>
            <a:r>
              <a:rPr lang="en-IN" dirty="0"/>
              <a:t>If you have any questions?</a:t>
            </a:r>
          </a:p>
        </p:txBody>
      </p:sp>
      <p:sp>
        <p:nvSpPr>
          <p:cNvPr id="3" name="Content Placeholder 2">
            <a:extLst>
              <a:ext uri="{FF2B5EF4-FFF2-40B4-BE49-F238E27FC236}">
                <a16:creationId xmlns:a16="http://schemas.microsoft.com/office/drawing/2014/main" id="{2EBA142E-EC52-528B-2497-8AA2F3176A93}"/>
              </a:ext>
            </a:extLst>
          </p:cNvPr>
          <p:cNvSpPr>
            <a:spLocks noGrp="1"/>
          </p:cNvSpPr>
          <p:nvPr>
            <p:ph sz="quarter" idx="13"/>
          </p:nvPr>
        </p:nvSpPr>
        <p:spPr>
          <a:xfrm>
            <a:off x="536131" y="1698486"/>
            <a:ext cx="10288693" cy="3660648"/>
          </a:xfrm>
        </p:spPr>
        <p:txBody>
          <a:bodyPr>
            <a:normAutofit/>
          </a:bodyPr>
          <a:lstStyle/>
          <a:p>
            <a:r>
              <a:rPr lang="en-IN" sz="3200" dirty="0"/>
              <a:t>thahliyamist@gmail.com</a:t>
            </a:r>
          </a:p>
        </p:txBody>
      </p:sp>
      <p:sp>
        <p:nvSpPr>
          <p:cNvPr id="4" name="Picture Placeholder 3">
            <a:extLst>
              <a:ext uri="{FF2B5EF4-FFF2-40B4-BE49-F238E27FC236}">
                <a16:creationId xmlns:a16="http://schemas.microsoft.com/office/drawing/2014/main" id="{096C6A61-780A-0FDE-E42F-949EB5BB68E8}"/>
              </a:ext>
            </a:extLst>
          </p:cNvPr>
          <p:cNvSpPr>
            <a:spLocks noGrp="1"/>
          </p:cNvSpPr>
          <p:nvPr>
            <p:ph type="pic" sz="quarter" idx="15"/>
          </p:nvPr>
        </p:nvSpPr>
        <p:spPr/>
      </p:sp>
      <p:sp>
        <p:nvSpPr>
          <p:cNvPr id="6" name="Slide Number Placeholder 5">
            <a:extLst>
              <a:ext uri="{FF2B5EF4-FFF2-40B4-BE49-F238E27FC236}">
                <a16:creationId xmlns:a16="http://schemas.microsoft.com/office/drawing/2014/main" id="{82C59CA4-D5B5-CB5B-56A3-51F95ED24D01}"/>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spTree>
    <p:extLst>
      <p:ext uri="{BB962C8B-B14F-4D97-AF65-F5344CB8AC3E}">
        <p14:creationId xmlns:p14="http://schemas.microsoft.com/office/powerpoint/2010/main" val="188907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758665"/>
            <a:ext cx="10805160" cy="707886"/>
          </a:xfrm>
        </p:spPr>
        <p:txBody>
          <a:bodyPr>
            <a:noAutofit/>
          </a:bodyPr>
          <a:lstStyle/>
          <a:p>
            <a:r>
              <a:rPr lang="en-US" sz="5400"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727470"/>
            <a:ext cx="10288693" cy="3660648"/>
          </a:xfrm>
        </p:spPr>
        <p:txBody>
          <a:bodyPr>
            <a:noAutofit/>
          </a:bodyPr>
          <a:lstStyle/>
          <a:p>
            <a:r>
              <a:rPr lang="en-US" sz="2800" dirty="0"/>
              <a:t>Time series analysis is a statistical technique used to analyze time-ordered data points, enabling us to identify patterns, trends, and seasonal variations within datasets collected over time. This method is crucial in various fields, such as finance, economics, and environmental science, where understanding past behaviors can guide future forecasts. By leveraging historical data, time series analysis allows organizations to make informed decisions, optimize strategies, and anticipate changes in market conditions. In this presentation, we will explore the fundamental components of time series data, delve into the analytical techniques available in Excel, and demonstrate practical applications that can enhance data-driven decision-making.</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1" y="99467"/>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264009" y="4232388"/>
            <a:ext cx="5013960" cy="2408917"/>
          </a:xfrm>
        </p:spPr>
        <p:txBody>
          <a:bodyPr>
            <a:normAutofit/>
          </a:bodyPr>
          <a:lstStyle/>
          <a:p>
            <a:r>
              <a:rPr lang="en-IN" sz="4800" dirty="0"/>
              <a:t>Components of Time Series</a:t>
            </a:r>
            <a:endParaRPr lang="en-US" sz="4800" dirty="0"/>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
            <a:extLst>
              <a:ext uri="{FF2B5EF4-FFF2-40B4-BE49-F238E27FC236}">
                <a16:creationId xmlns:a16="http://schemas.microsoft.com/office/drawing/2014/main" id="{1DE7B9C3-459E-CC43-A44B-D71E85C941B3}"/>
              </a:ext>
            </a:extLst>
          </p:cNvPr>
          <p:cNvSpPr>
            <a:spLocks noGrp="1" noChangeArrowheads="1"/>
          </p:cNvSpPr>
          <p:nvPr>
            <p:ph sz="quarter" idx="19"/>
          </p:nvPr>
        </p:nvSpPr>
        <p:spPr bwMode="auto">
          <a:xfrm>
            <a:off x="5711280" y="612844"/>
            <a:ext cx="648072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Trend: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Definition: Long-term movement or direction in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 Yearly increase in global temperatures.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Seasonality: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Definition: Regular patterns that repeat over a specific period (e.g., monthly, quarterly).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 Increased retail sales during holiday seasons.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Cyclic Patterns: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Definition: Fluctuations that occur at irregular intervals, often tied to economic cycles.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 Business cycles of expansion and recession.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Irregular Variations: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Definition: Random or unpredictable variations.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 Sudden spikes due to natural disasters or geopolitical events.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
        <p:nvSpPr>
          <p:cNvPr id="2" name="Title 1">
            <a:extLst>
              <a:ext uri="{FF2B5EF4-FFF2-40B4-BE49-F238E27FC236}">
                <a16:creationId xmlns:a16="http://schemas.microsoft.com/office/drawing/2014/main" id="{B5F5D2A1-813B-221A-9371-5329B6C461C2}"/>
              </a:ext>
            </a:extLst>
          </p:cNvPr>
          <p:cNvSpPr>
            <a:spLocks noGrp="1" noChangeArrowheads="1"/>
          </p:cNvSpPr>
          <p:nvPr>
            <p:ph type="title"/>
          </p:nvPr>
        </p:nvSpPr>
        <p:spPr bwMode="auto">
          <a:xfrm>
            <a:off x="1199456" y="0"/>
            <a:ext cx="9402638" cy="6088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4400" b="1" i="0" u="none" strike="noStrike" cap="none" normalizeH="0" baseline="0" dirty="0">
                <a:ln>
                  <a:noFill/>
                </a:ln>
                <a:effectLst/>
                <a:latin typeface="Arial" panose="020B0604020202020204" pitchFamily="34" charset="0"/>
              </a:rPr>
              <a:t>Getting Started with Excel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effectLst/>
                <a:latin typeface="Arial" panose="020B0604020202020204" pitchFamily="34" charset="0"/>
              </a:rPr>
              <a:t>Data Preparation:</a:t>
            </a:r>
            <a:endParaRPr kumimoji="0" lang="en-US" altLang="en-US" sz="2800" b="0" i="0" u="none" strike="noStrike" cap="none" normalizeH="0" baseline="0" dirty="0">
              <a:ln>
                <a:noFill/>
              </a:ln>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Format:</a:t>
            </a:r>
            <a:r>
              <a:rPr kumimoji="0" lang="en-US" altLang="en-US" sz="1800" b="0" i="0" u="none" strike="noStrike" cap="none" normalizeH="0" baseline="0" dirty="0">
                <a:ln>
                  <a:noFill/>
                </a:ln>
                <a:solidFill>
                  <a:schemeClr val="bg1"/>
                </a:solidFill>
                <a:effectLst/>
                <a:latin typeface="Arial" panose="020B0604020202020204" pitchFamily="34" charset="0"/>
              </a:rPr>
              <a:t> Ensure dates are in a proper format (e.g., YYYY-MM-DD).</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Structure:</a:t>
            </a:r>
            <a:r>
              <a:rPr kumimoji="0" lang="en-US" altLang="en-US" sz="1800" b="0" i="0" u="none" strike="noStrike" cap="none" normalizeH="0" baseline="0" dirty="0">
                <a:ln>
                  <a:noFill/>
                </a:ln>
                <a:solidFill>
                  <a:schemeClr val="bg1"/>
                </a:solidFill>
                <a:effectLst/>
                <a:latin typeface="Arial" panose="020B0604020202020204" pitchFamily="34" charset="0"/>
              </a:rPr>
              <a:t> Organize data in two columns:</a:t>
            </a:r>
          </a:p>
          <a:p>
            <a:pPr marL="914400" marR="0" lvl="2"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Column A: Date</a:t>
            </a:r>
          </a:p>
          <a:p>
            <a:pPr marL="914400" marR="0" lvl="2"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Column B: Value (e.g., sales figures)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effectLst/>
                <a:latin typeface="Arial" panose="020B0604020202020204" pitchFamily="34" charset="0"/>
              </a:rPr>
              <a:t>Key Functions:</a:t>
            </a:r>
            <a:endParaRPr kumimoji="0" lang="en-US" altLang="en-US" sz="2800" b="0" i="0" u="none" strike="noStrike" cap="none" normalizeH="0" baseline="0" dirty="0">
              <a:ln>
                <a:noFill/>
              </a:ln>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DATE Function:</a:t>
            </a:r>
            <a:r>
              <a:rPr kumimoji="0" lang="en-US" altLang="en-US" sz="1800" b="0" i="0" u="none" strike="noStrike" cap="none" normalizeH="0" baseline="0" dirty="0">
                <a:ln>
                  <a:noFill/>
                </a:ln>
                <a:solidFill>
                  <a:schemeClr val="bg1"/>
                </a:solidFill>
                <a:effectLst/>
                <a:latin typeface="Arial" panose="020B0604020202020204" pitchFamily="34" charset="0"/>
              </a:rPr>
              <a:t> Creates a date from year, month, and day.</a:t>
            </a:r>
          </a:p>
          <a:p>
            <a:pPr marL="914400" marR="0" lvl="2"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Example: </a:t>
            </a:r>
            <a:r>
              <a:rPr kumimoji="0" lang="en-US" altLang="en-US" sz="1600" b="0" i="0" u="none" strike="noStrike" cap="none" normalizeH="0" baseline="0" dirty="0">
                <a:ln>
                  <a:noFill/>
                </a:ln>
                <a:solidFill>
                  <a:schemeClr val="bg1"/>
                </a:solidFill>
                <a:effectLst/>
                <a:latin typeface="Arial Unicode MS"/>
              </a:rPr>
              <a:t>=DATE(2023, 10, 13)</a:t>
            </a:r>
            <a:r>
              <a:rPr kumimoji="0" lang="en-US" altLang="en-US" sz="1600" b="0" i="0" u="none" strike="noStrike" cap="none" normalizeH="0" baseline="0" dirty="0">
                <a:ln>
                  <a:noFill/>
                </a:ln>
                <a:solidFill>
                  <a:schemeClr val="bg1"/>
                </a:solidFill>
                <a:effectLst/>
              </a:rPr>
              <a:t> results in </a:t>
            </a:r>
            <a:r>
              <a:rPr kumimoji="0" lang="en-US" altLang="en-US" sz="1600" b="0" i="0" u="none" strike="noStrike" cap="none" normalizeH="0" baseline="0" dirty="0">
                <a:ln>
                  <a:noFill/>
                </a:ln>
                <a:solidFill>
                  <a:schemeClr val="bg1"/>
                </a:solidFill>
                <a:effectLst/>
                <a:latin typeface="Arial Unicode MS"/>
              </a:rPr>
              <a:t>2023-10-13</a:t>
            </a:r>
            <a:r>
              <a:rPr kumimoji="0" lang="en-US" altLang="en-US" sz="800" b="0" i="0" u="none" strike="noStrike" cap="none" normalizeH="0" baseline="0" dirty="0">
                <a:ln>
                  <a:noFill/>
                </a:ln>
                <a:solidFill>
                  <a:schemeClr val="bg1"/>
                </a:solidFill>
                <a:effectLst/>
              </a:rPr>
              <a:t>.</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TEXT Function:</a:t>
            </a:r>
            <a:r>
              <a:rPr kumimoji="0" lang="en-US" altLang="en-US" sz="1800" b="0" i="0" u="none" strike="noStrike" cap="none" normalizeH="0" baseline="0" dirty="0">
                <a:ln>
                  <a:noFill/>
                </a:ln>
                <a:solidFill>
                  <a:schemeClr val="bg1"/>
                </a:solidFill>
                <a:effectLst/>
                <a:latin typeface="Arial" panose="020B0604020202020204" pitchFamily="34" charset="0"/>
              </a:rPr>
              <a:t> Formats dates for display.</a:t>
            </a:r>
          </a:p>
          <a:p>
            <a:pPr marL="914400" marR="0" lvl="2"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Example: </a:t>
            </a:r>
            <a:r>
              <a:rPr kumimoji="0" lang="en-US" altLang="en-US" sz="1600" b="0" i="0" u="none" strike="noStrike" cap="none" normalizeH="0" baseline="0" dirty="0">
                <a:ln>
                  <a:noFill/>
                </a:ln>
                <a:solidFill>
                  <a:schemeClr val="bg1"/>
                </a:solidFill>
                <a:effectLst/>
                <a:latin typeface="Arial Unicode MS"/>
              </a:rPr>
              <a:t>=TEXT(A2, "MMM-YYYY")</a:t>
            </a:r>
            <a:r>
              <a:rPr kumimoji="0" lang="en-US" altLang="en-US" sz="1600" b="0" i="0" u="none" strike="noStrike" cap="none" normalizeH="0" baseline="0" dirty="0">
                <a:ln>
                  <a:noFill/>
                </a:ln>
                <a:solidFill>
                  <a:schemeClr val="bg1"/>
                </a:solidFill>
                <a:effectLst/>
              </a:rPr>
              <a:t> to show "Oct-2023".</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noAutofit/>
          </a:bodyPr>
          <a:lstStyle/>
          <a:p>
            <a:r>
              <a:rPr lang="en-IN" sz="4400" dirty="0"/>
              <a:t>Visualizing Time Series Data</a:t>
            </a:r>
            <a:endParaRPr lang="en-US" sz="4400" dirty="0"/>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2667000"/>
            <a:ext cx="3261359"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p>
        </p:txBody>
      </p:sp>
      <p:sp>
        <p:nvSpPr>
          <p:cNvPr id="6" name="TextBox 5">
            <a:extLst>
              <a:ext uri="{FF2B5EF4-FFF2-40B4-BE49-F238E27FC236}">
                <a16:creationId xmlns:a16="http://schemas.microsoft.com/office/drawing/2014/main" id="{0AE113E9-107B-67D0-9B1E-8680E3B06A08}"/>
              </a:ext>
            </a:extLst>
          </p:cNvPr>
          <p:cNvSpPr txBox="1"/>
          <p:nvPr/>
        </p:nvSpPr>
        <p:spPr>
          <a:xfrm>
            <a:off x="838198" y="1577674"/>
            <a:ext cx="11162457" cy="4401205"/>
          </a:xfrm>
          <a:prstGeom prst="rect">
            <a:avLst/>
          </a:prstGeom>
          <a:noFill/>
        </p:spPr>
        <p:txBody>
          <a:bodyPr wrap="square">
            <a:spAutoFit/>
          </a:bodyPr>
          <a:lstStyle/>
          <a:p>
            <a:pPr>
              <a:buFont typeface="Arial" panose="020B0604020202020204" pitchFamily="34" charset="0"/>
              <a:buChar char="•"/>
            </a:pPr>
            <a:r>
              <a:rPr lang="en-US" sz="2800" b="1" dirty="0"/>
              <a:t>Creating Line Charts:</a:t>
            </a:r>
            <a:endParaRPr lang="en-US" sz="2800" dirty="0"/>
          </a:p>
          <a:p>
            <a:pPr marL="742950" lvl="1" indent="-285750">
              <a:buFont typeface="Arial" panose="020B0604020202020204" pitchFamily="34" charset="0"/>
              <a:buChar char="•"/>
            </a:pPr>
            <a:r>
              <a:rPr lang="en-US" sz="2800" dirty="0"/>
              <a:t>Select your data range (including dates and values).</a:t>
            </a:r>
          </a:p>
          <a:p>
            <a:pPr marL="742950" lvl="1" indent="-285750">
              <a:buFont typeface="Arial" panose="020B0604020202020204" pitchFamily="34" charset="0"/>
              <a:buChar char="•"/>
            </a:pPr>
            <a:r>
              <a:rPr lang="en-US" sz="2800" dirty="0"/>
              <a:t>Go to the </a:t>
            </a:r>
            <a:r>
              <a:rPr lang="en-US" sz="2800" b="1" dirty="0"/>
              <a:t>Insert</a:t>
            </a:r>
            <a:r>
              <a:rPr lang="en-US" sz="2800" dirty="0"/>
              <a:t> tab → </a:t>
            </a:r>
            <a:r>
              <a:rPr lang="en-US" sz="2800" b="1" dirty="0"/>
              <a:t>Charts</a:t>
            </a:r>
            <a:r>
              <a:rPr lang="en-US" sz="2800" dirty="0"/>
              <a:t> group → Choose </a:t>
            </a:r>
            <a:r>
              <a:rPr lang="en-US" sz="2800" b="1" dirty="0"/>
              <a:t>Line Chart</a:t>
            </a:r>
            <a:r>
              <a:rPr lang="en-US" sz="2800" dirty="0"/>
              <a:t>.</a:t>
            </a:r>
          </a:p>
          <a:p>
            <a:pPr marL="742950" lvl="1" indent="-285750">
              <a:buFont typeface="Arial" panose="020B0604020202020204" pitchFamily="34" charset="0"/>
              <a:buChar char="•"/>
            </a:pPr>
            <a:r>
              <a:rPr lang="en-US" sz="2800" b="1" dirty="0"/>
              <a:t>Customization:</a:t>
            </a:r>
            <a:endParaRPr lang="en-US" sz="2800" dirty="0"/>
          </a:p>
          <a:p>
            <a:pPr marL="1143000" lvl="2" indent="-228600">
              <a:buFont typeface="Arial" panose="020B0604020202020204" pitchFamily="34" charset="0"/>
              <a:buChar char="•"/>
            </a:pPr>
            <a:r>
              <a:rPr lang="en-US" sz="2800" dirty="0"/>
              <a:t>Add chart titles: Click on the chart title to edit.</a:t>
            </a:r>
          </a:p>
          <a:p>
            <a:pPr marL="1143000" lvl="2" indent="-228600">
              <a:buFont typeface="Arial" panose="020B0604020202020204" pitchFamily="34" charset="0"/>
              <a:buChar char="•"/>
            </a:pPr>
            <a:r>
              <a:rPr lang="en-US" sz="2800" dirty="0"/>
              <a:t>Label axes: Right-click on axes → </a:t>
            </a:r>
            <a:r>
              <a:rPr lang="en-US" sz="2800" b="1" dirty="0"/>
              <a:t>Format Axis</a:t>
            </a:r>
            <a:r>
              <a:rPr lang="en-US" sz="2800" dirty="0"/>
              <a:t>.</a:t>
            </a:r>
          </a:p>
          <a:p>
            <a:pPr marL="1143000" lvl="2" indent="-228600">
              <a:buFont typeface="Arial" panose="020B0604020202020204" pitchFamily="34" charset="0"/>
              <a:buChar char="•"/>
            </a:pPr>
            <a:r>
              <a:rPr lang="en-US" sz="2800" dirty="0"/>
              <a:t>Change line styles/colors for clarity.</a:t>
            </a:r>
          </a:p>
          <a:p>
            <a:pPr>
              <a:buFont typeface="Arial" panose="020B0604020202020204" pitchFamily="34" charset="0"/>
              <a:buChar char="•"/>
            </a:pPr>
            <a:r>
              <a:rPr lang="en-US" sz="2800" b="1" dirty="0"/>
              <a:t>Enhancing Visuals:</a:t>
            </a:r>
            <a:endParaRPr lang="en-US" sz="2800" dirty="0"/>
          </a:p>
          <a:p>
            <a:pPr marL="742950" lvl="1" indent="-285750">
              <a:buFont typeface="Arial" panose="020B0604020202020204" pitchFamily="34" charset="0"/>
              <a:buChar char="•"/>
            </a:pPr>
            <a:r>
              <a:rPr lang="en-US" sz="2800" dirty="0"/>
              <a:t>Use </a:t>
            </a:r>
            <a:r>
              <a:rPr lang="en-US" sz="2800" b="1" dirty="0"/>
              <a:t>Data Labels</a:t>
            </a:r>
            <a:r>
              <a:rPr lang="en-US" sz="2800" dirty="0"/>
              <a:t>: Right-click the line → </a:t>
            </a:r>
            <a:r>
              <a:rPr lang="en-US" sz="2800" b="1" dirty="0"/>
              <a:t>Add Data Labels</a:t>
            </a:r>
            <a:r>
              <a:rPr lang="en-US" sz="2800" dirty="0"/>
              <a:t>.</a:t>
            </a:r>
          </a:p>
          <a:p>
            <a:pPr marL="742950" lvl="1" indent="-285750">
              <a:buFont typeface="Arial" panose="020B0604020202020204" pitchFamily="34" charset="0"/>
              <a:buChar char="•"/>
            </a:pPr>
            <a:r>
              <a:rPr lang="en-US" sz="2800" dirty="0"/>
              <a:t>Highlight maximum/minimum points using a different color or marker.</a:t>
            </a:r>
          </a:p>
        </p:txBody>
      </p:sp>
    </p:spTree>
    <p:extLst>
      <p:ext uri="{BB962C8B-B14F-4D97-AF65-F5344CB8AC3E}">
        <p14:creationId xmlns:p14="http://schemas.microsoft.com/office/powerpoint/2010/main" val="250073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57300" y="1418456"/>
            <a:ext cx="4114800" cy="2010544"/>
          </a:xfrm>
        </p:spPr>
        <p:txBody>
          <a:bodyPr/>
          <a:lstStyle/>
          <a:p>
            <a:r>
              <a:rPr lang="en-US" dirty="0"/>
              <a:t>Basic Time Series Analysis Techniques</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
        <p:nvSpPr>
          <p:cNvPr id="2" name="Subtitle 1">
            <a:extLst>
              <a:ext uri="{FF2B5EF4-FFF2-40B4-BE49-F238E27FC236}">
                <a16:creationId xmlns:a16="http://schemas.microsoft.com/office/drawing/2014/main" id="{8FBA9E9B-5D62-CF11-97B7-976EED71E98A}"/>
              </a:ext>
            </a:extLst>
          </p:cNvPr>
          <p:cNvSpPr>
            <a:spLocks noGrp="1" noChangeArrowheads="1"/>
          </p:cNvSpPr>
          <p:nvPr>
            <p:ph type="subTitle" idx="1"/>
          </p:nvPr>
        </p:nvSpPr>
        <p:spPr bwMode="auto">
          <a:xfrm>
            <a:off x="5525891" y="646867"/>
            <a:ext cx="6738683"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Moving Averages: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Simple Moving Average (SMA):</a:t>
            </a:r>
            <a:r>
              <a:rPr kumimoji="0" lang="en-US" altLang="en-US" sz="2000" b="0" i="0" u="none" strike="noStrike" cap="none" normalizeH="0" baseline="0" dirty="0">
                <a:ln>
                  <a:noFill/>
                </a:ln>
                <a:solidFill>
                  <a:schemeClr val="tx1"/>
                </a:solidFill>
                <a:effectLst/>
                <a:latin typeface="Arial" panose="020B0604020202020204" pitchFamily="34" charset="0"/>
              </a:rPr>
              <a:t> Smooths out data by averaging values over a specified period.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Arial" panose="020B0604020202020204" pitchFamily="34" charset="0"/>
              </a:rPr>
              <a:t>Formula in Excel:</a:t>
            </a:r>
            <a:endParaRPr kumimoji="0" lang="en-US" altLang="en-US" sz="2000" b="0" i="0" u="none" strike="noStrike" cap="none" normalizeH="0" baseline="0" dirty="0">
              <a:ln>
                <a:noFill/>
              </a:ln>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Arial" panose="020B0604020202020204" pitchFamily="34" charset="0"/>
              </a:rPr>
              <a:t>Example: To calculate a 3-month SMA in cell C4:</a:t>
            </a:r>
            <a:endParaRPr kumimoji="0" lang="en-US" altLang="en-US" sz="20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excel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=AVERAGE(B2:B4) </a:t>
            </a:r>
            <a:endParaRPr kumimoji="0" lang="en-US" altLang="en-US" sz="20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Drag the formula down to apply to the rest of the series</a:t>
            </a:r>
            <a:r>
              <a:rPr kumimoji="0" lang="en-US" altLang="en-US" sz="2000" b="0" i="0" u="none" strike="noStrike" cap="none" normalizeH="0" baseline="0" dirty="0">
                <a:ln>
                  <a:noFill/>
                </a:ln>
                <a:effectLst/>
              </a:rPr>
              <a:t>.</a:t>
            </a: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Exponential Smoothing: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Assigns exponentially decreasing weights to past observations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Excel Function: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Arial" panose="020B0604020202020204" pitchFamily="34" charset="0"/>
              </a:rPr>
              <a:t>Use </a:t>
            </a:r>
            <a:r>
              <a:rPr kumimoji="0" lang="en-US" altLang="en-US" sz="2000" b="0" i="0" u="none" strike="noStrike" cap="none" normalizeH="0" baseline="0" dirty="0">
                <a:ln>
                  <a:noFill/>
                </a:ln>
                <a:effectLst/>
                <a:latin typeface="Arial Unicode MS"/>
              </a:rPr>
              <a:t>=FORECAST.ETS()</a:t>
            </a:r>
            <a:r>
              <a:rPr kumimoji="0" lang="en-US" altLang="en-US" sz="2000" b="0" i="0" u="none" strike="noStrike" cap="none" normalizeH="0" baseline="0" dirty="0">
                <a:ln>
                  <a:noFill/>
                </a:ln>
                <a:effectLst/>
              </a:rPr>
              <a:t> for exponential smoothing.</a:t>
            </a:r>
            <a:endParaRPr kumimoji="0" lang="en-US" altLang="en-US" sz="2000" b="0" i="0" u="none" strike="noStrike" cap="none" normalizeH="0" baseline="0" dirty="0">
              <a:ln>
                <a:noFill/>
              </a:ln>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Arial" panose="020B0604020202020204" pitchFamily="34" charset="0"/>
              </a:rPr>
              <a:t>Example: </a:t>
            </a:r>
            <a:r>
              <a:rPr kumimoji="0" lang="en-US" altLang="en-US" sz="2000" b="0" i="0" u="none" strike="noStrike" cap="none" normalizeH="0" baseline="0" dirty="0">
                <a:ln>
                  <a:noFill/>
                </a:ln>
                <a:effectLst/>
                <a:latin typeface="Arial Unicode MS"/>
              </a:rPr>
              <a:t>=FORECAST.ETS(B2, B$2:B$100, A$2:A$100, 1, TRUE)</a:t>
            </a:r>
            <a:r>
              <a:rPr kumimoji="0" lang="en-US" altLang="en-US" sz="2000" b="0" i="0" u="none" strike="noStrike" cap="none" normalizeH="0" baseline="0" dirty="0">
                <a:ln>
                  <a:noFill/>
                </a:ln>
                <a:effectLst/>
              </a:rPr>
              <a:t>.</a:t>
            </a: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84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A376E-B09E-AA93-3F09-DAB7E730444E}"/>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FA9A094F-91FF-2F7F-D001-EE95D621BB4B}"/>
              </a:ext>
            </a:extLst>
          </p:cNvPr>
          <p:cNvSpPr>
            <a:spLocks noGrp="1"/>
          </p:cNvSpPr>
          <p:nvPr>
            <p:ph type="title"/>
          </p:nvPr>
        </p:nvSpPr>
        <p:spPr>
          <a:xfrm>
            <a:off x="548640" y="758665"/>
            <a:ext cx="10805160" cy="707886"/>
          </a:xfrm>
        </p:spPr>
        <p:txBody>
          <a:bodyPr>
            <a:noAutofit/>
          </a:bodyPr>
          <a:lstStyle/>
          <a:p>
            <a:r>
              <a:rPr lang="en-IN" sz="4400" dirty="0"/>
              <a:t>Decomposing Time Series</a:t>
            </a:r>
            <a:endParaRPr lang="en-US" sz="4400" dirty="0"/>
          </a:p>
        </p:txBody>
      </p:sp>
      <p:sp>
        <p:nvSpPr>
          <p:cNvPr id="3" name="Slide Number Placeholder 2">
            <a:extLst>
              <a:ext uri="{FF2B5EF4-FFF2-40B4-BE49-F238E27FC236}">
                <a16:creationId xmlns:a16="http://schemas.microsoft.com/office/drawing/2014/main" id="{85C33838-C987-2BDF-F4B5-B64865C367BE}"/>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0C84FF2B-2006-28F2-4CC6-15A80F80BAD6}"/>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2C2EEEBB-D36D-7D46-8FD8-61D38036652A}"/>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2" name="Content Placeholder 1">
            <a:extLst>
              <a:ext uri="{FF2B5EF4-FFF2-40B4-BE49-F238E27FC236}">
                <a16:creationId xmlns:a16="http://schemas.microsoft.com/office/drawing/2014/main" id="{2FBABC9B-72DB-C42A-B132-93D74226BE30}"/>
              </a:ext>
            </a:extLst>
          </p:cNvPr>
          <p:cNvSpPr>
            <a:spLocks noGrp="1" noChangeArrowheads="1"/>
          </p:cNvSpPr>
          <p:nvPr>
            <p:ph sz="quarter" idx="13"/>
          </p:nvPr>
        </p:nvSpPr>
        <p:spPr bwMode="auto">
          <a:xfrm>
            <a:off x="479376" y="1217949"/>
            <a:ext cx="1141833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Decomposition Steps: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Identify Trend:</a:t>
            </a:r>
            <a:r>
              <a:rPr kumimoji="0" lang="en-US" altLang="en-US" sz="2800" b="0" i="0" u="none" strike="noStrike" cap="none" normalizeH="0" baseline="0" dirty="0">
                <a:ln>
                  <a:noFill/>
                </a:ln>
                <a:solidFill>
                  <a:schemeClr val="tx1"/>
                </a:solidFill>
                <a:effectLst/>
                <a:latin typeface="Arial" panose="020B0604020202020204" pitchFamily="34" charset="0"/>
              </a:rPr>
              <a:t> Calculate a moving average to smooth out fluctuations.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Estimate Seasonality:</a:t>
            </a:r>
            <a:r>
              <a:rPr kumimoji="0" lang="en-US" altLang="en-US" sz="2800" b="0" i="0" u="none" strike="noStrike" cap="none" normalizeH="0" baseline="0" dirty="0">
                <a:ln>
                  <a:noFill/>
                </a:ln>
                <a:solidFill>
                  <a:schemeClr val="tx1"/>
                </a:solidFill>
                <a:effectLst/>
                <a:latin typeface="Arial" panose="020B0604020202020204" pitchFamily="34" charset="0"/>
              </a:rPr>
              <a:t> Find average seasonal variations.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Calculate Irregular Components:</a:t>
            </a:r>
            <a:r>
              <a:rPr kumimoji="0" lang="en-US" altLang="en-US" sz="2800" b="0" i="0" u="none" strike="noStrike" cap="none" normalizeH="0" baseline="0" dirty="0">
                <a:ln>
                  <a:noFill/>
                </a:ln>
                <a:solidFill>
                  <a:schemeClr val="tx1"/>
                </a:solidFill>
                <a:effectLst/>
                <a:latin typeface="Arial" panose="020B0604020202020204" pitchFamily="34" charset="0"/>
              </a:rPr>
              <a:t> Analyze residuals after removing trend and seasonality.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Excel Techniques: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 </a:t>
            </a:r>
            <a:r>
              <a:rPr kumimoji="0" lang="en-US" altLang="en-US" sz="2800" b="0" i="0" u="none" strike="noStrike" cap="none" normalizeH="0" baseline="0" dirty="0">
                <a:ln>
                  <a:noFill/>
                </a:ln>
                <a:solidFill>
                  <a:schemeClr val="tx1"/>
                </a:solidFill>
                <a:effectLst/>
                <a:latin typeface="Arial Unicode MS"/>
              </a:rPr>
              <a:t>=TREND()</a:t>
            </a:r>
            <a:r>
              <a:rPr kumimoji="0" lang="en-US" altLang="en-US" sz="2800" b="0" i="0" u="none" strike="noStrike" cap="none" normalizeH="0" baseline="0" dirty="0">
                <a:ln>
                  <a:noFill/>
                </a:ln>
                <a:solidFill>
                  <a:schemeClr val="tx1"/>
                </a:solidFill>
                <a:effectLst/>
              </a:rPr>
              <a:t> for trend estimation.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Create additional columns to calculate seasonal indices.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Example: For monthly sales, average each month over the years to identify seasonality.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61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B691B-7C92-E81D-1146-6B121D5E4160}"/>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22070520-7773-BF20-A601-ACB675644E9C}"/>
              </a:ext>
            </a:extLst>
          </p:cNvPr>
          <p:cNvSpPr>
            <a:spLocks noGrp="1"/>
          </p:cNvSpPr>
          <p:nvPr>
            <p:ph type="title"/>
          </p:nvPr>
        </p:nvSpPr>
        <p:spPr>
          <a:xfrm>
            <a:off x="628788" y="512352"/>
            <a:ext cx="10805160" cy="707886"/>
          </a:xfrm>
        </p:spPr>
        <p:txBody>
          <a:bodyPr>
            <a:noAutofit/>
          </a:bodyPr>
          <a:lstStyle/>
          <a:p>
            <a:r>
              <a:rPr lang="en-IN" sz="4400" dirty="0"/>
              <a:t>Forecasting in Excel</a:t>
            </a:r>
            <a:endParaRPr lang="en-US" sz="4400" dirty="0"/>
          </a:p>
        </p:txBody>
      </p:sp>
      <p:sp>
        <p:nvSpPr>
          <p:cNvPr id="3" name="Slide Number Placeholder 2">
            <a:extLst>
              <a:ext uri="{FF2B5EF4-FFF2-40B4-BE49-F238E27FC236}">
                <a16:creationId xmlns:a16="http://schemas.microsoft.com/office/drawing/2014/main" id="{91F95911-632D-853B-17AA-44E7C3167FD0}"/>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2F67DC30-11E1-F9E5-98CE-8C946E7AAAF7}"/>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89B7D913-85FD-21B0-DEC1-4C10EA069AD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2" name="Content Placeholder 1">
            <a:extLst>
              <a:ext uri="{FF2B5EF4-FFF2-40B4-BE49-F238E27FC236}">
                <a16:creationId xmlns:a16="http://schemas.microsoft.com/office/drawing/2014/main" id="{D8B2C72C-461D-37A8-1E63-A1F651B8A241}"/>
              </a:ext>
            </a:extLst>
          </p:cNvPr>
          <p:cNvSpPr>
            <a:spLocks noGrp="1" noChangeArrowheads="1"/>
          </p:cNvSpPr>
          <p:nvPr>
            <p:ph sz="quarter" idx="13"/>
          </p:nvPr>
        </p:nvSpPr>
        <p:spPr bwMode="auto">
          <a:xfrm>
            <a:off x="263352" y="862035"/>
            <a:ext cx="1028653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Introduction to Forecasting: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Different methods such as linear regression, exponential smoothing, and ARIMA (not directly in Excel).</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Using the FORECAST Function: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Syntax:</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=FORECAST(x, </a:t>
            </a:r>
            <a:r>
              <a:rPr kumimoji="0" lang="en-US" altLang="en-US" sz="2400" b="0" i="0" u="none" strike="noStrike" cap="none" normalizeH="0" baseline="0" dirty="0" err="1">
                <a:ln>
                  <a:noFill/>
                </a:ln>
                <a:solidFill>
                  <a:schemeClr val="tx1"/>
                </a:solidFill>
                <a:effectLst/>
                <a:latin typeface="Arial Unicode MS"/>
              </a:rPr>
              <a:t>known_ys</a:t>
            </a:r>
            <a:r>
              <a:rPr kumimoji="0" lang="en-US" altLang="en-US" sz="2400" b="0" i="0" u="none" strike="noStrike" cap="none" normalizeH="0" baseline="0" dirty="0">
                <a:ln>
                  <a:noFill/>
                </a:ln>
                <a:solidFill>
                  <a:schemeClr val="tx1"/>
                </a:solidFill>
                <a:effectLst/>
                <a:latin typeface="Arial Unicode MS"/>
              </a:rPr>
              <a:t>, </a:t>
            </a:r>
            <a:r>
              <a:rPr kumimoji="0" lang="en-US" altLang="en-US" sz="2400" b="0" i="0" u="none" strike="noStrike" cap="none" normalizeH="0" baseline="0" dirty="0" err="1">
                <a:ln>
                  <a:noFill/>
                </a:ln>
                <a:solidFill>
                  <a:schemeClr val="tx1"/>
                </a:solidFill>
                <a:effectLst/>
                <a:latin typeface="Arial Unicode MS"/>
              </a:rPr>
              <a:t>known_xs</a:t>
            </a:r>
            <a:r>
              <a:rPr kumimoji="0" lang="en-US" altLang="en-US" sz="2400" b="0" i="0" u="none" strike="noStrike" cap="none" normalizeH="0" baseline="0" dirty="0">
                <a:ln>
                  <a:noFill/>
                </a:ln>
                <a:solidFill>
                  <a:schemeClr val="tx1"/>
                </a:solidFill>
                <a:effectLst/>
                <a:latin typeface="Arial Unicode MS"/>
              </a:rPr>
              <a:t>)</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Example: To forecast sales for October 2024 based on previous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Data range: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Known </a:t>
            </a:r>
            <a:r>
              <a:rPr kumimoji="0" lang="en-US" altLang="en-US" sz="2400" b="0" i="0" u="none" strike="noStrike" cap="none" normalizeH="0" baseline="0" dirty="0" err="1">
                <a:ln>
                  <a:noFill/>
                </a:ln>
                <a:solidFill>
                  <a:schemeClr val="tx1"/>
                </a:solidFill>
                <a:effectLst/>
                <a:latin typeface="Arial" panose="020B0604020202020204" pitchFamily="34" charset="0"/>
              </a:rPr>
              <a:t>Ys</a:t>
            </a:r>
            <a:r>
              <a:rPr kumimoji="0" lang="en-US" altLang="en-US" sz="2400" b="0" i="0" u="none" strike="noStrike" cap="none" normalizeH="0" baseline="0" dirty="0">
                <a:ln>
                  <a:noFill/>
                </a:ln>
                <a:solidFill>
                  <a:schemeClr val="tx1"/>
                </a:solidFill>
                <a:effectLst/>
                <a:latin typeface="Arial" panose="020B0604020202020204" pitchFamily="34" charset="0"/>
              </a:rPr>
              <a:t> (sales data): B2</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Known </a:t>
            </a:r>
            <a:r>
              <a:rPr kumimoji="0" lang="en-US" altLang="en-US" sz="2400" b="0" i="0" u="none" strike="noStrike" cap="none" normalizeH="0" baseline="0" dirty="0" err="1">
                <a:ln>
                  <a:noFill/>
                </a:ln>
                <a:solidFill>
                  <a:schemeClr val="tx1"/>
                </a:solidFill>
                <a:effectLst/>
                <a:latin typeface="Arial" panose="020B0604020202020204" pitchFamily="34" charset="0"/>
              </a:rPr>
              <a:t>Xs</a:t>
            </a:r>
            <a:r>
              <a:rPr kumimoji="0" lang="en-US" altLang="en-US" sz="2400" b="0" i="0" u="none" strike="noStrike" cap="none" normalizeH="0" baseline="0" dirty="0">
                <a:ln>
                  <a:noFill/>
                </a:ln>
                <a:solidFill>
                  <a:schemeClr val="tx1"/>
                </a:solidFill>
                <a:effectLst/>
                <a:latin typeface="Arial" panose="020B0604020202020204" pitchFamily="34" charset="0"/>
              </a:rPr>
              <a:t> (date data): A2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Creating a Forecast Sheet: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Select your data, go to the </a:t>
            </a:r>
            <a:r>
              <a:rPr kumimoji="0" lang="en-US" altLang="en-US" sz="2400" b="1" i="0" u="none" strike="noStrike" cap="none" normalizeH="0" baseline="0" dirty="0">
                <a:ln>
                  <a:noFill/>
                </a:ln>
                <a:solidFill>
                  <a:schemeClr val="tx1"/>
                </a:solidFill>
                <a:effectLst/>
                <a:latin typeface="Arial" panose="020B0604020202020204" pitchFamily="34" charset="0"/>
              </a:rPr>
              <a:t>Data</a:t>
            </a:r>
            <a:r>
              <a:rPr kumimoji="0" lang="en-US" altLang="en-US" sz="2400" b="0" i="0" u="none" strike="noStrike" cap="none" normalizeH="0" baseline="0" dirty="0">
                <a:ln>
                  <a:noFill/>
                </a:ln>
                <a:solidFill>
                  <a:schemeClr val="tx1"/>
                </a:solidFill>
                <a:effectLst/>
                <a:latin typeface="Arial" panose="020B0604020202020204" pitchFamily="34" charset="0"/>
              </a:rPr>
              <a:t> tab, and click on </a:t>
            </a:r>
            <a:r>
              <a:rPr kumimoji="0" lang="en-US" altLang="en-US" sz="2400" b="1" i="0" u="none" strike="noStrike" cap="none" normalizeH="0" baseline="0" dirty="0">
                <a:ln>
                  <a:noFill/>
                </a:ln>
                <a:solidFill>
                  <a:schemeClr val="tx1"/>
                </a:solidFill>
                <a:effectLst/>
                <a:latin typeface="Arial" panose="020B0604020202020204" pitchFamily="34" charset="0"/>
              </a:rPr>
              <a:t>Forecast Sheet</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Follow prompts to create a forecast chart.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159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CADC-458D-E8A8-776D-0C6123C9A2DB}"/>
              </a:ext>
            </a:extLst>
          </p:cNvPr>
          <p:cNvSpPr>
            <a:spLocks noGrp="1"/>
          </p:cNvSpPr>
          <p:nvPr>
            <p:ph type="title"/>
          </p:nvPr>
        </p:nvSpPr>
        <p:spPr>
          <a:xfrm>
            <a:off x="441305" y="427759"/>
            <a:ext cx="10805160" cy="707886"/>
          </a:xfrm>
        </p:spPr>
        <p:txBody>
          <a:bodyPr>
            <a:noAutofit/>
          </a:bodyPr>
          <a:lstStyle/>
          <a:p>
            <a:r>
              <a:rPr lang="en-IN" sz="4800" dirty="0"/>
              <a:t>Advanced Techniques</a:t>
            </a:r>
          </a:p>
        </p:txBody>
      </p:sp>
      <p:sp>
        <p:nvSpPr>
          <p:cNvPr id="4" name="Picture Placeholder 3">
            <a:extLst>
              <a:ext uri="{FF2B5EF4-FFF2-40B4-BE49-F238E27FC236}">
                <a16:creationId xmlns:a16="http://schemas.microsoft.com/office/drawing/2014/main" id="{4A35A9BA-A2A3-E581-82F0-5597B28F6A65}"/>
              </a:ext>
            </a:extLst>
          </p:cNvPr>
          <p:cNvSpPr>
            <a:spLocks noGrp="1"/>
          </p:cNvSpPr>
          <p:nvPr>
            <p:ph type="pic" sz="quarter" idx="15"/>
          </p:nvPr>
        </p:nvSpPr>
        <p:spPr/>
      </p:sp>
      <p:sp>
        <p:nvSpPr>
          <p:cNvPr id="6" name="Slide Number Placeholder 5">
            <a:extLst>
              <a:ext uri="{FF2B5EF4-FFF2-40B4-BE49-F238E27FC236}">
                <a16:creationId xmlns:a16="http://schemas.microsoft.com/office/drawing/2014/main" id="{6554E1DD-FD5B-C5D0-C78E-6194F6CD4B38}"/>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sp>
        <p:nvSpPr>
          <p:cNvPr id="7" name="Rectangle 1">
            <a:extLst>
              <a:ext uri="{FF2B5EF4-FFF2-40B4-BE49-F238E27FC236}">
                <a16:creationId xmlns:a16="http://schemas.microsoft.com/office/drawing/2014/main" id="{95536300-D6AF-FFA2-5389-E3132A922AAF}"/>
              </a:ext>
            </a:extLst>
          </p:cNvPr>
          <p:cNvSpPr>
            <a:spLocks noGrp="1" noChangeArrowheads="1"/>
          </p:cNvSpPr>
          <p:nvPr>
            <p:ph sz="quarter" idx="13"/>
          </p:nvPr>
        </p:nvSpPr>
        <p:spPr bwMode="auto">
          <a:xfrm>
            <a:off x="263351" y="836478"/>
            <a:ext cx="1116106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Regression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Analyze the relationship between dependent (y) and independent (x) variables.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t>
            </a:r>
            <a:r>
              <a:rPr kumimoji="0" lang="en-US" altLang="en-US" sz="2400" b="0" i="0" u="none" strike="noStrike" cap="none" normalizeH="0" baseline="0" dirty="0">
                <a:ln>
                  <a:noFill/>
                </a:ln>
                <a:solidFill>
                  <a:schemeClr val="tx1"/>
                </a:solidFill>
                <a:effectLst/>
                <a:latin typeface="Arial Unicode MS"/>
              </a:rPr>
              <a:t>=LINEST()</a:t>
            </a:r>
            <a:r>
              <a:rPr kumimoji="0" lang="en-US" altLang="en-US" sz="2400" b="0" i="0" u="none" strike="noStrike" cap="none" normalizeH="0" baseline="0" dirty="0">
                <a:ln>
                  <a:noFill/>
                </a:ln>
                <a:solidFill>
                  <a:schemeClr val="tx1"/>
                </a:solidFill>
                <a:effectLst/>
              </a:rPr>
              <a:t> to perform linear regression.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excel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=LINEST(B2:B25, A2:A25, TRUE, TRUE)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Using the Data Analysis </a:t>
            </a:r>
            <a:r>
              <a:rPr kumimoji="0" lang="en-US" altLang="en-US" sz="2400" b="1" i="0" u="none" strike="noStrike" cap="none" normalizeH="0" baseline="0" dirty="0" err="1">
                <a:ln>
                  <a:noFill/>
                </a:ln>
                <a:solidFill>
                  <a:schemeClr val="tx1"/>
                </a:solidFill>
                <a:effectLst/>
                <a:latin typeface="Arial" panose="020B0604020202020204" pitchFamily="34" charset="0"/>
              </a:rPr>
              <a:t>Toolpak</a:t>
            </a:r>
            <a:r>
              <a:rPr kumimoji="0" lang="en-US" altLang="en-US" sz="2400" b="1" i="0" u="none" strike="noStrike" cap="none" normalizeH="0" baseline="0" dirty="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Activation: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Go to </a:t>
            </a:r>
            <a:r>
              <a:rPr kumimoji="0" lang="en-US" altLang="en-US" sz="2400" b="1" i="0" u="none" strike="noStrike" cap="none" normalizeH="0" baseline="0" dirty="0">
                <a:ln>
                  <a:noFill/>
                </a:ln>
                <a:solidFill>
                  <a:schemeClr val="tx1"/>
                </a:solidFill>
                <a:effectLst/>
                <a:latin typeface="Arial" panose="020B0604020202020204" pitchFamily="34" charset="0"/>
              </a:rPr>
              <a:t>File</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1" i="0" u="none" strike="noStrike" cap="none" normalizeH="0" baseline="0" dirty="0">
                <a:ln>
                  <a:noFill/>
                </a:ln>
                <a:solidFill>
                  <a:schemeClr val="tx1"/>
                </a:solidFill>
                <a:effectLst/>
                <a:latin typeface="Arial" panose="020B0604020202020204" pitchFamily="34" charset="0"/>
              </a:rPr>
              <a:t>Options</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1" i="0" u="none" strike="noStrike" cap="none" normalizeH="0" baseline="0" dirty="0">
                <a:ln>
                  <a:noFill/>
                </a:ln>
                <a:solidFill>
                  <a:schemeClr val="tx1"/>
                </a:solidFill>
                <a:effectLst/>
                <a:latin typeface="Arial" panose="020B0604020202020204" pitchFamily="34" charset="0"/>
              </a:rPr>
              <a:t>Add-ins</a:t>
            </a:r>
            <a:r>
              <a:rPr kumimoji="0" lang="en-US" altLang="en-US" sz="2400" b="0" i="0" u="none" strike="noStrike" cap="none" normalizeH="0" baseline="0" dirty="0">
                <a:ln>
                  <a:noFill/>
                </a:ln>
                <a:solidFill>
                  <a:schemeClr val="tx1"/>
                </a:solidFill>
                <a:effectLst/>
                <a:latin typeface="Arial" panose="020B0604020202020204" pitchFamily="34" charset="0"/>
              </a:rPr>
              <a:t> → Manage: Excel Add-ins → Check Data Analysis </a:t>
            </a:r>
            <a:r>
              <a:rPr kumimoji="0" lang="en-US" altLang="en-US" sz="2400" b="0" i="0" u="none" strike="noStrike" cap="none" normalizeH="0" baseline="0" dirty="0" err="1">
                <a:ln>
                  <a:noFill/>
                </a:ln>
                <a:solidFill>
                  <a:schemeClr val="tx1"/>
                </a:solidFill>
                <a:effectLst/>
                <a:latin typeface="Arial" panose="020B0604020202020204" pitchFamily="34" charset="0"/>
              </a:rPr>
              <a:t>Toolpak</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Regression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Access via </a:t>
            </a:r>
            <a:r>
              <a:rPr kumimoji="0" lang="en-US" altLang="en-US" sz="2400" b="1" i="0" u="none" strike="noStrike" cap="none" normalizeH="0" baseline="0" dirty="0">
                <a:ln>
                  <a:noFill/>
                </a:ln>
                <a:solidFill>
                  <a:schemeClr val="tx1"/>
                </a:solidFill>
                <a:effectLst/>
                <a:latin typeface="Arial" panose="020B0604020202020204" pitchFamily="34" charset="0"/>
              </a:rPr>
              <a:t>Data</a:t>
            </a:r>
            <a:r>
              <a:rPr kumimoji="0" lang="en-US" altLang="en-US" sz="2400" b="0" i="0" u="none" strike="noStrike" cap="none" normalizeH="0" baseline="0" dirty="0">
                <a:ln>
                  <a:noFill/>
                </a:ln>
                <a:solidFill>
                  <a:schemeClr val="tx1"/>
                </a:solidFill>
                <a:effectLst/>
                <a:latin typeface="Arial" panose="020B0604020202020204" pitchFamily="34" charset="0"/>
              </a:rPr>
              <a:t> tab → </a:t>
            </a:r>
            <a:r>
              <a:rPr kumimoji="0" lang="en-US" altLang="en-US" sz="2400" b="1" i="0" u="none" strike="noStrike" cap="none" normalizeH="0" baseline="0" dirty="0">
                <a:ln>
                  <a:noFill/>
                </a:ln>
                <a:solidFill>
                  <a:schemeClr val="tx1"/>
                </a:solidFill>
                <a:effectLst/>
                <a:latin typeface="Arial" panose="020B0604020202020204" pitchFamily="34" charset="0"/>
              </a:rPr>
              <a:t>Data Analysis</a:t>
            </a:r>
            <a:r>
              <a:rPr kumimoji="0" lang="en-US" altLang="en-US" sz="2400" b="0" i="0" u="none" strike="noStrike" cap="none" normalizeH="0" baseline="0" dirty="0">
                <a:ln>
                  <a:noFill/>
                </a:ln>
                <a:solidFill>
                  <a:schemeClr val="tx1"/>
                </a:solidFill>
                <a:effectLst/>
                <a:latin typeface="Arial" panose="020B0604020202020204" pitchFamily="34" charset="0"/>
              </a:rPr>
              <a:t> → Choose </a:t>
            </a:r>
            <a:r>
              <a:rPr kumimoji="0" lang="en-US" altLang="en-US" sz="2400" b="1" i="0" u="none" strike="noStrike" cap="none" normalizeH="0" baseline="0" dirty="0">
                <a:ln>
                  <a:noFill/>
                </a:ln>
                <a:solidFill>
                  <a:schemeClr val="tx1"/>
                </a:solidFill>
                <a:effectLst/>
                <a:latin typeface="Arial" panose="020B0604020202020204" pitchFamily="34" charset="0"/>
              </a:rPr>
              <a:t>Regression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Fill in input ranges for dependent and independent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6067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21</TotalTime>
  <Words>941</Words>
  <Application>Microsoft Office PowerPoint</Application>
  <PresentationFormat>Widescreen</PresentationFormat>
  <Paragraphs>112</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Unicode MS</vt:lpstr>
      <vt:lpstr>Tw Cen MT</vt:lpstr>
      <vt:lpstr>Tw Cen MT Condensed</vt:lpstr>
      <vt:lpstr>Wingdings 3</vt:lpstr>
      <vt:lpstr>ModernClassicBlock-3</vt:lpstr>
      <vt:lpstr>Time Series Analysis in Excel </vt:lpstr>
      <vt:lpstr>Introduction</vt:lpstr>
      <vt:lpstr>Components of Time Series</vt:lpstr>
      <vt:lpstr>Getting Started with Excel Data Preparation: Format: Ensure dates are in a proper format (e.g., YYYY-MM-DD). Structure: Organize data in two columns: Column A: Date Column B: Value (e.g., sales figures) Key Functions: DATE Function: Creates a date from year, month, and day. Example: =DATE(2023, 10, 13) results in 2023-10-13. TEXT Function: Formats dates for display. Example: =TEXT(A2, "MMM-YYYY") to show "Oct-2023". </vt:lpstr>
      <vt:lpstr>Visualizing Time Series Data</vt:lpstr>
      <vt:lpstr>Basic Time Series Analysis Techniques</vt:lpstr>
      <vt:lpstr>Decomposing Time Series</vt:lpstr>
      <vt:lpstr>Forecasting in Excel</vt:lpstr>
      <vt:lpstr>Advanced Techniques</vt:lpstr>
      <vt:lpstr>Conclusion</vt:lpstr>
      <vt:lpstr>If you have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2024-10-13T15:16:13Z</dcterms:created>
  <dcterms:modified xsi:type="dcterms:W3CDTF">2024-10-13T15:37:41Z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