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3"/>
  </p:notesMasterIdLst>
  <p:handoutMasterIdLst>
    <p:handoutMasterId r:id="rId14"/>
  </p:handoutMasterIdLst>
  <p:sldIdLst>
    <p:sldId id="258" r:id="rId5"/>
    <p:sldId id="284" r:id="rId6"/>
    <p:sldId id="261" r:id="rId7"/>
    <p:sldId id="293" r:id="rId8"/>
    <p:sldId id="294" r:id="rId9"/>
    <p:sldId id="29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9"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10/16/2024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10/16/2024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10/16/2024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10/16/2024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10/16/2024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10/16/2024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10/16/2024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10/16/2024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10/16/2024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10/16/2024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10/16/2024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10/16/2024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10/16/2024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10/16/2024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10/16/2024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10/16/2024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10/16/2024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786716" y="1516036"/>
            <a:ext cx="4526280" cy="3227514"/>
          </a:xfrm>
        </p:spPr>
        <p:txBody>
          <a:bodyPr>
            <a:normAutofit fontScale="90000"/>
          </a:bodyPr>
          <a:lstStyle/>
          <a:p>
            <a:r>
              <a:rPr lang="en-US" dirty="0">
                <a:solidFill>
                  <a:schemeClr val="tx1"/>
                </a:solidFill>
              </a:rPr>
              <a:t>Using Excel's Power Query for Data Transformation</a:t>
            </a:r>
          </a:p>
        </p:txBody>
      </p:sp>
      <p:pic>
        <p:nvPicPr>
          <p:cNvPr id="10" name="Picture Placeholder 9">
            <a:extLst>
              <a:ext uri="{FF2B5EF4-FFF2-40B4-BE49-F238E27FC236}">
                <a16:creationId xmlns:a16="http://schemas.microsoft.com/office/drawing/2014/main" id="{AA9206C6-AA64-0809-013E-2F04C94BCDC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086577" y="993058"/>
            <a:ext cx="4625965" cy="41393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722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a:xfrm>
            <a:off x="422787" y="1885125"/>
            <a:ext cx="3984113" cy="2093975"/>
          </a:xfrm>
        </p:spPr>
        <p:txBody>
          <a:bodyPr/>
          <a:lstStyle/>
          <a:p>
            <a:r>
              <a:rPr lang="en-US" dirty="0"/>
              <a:t>INTRODUCTION</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4635639" y="987161"/>
            <a:ext cx="15112721" cy="4642517"/>
          </a:xfrm>
        </p:spPr>
        <p:txBody>
          <a:bodyPr numCol="2">
            <a:normAutofit/>
          </a:bodyPr>
          <a:lstStyle/>
          <a:p>
            <a:pPr>
              <a:spcBef>
                <a:spcPts val="0"/>
              </a:spcBef>
              <a:spcAft>
                <a:spcPts val="0"/>
              </a:spcAft>
            </a:pPr>
            <a:r>
              <a:rPr lang="en-US" sz="2800" dirty="0">
                <a:solidFill>
                  <a:schemeClr val="tx1"/>
                </a:solidFill>
              </a:rPr>
              <a:t>Power Query is a powerful data connectivity and transformation tool in Excel that enables you to import data from various sources, perform data cleaning, and shape your data for analysis. </a:t>
            </a:r>
          </a:p>
          <a:p>
            <a:pPr>
              <a:spcBef>
                <a:spcPts val="0"/>
              </a:spcBef>
              <a:spcAft>
                <a:spcPts val="0"/>
              </a:spcAft>
            </a:pPr>
            <a:r>
              <a:rPr lang="en-US" sz="2800" dirty="0">
                <a:solidFill>
                  <a:schemeClr val="tx1"/>
                </a:solidFill>
              </a:rPr>
              <a:t>Power Query allows you to connect to a wide range of data sources, including databases, Excel files, text files, websites, and more. You can establish a connection to the data source, preview the data, and then load it into Excel for further analysis.</a:t>
            </a:r>
            <a:endParaRPr lang="en-US" sz="2800" dirty="0">
              <a:solidFill>
                <a:schemeClr val="tx1"/>
              </a:solidFill>
              <a:latin typeface="+mj-lt"/>
            </a:endParaRPr>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IN" dirty="0"/>
              <a:t>Using Power Query</a:t>
            </a:r>
            <a:endParaRPr lang="en-US" dirty="0"/>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48140" y="1771913"/>
            <a:ext cx="7027255" cy="3977366"/>
          </a:xfrm>
        </p:spPr>
        <p:txBody>
          <a:bodyPr>
            <a:noAutofit/>
          </a:bodyPr>
          <a:lstStyle/>
          <a:p>
            <a:r>
              <a:rPr lang="en-US" sz="1800" b="1" dirty="0"/>
              <a:t>1) Data Connection: </a:t>
            </a:r>
          </a:p>
          <a:p>
            <a:pPr marL="0" indent="0">
              <a:buNone/>
            </a:pPr>
            <a:r>
              <a:rPr lang="en-US" sz="1800" dirty="0"/>
              <a:t> Go to the "Data" tab in Excel.</a:t>
            </a:r>
          </a:p>
          <a:p>
            <a:pPr marL="0" indent="0">
              <a:buNone/>
            </a:pPr>
            <a:r>
              <a:rPr lang="en-US" sz="1800" dirty="0"/>
              <a:t>Click on "Get Data" or "From Table/Range" to initiate the Power</a:t>
            </a:r>
          </a:p>
          <a:p>
            <a:pPr marL="0" indent="0">
              <a:buNone/>
            </a:pPr>
            <a:r>
              <a:rPr lang="en-US" sz="1800" dirty="0"/>
              <a:t> Query Editor.</a:t>
            </a:r>
          </a:p>
          <a:p>
            <a:r>
              <a:rPr lang="en-US" sz="1800" b="1" dirty="0"/>
              <a:t>2) Power Query Editor: </a:t>
            </a:r>
          </a:p>
          <a:p>
            <a:pPr marL="0" indent="0">
              <a:buNone/>
            </a:pPr>
            <a:r>
              <a:rPr lang="en-US" sz="1800" dirty="0"/>
              <a:t> In the Power Query Editor, you can preview your data, apply transformations, and see the steps taken to shape the data. </a:t>
            </a:r>
          </a:p>
          <a:p>
            <a:pPr marL="0" indent="0">
              <a:buNone/>
            </a:pPr>
            <a:r>
              <a:rPr lang="en-US" sz="1800" dirty="0"/>
              <a:t> Transformations are applied in a step-by-step manner.</a:t>
            </a:r>
          </a:p>
          <a:p>
            <a:r>
              <a:rPr lang="en-IN" sz="1800" b="1" dirty="0"/>
              <a:t>3) Transforming Data: </a:t>
            </a:r>
          </a:p>
          <a:p>
            <a:pPr marL="0" indent="0">
              <a:buNone/>
            </a:pPr>
            <a:r>
              <a:rPr lang="en-IN" sz="1800" dirty="0"/>
              <a:t>★ Filtering and Removing Rows: </a:t>
            </a:r>
          </a:p>
          <a:p>
            <a:pPr marL="0" indent="0">
              <a:buNone/>
            </a:pPr>
            <a:r>
              <a:rPr lang="en-IN" sz="1800" dirty="0"/>
              <a:t> Use filters to exclude unnecessary rows. </a:t>
            </a:r>
          </a:p>
          <a:p>
            <a:pPr marL="0" indent="0">
              <a:buNone/>
            </a:pPr>
            <a:r>
              <a:rPr lang="en-IN" sz="1800" dirty="0"/>
              <a:t> Remove duplicate rows. </a:t>
            </a:r>
          </a:p>
          <a:p>
            <a:pPr marL="0" indent="0">
              <a:buNone/>
            </a:pPr>
            <a:r>
              <a:rPr lang="en-IN" sz="1800" dirty="0"/>
              <a:t>★ Column Operations:</a:t>
            </a:r>
          </a:p>
          <a:p>
            <a:pPr marL="0" indent="0">
              <a:buNone/>
            </a:pPr>
            <a:r>
              <a:rPr lang="en-IN" sz="1800" dirty="0"/>
              <a:t>Add, remove, or rename columns. </a:t>
            </a:r>
          </a:p>
          <a:p>
            <a:pPr marL="0" indent="0">
              <a:buNone/>
            </a:pPr>
            <a:r>
              <a:rPr lang="en-IN" sz="1800" dirty="0"/>
              <a:t>Perform calculations on columns using formulas.</a:t>
            </a:r>
            <a:endParaRPr lang="en-US" sz="1800" dirty="0"/>
          </a:p>
          <a:p>
            <a:endParaRPr lang="en-US" sz="1800" dirty="0"/>
          </a:p>
        </p:txBody>
      </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D06B-9171-B202-7380-0AF0A3B02007}"/>
              </a:ext>
            </a:extLst>
          </p:cNvPr>
          <p:cNvSpPr>
            <a:spLocks noGrp="1"/>
          </p:cNvSpPr>
          <p:nvPr>
            <p:ph type="title"/>
          </p:nvPr>
        </p:nvSpPr>
        <p:spPr/>
        <p:txBody>
          <a:bodyPr/>
          <a:lstStyle/>
          <a:p>
            <a:r>
              <a:rPr lang="en-IN" dirty="0"/>
              <a:t>Using Power Query</a:t>
            </a:r>
          </a:p>
        </p:txBody>
      </p:sp>
      <p:sp>
        <p:nvSpPr>
          <p:cNvPr id="3" name="Content Placeholder 2">
            <a:extLst>
              <a:ext uri="{FF2B5EF4-FFF2-40B4-BE49-F238E27FC236}">
                <a16:creationId xmlns:a16="http://schemas.microsoft.com/office/drawing/2014/main" id="{89B0FD4B-591E-B680-172D-9AAB7E4DF014}"/>
              </a:ext>
            </a:extLst>
          </p:cNvPr>
          <p:cNvSpPr>
            <a:spLocks noGrp="1"/>
          </p:cNvSpPr>
          <p:nvPr>
            <p:ph idx="1"/>
          </p:nvPr>
        </p:nvSpPr>
        <p:spPr>
          <a:xfrm>
            <a:off x="5928529" y="1440317"/>
            <a:ext cx="5485458" cy="3977366"/>
          </a:xfrm>
        </p:spPr>
        <p:txBody>
          <a:bodyPr>
            <a:noAutofit/>
          </a:bodyPr>
          <a:lstStyle/>
          <a:p>
            <a:pPr marL="0" indent="0">
              <a:buNone/>
            </a:pPr>
            <a:r>
              <a:rPr lang="en-IN" sz="2000" dirty="0"/>
              <a:t>★ Data Type Handling:</a:t>
            </a:r>
          </a:p>
          <a:p>
            <a:pPr marL="0" indent="0">
              <a:buNone/>
            </a:pPr>
            <a:r>
              <a:rPr lang="en-IN" sz="2000" dirty="0"/>
              <a:t>Change data types for columns (e.g., convert text to numbers). </a:t>
            </a:r>
          </a:p>
          <a:p>
            <a:pPr marL="0" indent="0">
              <a:buNone/>
            </a:pPr>
            <a:r>
              <a:rPr lang="en-IN" sz="2000" dirty="0"/>
              <a:t> Handle null or missing values. </a:t>
            </a:r>
          </a:p>
          <a:p>
            <a:pPr marL="0" indent="0">
              <a:buNone/>
            </a:pPr>
            <a:r>
              <a:rPr lang="en-IN" sz="2000" dirty="0"/>
              <a:t> ★ Merging and Appending Queries:</a:t>
            </a:r>
          </a:p>
          <a:p>
            <a:pPr marL="0" indent="0">
              <a:buNone/>
            </a:pPr>
            <a:r>
              <a:rPr lang="en-IN" sz="2000" dirty="0"/>
              <a:t>  Combine data from multiple sources. </a:t>
            </a:r>
          </a:p>
          <a:p>
            <a:pPr marL="0" indent="0">
              <a:buNone/>
            </a:pPr>
            <a:r>
              <a:rPr lang="en-IN" sz="2000" dirty="0"/>
              <a:t> Append tables vertically. </a:t>
            </a:r>
          </a:p>
          <a:p>
            <a:pPr marL="0" indent="0">
              <a:buNone/>
            </a:pPr>
            <a:r>
              <a:rPr lang="en-IN" sz="2000" dirty="0"/>
              <a:t>★ Grouping and Aggregating:</a:t>
            </a:r>
          </a:p>
          <a:p>
            <a:pPr marL="0" indent="0">
              <a:buNone/>
            </a:pPr>
            <a:r>
              <a:rPr lang="en-IN" sz="2000" dirty="0"/>
              <a:t> Group data based on specific columns.</a:t>
            </a:r>
          </a:p>
          <a:p>
            <a:pPr marL="0" indent="0">
              <a:buNone/>
            </a:pPr>
            <a:r>
              <a:rPr lang="en-IN" sz="2000" dirty="0"/>
              <a:t> Perform aggregate functions (sum, average, etc.) on grouped data.</a:t>
            </a:r>
          </a:p>
          <a:p>
            <a:pPr marL="0" indent="0">
              <a:buNone/>
            </a:pPr>
            <a:r>
              <a:rPr lang="en-IN" sz="2000" dirty="0"/>
              <a:t> ★ Pivoting and Unpivoting: </a:t>
            </a:r>
          </a:p>
          <a:p>
            <a:pPr marL="0" indent="0">
              <a:buNone/>
            </a:pPr>
            <a:r>
              <a:rPr lang="en-IN" sz="2000" dirty="0"/>
              <a:t>Transform data by pivoting rows into columns or unpivoting columns into rows.</a:t>
            </a:r>
          </a:p>
        </p:txBody>
      </p:sp>
    </p:spTree>
    <p:extLst>
      <p:ext uri="{BB962C8B-B14F-4D97-AF65-F5344CB8AC3E}">
        <p14:creationId xmlns:p14="http://schemas.microsoft.com/office/powerpoint/2010/main" val="32902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9D3C4-349B-74E6-3FF0-1EA9D43BA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9DDA6-49C4-8D3C-7640-D03D9345D637}"/>
              </a:ext>
            </a:extLst>
          </p:cNvPr>
          <p:cNvSpPr>
            <a:spLocks noGrp="1"/>
          </p:cNvSpPr>
          <p:nvPr>
            <p:ph type="title"/>
          </p:nvPr>
        </p:nvSpPr>
        <p:spPr/>
        <p:txBody>
          <a:bodyPr/>
          <a:lstStyle/>
          <a:p>
            <a:r>
              <a:rPr lang="en-IN" dirty="0"/>
              <a:t>Using Power Query</a:t>
            </a:r>
          </a:p>
        </p:txBody>
      </p:sp>
      <p:sp>
        <p:nvSpPr>
          <p:cNvPr id="3" name="Content Placeholder 2">
            <a:extLst>
              <a:ext uri="{FF2B5EF4-FFF2-40B4-BE49-F238E27FC236}">
                <a16:creationId xmlns:a16="http://schemas.microsoft.com/office/drawing/2014/main" id="{F9289B92-EB9C-A62A-35A6-64A70F229B41}"/>
              </a:ext>
            </a:extLst>
          </p:cNvPr>
          <p:cNvSpPr>
            <a:spLocks noGrp="1"/>
          </p:cNvSpPr>
          <p:nvPr>
            <p:ph idx="1"/>
          </p:nvPr>
        </p:nvSpPr>
        <p:spPr>
          <a:xfrm>
            <a:off x="5761055" y="1440317"/>
            <a:ext cx="6430945" cy="3977366"/>
          </a:xfrm>
        </p:spPr>
        <p:txBody>
          <a:bodyPr>
            <a:noAutofit/>
          </a:bodyPr>
          <a:lstStyle/>
          <a:p>
            <a:r>
              <a:rPr lang="en-US" b="1" dirty="0"/>
              <a:t>4) Load Data into Excel: </a:t>
            </a:r>
          </a:p>
          <a:p>
            <a:pPr marL="0" indent="0">
              <a:buNone/>
            </a:pPr>
            <a:r>
              <a:rPr lang="en-US" dirty="0"/>
              <a:t>After transformations in the Power Query Editor, click "Close &amp; Load" to load the data back into Excel. </a:t>
            </a:r>
          </a:p>
          <a:p>
            <a:r>
              <a:rPr lang="en-US" b="1" dirty="0"/>
              <a:t> 5) Refresh Data: </a:t>
            </a:r>
          </a:p>
          <a:p>
            <a:pPr marL="0" indent="0">
              <a:buNone/>
            </a:pPr>
            <a:r>
              <a:rPr lang="en-US" dirty="0"/>
              <a:t>Data loaded using Power Query can be refreshed to pull in the latest information from the source.</a:t>
            </a:r>
          </a:p>
          <a:p>
            <a:pPr marL="0" indent="0">
              <a:buNone/>
            </a:pPr>
            <a:endParaRPr lang="en-US" dirty="0"/>
          </a:p>
          <a:p>
            <a:pPr marL="0" indent="0">
              <a:buNone/>
            </a:pPr>
            <a:r>
              <a:rPr lang="en-US" dirty="0"/>
              <a:t> Power Query is a valuable tool for anyone dealing with data in Excel. Its ability to connect to various data sources, perform complex transformations, and integrate data from different places makes it an essential component for data analysts, business analysts, and anyone working with Excel for data analysis.</a:t>
            </a:r>
            <a:endParaRPr lang="en-IN" dirty="0"/>
          </a:p>
        </p:txBody>
      </p:sp>
    </p:spTree>
    <p:extLst>
      <p:ext uri="{BB962C8B-B14F-4D97-AF65-F5344CB8AC3E}">
        <p14:creationId xmlns:p14="http://schemas.microsoft.com/office/powerpoint/2010/main" val="123648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E618-6DBE-7737-5666-62DF3A72A38D}"/>
              </a:ext>
            </a:extLst>
          </p:cNvPr>
          <p:cNvSpPr>
            <a:spLocks noGrp="1"/>
          </p:cNvSpPr>
          <p:nvPr>
            <p:ph type="title"/>
          </p:nvPr>
        </p:nvSpPr>
        <p:spPr/>
        <p:txBody>
          <a:bodyPr>
            <a:noAutofit/>
          </a:bodyPr>
          <a:lstStyle/>
          <a:p>
            <a:r>
              <a:rPr lang="en-US" sz="4800" dirty="0"/>
              <a:t>Getting Started with Power Query</a:t>
            </a:r>
            <a:endParaRPr lang="en-IN" sz="4800" dirty="0"/>
          </a:p>
        </p:txBody>
      </p:sp>
      <p:sp>
        <p:nvSpPr>
          <p:cNvPr id="4" name="Rectangle 1">
            <a:extLst>
              <a:ext uri="{FF2B5EF4-FFF2-40B4-BE49-F238E27FC236}">
                <a16:creationId xmlns:a16="http://schemas.microsoft.com/office/drawing/2014/main" id="{E0E848AE-04E8-92A6-EE31-B3D67056E1F1}"/>
              </a:ext>
            </a:extLst>
          </p:cNvPr>
          <p:cNvSpPr>
            <a:spLocks noGrp="1" noChangeArrowheads="1"/>
          </p:cNvSpPr>
          <p:nvPr>
            <p:ph idx="1"/>
          </p:nvPr>
        </p:nvSpPr>
        <p:spPr bwMode="auto">
          <a:xfrm>
            <a:off x="5682667" y="776692"/>
            <a:ext cx="650933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Accessing Power Query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Navigate to the </a:t>
            </a:r>
            <a:r>
              <a:rPr kumimoji="0" lang="en-US" altLang="en-US" b="1" i="0" u="none" strike="noStrike" cap="none" normalizeH="0" baseline="0" dirty="0">
                <a:ln>
                  <a:noFill/>
                </a:ln>
                <a:solidFill>
                  <a:schemeClr val="tx1"/>
                </a:solidFill>
                <a:effectLst/>
                <a:latin typeface="Arial" panose="020B0604020202020204" pitchFamily="34" charset="0"/>
              </a:rPr>
              <a:t>Data</a:t>
            </a:r>
            <a:r>
              <a:rPr kumimoji="0" lang="en-US" altLang="en-US" b="0" i="0" u="none" strike="noStrike" cap="none" normalizeH="0" baseline="0" dirty="0">
                <a:ln>
                  <a:noFill/>
                </a:ln>
                <a:solidFill>
                  <a:schemeClr val="tx1"/>
                </a:solidFill>
                <a:effectLst/>
                <a:latin typeface="Arial" panose="020B0604020202020204" pitchFamily="34" charset="0"/>
              </a:rPr>
              <a:t> tab in Excel.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Click on </a:t>
            </a:r>
            <a:r>
              <a:rPr kumimoji="0" lang="en-US" altLang="en-US" b="1" i="0" u="none" strike="noStrike" cap="none" normalizeH="0" baseline="0" dirty="0">
                <a:ln>
                  <a:noFill/>
                </a:ln>
                <a:solidFill>
                  <a:schemeClr val="tx1"/>
                </a:solidFill>
                <a:effectLst/>
                <a:latin typeface="Arial" panose="020B0604020202020204" pitchFamily="34" charset="0"/>
              </a:rPr>
              <a:t>Get Data</a:t>
            </a:r>
            <a:r>
              <a:rPr kumimoji="0" lang="en-US" altLang="en-US" b="0" i="0" u="none" strike="noStrike" cap="none" normalizeH="0" baseline="0" dirty="0">
                <a:ln>
                  <a:noFill/>
                </a:ln>
                <a:solidFill>
                  <a:schemeClr val="tx1"/>
                </a:solidFill>
                <a:effectLst/>
                <a:latin typeface="Arial" panose="020B0604020202020204" pitchFamily="34" charset="0"/>
              </a:rPr>
              <a:t> to see options for importing data from various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Connecting to Data Sources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Excel files, CSV, databases, web data, and more.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Use the </a:t>
            </a:r>
            <a:r>
              <a:rPr kumimoji="0" lang="en-US" altLang="en-US" b="1" i="0" u="none" strike="noStrike" cap="none" normalizeH="0" baseline="0" dirty="0">
                <a:ln>
                  <a:noFill/>
                </a:ln>
                <a:solidFill>
                  <a:schemeClr val="tx1"/>
                </a:solidFill>
                <a:effectLst/>
                <a:latin typeface="Arial" panose="020B0604020202020204" pitchFamily="34" charset="0"/>
              </a:rPr>
              <a:t>Navigator</a:t>
            </a:r>
            <a:r>
              <a:rPr kumimoji="0" lang="en-US" altLang="en-US" b="0" i="0" u="none" strike="noStrike" cap="none" normalizeH="0" baseline="0" dirty="0">
                <a:ln>
                  <a:noFill/>
                </a:ln>
                <a:solidFill>
                  <a:schemeClr val="tx1"/>
                </a:solidFill>
                <a:effectLst/>
                <a:latin typeface="Arial" panose="020B0604020202020204" pitchFamily="34" charset="0"/>
              </a:rPr>
              <a:t> to preview data before loading.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36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853187" y="-1024353"/>
            <a:ext cx="3100136" cy="1960234"/>
          </a:xfrm>
        </p:spPr>
        <p:txBody>
          <a:bodyPr vert="horz" lIns="91440" tIns="45720" rIns="91440" bIns="45720" rtlCol="0" anchor="b">
            <a:normAutofit/>
          </a:bodyPr>
          <a:lstStyle/>
          <a:p>
            <a:r>
              <a:rPr lang="en-US" sz="4800" dirty="0">
                <a:solidFill>
                  <a:schemeClr val="tx1"/>
                </a:solidFill>
              </a:rPr>
              <a:t>Conclusion</a:t>
            </a:r>
          </a:p>
        </p:txBody>
      </p:sp>
      <p:cxnSp>
        <p:nvCxnSpPr>
          <p:cNvPr id="31" name="Straight Connector 3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346029" y="837325"/>
            <a:ext cx="7170137" cy="3311766"/>
          </a:xfrm>
        </p:spPr>
        <p:txBody>
          <a:bodyPr vert="horz" lIns="0" tIns="45720" rIns="0" bIns="45720" rtlCol="0">
            <a:noAutofit/>
          </a:bodyPr>
          <a:lstStyle/>
          <a:p>
            <a:pPr marL="0" indent="0">
              <a:buNone/>
            </a:pPr>
            <a:r>
              <a:rPr lang="en-US" dirty="0"/>
              <a:t>In conclusion, Excel's Power Query is a transformative tool that significantly enhances data preparation and analysis workflows. By providing a user-friendly interface for connecting, combining, and refining data from various sources, Power Query empowers users to automate complex data transformation tasks with ease. Whether you're removing unwanted columns, merging datasets, or creating custom calculations, Power Query simplifies these processes and allows for efficient, repeatable operations. As you become more familiar with its features and capabilities, you'll find that Power Query not only saves time but also improves the accuracy and reliability of your data analysis. Embracing this powerful tool will undoubtedly elevate your Excel skills and enable you to make more informed decisions based on clean, well-structured data.</a:t>
            </a:r>
            <a:endParaRPr lang="en-US" dirty="0">
              <a:latin typeface="+mj-lt"/>
            </a:endParaRPr>
          </a:p>
        </p:txBody>
      </p:sp>
      <p:pic>
        <p:nvPicPr>
          <p:cNvPr id="9" name="Picture Placeholder 8" descr="A picture containing object that represents mission, goal&#10;">
            <a:extLst>
              <a:ext uri="{FF2B5EF4-FFF2-40B4-BE49-F238E27FC236}">
                <a16:creationId xmlns:a16="http://schemas.microsoft.com/office/drawing/2014/main" id="{8CFBDF6E-78AD-4FBA-9B07-1F98608A8B2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30701" r="2" b="2295"/>
          <a:stretch/>
        </p:blipFill>
        <p:spPr>
          <a:xfrm>
            <a:off x="7174157" y="935881"/>
            <a:ext cx="4833837" cy="517992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8932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THANKYOU </a:t>
            </a:r>
          </a:p>
        </p:txBody>
      </p:sp>
      <p:pic>
        <p:nvPicPr>
          <p:cNvPr id="11"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87313" indent="0">
              <a:buFont typeface="Calibri" panose="020F0502020204030204" pitchFamily="34" charset="0"/>
              <a:buNone/>
            </a:pPr>
            <a:r>
              <a:rPr lang="en-US" dirty="0">
                <a:latin typeface="+mj-lt"/>
              </a:rPr>
              <a:t>If you have any questions?</a:t>
            </a:r>
          </a:p>
          <a:p>
            <a:pPr marL="87313" indent="0">
              <a:buFont typeface="Calibri" panose="020F0502020204030204" pitchFamily="34" charset="0"/>
              <a:buNone/>
            </a:pPr>
            <a:r>
              <a:rPr lang="en-US" dirty="0">
                <a:latin typeface="+mj-lt"/>
              </a:rPr>
              <a:t>thahliyamist@gmail.com</a:t>
            </a:r>
          </a:p>
        </p:txBody>
      </p:sp>
      <p:pic>
        <p:nvPicPr>
          <p:cNvPr id="3" name="Picture 2">
            <a:extLst>
              <a:ext uri="{FF2B5EF4-FFF2-40B4-BE49-F238E27FC236}">
                <a16:creationId xmlns:a16="http://schemas.microsoft.com/office/drawing/2014/main" id="{3B8B5704-34F0-6FBE-6E75-A1B5FAA510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5135" y="3224981"/>
            <a:ext cx="2883463" cy="3087765"/>
          </a:xfrm>
          <a:prstGeom prst="rect">
            <a:avLst/>
          </a:prstGeom>
        </p:spPr>
      </p:pic>
    </p:spTree>
    <p:extLst>
      <p:ext uri="{BB962C8B-B14F-4D97-AF65-F5344CB8AC3E}">
        <p14:creationId xmlns:p14="http://schemas.microsoft.com/office/powerpoint/2010/main" val="259689770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26</TotalTime>
  <Words>630</Words>
  <Application>Microsoft Office PowerPoint</Application>
  <PresentationFormat>Widescreen</PresentationFormat>
  <Paragraphs>57</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RetrospectVTI</vt:lpstr>
      <vt:lpstr>Using Excel's Power Query for Data Transformation</vt:lpstr>
      <vt:lpstr>INTRODUCTION</vt:lpstr>
      <vt:lpstr>Using Power Query</vt:lpstr>
      <vt:lpstr>Using Power Query</vt:lpstr>
      <vt:lpstr>Using Power Query</vt:lpstr>
      <vt:lpstr>Getting Started with Power Query</vt:lpstr>
      <vt:lpstr>Conclusion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2024-10-16T17:37:42Z</dcterms:created>
  <dcterms:modified xsi:type="dcterms:W3CDTF">2024-10-16T18:03:43Z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