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9E7081-589A-4932-A4DE-1B6FC1343FA5}">
          <p14:sldIdLst>
            <p14:sldId id="256"/>
            <p14:sldId id="257"/>
            <p14:sldId id="258"/>
            <p14:sldId id="268"/>
            <p14:sldId id="259"/>
            <p14:sldId id="260"/>
            <p14:sldId id="269"/>
            <p14:sldId id="270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B47B1-582F-449B-8DF9-3CAD1EB3D75D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D2AE-0437-47E8-9D33-66931E798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7D2AE-0437-47E8-9D33-66931E798A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1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7D2AE-0437-47E8-9D33-66931E798A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0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6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EEE7A1-5589-40B5-9855-723FA0E4E806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066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0C5-838E-0FA6-3705-2FFD3231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8" y="919317"/>
            <a:ext cx="6066502" cy="322743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+mn-lt"/>
              </a:rPr>
              <a:t>HLOOKUP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        AND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VLOOKUP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7319F-F4C7-3AF2-576B-ED4955D2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13" y="1791929"/>
            <a:ext cx="3897262" cy="27112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91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4993-0FCC-F59D-EFD0-666677D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>
                <a:latin typeface="Baskerville Old Face" panose="02020602080505020303" pitchFamily="18" charset="0"/>
              </a:rPr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C3F-5E31-426B-E3B7-B041365EC05C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16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If you have any questions?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36236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98B6-1C1C-2F7B-2D6F-BF52A73D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2826" y="776748"/>
            <a:ext cx="7384026" cy="3637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ook Antiqua" panose="02040602050305030304" pitchFamily="18" charset="0"/>
              </a:rPr>
              <a:t>Introduction </a:t>
            </a:r>
            <a:br>
              <a:rPr lang="en-IN" b="1" dirty="0">
                <a:latin typeface="Book Antiqua" panose="02040602050305030304" pitchFamily="18" charset="0"/>
              </a:rPr>
            </a:br>
            <a:endParaRPr lang="en-IN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779CA-A106-AC34-6C41-64478332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539" y="1778819"/>
            <a:ext cx="6223822" cy="3300362"/>
          </a:xfrm>
        </p:spPr>
        <p:txBody>
          <a:bodyPr>
            <a:normAutofit fontScale="92500"/>
          </a:bodyPr>
          <a:lstStyle/>
          <a:p>
            <a:pPr algn="l"/>
            <a:r>
              <a:rPr lang="en-IN" sz="3200" dirty="0"/>
              <a:t>Both VLOOKUP(vertical lookup) and HLOOKUP(horizontal lookup) are functions in excel that helps you to search for a specific value in a table and retrieve information based on that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6B04A-BD33-1951-9A8D-A35D824C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2" y="1632820"/>
            <a:ext cx="4480535" cy="4178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78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2FE9-9C23-A075-B482-944FA4A3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4218" y="748396"/>
            <a:ext cx="7958331" cy="1077229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Bodoni MT" panose="02070603080606020203" pitchFamily="18" charset="0"/>
              </a:rPr>
              <a:t>HLOOKUP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5912DA-0423-5C8E-1D7C-8E138F1D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147" y="1812618"/>
            <a:ext cx="9259529" cy="4408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Baskerville Old Face" panose="020206020805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=HLOOKUP(</a:t>
            </a:r>
            <a:r>
              <a:rPr lang="en-IN" dirty="0" err="1">
                <a:latin typeface="Baskerville Old Face" panose="02020602080505020303" pitchFamily="18" charset="0"/>
              </a:rPr>
              <a:t>lookup_value,table_array,row_index_num</a:t>
            </a:r>
            <a:r>
              <a:rPr lang="en-IN" dirty="0">
                <a:latin typeface="Baskerville Old Face" panose="02020602080505020303" pitchFamily="18" charset="0"/>
              </a:rPr>
              <a:t>,[</a:t>
            </a:r>
            <a:r>
              <a:rPr lang="en-IN" dirty="0" err="1">
                <a:latin typeface="Baskerville Old Face" panose="02020602080505020303" pitchFamily="18" charset="0"/>
              </a:rPr>
              <a:t>range_lookup</a:t>
            </a:r>
            <a:r>
              <a:rPr lang="en-IN" dirty="0">
                <a:latin typeface="Baskerville Old Face" panose="02020602080505020303" pitchFamily="18" charset="0"/>
              </a:rPr>
              <a:t>])</a:t>
            </a:r>
          </a:p>
          <a:p>
            <a:pPr marL="0" indent="0">
              <a:buNone/>
            </a:pPr>
            <a:r>
              <a:rPr lang="en-IN" u="sng" dirty="0">
                <a:latin typeface="Baskerville Old Face" panose="02020602080505020303" pitchFamily="18" charset="0"/>
              </a:rPr>
              <a:t>Explanation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lookup_value</a:t>
            </a:r>
            <a:r>
              <a:rPr lang="en-IN" dirty="0">
                <a:latin typeface="Baskerville Old Face" panose="02020602080505020303" pitchFamily="18" charset="0"/>
              </a:rPr>
              <a:t>: The value you want to search for in the first row of the table.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table_array:The</a:t>
            </a:r>
            <a:r>
              <a:rPr lang="en-IN" dirty="0">
                <a:latin typeface="Baskerville Old Face" panose="02020602080505020303" pitchFamily="18" charset="0"/>
              </a:rPr>
              <a:t> range of cells that contains the </a:t>
            </a:r>
            <a:r>
              <a:rPr lang="en-IN" dirty="0" err="1">
                <a:latin typeface="Baskerville Old Face" panose="02020602080505020303" pitchFamily="18" charset="0"/>
              </a:rPr>
              <a:t>data.The</a:t>
            </a:r>
            <a:r>
              <a:rPr lang="en-IN" dirty="0">
                <a:latin typeface="Baskerville Old Face" panose="02020602080505020303" pitchFamily="18" charset="0"/>
              </a:rPr>
              <a:t> first row of this range should contain the </a:t>
            </a:r>
            <a:r>
              <a:rPr lang="en-IN" dirty="0" err="1">
                <a:latin typeface="Baskerville Old Face" panose="02020602080505020303" pitchFamily="18" charset="0"/>
              </a:rPr>
              <a:t>lookup_values</a:t>
            </a:r>
            <a:r>
              <a:rPr lang="en-IN" dirty="0"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row_index_num</a:t>
            </a:r>
            <a:r>
              <a:rPr lang="en-IN" dirty="0">
                <a:latin typeface="Baskerville Old Face" panose="02020602080505020303" pitchFamily="18" charset="0"/>
              </a:rPr>
              <a:t>: The row number in the table from which to retrieve the value.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range_lookup:A</a:t>
            </a:r>
            <a:r>
              <a:rPr lang="en-IN" dirty="0">
                <a:latin typeface="Baskerville Old Face" panose="02020602080505020303" pitchFamily="18" charset="0"/>
              </a:rPr>
              <a:t> logical ( T or F) indicating whether to find an exact match (F) or an appropriate match (T).</a:t>
            </a: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C7E0-C6D5-A177-5E69-1BC8A336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20" y="694724"/>
            <a:ext cx="5416825" cy="84894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Working of HLOOKUP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5032C-0F8A-95DD-4142-4ACA58C4F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t="70229" r="28720" b="24791"/>
          <a:stretch/>
        </p:blipFill>
        <p:spPr>
          <a:xfrm>
            <a:off x="2074426" y="1463278"/>
            <a:ext cx="3887576" cy="11128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72EAC-4E34-177F-36ED-89C6F7410FAE}"/>
              </a:ext>
            </a:extLst>
          </p:cNvPr>
          <p:cNvSpPr txBox="1"/>
          <p:nvPr/>
        </p:nvSpPr>
        <p:spPr>
          <a:xfrm>
            <a:off x="1071784" y="2884608"/>
            <a:ext cx="9780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Consider the table</a:t>
            </a:r>
          </a:p>
          <a:p>
            <a:r>
              <a:rPr lang="en-IN" sz="2400" dirty="0"/>
              <a:t>To find the price of “Smartphone”(assuming the table starts in the cell A1):</a:t>
            </a:r>
          </a:p>
          <a:p>
            <a:endParaRPr lang="en-IN" sz="2400" dirty="0"/>
          </a:p>
          <a:p>
            <a:r>
              <a:rPr lang="en-IN" sz="2400" dirty="0"/>
              <a:t>=HLOOKUP(“Smartphone”,B1:D2,2,FALSE)</a:t>
            </a:r>
          </a:p>
          <a:p>
            <a:endParaRPr lang="en-IN" sz="2400" dirty="0"/>
          </a:p>
          <a:p>
            <a:r>
              <a:rPr lang="en-IN" sz="2400" dirty="0"/>
              <a:t>This formula looks for “Smartphone” in the first row of the table and returns the corresponding value from the second row where prices are listed.</a:t>
            </a:r>
          </a:p>
        </p:txBody>
      </p:sp>
    </p:spTree>
    <p:extLst>
      <p:ext uri="{BB962C8B-B14F-4D97-AF65-F5344CB8AC3E}">
        <p14:creationId xmlns:p14="http://schemas.microsoft.com/office/powerpoint/2010/main" val="230464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6D6B-1647-F28D-7109-31BA9FC2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50" y="262714"/>
            <a:ext cx="3867650" cy="1077229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9ED1-8FA9-41A3-3BEB-CB6ACE2F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126" y="1631694"/>
            <a:ext cx="7541899" cy="4365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latin typeface="Baskerville Old Face" panose="020206020805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=VLOOKUP(</a:t>
            </a:r>
            <a:r>
              <a:rPr lang="en-IN" dirty="0" err="1">
                <a:latin typeface="Baskerville Old Face" panose="02020602080505020303" pitchFamily="18" charset="0"/>
              </a:rPr>
              <a:t>lookup_value,table_array,col_index_num</a:t>
            </a:r>
            <a:r>
              <a:rPr lang="en-IN" dirty="0">
                <a:latin typeface="Baskerville Old Face" panose="02020602080505020303" pitchFamily="18" charset="0"/>
              </a:rPr>
              <a:t>,[</a:t>
            </a:r>
            <a:r>
              <a:rPr lang="en-IN" dirty="0" err="1">
                <a:latin typeface="Baskerville Old Face" panose="02020602080505020303" pitchFamily="18" charset="0"/>
              </a:rPr>
              <a:t>range_lookup</a:t>
            </a:r>
            <a:r>
              <a:rPr lang="en-IN" dirty="0">
                <a:latin typeface="Baskerville Old Face" panose="02020602080505020303" pitchFamily="18" charset="0"/>
              </a:rPr>
              <a:t>])</a:t>
            </a:r>
          </a:p>
          <a:p>
            <a:pPr marL="0" indent="0">
              <a:buNone/>
            </a:pPr>
            <a:r>
              <a:rPr lang="en-IN" u="sng" dirty="0">
                <a:latin typeface="Baskerville Old Face" panose="02020602080505020303" pitchFamily="18" charset="0"/>
              </a:rPr>
              <a:t>Explanation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lookup_value</a:t>
            </a:r>
            <a:r>
              <a:rPr lang="en-IN" dirty="0">
                <a:latin typeface="Baskerville Old Face" panose="02020602080505020303" pitchFamily="18" charset="0"/>
              </a:rPr>
              <a:t>: The value you want to search for in the first column of the table.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table_array:The</a:t>
            </a:r>
            <a:r>
              <a:rPr lang="en-IN" dirty="0">
                <a:latin typeface="Baskerville Old Face" panose="02020602080505020303" pitchFamily="18" charset="0"/>
              </a:rPr>
              <a:t> range of cells that contains the </a:t>
            </a:r>
            <a:r>
              <a:rPr lang="en-IN" dirty="0" err="1">
                <a:latin typeface="Baskerville Old Face" panose="02020602080505020303" pitchFamily="18" charset="0"/>
              </a:rPr>
              <a:t>data.The</a:t>
            </a:r>
            <a:r>
              <a:rPr lang="en-IN" dirty="0">
                <a:latin typeface="Baskerville Old Face" panose="02020602080505020303" pitchFamily="18" charset="0"/>
              </a:rPr>
              <a:t> first column of this range should contain the </a:t>
            </a:r>
            <a:r>
              <a:rPr lang="en-IN" dirty="0" err="1">
                <a:latin typeface="Baskerville Old Face" panose="02020602080505020303" pitchFamily="18" charset="0"/>
              </a:rPr>
              <a:t>lookup_values</a:t>
            </a:r>
            <a:r>
              <a:rPr lang="en-IN" dirty="0">
                <a:latin typeface="Baskerville Old Face" panose="020206020805050203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Col_index_num</a:t>
            </a:r>
            <a:r>
              <a:rPr lang="en-IN" dirty="0">
                <a:latin typeface="Baskerville Old Face" panose="02020602080505020303" pitchFamily="18" charset="0"/>
              </a:rPr>
              <a:t>: The column number in the table from which to retrieve the value.</a:t>
            </a: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range_lookup:A</a:t>
            </a:r>
            <a:r>
              <a:rPr lang="en-IN" dirty="0">
                <a:latin typeface="Baskerville Old Face" panose="02020602080505020303" pitchFamily="18" charset="0"/>
              </a:rPr>
              <a:t> logical ( T or F) indicating whether to find an exact match (F) or an appropriate match (T).</a:t>
            </a: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74B-A618-8B4C-5B10-4F6E47F6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51" y="837552"/>
            <a:ext cx="6945147" cy="110923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working of 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A782-2258-3078-CB01-C4D09E2B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3054691"/>
            <a:ext cx="8640097" cy="3713043"/>
          </a:xfrm>
        </p:spPr>
        <p:txBody>
          <a:bodyPr>
            <a:noAutofit/>
          </a:bodyPr>
          <a:lstStyle/>
          <a:p>
            <a:r>
              <a:rPr lang="en-IN" dirty="0"/>
              <a:t>Consider the table</a:t>
            </a:r>
          </a:p>
          <a:p>
            <a:r>
              <a:rPr lang="en-IN" dirty="0"/>
              <a:t>To find the price of “Smartphone”(assuming the table starts in the cell A1):</a:t>
            </a:r>
          </a:p>
          <a:p>
            <a:r>
              <a:rPr lang="en-IN" dirty="0"/>
              <a:t>=VLOOKUP(“Smartphone”,A1:B4,2,FALSE)</a:t>
            </a:r>
          </a:p>
          <a:p>
            <a:r>
              <a:rPr lang="en-IN" dirty="0"/>
              <a:t>This formula looks for “Smartphone” in the first column of the table and returns the corresponding value from the second column which is the  price.</a:t>
            </a: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0CFDB-BD10-6ECC-02DA-869DA413C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7" t="15510" r="32927" b="78182"/>
          <a:stretch/>
        </p:blipFill>
        <p:spPr>
          <a:xfrm>
            <a:off x="1858296" y="1504335"/>
            <a:ext cx="4102737" cy="13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6529-E9B4-0E64-4F55-79B27165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INDEX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5221-FC06-1CC1-3E70-BE497F12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ctr"/>
            <a:r>
              <a:rPr lang="en-US" b="0" i="0" dirty="0">
                <a:effectLst/>
                <a:latin typeface="Google Sans"/>
              </a:rPr>
              <a:t>The INDEX MATCH function in Excel is a combination of the INDEX and MATCH functions that allows users to find a cell's value in a table based on both horizontal and vertical criteria: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INDEX: Returns a cell's value in a table based on its row and column number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MATCH: Finds the position of a cell in a row or column </a:t>
            </a:r>
            <a:br>
              <a:rPr lang="en-US" b="0" i="0" dirty="0">
                <a:effectLst/>
                <a:latin typeface="Google 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08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238-7A50-9A9C-DA7A-3B220F01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82" y="522920"/>
            <a:ext cx="5912760" cy="1077229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 Syntax for INDEX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INDEX(array,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row_num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column_num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Google Sans"/>
              </a:rPr>
            </a:br>
            <a:endParaRPr lang="en-IN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838B-A9CD-9A45-40F7-9A9734DE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715" y="1430085"/>
            <a:ext cx="8916955" cy="5049367"/>
          </a:xfrm>
        </p:spPr>
        <p:txBody>
          <a:bodyPr>
            <a:normAutofit fontScale="92500" lnSpcReduction="10000"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Array: The range of cells that contains the data.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oogle Sans"/>
              </a:rPr>
              <a:t>Row_num</a:t>
            </a:r>
            <a:r>
              <a:rPr lang="en-US" b="0" i="0" dirty="0">
                <a:effectLst/>
                <a:latin typeface="Google Sans"/>
              </a:rPr>
              <a:t>: The row number of the cell that contains the desired value.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Google Sans"/>
              </a:rPr>
              <a:t>Column_num</a:t>
            </a:r>
            <a:r>
              <a:rPr lang="en-US" b="0" i="0" dirty="0">
                <a:effectLst/>
                <a:latin typeface="Google Sans"/>
              </a:rPr>
              <a:t>: The column number of the cell that contains the desired value. </a:t>
            </a:r>
          </a:p>
          <a:p>
            <a:pPr marL="0" indent="0" algn="l" fontAlgn="ctr">
              <a:lnSpc>
                <a:spcPct val="100000"/>
              </a:lnSpc>
              <a:buNone/>
            </a:pPr>
            <a:r>
              <a:rPr lang="en-US" sz="3200" dirty="0">
                <a:latin typeface="Google Sans"/>
              </a:rPr>
              <a:t>Syntax for MATCH</a:t>
            </a:r>
          </a:p>
          <a:p>
            <a:pPr marL="0" indent="0" algn="l" fontAlgn="ctr">
              <a:lnSpc>
                <a:spcPct val="100000"/>
              </a:lnSpc>
              <a:buNone/>
            </a:pPr>
            <a:r>
              <a:rPr lang="en-US" dirty="0"/>
              <a:t>=MATCH(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lookup_array</a:t>
            </a:r>
            <a:r>
              <a:rPr lang="en-US" dirty="0"/>
              <a:t>, [</a:t>
            </a:r>
            <a:r>
              <a:rPr lang="en-US" dirty="0" err="1"/>
              <a:t>match_type</a:t>
            </a:r>
            <a:r>
              <a:rPr lang="en-US" dirty="0"/>
              <a:t>])</a:t>
            </a:r>
          </a:p>
          <a:p>
            <a:pPr marL="0" indent="0" algn="l" fontAlgn="ctr">
              <a:lnSpc>
                <a:spcPct val="100000"/>
              </a:lnSpc>
              <a:buNone/>
            </a:pPr>
            <a:r>
              <a:rPr lang="en-US" dirty="0" err="1"/>
              <a:t>lookup_value</a:t>
            </a:r>
            <a:r>
              <a:rPr lang="en-US" dirty="0"/>
              <a:t>: The value you want to find </a:t>
            </a:r>
          </a:p>
          <a:p>
            <a:pPr marL="0" indent="0" algn="l" fontAlgn="ctr">
              <a:lnSpc>
                <a:spcPct val="100000"/>
              </a:lnSpc>
              <a:buNone/>
            </a:pPr>
            <a:r>
              <a:rPr lang="en-US" dirty="0" err="1"/>
              <a:t>lookup_array</a:t>
            </a:r>
            <a:r>
              <a:rPr lang="en-US" dirty="0"/>
              <a:t>: The range of cells to search in </a:t>
            </a:r>
          </a:p>
          <a:p>
            <a:pPr marL="0" indent="0" algn="l" fontAlgn="ctr">
              <a:lnSpc>
                <a:spcPct val="100000"/>
              </a:lnSpc>
              <a:buNone/>
            </a:pPr>
            <a:r>
              <a:rPr lang="en-US" dirty="0" err="1"/>
              <a:t>match_type</a:t>
            </a:r>
            <a:r>
              <a:rPr lang="en-US" dirty="0"/>
              <a:t>: An optional argument that defines the match type. It can be set to 1, 0, or -1.</a:t>
            </a:r>
          </a:p>
          <a:p>
            <a:pPr marL="0" indent="0" algn="l" fontAlgn="ctr">
              <a:lnSpc>
                <a:spcPct val="100000"/>
              </a:lnSpc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E4251C-D69A-38E7-6CBC-4ED2EA3B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=MATCH(lookup_value, lookup_array, [match_type])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AD5-5253-9930-C53F-3C4D9316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4FFE-93F9-AE32-DB53-B428C72D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48" y="1671024"/>
            <a:ext cx="10084904" cy="377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Baskerville Old Face" panose="02020602080505020303" pitchFamily="18" charset="0"/>
              </a:rPr>
              <a:t>Lookup functions in Excel mean referencing a cell to match values in another row or column against the cell and thereby retrieving the corresponding results from the respective rows and columns.</a:t>
            </a:r>
            <a:endParaRPr lang="en-IN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4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193</TotalTime>
  <Words>665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Baskerville Old Face</vt:lpstr>
      <vt:lpstr>Bodoni MT</vt:lpstr>
      <vt:lpstr>Book Antiqua</vt:lpstr>
      <vt:lpstr>Calibri</vt:lpstr>
      <vt:lpstr>Courier New</vt:lpstr>
      <vt:lpstr>Google Sans</vt:lpstr>
      <vt:lpstr>MS Shell Dlg 2</vt:lpstr>
      <vt:lpstr>Wingdings</vt:lpstr>
      <vt:lpstr>Wingdings 3</vt:lpstr>
      <vt:lpstr>Madison</vt:lpstr>
      <vt:lpstr>HLOOKUP         AND VLOOKUP</vt:lpstr>
      <vt:lpstr>Introduction  </vt:lpstr>
      <vt:lpstr>HLOOKUP</vt:lpstr>
      <vt:lpstr> Working of HLOOKUP</vt:lpstr>
      <vt:lpstr>VLOOKUP</vt:lpstr>
      <vt:lpstr>The working of VLOOKUP</vt:lpstr>
      <vt:lpstr>INDEX MATCH</vt:lpstr>
      <vt:lpstr> Syntax for INDEX =INDEX(array, row_num, [column_num]) 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3</cp:revision>
  <dcterms:created xsi:type="dcterms:W3CDTF">2024-09-30T14:15:59Z</dcterms:created>
  <dcterms:modified xsi:type="dcterms:W3CDTF">2024-10-02T17:58:51Z</dcterms:modified>
</cp:coreProperties>
</file>