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7"/>
  </p:notesMasterIdLst>
  <p:sldIdLst>
    <p:sldId id="290" r:id="rId3"/>
    <p:sldId id="289" r:id="rId4"/>
    <p:sldId id="288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C5F5"/>
    <a:srgbClr val="F9F8F8"/>
    <a:srgbClr val="0084B4"/>
    <a:srgbClr val="1DA1F2"/>
    <a:srgbClr val="00ACEE"/>
    <a:srgbClr val="E8F5FD"/>
    <a:srgbClr val="408875"/>
    <a:srgbClr val="FDF79D"/>
    <a:srgbClr val="604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92704" autoAdjust="0"/>
  </p:normalViewPr>
  <p:slideViewPr>
    <p:cSldViewPr snapToGrid="0">
      <p:cViewPr varScale="1">
        <p:scale>
          <a:sx n="82" d="100"/>
          <a:sy n="82" d="100"/>
        </p:scale>
        <p:origin x="10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CFEAB-B2B9-4450-8881-EDFD92C5F92E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8D409-D6CC-4414-90E7-1CC21AA5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0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8D409-D6CC-4414-90E7-1CC21AA55A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98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8D409-D6CC-4414-90E7-1CC21AA55A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09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8D409-D6CC-4414-90E7-1CC21AA55A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7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38558"/>
            <a:ext cx="10363200" cy="2551544"/>
          </a:xfrm>
        </p:spPr>
        <p:txBody>
          <a:bodyPr>
            <a:normAutofit/>
          </a:bodyPr>
          <a:lstStyle>
            <a:lvl1pPr algn="ctr">
              <a:defRPr lang="en-US" sz="4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8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3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14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2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38558"/>
            <a:ext cx="10363200" cy="2551544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6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7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47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02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7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419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5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993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8EE3F-407F-4C04-A569-81F7758DDF62}"/>
              </a:ext>
            </a:extLst>
          </p:cNvPr>
          <p:cNvSpPr txBox="1"/>
          <p:nvPr userDrawn="1"/>
        </p:nvSpPr>
        <p:spPr>
          <a:xfrm>
            <a:off x="192281" y="6921998"/>
            <a:ext cx="299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7348310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6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5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79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961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6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5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7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6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3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7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8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22FE1-F5FE-4BA1-87FD-B36A87FC77AC}"/>
              </a:ext>
            </a:extLst>
          </p:cNvPr>
          <p:cNvSpPr txBox="1"/>
          <p:nvPr userDrawn="1"/>
        </p:nvSpPr>
        <p:spPr>
          <a:xfrm>
            <a:off x="192281" y="6921998"/>
            <a:ext cx="299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92657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6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ED173-DBAB-42F8-A28B-638ADDC676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9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3"/>
            <a:ext cx="109728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9"/>
            <a:ext cx="109728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ED173-DBAB-42F8-A28B-638ADDC676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5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BB819C-B1E4-4565-8649-D1F652714ED7}"/>
              </a:ext>
            </a:extLst>
          </p:cNvPr>
          <p:cNvSpPr txBox="1"/>
          <p:nvPr/>
        </p:nvSpPr>
        <p:spPr>
          <a:xfrm>
            <a:off x="35104" y="6921998"/>
            <a:ext cx="299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209034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3"/>
            <a:ext cx="109728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9"/>
            <a:ext cx="109728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fld id="{5CAED173-DBAB-42F8-A28B-638ADDC67609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5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fld id="{4ACA44AF-8201-44E6-8108-BC752E78A7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BB819C-B1E4-4565-8649-D1F652714ED7}"/>
              </a:ext>
            </a:extLst>
          </p:cNvPr>
          <p:cNvSpPr txBox="1"/>
          <p:nvPr/>
        </p:nvSpPr>
        <p:spPr>
          <a:xfrm>
            <a:off x="35104" y="6921998"/>
            <a:ext cx="299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116728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5D74-5FD1-35D6-7EF8-408DDA4F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2E7546-A11C-75FD-057B-1E3FFD487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8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2788-2754-4CAE-AD1A-F8683D9D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238" y="942422"/>
            <a:ext cx="7433187" cy="711081"/>
          </a:xfrm>
        </p:spPr>
        <p:txBody>
          <a:bodyPr/>
          <a:lstStyle/>
          <a:p>
            <a:r>
              <a:rPr lang="en-US" b="1" dirty="0">
                <a:solidFill>
                  <a:srgbClr val="00ACEE"/>
                </a:solidFill>
              </a:rPr>
              <a:t>Twitter Account Activities (Nov 2022)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EAFC13-89E3-42E3-AF48-B56E29A0E2ED}"/>
              </a:ext>
            </a:extLst>
          </p:cNvPr>
          <p:cNvGrpSpPr/>
          <p:nvPr/>
        </p:nvGrpSpPr>
        <p:grpSpPr>
          <a:xfrm>
            <a:off x="793793" y="1718597"/>
            <a:ext cx="9391197" cy="3664453"/>
            <a:chOff x="835749" y="1811631"/>
            <a:chExt cx="6613210" cy="258048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D1C752A-ABF3-4CCB-9F07-D74D34CF0D0F}"/>
                </a:ext>
              </a:extLst>
            </p:cNvPr>
            <p:cNvGrpSpPr/>
            <p:nvPr/>
          </p:nvGrpSpPr>
          <p:grpSpPr>
            <a:xfrm>
              <a:off x="835749" y="1811631"/>
              <a:ext cx="6613210" cy="2580480"/>
              <a:chOff x="812599" y="2008401"/>
              <a:chExt cx="6613210" cy="2580480"/>
            </a:xfrm>
          </p:grpSpPr>
          <p:sp>
            <p:nvSpPr>
              <p:cNvPr id="64" name="Google Shape;84;p17">
                <a:extLst>
                  <a:ext uri="{FF2B5EF4-FFF2-40B4-BE49-F238E27FC236}">
                    <a16:creationId xmlns:a16="http://schemas.microsoft.com/office/drawing/2014/main" id="{BD5D5677-0684-4F87-9E98-128B98C80663}"/>
                  </a:ext>
                </a:extLst>
              </p:cNvPr>
              <p:cNvSpPr/>
              <p:nvPr/>
            </p:nvSpPr>
            <p:spPr>
              <a:xfrm>
                <a:off x="812599" y="2008401"/>
                <a:ext cx="2580480" cy="2580480"/>
              </a:xfrm>
              <a:prstGeom prst="ellipse">
                <a:avLst/>
              </a:prstGeom>
              <a:solidFill>
                <a:srgbClr val="E8F5FD"/>
              </a:solidFill>
              <a:ln w="9525" cap="flat" cmpd="sng">
                <a:solidFill>
                  <a:srgbClr val="00ACE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ACEE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Google Shape;87;p17">
                <a:extLst>
                  <a:ext uri="{FF2B5EF4-FFF2-40B4-BE49-F238E27FC236}">
                    <a16:creationId xmlns:a16="http://schemas.microsoft.com/office/drawing/2014/main" id="{D0D5BDA9-802E-4D0F-BE69-A2EC045062FF}"/>
                  </a:ext>
                </a:extLst>
              </p:cNvPr>
              <p:cNvSpPr txBox="1"/>
              <p:nvPr/>
            </p:nvSpPr>
            <p:spPr>
              <a:xfrm>
                <a:off x="4271156" y="2292710"/>
                <a:ext cx="1628557" cy="475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800" b="1" dirty="0">
                    <a:solidFill>
                      <a:srgbClr val="00ACE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100%</a:t>
                </a:r>
                <a:endParaRPr b="1" dirty="0">
                  <a:solidFill>
                    <a:srgbClr val="00ACEE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19D5308-8B1E-48CF-B6E4-454171CA4D50}"/>
                  </a:ext>
                </a:extLst>
              </p:cNvPr>
              <p:cNvSpPr/>
              <p:nvPr/>
            </p:nvSpPr>
            <p:spPr>
              <a:xfrm>
                <a:off x="5006516" y="2302932"/>
                <a:ext cx="2419293" cy="455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ACE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Total Leaked Twitter Accounts</a:t>
                </a:r>
              </a:p>
              <a:p>
                <a:r>
                  <a:rPr lang="en-US" dirty="0">
                    <a:solidFill>
                      <a:srgbClr val="00ACEE"/>
                    </a:solidFill>
                    <a:latin typeface="Segoe UI" panose="020B0502040204020203" pitchFamily="34" charset="0"/>
                    <a:ea typeface="Open Sans" panose="020B0606030504020204" pitchFamily="34" charset="0"/>
                    <a:cs typeface="Segoe UI" panose="020B0502040204020203" pitchFamily="34" charset="0"/>
                  </a:rPr>
                  <a:t>5,485,635</a:t>
                </a:r>
                <a:endParaRPr lang="en-US" dirty="0">
                  <a:solidFill>
                    <a:srgbClr val="00ACEE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38192C-07AA-40CB-AB6E-4D6A76D2A4A2}"/>
                </a:ext>
              </a:extLst>
            </p:cNvPr>
            <p:cNvGrpSpPr/>
            <p:nvPr/>
          </p:nvGrpSpPr>
          <p:grpSpPr>
            <a:xfrm>
              <a:off x="1414697" y="2909185"/>
              <a:ext cx="4611944" cy="1482925"/>
              <a:chOff x="1391547" y="3105955"/>
              <a:chExt cx="4611944" cy="1482925"/>
            </a:xfrm>
          </p:grpSpPr>
          <p:sp>
            <p:nvSpPr>
              <p:cNvPr id="69" name="Google Shape;85;p17">
                <a:extLst>
                  <a:ext uri="{FF2B5EF4-FFF2-40B4-BE49-F238E27FC236}">
                    <a16:creationId xmlns:a16="http://schemas.microsoft.com/office/drawing/2014/main" id="{9540B13B-8C41-4EEB-BF72-2133D01EC996}"/>
                  </a:ext>
                </a:extLst>
              </p:cNvPr>
              <p:cNvSpPr/>
              <p:nvPr/>
            </p:nvSpPr>
            <p:spPr>
              <a:xfrm>
                <a:off x="1391547" y="3200010"/>
                <a:ext cx="1422583" cy="1388870"/>
              </a:xfrm>
              <a:prstGeom prst="ellipse">
                <a:avLst/>
              </a:prstGeom>
              <a:solidFill>
                <a:srgbClr val="76C5F5"/>
              </a:solidFill>
              <a:ln w="9525" cap="flat" cmpd="sng">
                <a:solidFill>
                  <a:srgbClr val="1DA1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ACEE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Google Shape;88;p17">
                <a:extLst>
                  <a:ext uri="{FF2B5EF4-FFF2-40B4-BE49-F238E27FC236}">
                    <a16:creationId xmlns:a16="http://schemas.microsoft.com/office/drawing/2014/main" id="{B233EB62-9FFF-43CE-9193-CB75EBE0BEA8}"/>
                  </a:ext>
                </a:extLst>
              </p:cNvPr>
              <p:cNvSpPr txBox="1"/>
              <p:nvPr/>
            </p:nvSpPr>
            <p:spPr>
              <a:xfrm>
                <a:off x="4271156" y="3105955"/>
                <a:ext cx="616809" cy="475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800" b="1" dirty="0">
                    <a:solidFill>
                      <a:srgbClr val="00ACE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24%</a:t>
                </a:r>
                <a:endParaRPr b="1" dirty="0">
                  <a:solidFill>
                    <a:srgbClr val="00ACEE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B0DECA2-8FE3-4D94-A2CD-AAAFBA45B018}"/>
                  </a:ext>
                </a:extLst>
              </p:cNvPr>
              <p:cNvSpPr/>
              <p:nvPr/>
            </p:nvSpPr>
            <p:spPr>
              <a:xfrm>
                <a:off x="5006515" y="3109284"/>
                <a:ext cx="996976" cy="455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ACE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 following</a:t>
                </a:r>
              </a:p>
              <a:p>
                <a:r>
                  <a:rPr lang="en-US" dirty="0">
                    <a:solidFill>
                      <a:srgbClr val="00ACE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1,301,033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72F2B97-D9EB-4C0F-9CC0-1FAECA79E2EC}"/>
                </a:ext>
              </a:extLst>
            </p:cNvPr>
            <p:cNvGrpSpPr/>
            <p:nvPr/>
          </p:nvGrpSpPr>
          <p:grpSpPr>
            <a:xfrm>
              <a:off x="1629212" y="3357431"/>
              <a:ext cx="5260166" cy="1034679"/>
              <a:chOff x="1606062" y="3554201"/>
              <a:chExt cx="5260166" cy="1034679"/>
            </a:xfrm>
          </p:grpSpPr>
          <p:sp>
            <p:nvSpPr>
              <p:cNvPr id="75" name="Google Shape;86;p17">
                <a:extLst>
                  <a:ext uri="{FF2B5EF4-FFF2-40B4-BE49-F238E27FC236}">
                    <a16:creationId xmlns:a16="http://schemas.microsoft.com/office/drawing/2014/main" id="{ED3E7E96-3944-40CB-84FA-0CA1C1AB7896}"/>
                  </a:ext>
                </a:extLst>
              </p:cNvPr>
              <p:cNvSpPr/>
              <p:nvPr/>
            </p:nvSpPr>
            <p:spPr>
              <a:xfrm>
                <a:off x="1606062" y="3577816"/>
                <a:ext cx="993552" cy="1011064"/>
              </a:xfrm>
              <a:prstGeom prst="ellipse">
                <a:avLst/>
              </a:prstGeom>
              <a:solidFill>
                <a:srgbClr val="1DA1F2"/>
              </a:solidFill>
              <a:ln w="9525" cap="flat" cmpd="sng">
                <a:solidFill>
                  <a:srgbClr val="0084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ACEE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Google Shape;89;p17">
                <a:extLst>
                  <a:ext uri="{FF2B5EF4-FFF2-40B4-BE49-F238E27FC236}">
                    <a16:creationId xmlns:a16="http://schemas.microsoft.com/office/drawing/2014/main" id="{3E870774-4B80-4A5F-9E7A-D97CB349CAF5}"/>
                  </a:ext>
                </a:extLst>
              </p:cNvPr>
              <p:cNvSpPr txBox="1"/>
              <p:nvPr/>
            </p:nvSpPr>
            <p:spPr>
              <a:xfrm>
                <a:off x="4249438" y="3554201"/>
                <a:ext cx="790725" cy="475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800" b="1" dirty="0">
                    <a:solidFill>
                      <a:srgbClr val="00ACE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12%</a:t>
                </a:r>
                <a:endParaRPr b="1" dirty="0">
                  <a:solidFill>
                    <a:srgbClr val="00ACEE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A9371F1-FC5E-4176-B825-AEE442F46631}"/>
                  </a:ext>
                </a:extLst>
              </p:cNvPr>
              <p:cNvSpPr/>
              <p:nvPr/>
            </p:nvSpPr>
            <p:spPr>
              <a:xfrm>
                <a:off x="5006515" y="3560561"/>
                <a:ext cx="1859713" cy="455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ACE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0 following, 0 follower</a:t>
                </a:r>
              </a:p>
              <a:p>
                <a:r>
                  <a:rPr lang="en-US" dirty="0">
                    <a:solidFill>
                      <a:srgbClr val="00ACE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636,231</a:t>
                </a:r>
              </a:p>
            </p:txBody>
          </p:sp>
        </p:grpSp>
      </p:grpSp>
      <p:sp>
        <p:nvSpPr>
          <p:cNvPr id="4" name="Google Shape;86;p17">
            <a:extLst>
              <a:ext uri="{FF2B5EF4-FFF2-40B4-BE49-F238E27FC236}">
                <a16:creationId xmlns:a16="http://schemas.microsoft.com/office/drawing/2014/main" id="{A8C24615-00F1-2533-8564-27902DA90C68}"/>
              </a:ext>
            </a:extLst>
          </p:cNvPr>
          <p:cNvSpPr/>
          <p:nvPr/>
        </p:nvSpPr>
        <p:spPr>
          <a:xfrm>
            <a:off x="2038152" y="4285116"/>
            <a:ext cx="1149559" cy="1097933"/>
          </a:xfrm>
          <a:prstGeom prst="ellipse">
            <a:avLst/>
          </a:prstGeom>
          <a:solidFill>
            <a:srgbClr val="0084B4"/>
          </a:solidFill>
          <a:ln w="9525" cap="flat" cmpd="sng">
            <a:solidFill>
              <a:srgbClr val="76C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Google Shape;89;p17">
            <a:extLst>
              <a:ext uri="{FF2B5EF4-FFF2-40B4-BE49-F238E27FC236}">
                <a16:creationId xmlns:a16="http://schemas.microsoft.com/office/drawing/2014/main" id="{34BC02F3-5D83-FBCE-0832-EE8443DD04B1}"/>
              </a:ext>
            </a:extLst>
          </p:cNvPr>
          <p:cNvSpPr txBox="1"/>
          <p:nvPr/>
        </p:nvSpPr>
        <p:spPr>
          <a:xfrm>
            <a:off x="5705173" y="4647232"/>
            <a:ext cx="1122882" cy="67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00AC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8%</a:t>
            </a:r>
            <a:endParaRPr b="1" dirty="0">
              <a:solidFill>
                <a:srgbClr val="00ACE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AD590D-EA4E-B781-270C-C6F58F01B193}"/>
              </a:ext>
            </a:extLst>
          </p:cNvPr>
          <p:cNvSpPr/>
          <p:nvPr/>
        </p:nvSpPr>
        <p:spPr>
          <a:xfrm>
            <a:off x="6749432" y="4651193"/>
            <a:ext cx="42285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ACE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 following, 0 follower, 0 like, 0 post</a:t>
            </a:r>
          </a:p>
          <a:p>
            <a:r>
              <a:rPr lang="en-US" dirty="0">
                <a:solidFill>
                  <a:srgbClr val="00AC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418,090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932B82-2146-CFCF-7248-071BECCE8F11}"/>
              </a:ext>
            </a:extLst>
          </p:cNvPr>
          <p:cNvCxnSpPr>
            <a:cxnSpLocks/>
          </p:cNvCxnSpPr>
          <p:nvPr/>
        </p:nvCxnSpPr>
        <p:spPr>
          <a:xfrm flipH="1">
            <a:off x="2735444" y="2449739"/>
            <a:ext cx="2733907" cy="0"/>
          </a:xfrm>
          <a:prstGeom prst="straightConnector1">
            <a:avLst/>
          </a:prstGeom>
          <a:ln w="28575">
            <a:solidFill>
              <a:srgbClr val="00AC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C0FFE3-5588-7E4E-0F6B-4DB1D938048A}"/>
              </a:ext>
            </a:extLst>
          </p:cNvPr>
          <p:cNvCxnSpPr>
            <a:cxnSpLocks/>
          </p:cNvCxnSpPr>
          <p:nvPr/>
        </p:nvCxnSpPr>
        <p:spPr>
          <a:xfrm flipH="1">
            <a:off x="2735444" y="3583096"/>
            <a:ext cx="2767063" cy="0"/>
          </a:xfrm>
          <a:prstGeom prst="straightConnector1">
            <a:avLst/>
          </a:prstGeom>
          <a:ln w="28575">
            <a:solidFill>
              <a:srgbClr val="00AC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94291D-DC0F-5C48-E1C6-F34CD38A9981}"/>
              </a:ext>
            </a:extLst>
          </p:cNvPr>
          <p:cNvCxnSpPr>
            <a:cxnSpLocks/>
          </p:cNvCxnSpPr>
          <p:nvPr/>
        </p:nvCxnSpPr>
        <p:spPr>
          <a:xfrm flipH="1">
            <a:off x="2735444" y="4974359"/>
            <a:ext cx="2767063" cy="0"/>
          </a:xfrm>
          <a:prstGeom prst="straightConnector1">
            <a:avLst/>
          </a:prstGeom>
          <a:ln w="28575">
            <a:solidFill>
              <a:srgbClr val="00AC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1A1B51-30E4-50BC-F2A2-8B582A3FA58A}"/>
              </a:ext>
            </a:extLst>
          </p:cNvPr>
          <p:cNvCxnSpPr>
            <a:cxnSpLocks/>
          </p:cNvCxnSpPr>
          <p:nvPr/>
        </p:nvCxnSpPr>
        <p:spPr>
          <a:xfrm flipH="1">
            <a:off x="2735444" y="4190020"/>
            <a:ext cx="2767063" cy="0"/>
          </a:xfrm>
          <a:prstGeom prst="straightConnector1">
            <a:avLst/>
          </a:prstGeom>
          <a:ln w="28575">
            <a:solidFill>
              <a:srgbClr val="00AC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Logo, company name&#10;&#10;Description automatically generated">
            <a:extLst>
              <a:ext uri="{FF2B5EF4-FFF2-40B4-BE49-F238E27FC236}">
                <a16:creationId xmlns:a16="http://schemas.microsoft.com/office/drawing/2014/main" id="{7FB06F1C-C8C8-2370-DE8D-4EE3DDD12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3" y="148526"/>
            <a:ext cx="1504977" cy="150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0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2788-2754-4CAE-AD1A-F8683D9D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130" y="932645"/>
            <a:ext cx="7433187" cy="711081"/>
          </a:xfrm>
        </p:spPr>
        <p:txBody>
          <a:bodyPr/>
          <a:lstStyle/>
          <a:p>
            <a:r>
              <a:rPr lang="en-US" b="1" dirty="0">
                <a:solidFill>
                  <a:srgbClr val="00ACEE"/>
                </a:solidFill>
              </a:rPr>
              <a:t>Twitter Account LIKES (Nov 2022)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EAFC13-89E3-42E3-AF48-B56E29A0E2ED}"/>
              </a:ext>
            </a:extLst>
          </p:cNvPr>
          <p:cNvGrpSpPr/>
          <p:nvPr/>
        </p:nvGrpSpPr>
        <p:grpSpPr>
          <a:xfrm>
            <a:off x="793793" y="1718597"/>
            <a:ext cx="7114931" cy="3664453"/>
            <a:chOff x="835749" y="1811631"/>
            <a:chExt cx="5010281" cy="2580480"/>
          </a:xfrm>
        </p:grpSpPr>
        <p:sp>
          <p:nvSpPr>
            <p:cNvPr id="64" name="Google Shape;84;p17">
              <a:extLst>
                <a:ext uri="{FF2B5EF4-FFF2-40B4-BE49-F238E27FC236}">
                  <a16:creationId xmlns:a16="http://schemas.microsoft.com/office/drawing/2014/main" id="{BD5D5677-0684-4F87-9E98-128B98C80663}"/>
                </a:ext>
              </a:extLst>
            </p:cNvPr>
            <p:cNvSpPr/>
            <p:nvPr/>
          </p:nvSpPr>
          <p:spPr>
            <a:xfrm>
              <a:off x="835749" y="1811631"/>
              <a:ext cx="2580480" cy="2580480"/>
            </a:xfrm>
            <a:prstGeom prst="ellipse">
              <a:avLst/>
            </a:prstGeom>
            <a:solidFill>
              <a:srgbClr val="E8F5FD"/>
            </a:solidFill>
            <a:ln w="9525" cap="flat" cmpd="sng">
              <a:solidFill>
                <a:srgbClr val="00AC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ACE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38192C-07AA-40CB-AB6E-4D6A76D2A4A2}"/>
                </a:ext>
              </a:extLst>
            </p:cNvPr>
            <p:cNvGrpSpPr/>
            <p:nvPr/>
          </p:nvGrpSpPr>
          <p:grpSpPr>
            <a:xfrm>
              <a:off x="1224042" y="2479915"/>
              <a:ext cx="4621988" cy="1912195"/>
              <a:chOff x="1200892" y="2676685"/>
              <a:chExt cx="4621988" cy="1912195"/>
            </a:xfrm>
          </p:grpSpPr>
          <p:sp>
            <p:nvSpPr>
              <p:cNvPr id="69" name="Google Shape;85;p17">
                <a:extLst>
                  <a:ext uri="{FF2B5EF4-FFF2-40B4-BE49-F238E27FC236}">
                    <a16:creationId xmlns:a16="http://schemas.microsoft.com/office/drawing/2014/main" id="{9540B13B-8C41-4EEB-BF72-2133D01EC996}"/>
                  </a:ext>
                </a:extLst>
              </p:cNvPr>
              <p:cNvSpPr/>
              <p:nvPr/>
            </p:nvSpPr>
            <p:spPr>
              <a:xfrm>
                <a:off x="1200892" y="2890460"/>
                <a:ext cx="1837009" cy="1698420"/>
              </a:xfrm>
              <a:prstGeom prst="ellipse">
                <a:avLst/>
              </a:prstGeom>
              <a:solidFill>
                <a:srgbClr val="76C5F5"/>
              </a:solidFill>
              <a:ln w="9525" cap="flat" cmpd="sng">
                <a:solidFill>
                  <a:srgbClr val="1DA1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ACEE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Google Shape;88;p17">
                <a:extLst>
                  <a:ext uri="{FF2B5EF4-FFF2-40B4-BE49-F238E27FC236}">
                    <a16:creationId xmlns:a16="http://schemas.microsoft.com/office/drawing/2014/main" id="{B233EB62-9FFF-43CE-9193-CB75EBE0BEA8}"/>
                  </a:ext>
                </a:extLst>
              </p:cNvPr>
              <p:cNvSpPr txBox="1"/>
              <p:nvPr/>
            </p:nvSpPr>
            <p:spPr>
              <a:xfrm>
                <a:off x="4271156" y="2676685"/>
                <a:ext cx="616809" cy="475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800" b="1" dirty="0">
                    <a:solidFill>
                      <a:srgbClr val="00ACE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63%</a:t>
                </a:r>
                <a:endParaRPr b="1" dirty="0">
                  <a:solidFill>
                    <a:srgbClr val="00ACEE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B0DECA2-8FE3-4D94-A2CD-AAAFBA45B018}"/>
                  </a:ext>
                </a:extLst>
              </p:cNvPr>
              <p:cNvSpPr/>
              <p:nvPr/>
            </p:nvSpPr>
            <p:spPr>
              <a:xfrm>
                <a:off x="5006515" y="2680013"/>
                <a:ext cx="816365" cy="455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ACE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&lt; 5 Likes</a:t>
                </a:r>
              </a:p>
              <a:p>
                <a:r>
                  <a:rPr lang="en-US" dirty="0">
                    <a:solidFill>
                      <a:srgbClr val="00ACE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3,433,211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72F2B97-D9EB-4C0F-9CC0-1FAECA79E2EC}"/>
                </a:ext>
              </a:extLst>
            </p:cNvPr>
            <p:cNvGrpSpPr/>
            <p:nvPr/>
          </p:nvGrpSpPr>
          <p:grpSpPr>
            <a:xfrm>
              <a:off x="1410068" y="2909184"/>
              <a:ext cx="4435962" cy="1482926"/>
              <a:chOff x="1386918" y="3105954"/>
              <a:chExt cx="4435962" cy="1482926"/>
            </a:xfrm>
          </p:grpSpPr>
          <p:sp>
            <p:nvSpPr>
              <p:cNvPr id="75" name="Google Shape;86;p17">
                <a:extLst>
                  <a:ext uri="{FF2B5EF4-FFF2-40B4-BE49-F238E27FC236}">
                    <a16:creationId xmlns:a16="http://schemas.microsoft.com/office/drawing/2014/main" id="{ED3E7E96-3944-40CB-84FA-0CA1C1AB7896}"/>
                  </a:ext>
                </a:extLst>
              </p:cNvPr>
              <p:cNvSpPr/>
              <p:nvPr/>
            </p:nvSpPr>
            <p:spPr>
              <a:xfrm>
                <a:off x="1386918" y="3105954"/>
                <a:ext cx="1431840" cy="1482926"/>
              </a:xfrm>
              <a:prstGeom prst="ellipse">
                <a:avLst/>
              </a:prstGeom>
              <a:solidFill>
                <a:srgbClr val="1DA1F2"/>
              </a:solidFill>
              <a:ln w="9525" cap="flat" cmpd="sng">
                <a:solidFill>
                  <a:srgbClr val="0084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ACEE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Google Shape;89;p17">
                <a:extLst>
                  <a:ext uri="{FF2B5EF4-FFF2-40B4-BE49-F238E27FC236}">
                    <a16:creationId xmlns:a16="http://schemas.microsoft.com/office/drawing/2014/main" id="{3E870774-4B80-4A5F-9E7A-D97CB349CAF5}"/>
                  </a:ext>
                </a:extLst>
              </p:cNvPr>
              <p:cNvSpPr txBox="1"/>
              <p:nvPr/>
            </p:nvSpPr>
            <p:spPr>
              <a:xfrm>
                <a:off x="4249438" y="3133183"/>
                <a:ext cx="790725" cy="475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800" b="1" dirty="0">
                    <a:solidFill>
                      <a:srgbClr val="00ACE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55%</a:t>
                </a:r>
                <a:endParaRPr b="1" dirty="0">
                  <a:solidFill>
                    <a:srgbClr val="00ACEE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A9371F1-FC5E-4176-B825-AEE442F46631}"/>
                  </a:ext>
                </a:extLst>
              </p:cNvPr>
              <p:cNvSpPr/>
              <p:nvPr/>
            </p:nvSpPr>
            <p:spPr>
              <a:xfrm>
                <a:off x="5006515" y="3139543"/>
                <a:ext cx="816365" cy="455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ACEE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&lt; 2 likes</a:t>
                </a:r>
              </a:p>
              <a:p>
                <a:r>
                  <a:rPr lang="en-US" dirty="0">
                    <a:solidFill>
                      <a:srgbClr val="00ACE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3,033,350</a:t>
                </a:r>
              </a:p>
            </p:txBody>
          </p:sp>
        </p:grpSp>
      </p:grpSp>
      <p:sp>
        <p:nvSpPr>
          <p:cNvPr id="4" name="Google Shape;86;p17">
            <a:extLst>
              <a:ext uri="{FF2B5EF4-FFF2-40B4-BE49-F238E27FC236}">
                <a16:creationId xmlns:a16="http://schemas.microsoft.com/office/drawing/2014/main" id="{A8C24615-00F1-2533-8564-27902DA90C68}"/>
              </a:ext>
            </a:extLst>
          </p:cNvPr>
          <p:cNvSpPr/>
          <p:nvPr/>
        </p:nvSpPr>
        <p:spPr>
          <a:xfrm>
            <a:off x="1739584" y="3584981"/>
            <a:ext cx="1772868" cy="1799953"/>
          </a:xfrm>
          <a:prstGeom prst="ellipse">
            <a:avLst/>
          </a:prstGeom>
          <a:solidFill>
            <a:srgbClr val="0084B4"/>
          </a:solidFill>
          <a:ln w="9525" cap="flat" cmpd="sng">
            <a:solidFill>
              <a:srgbClr val="76C5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Google Shape;89;p17">
            <a:extLst>
              <a:ext uri="{FF2B5EF4-FFF2-40B4-BE49-F238E27FC236}">
                <a16:creationId xmlns:a16="http://schemas.microsoft.com/office/drawing/2014/main" id="{34BC02F3-5D83-FBCE-0832-EE8443DD04B1}"/>
              </a:ext>
            </a:extLst>
          </p:cNvPr>
          <p:cNvSpPr txBox="1"/>
          <p:nvPr/>
        </p:nvSpPr>
        <p:spPr>
          <a:xfrm>
            <a:off x="5705173" y="4131420"/>
            <a:ext cx="1122882" cy="67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00AC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48%</a:t>
            </a:r>
            <a:endParaRPr b="1" dirty="0">
              <a:solidFill>
                <a:srgbClr val="00ACE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AD590D-EA4E-B781-270C-C6F58F01B193}"/>
              </a:ext>
            </a:extLst>
          </p:cNvPr>
          <p:cNvSpPr/>
          <p:nvPr/>
        </p:nvSpPr>
        <p:spPr>
          <a:xfrm>
            <a:off x="6749432" y="4135381"/>
            <a:ext cx="42285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ACE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 like</a:t>
            </a:r>
          </a:p>
          <a:p>
            <a:r>
              <a:rPr lang="en-US" dirty="0">
                <a:solidFill>
                  <a:srgbClr val="00AC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2,656,856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932B82-2146-CFCF-7248-071BECCE8F11}"/>
              </a:ext>
            </a:extLst>
          </p:cNvPr>
          <p:cNvCxnSpPr>
            <a:cxnSpLocks/>
          </p:cNvCxnSpPr>
          <p:nvPr/>
        </p:nvCxnSpPr>
        <p:spPr>
          <a:xfrm flipH="1">
            <a:off x="2735444" y="2120049"/>
            <a:ext cx="2733907" cy="0"/>
          </a:xfrm>
          <a:prstGeom prst="straightConnector1">
            <a:avLst/>
          </a:prstGeom>
          <a:ln w="28575">
            <a:solidFill>
              <a:srgbClr val="00AC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C0FFE3-5588-7E4E-0F6B-4DB1D938048A}"/>
              </a:ext>
            </a:extLst>
          </p:cNvPr>
          <p:cNvCxnSpPr>
            <a:cxnSpLocks/>
          </p:cNvCxnSpPr>
          <p:nvPr/>
        </p:nvCxnSpPr>
        <p:spPr>
          <a:xfrm flipH="1">
            <a:off x="2718865" y="3021192"/>
            <a:ext cx="2767063" cy="0"/>
          </a:xfrm>
          <a:prstGeom prst="straightConnector1">
            <a:avLst/>
          </a:prstGeom>
          <a:ln w="28575">
            <a:solidFill>
              <a:srgbClr val="00AC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94291D-DC0F-5C48-E1C6-F34CD38A9981}"/>
              </a:ext>
            </a:extLst>
          </p:cNvPr>
          <p:cNvCxnSpPr>
            <a:cxnSpLocks/>
          </p:cNvCxnSpPr>
          <p:nvPr/>
        </p:nvCxnSpPr>
        <p:spPr>
          <a:xfrm flipH="1">
            <a:off x="2735444" y="4458546"/>
            <a:ext cx="2767063" cy="0"/>
          </a:xfrm>
          <a:prstGeom prst="straightConnector1">
            <a:avLst/>
          </a:prstGeom>
          <a:ln w="28575">
            <a:solidFill>
              <a:srgbClr val="00AC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1A1B51-30E4-50BC-F2A2-8B582A3FA58A}"/>
              </a:ext>
            </a:extLst>
          </p:cNvPr>
          <p:cNvCxnSpPr>
            <a:cxnSpLocks/>
          </p:cNvCxnSpPr>
          <p:nvPr/>
        </p:nvCxnSpPr>
        <p:spPr>
          <a:xfrm flipH="1">
            <a:off x="2735444" y="3530543"/>
            <a:ext cx="2767063" cy="0"/>
          </a:xfrm>
          <a:prstGeom prst="straightConnector1">
            <a:avLst/>
          </a:prstGeom>
          <a:ln w="28575">
            <a:solidFill>
              <a:srgbClr val="00AC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87;p17">
            <a:extLst>
              <a:ext uri="{FF2B5EF4-FFF2-40B4-BE49-F238E27FC236}">
                <a16:creationId xmlns:a16="http://schemas.microsoft.com/office/drawing/2014/main" id="{9844B604-A9F4-9557-3941-EBFB5EFF021D}"/>
              </a:ext>
            </a:extLst>
          </p:cNvPr>
          <p:cNvSpPr txBox="1"/>
          <p:nvPr/>
        </p:nvSpPr>
        <p:spPr>
          <a:xfrm>
            <a:off x="5705173" y="1782368"/>
            <a:ext cx="2312659" cy="675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00AC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100%</a:t>
            </a:r>
            <a:endParaRPr b="1" dirty="0">
              <a:solidFill>
                <a:srgbClr val="00ACE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6F3641-AF49-DA4D-865B-4C83B9637DCA}"/>
              </a:ext>
            </a:extLst>
          </p:cNvPr>
          <p:cNvSpPr/>
          <p:nvPr/>
        </p:nvSpPr>
        <p:spPr>
          <a:xfrm>
            <a:off x="6749433" y="1796884"/>
            <a:ext cx="3435557" cy="646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AC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Leaked Twitter Accounts</a:t>
            </a:r>
          </a:p>
          <a:p>
            <a:r>
              <a:rPr lang="en-US" dirty="0">
                <a:solidFill>
                  <a:srgbClr val="00ACEE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5,485,635</a:t>
            </a:r>
            <a:endParaRPr lang="en-US" dirty="0">
              <a:solidFill>
                <a:srgbClr val="00ACE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E82BAD8-31E9-FEAD-4B1C-9E73B9D46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3" y="148526"/>
            <a:ext cx="1504977" cy="150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2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2788-2754-4CAE-AD1A-F8683D9D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130" y="932645"/>
            <a:ext cx="7433187" cy="711081"/>
          </a:xfrm>
        </p:spPr>
        <p:txBody>
          <a:bodyPr/>
          <a:lstStyle/>
          <a:p>
            <a:r>
              <a:rPr lang="en-US" b="1" dirty="0">
                <a:solidFill>
                  <a:srgbClr val="00ACEE"/>
                </a:solidFill>
              </a:rPr>
              <a:t>Twitter VERIFIED Account (Nov 2022)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EAFC13-89E3-42E3-AF48-B56E29A0E2ED}"/>
              </a:ext>
            </a:extLst>
          </p:cNvPr>
          <p:cNvGrpSpPr/>
          <p:nvPr/>
        </p:nvGrpSpPr>
        <p:grpSpPr>
          <a:xfrm>
            <a:off x="793793" y="1718597"/>
            <a:ext cx="6983805" cy="3664453"/>
            <a:chOff x="835749" y="1811631"/>
            <a:chExt cx="4917943" cy="2580480"/>
          </a:xfrm>
        </p:grpSpPr>
        <p:sp>
          <p:nvSpPr>
            <p:cNvPr id="64" name="Google Shape;84;p17">
              <a:extLst>
                <a:ext uri="{FF2B5EF4-FFF2-40B4-BE49-F238E27FC236}">
                  <a16:creationId xmlns:a16="http://schemas.microsoft.com/office/drawing/2014/main" id="{BD5D5677-0684-4F87-9E98-128B98C80663}"/>
                </a:ext>
              </a:extLst>
            </p:cNvPr>
            <p:cNvSpPr/>
            <p:nvPr/>
          </p:nvSpPr>
          <p:spPr>
            <a:xfrm>
              <a:off x="835749" y="1811631"/>
              <a:ext cx="2580480" cy="2580480"/>
            </a:xfrm>
            <a:prstGeom prst="ellipse">
              <a:avLst/>
            </a:prstGeom>
            <a:solidFill>
              <a:srgbClr val="E8F5FD"/>
            </a:solidFill>
            <a:ln w="9525" cap="flat" cmpd="sng">
              <a:solidFill>
                <a:srgbClr val="00AC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ACE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38192C-07AA-40CB-AB6E-4D6A76D2A4A2}"/>
                </a:ext>
              </a:extLst>
            </p:cNvPr>
            <p:cNvGrpSpPr/>
            <p:nvPr/>
          </p:nvGrpSpPr>
          <p:grpSpPr>
            <a:xfrm>
              <a:off x="4294306" y="2479915"/>
              <a:ext cx="1459386" cy="475588"/>
              <a:chOff x="4271156" y="2676685"/>
              <a:chExt cx="1459386" cy="475588"/>
            </a:xfrm>
          </p:grpSpPr>
          <p:sp>
            <p:nvSpPr>
              <p:cNvPr id="70" name="Google Shape;88;p17">
                <a:extLst>
                  <a:ext uri="{FF2B5EF4-FFF2-40B4-BE49-F238E27FC236}">
                    <a16:creationId xmlns:a16="http://schemas.microsoft.com/office/drawing/2014/main" id="{B233EB62-9FFF-43CE-9193-CB75EBE0BEA8}"/>
                  </a:ext>
                </a:extLst>
              </p:cNvPr>
              <p:cNvSpPr txBox="1"/>
              <p:nvPr/>
            </p:nvSpPr>
            <p:spPr>
              <a:xfrm>
                <a:off x="4271156" y="2676685"/>
                <a:ext cx="616809" cy="475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800" b="1" dirty="0">
                    <a:solidFill>
                      <a:srgbClr val="00ACE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0.06%</a:t>
                </a:r>
                <a:endParaRPr b="1" dirty="0">
                  <a:solidFill>
                    <a:srgbClr val="00ACEE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B0DECA2-8FE3-4D94-A2CD-AAAFBA45B018}"/>
                  </a:ext>
                </a:extLst>
              </p:cNvPr>
              <p:cNvSpPr/>
              <p:nvPr/>
            </p:nvSpPr>
            <p:spPr>
              <a:xfrm>
                <a:off x="5006515" y="2680013"/>
                <a:ext cx="724027" cy="455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00ACE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Verified</a:t>
                </a:r>
              </a:p>
              <a:p>
                <a:r>
                  <a:rPr lang="en-US" dirty="0">
                    <a:solidFill>
                      <a:srgbClr val="00ACE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3,352</a:t>
                </a:r>
              </a:p>
            </p:txBody>
          </p:sp>
        </p:grp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C0FFE3-5588-7E4E-0F6B-4DB1D938048A}"/>
              </a:ext>
            </a:extLst>
          </p:cNvPr>
          <p:cNvCxnSpPr>
            <a:cxnSpLocks/>
          </p:cNvCxnSpPr>
          <p:nvPr/>
        </p:nvCxnSpPr>
        <p:spPr>
          <a:xfrm flipH="1">
            <a:off x="2801815" y="3021192"/>
            <a:ext cx="2684113" cy="0"/>
          </a:xfrm>
          <a:prstGeom prst="straightConnector1">
            <a:avLst/>
          </a:prstGeom>
          <a:ln w="28575">
            <a:solidFill>
              <a:srgbClr val="00AC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87;p17">
            <a:extLst>
              <a:ext uri="{FF2B5EF4-FFF2-40B4-BE49-F238E27FC236}">
                <a16:creationId xmlns:a16="http://schemas.microsoft.com/office/drawing/2014/main" id="{9844B604-A9F4-9557-3941-EBFB5EFF021D}"/>
              </a:ext>
            </a:extLst>
          </p:cNvPr>
          <p:cNvSpPr txBox="1"/>
          <p:nvPr/>
        </p:nvSpPr>
        <p:spPr>
          <a:xfrm>
            <a:off x="5705173" y="4209045"/>
            <a:ext cx="2312659" cy="675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00AC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99.94%</a:t>
            </a:r>
            <a:endParaRPr b="1" dirty="0">
              <a:solidFill>
                <a:srgbClr val="00ACE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6F3641-AF49-DA4D-865B-4C83B9637DCA}"/>
              </a:ext>
            </a:extLst>
          </p:cNvPr>
          <p:cNvSpPr/>
          <p:nvPr/>
        </p:nvSpPr>
        <p:spPr>
          <a:xfrm>
            <a:off x="6749433" y="4223561"/>
            <a:ext cx="1584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AC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Non-Verified</a:t>
            </a:r>
          </a:p>
          <a:p>
            <a:r>
              <a:rPr lang="en-US" dirty="0">
                <a:solidFill>
                  <a:srgbClr val="00ACEE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5,482,283</a:t>
            </a:r>
            <a:endParaRPr lang="en-US" dirty="0">
              <a:solidFill>
                <a:srgbClr val="00ACE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1890EE-F201-75F1-8A42-609CF510310B}"/>
              </a:ext>
            </a:extLst>
          </p:cNvPr>
          <p:cNvCxnSpPr>
            <a:cxnSpLocks/>
          </p:cNvCxnSpPr>
          <p:nvPr/>
        </p:nvCxnSpPr>
        <p:spPr>
          <a:xfrm flipH="1">
            <a:off x="2626019" y="1718597"/>
            <a:ext cx="11774" cy="1820742"/>
          </a:xfrm>
          <a:prstGeom prst="line">
            <a:avLst/>
          </a:prstGeom>
          <a:ln w="38100">
            <a:solidFill>
              <a:srgbClr val="76C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74CFDA1A-DD4E-DCC9-E07F-8F4574501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3" y="148526"/>
            <a:ext cx="1504977" cy="150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7779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0002-4-step-diagram-design-for-powerpoi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</TotalTime>
  <Words>90</Words>
  <Application>Microsoft Office PowerPoint</Application>
  <PresentationFormat>Widescreen</PresentationFormat>
  <Paragraphs>36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Segoe UI</vt:lpstr>
      <vt:lpstr>2_Office Theme</vt:lpstr>
      <vt:lpstr>40002-4-step-diagram-design-for-powerpoint</vt:lpstr>
      <vt:lpstr>PowerPoint Presentation</vt:lpstr>
      <vt:lpstr>Twitter Account Activities (Nov 2022)</vt:lpstr>
      <vt:lpstr>Twitter Account LIKES (Nov 2022)</vt:lpstr>
      <vt:lpstr>Twitter VERIFIED Account (Nov 2022)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</dc:creator>
  <cp:lastModifiedBy>Thai Tuan Anh Nguyen</cp:lastModifiedBy>
  <cp:revision>29</cp:revision>
  <dcterms:created xsi:type="dcterms:W3CDTF">2020-03-16T21:18:50Z</dcterms:created>
  <dcterms:modified xsi:type="dcterms:W3CDTF">2022-12-29T22:26:40Z</dcterms:modified>
</cp:coreProperties>
</file>