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6"/>
  </p:notesMasterIdLst>
  <p:sldIdLst>
    <p:sldId id="256" r:id="rId2"/>
    <p:sldId id="257" r:id="rId3"/>
    <p:sldId id="258" r:id="rId4"/>
    <p:sldId id="296" r:id="rId5"/>
    <p:sldId id="259" r:id="rId6"/>
    <p:sldId id="260" r:id="rId7"/>
    <p:sldId id="261" r:id="rId8"/>
    <p:sldId id="298" r:id="rId9"/>
    <p:sldId id="299" r:id="rId10"/>
    <p:sldId id="262" r:id="rId11"/>
    <p:sldId id="263" r:id="rId12"/>
    <p:sldId id="264" r:id="rId13"/>
    <p:sldId id="265" r:id="rId14"/>
    <p:sldId id="300" r:id="rId15"/>
    <p:sldId id="301" r:id="rId16"/>
    <p:sldId id="302" r:id="rId17"/>
    <p:sldId id="266" r:id="rId18"/>
    <p:sldId id="267" r:id="rId19"/>
    <p:sldId id="268" r:id="rId20"/>
    <p:sldId id="303" r:id="rId21"/>
    <p:sldId id="269" r:id="rId22"/>
    <p:sldId id="304" r:id="rId23"/>
    <p:sldId id="275" r:id="rId24"/>
    <p:sldId id="278" r:id="rId25"/>
  </p:sldIdLst>
  <p:sldSz cx="9144000" cy="5143500" type="screen16x9"/>
  <p:notesSz cx="6858000" cy="9144000"/>
  <p:embeddedFontLst>
    <p:embeddedFont>
      <p:font typeface="Quicksand Light" panose="020B0604020202020204" charset="0"/>
      <p:regular r:id="rId27"/>
      <p:bold r:id="rId28"/>
    </p:embeddedFont>
    <p:embeddedFont>
      <p:font typeface="Atma" panose="020B0604020202020204" charset="0"/>
      <p:regular r:id="rId29"/>
      <p:bold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E267FA-CA74-4515-AB39-F36422F084D3}">
  <a:tblStyle styleId="{EAE267FA-CA74-4515-AB39-F36422F084D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32DAE77-0ED4-4C94-92F3-84371D6B2CA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6" d="100"/>
          <a:sy n="106" d="100"/>
        </p:scale>
        <p:origin x="3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753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188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561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83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217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923c02a560_3_1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923c02a560_3_1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05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959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93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3"/>
            </a:gs>
            <a:gs pos="100000">
              <a:schemeClr val="accent2"/>
            </a:gs>
          </a:gsLst>
          <a:lin ang="0" scaled="0"/>
        </a:gra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855300" y="1016175"/>
            <a:ext cx="4548900" cy="31110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4"/>
            </a:gs>
            <a:gs pos="100000">
              <a:srgbClr val="FF6B4B"/>
            </a:gs>
          </a:gsLst>
          <a:lin ang="0"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855300" y="1583350"/>
            <a:ext cx="4548900" cy="1159800"/>
          </a:xfrm>
          <a:prstGeom prst="rect">
            <a:avLst/>
          </a:prstGeom>
        </p:spPr>
        <p:txBody>
          <a:bodyPr spcFirstLastPara="1" wrap="square" lIns="0" tIns="0" rIns="0" bIns="0" anchor="b"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4" name="Google Shape;14;p3"/>
          <p:cNvSpPr txBox="1">
            <a:spLocks noGrp="1"/>
          </p:cNvSpPr>
          <p:nvPr>
            <p:ph type="subTitle" idx="1"/>
          </p:nvPr>
        </p:nvSpPr>
        <p:spPr>
          <a:xfrm>
            <a:off x="855300" y="2840052"/>
            <a:ext cx="4548900" cy="7848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5"/>
            </a:gs>
            <a:gs pos="100000">
              <a:srgbClr val="FF4D82"/>
            </a:gs>
          </a:gsLst>
          <a:lin ang="0"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236300" y="1018800"/>
            <a:ext cx="4504500" cy="3369900"/>
          </a:xfrm>
          <a:prstGeom prst="rect">
            <a:avLst/>
          </a:prstGeom>
          <a:effectLst>
            <a:outerShdw blurRad="28575" dist="9525" dir="5400000" algn="bl" rotWithShape="0">
              <a:schemeClr val="dk1">
                <a:alpha val="40000"/>
              </a:schemeClr>
            </a:outerShdw>
          </a:effectLst>
        </p:spPr>
        <p:txBody>
          <a:bodyPr spcFirstLastPara="1" wrap="square" lIns="0" tIns="0" rIns="0" bIns="0" anchor="t" anchorCtr="0">
            <a:noAutofit/>
          </a:bodyPr>
          <a:lstStyle>
            <a:lvl1pPr marL="457200" marR="0" lvl="0" indent="-431800" algn="l" rtl="0">
              <a:lnSpc>
                <a:spcPct val="90000"/>
              </a:lnSpc>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1pPr>
            <a:lvl2pPr marL="914400" lvl="1"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2pPr>
            <a:lvl3pPr marL="1371600" lvl="2"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3pPr>
            <a:lvl4pPr marL="1828800" lvl="3"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4pPr>
            <a:lvl5pPr marL="2286000" lvl="4"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5pPr>
            <a:lvl6pPr marL="2743200" lvl="5"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6pPr>
            <a:lvl7pPr marL="3200400" lvl="6"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7pPr>
            <a:lvl8pPr marL="3657600" lvl="7"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8pPr>
            <a:lvl9pPr marL="4114800" lvl="8" indent="-431800" rtl="0">
              <a:spcBef>
                <a:spcPts val="0"/>
              </a:spcBef>
              <a:spcAft>
                <a:spcPts val="0"/>
              </a:spcAft>
              <a:buClr>
                <a:schemeClr val="lt1"/>
              </a:buClr>
              <a:buSzPts val="3200"/>
              <a:buFont typeface="Quicksand Light"/>
              <a:buChar char="■"/>
              <a:defRPr sz="3200">
                <a:solidFill>
                  <a:schemeClr val="lt1"/>
                </a:solidFill>
                <a:latin typeface="Quicksand Light"/>
                <a:ea typeface="Quicksand Light"/>
                <a:cs typeface="Quicksand Light"/>
                <a:sym typeface="Quicksand Light"/>
              </a:defRPr>
            </a:lvl9pPr>
          </a:lstStyle>
          <a:p>
            <a:endParaRPr/>
          </a:p>
        </p:txBody>
      </p:sp>
      <p:sp>
        <p:nvSpPr>
          <p:cNvPr id="17" name="Google Shape;17;p4"/>
          <p:cNvSpPr txBox="1"/>
          <p:nvPr/>
        </p:nvSpPr>
        <p:spPr>
          <a:xfrm>
            <a:off x="715275" y="901000"/>
            <a:ext cx="616500" cy="653700"/>
          </a:xfrm>
          <a:prstGeom prst="rect">
            <a:avLst/>
          </a:prstGeom>
          <a:noFill/>
          <a:ln>
            <a:noFill/>
          </a:ln>
          <a:effectLst>
            <a:outerShdw blurRad="28575" dist="9525" dir="5400000" algn="bl" rotWithShape="0">
              <a:schemeClr val="dk1">
                <a:alpha val="50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6500"/>
              <a:buFont typeface="Atma"/>
              <a:buNone/>
            </a:pPr>
            <a:r>
              <a:rPr lang="en" sz="6500" b="1">
                <a:solidFill>
                  <a:schemeClr val="lt1"/>
                </a:solidFill>
                <a:latin typeface="Atma"/>
                <a:ea typeface="Atma"/>
                <a:cs typeface="Atma"/>
                <a:sym typeface="Atma"/>
              </a:rPr>
              <a:t>“</a:t>
            </a:r>
            <a:endParaRPr sz="6500" b="1">
              <a:solidFill>
                <a:schemeClr val="lt1"/>
              </a:solidFill>
              <a:latin typeface="Atma"/>
              <a:ea typeface="Atma"/>
              <a:cs typeface="Atma"/>
              <a:sym typeface="Atma"/>
            </a:endParaRPr>
          </a:p>
        </p:txBody>
      </p:sp>
      <p:sp>
        <p:nvSpPr>
          <p:cNvPr id="18" name="Google Shape;18;p4"/>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5"/>
            </a:gs>
            <a:gs pos="100000">
              <a:schemeClr val="accent6"/>
            </a:gs>
          </a:gsLst>
          <a:lin ang="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855300" y="991175"/>
            <a:ext cx="4693500" cy="396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855300" y="1509926"/>
            <a:ext cx="4693500" cy="2642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22" name="Google Shape;22;p5"/>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chemeClr val="accent6"/>
            </a:gs>
            <a:gs pos="100000">
              <a:srgbClr val="95F163"/>
            </a:gs>
          </a:gsLst>
          <a:lin ang="0" scaled="0"/>
        </a:grad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55300" y="991175"/>
            <a:ext cx="5172600" cy="396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6"/>
          <p:cNvSpPr txBox="1">
            <a:spLocks noGrp="1"/>
          </p:cNvSpPr>
          <p:nvPr>
            <p:ph type="body" idx="1"/>
          </p:nvPr>
        </p:nvSpPr>
        <p:spPr>
          <a:xfrm>
            <a:off x="855275" y="1509925"/>
            <a:ext cx="2416800" cy="3106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6" name="Google Shape;26;p6"/>
          <p:cNvSpPr txBox="1">
            <a:spLocks noGrp="1"/>
          </p:cNvSpPr>
          <p:nvPr>
            <p:ph type="body" idx="2"/>
          </p:nvPr>
        </p:nvSpPr>
        <p:spPr>
          <a:xfrm>
            <a:off x="3610974" y="1509925"/>
            <a:ext cx="2416800" cy="3106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7" name="Google Shape;27;p6"/>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chemeClr val="accent1"/>
            </a:gs>
            <a:gs pos="100000">
              <a:srgbClr val="BBFF45"/>
            </a:gs>
          </a:gsLst>
          <a:lin ang="0" scaled="0"/>
        </a:gradFill>
        <a:effectLst/>
      </p:bgPr>
    </p:bg>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55300" y="991175"/>
            <a:ext cx="5828400" cy="396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7"/>
          <p:cNvSpPr txBox="1">
            <a:spLocks noGrp="1"/>
          </p:cNvSpPr>
          <p:nvPr>
            <p:ph type="body" idx="1"/>
          </p:nvPr>
        </p:nvSpPr>
        <p:spPr>
          <a:xfrm>
            <a:off x="855300" y="1509925"/>
            <a:ext cx="1815600" cy="3106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1" name="Google Shape;31;p7"/>
          <p:cNvSpPr txBox="1">
            <a:spLocks noGrp="1"/>
          </p:cNvSpPr>
          <p:nvPr>
            <p:ph type="body" idx="2"/>
          </p:nvPr>
        </p:nvSpPr>
        <p:spPr>
          <a:xfrm>
            <a:off x="2861673" y="1509925"/>
            <a:ext cx="1815600" cy="3106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2" name="Google Shape;32;p7"/>
          <p:cNvSpPr txBox="1">
            <a:spLocks noGrp="1"/>
          </p:cNvSpPr>
          <p:nvPr>
            <p:ph type="body" idx="3"/>
          </p:nvPr>
        </p:nvSpPr>
        <p:spPr>
          <a:xfrm>
            <a:off x="4868047" y="1509925"/>
            <a:ext cx="1815600" cy="3106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 name="Google Shape;33;p7"/>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3"/>
            </a:gs>
            <a:gs pos="100000">
              <a:schemeClr val="accent2"/>
            </a:gs>
          </a:gsLst>
          <a:lin ang="0" scaled="0"/>
        </a:gra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855300" y="991175"/>
            <a:ext cx="4693500" cy="3969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8"/>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chemeClr val="accent5"/>
            </a:gs>
            <a:gs pos="100000">
              <a:srgbClr val="FF4D82"/>
            </a:gs>
          </a:gsLst>
          <a:lin ang="0" scaled="0"/>
        </a:gra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rgbClr val="BBFF45"/>
            </a:gs>
          </a:gsLst>
          <a:lin ang="0" scaled="0"/>
        </a:gra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alphaModFix/>
          </a:blip>
          <a:stretch>
            <a:fillRect/>
          </a:stretch>
        </p:blipFill>
        <p:spPr>
          <a:xfrm>
            <a:off x="0" y="0"/>
            <a:ext cx="9144000" cy="5143497"/>
          </a:xfrm>
          <a:prstGeom prst="rect">
            <a:avLst/>
          </a:prstGeom>
          <a:noFill/>
          <a:ln>
            <a:noFill/>
          </a:ln>
        </p:spPr>
      </p:pic>
      <p:sp>
        <p:nvSpPr>
          <p:cNvPr id="7" name="Google Shape;7;p1"/>
          <p:cNvSpPr txBox="1">
            <a:spLocks noGrp="1"/>
          </p:cNvSpPr>
          <p:nvPr>
            <p:ph type="title"/>
          </p:nvPr>
        </p:nvSpPr>
        <p:spPr>
          <a:xfrm>
            <a:off x="855300" y="991175"/>
            <a:ext cx="4693500" cy="396900"/>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1pPr>
            <a:lvl2pPr lvl="1"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2pPr>
            <a:lvl3pPr lvl="2"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3pPr>
            <a:lvl4pPr lvl="3"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4pPr>
            <a:lvl5pPr lvl="4"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5pPr>
            <a:lvl6pPr lvl="5"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6pPr>
            <a:lvl7pPr lvl="6"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7pPr>
            <a:lvl8pPr lvl="7"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8pPr>
            <a:lvl9pPr lvl="8" rtl="0">
              <a:lnSpc>
                <a:spcPct val="90000"/>
              </a:lnSpc>
              <a:spcBef>
                <a:spcPts val="0"/>
              </a:spcBef>
              <a:spcAft>
                <a:spcPts val="0"/>
              </a:spcAft>
              <a:buClr>
                <a:schemeClr val="lt1"/>
              </a:buClr>
              <a:buSzPts val="3200"/>
              <a:buFont typeface="Atma"/>
              <a:buNone/>
              <a:defRPr sz="3200" b="1">
                <a:solidFill>
                  <a:schemeClr val="lt1"/>
                </a:solidFill>
                <a:latin typeface="Atma"/>
                <a:ea typeface="Atma"/>
                <a:cs typeface="Atma"/>
                <a:sym typeface="Atma"/>
              </a:defRPr>
            </a:lvl9pPr>
          </a:lstStyle>
          <a:p>
            <a:endParaRPr/>
          </a:p>
        </p:txBody>
      </p:sp>
      <p:sp>
        <p:nvSpPr>
          <p:cNvPr id="8" name="Google Shape;8;p1"/>
          <p:cNvSpPr txBox="1">
            <a:spLocks noGrp="1"/>
          </p:cNvSpPr>
          <p:nvPr>
            <p:ph type="body" idx="1"/>
          </p:nvPr>
        </p:nvSpPr>
        <p:spPr>
          <a:xfrm>
            <a:off x="855300" y="1509926"/>
            <a:ext cx="4693500" cy="2642400"/>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lt2"/>
              </a:buClr>
              <a:buSzPts val="1800"/>
              <a:buFont typeface="Quicksand Light"/>
              <a:buChar char="➜"/>
              <a:defRPr sz="2200">
                <a:solidFill>
                  <a:schemeClr val="dk1"/>
                </a:solidFill>
                <a:latin typeface="Quicksand Light"/>
                <a:ea typeface="Quicksand Light"/>
                <a:cs typeface="Quicksand Light"/>
                <a:sym typeface="Quicksand Light"/>
              </a:defRPr>
            </a:lvl1pPr>
            <a:lvl2pPr marL="914400" lvl="1"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2pPr>
            <a:lvl3pPr marL="1371600" lvl="2"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3pPr>
            <a:lvl4pPr marL="1828800" lvl="3"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4pPr>
            <a:lvl5pPr marL="2286000" lvl="4"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5pPr>
            <a:lvl6pPr marL="2743200" lvl="5"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6pPr>
            <a:lvl7pPr marL="3200400" lvl="6"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7pPr>
            <a:lvl8pPr marL="3657600" lvl="7"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8pPr>
            <a:lvl9pPr marL="4114800" lvl="8" indent="-368300" rtl="0">
              <a:lnSpc>
                <a:spcPct val="115000"/>
              </a:lnSpc>
              <a:spcBef>
                <a:spcPts val="0"/>
              </a:spcBef>
              <a:spcAft>
                <a:spcPts val="0"/>
              </a:spcAft>
              <a:buClr>
                <a:schemeClr val="dk1"/>
              </a:buClr>
              <a:buSzPts val="2200"/>
              <a:buFont typeface="Quicksand Light"/>
              <a:buChar char="■"/>
              <a:defRPr sz="2200">
                <a:solidFill>
                  <a:schemeClr val="dk1"/>
                </a:solidFill>
                <a:latin typeface="Quicksand Light"/>
                <a:ea typeface="Quicksand Light"/>
                <a:cs typeface="Quicksand Light"/>
                <a:sym typeface="Quicksand Light"/>
              </a:defRPr>
            </a:lvl9pPr>
          </a:lstStyle>
          <a:p>
            <a:endParaRPr/>
          </a:p>
        </p:txBody>
      </p:sp>
      <p:sp>
        <p:nvSpPr>
          <p:cNvPr id="9" name="Google Shape;9;p1"/>
          <p:cNvSpPr txBox="1">
            <a:spLocks noGrp="1"/>
          </p:cNvSpPr>
          <p:nvPr>
            <p:ph type="sldNum" idx="12"/>
          </p:nvPr>
        </p:nvSpPr>
        <p:spPr>
          <a:xfrm>
            <a:off x="4297650" y="4673651"/>
            <a:ext cx="548700" cy="393600"/>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ctr" anchorCtr="0">
            <a:noAutofit/>
          </a:bodyPr>
          <a:lstStyle>
            <a:lvl1pPr lvl="0" algn="ctr" rtl="0">
              <a:buNone/>
              <a:defRPr sz="1500" b="1">
                <a:solidFill>
                  <a:schemeClr val="lt1"/>
                </a:solidFill>
                <a:latin typeface="Atma"/>
                <a:ea typeface="Atma"/>
                <a:cs typeface="Atma"/>
                <a:sym typeface="Atma"/>
              </a:defRPr>
            </a:lvl1pPr>
            <a:lvl2pPr lvl="1" algn="ctr" rtl="0">
              <a:buNone/>
              <a:defRPr sz="1500" b="1">
                <a:solidFill>
                  <a:schemeClr val="lt1"/>
                </a:solidFill>
                <a:latin typeface="Atma"/>
                <a:ea typeface="Atma"/>
                <a:cs typeface="Atma"/>
                <a:sym typeface="Atma"/>
              </a:defRPr>
            </a:lvl2pPr>
            <a:lvl3pPr lvl="2" algn="ctr" rtl="0">
              <a:buNone/>
              <a:defRPr sz="1500" b="1">
                <a:solidFill>
                  <a:schemeClr val="lt1"/>
                </a:solidFill>
                <a:latin typeface="Atma"/>
                <a:ea typeface="Atma"/>
                <a:cs typeface="Atma"/>
                <a:sym typeface="Atma"/>
              </a:defRPr>
            </a:lvl3pPr>
            <a:lvl4pPr lvl="3" algn="ctr" rtl="0">
              <a:buNone/>
              <a:defRPr sz="1500" b="1">
                <a:solidFill>
                  <a:schemeClr val="lt1"/>
                </a:solidFill>
                <a:latin typeface="Atma"/>
                <a:ea typeface="Atma"/>
                <a:cs typeface="Atma"/>
                <a:sym typeface="Atma"/>
              </a:defRPr>
            </a:lvl4pPr>
            <a:lvl5pPr lvl="4" algn="ctr" rtl="0">
              <a:buNone/>
              <a:defRPr sz="1500" b="1">
                <a:solidFill>
                  <a:schemeClr val="lt1"/>
                </a:solidFill>
                <a:latin typeface="Atma"/>
                <a:ea typeface="Atma"/>
                <a:cs typeface="Atma"/>
                <a:sym typeface="Atma"/>
              </a:defRPr>
            </a:lvl5pPr>
            <a:lvl6pPr lvl="5" algn="ctr" rtl="0">
              <a:buNone/>
              <a:defRPr sz="1500" b="1">
                <a:solidFill>
                  <a:schemeClr val="lt1"/>
                </a:solidFill>
                <a:latin typeface="Atma"/>
                <a:ea typeface="Atma"/>
                <a:cs typeface="Atma"/>
                <a:sym typeface="Atma"/>
              </a:defRPr>
            </a:lvl6pPr>
            <a:lvl7pPr lvl="6" algn="ctr" rtl="0">
              <a:buNone/>
              <a:defRPr sz="1500" b="1">
                <a:solidFill>
                  <a:schemeClr val="lt1"/>
                </a:solidFill>
                <a:latin typeface="Atma"/>
                <a:ea typeface="Atma"/>
                <a:cs typeface="Atma"/>
                <a:sym typeface="Atma"/>
              </a:defRPr>
            </a:lvl7pPr>
            <a:lvl8pPr lvl="7" algn="ctr" rtl="0">
              <a:buNone/>
              <a:defRPr sz="1500" b="1">
                <a:solidFill>
                  <a:schemeClr val="lt1"/>
                </a:solidFill>
                <a:latin typeface="Atma"/>
                <a:ea typeface="Atma"/>
                <a:cs typeface="Atma"/>
                <a:sym typeface="Atma"/>
              </a:defRPr>
            </a:lvl8pPr>
            <a:lvl9pPr lvl="8" algn="ctr" rtl="0">
              <a:buNone/>
              <a:defRPr sz="1500" b="1">
                <a:solidFill>
                  <a:schemeClr val="lt1"/>
                </a:solidFill>
                <a:latin typeface="Atma"/>
                <a:ea typeface="Atma"/>
                <a:cs typeface="Atma"/>
                <a:sym typeface="Atma"/>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a:spLocks noGrp="1"/>
          </p:cNvSpPr>
          <p:nvPr>
            <p:ph type="ctrTitle"/>
          </p:nvPr>
        </p:nvSpPr>
        <p:spPr>
          <a:xfrm>
            <a:off x="537068" y="2268646"/>
            <a:ext cx="4694711" cy="16034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dirty="0" err="1" smtClean="0"/>
              <a:t>Môn</a:t>
            </a:r>
            <a:r>
              <a:rPr lang="en-US" sz="2400" dirty="0" smtClean="0"/>
              <a:t> </a:t>
            </a:r>
            <a:r>
              <a:rPr lang="en-US" sz="2400" dirty="0" err="1" smtClean="0"/>
              <a:t>học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Ứng</a:t>
            </a:r>
            <a:r>
              <a:rPr lang="en-US" sz="2400" dirty="0" smtClean="0"/>
              <a:t> </a:t>
            </a:r>
            <a:r>
              <a:rPr lang="en-US" sz="2400" dirty="0" err="1" smtClean="0"/>
              <a:t>Dụng</a:t>
            </a:r>
            <a:r>
              <a:rPr lang="en-US" sz="2400" dirty="0" smtClean="0"/>
              <a:t/>
            </a:r>
            <a:br>
              <a:rPr lang="en-US" sz="2400" dirty="0" smtClean="0"/>
            </a:br>
            <a:r>
              <a:rPr lang="en-US" sz="2400" dirty="0" err="1" smtClean="0"/>
              <a:t>Giảng</a:t>
            </a:r>
            <a:r>
              <a:rPr lang="en-US" sz="2400" dirty="0" smtClean="0"/>
              <a:t> </a:t>
            </a:r>
            <a:r>
              <a:rPr lang="en-US" sz="2400" dirty="0" err="1" smtClean="0"/>
              <a:t>viên</a:t>
            </a:r>
            <a:r>
              <a:rPr lang="en-US" sz="2400" dirty="0" smtClean="0"/>
              <a:t>: </a:t>
            </a:r>
            <a:r>
              <a:rPr lang="en-US" sz="2400" dirty="0" err="1" smtClean="0"/>
              <a:t>Trương</a:t>
            </a:r>
            <a:r>
              <a:rPr lang="en-US" sz="2400" dirty="0" smtClean="0"/>
              <a:t> </a:t>
            </a:r>
            <a:r>
              <a:rPr lang="en-US" sz="2400" dirty="0" err="1" smtClean="0"/>
              <a:t>Vĩnh</a:t>
            </a:r>
            <a:r>
              <a:rPr lang="en-US" sz="2400" dirty="0" smtClean="0"/>
              <a:t> </a:t>
            </a:r>
            <a:r>
              <a:rPr lang="en-US" sz="2400" dirty="0" err="1" smtClean="0"/>
              <a:t>Linh</a:t>
            </a:r>
            <a:r>
              <a:rPr lang="en-US" sz="2400" dirty="0" smtClean="0"/>
              <a:t/>
            </a:r>
            <a:br>
              <a:rPr lang="en-US" sz="2400" dirty="0" smtClean="0"/>
            </a:br>
            <a:r>
              <a:rPr lang="en-US" sz="2400" dirty="0" err="1" smtClean="0"/>
              <a:t>Lớp</a:t>
            </a:r>
            <a:r>
              <a:rPr lang="en-US" sz="2400" dirty="0" smtClean="0"/>
              <a:t> : DHKHDL18A</a:t>
            </a:r>
            <a:endParaRPr sz="2400" dirty="0"/>
          </a:p>
        </p:txBody>
      </p:sp>
      <p:grpSp>
        <p:nvGrpSpPr>
          <p:cNvPr id="47" name="Google Shape;47;p11"/>
          <p:cNvGrpSpPr/>
          <p:nvPr/>
        </p:nvGrpSpPr>
        <p:grpSpPr>
          <a:xfrm>
            <a:off x="6008272" y="1625290"/>
            <a:ext cx="1859222" cy="1531748"/>
            <a:chOff x="2860826" y="401530"/>
            <a:chExt cx="2115269" cy="1642581"/>
          </a:xfrm>
        </p:grpSpPr>
        <p:sp>
          <p:nvSpPr>
            <p:cNvPr id="48" name="Google Shape;48;p11"/>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1"/>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1"/>
            <p:cNvSpPr/>
            <p:nvPr/>
          </p:nvSpPr>
          <p:spPr>
            <a:xfrm>
              <a:off x="3539074"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1"/>
            <p:cNvSpPr/>
            <p:nvPr/>
          </p:nvSpPr>
          <p:spPr>
            <a:xfrm>
              <a:off x="3712949"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1"/>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 name="Google Shape;53;p11"/>
          <p:cNvGrpSpPr/>
          <p:nvPr/>
        </p:nvGrpSpPr>
        <p:grpSpPr>
          <a:xfrm>
            <a:off x="5546972" y="2743287"/>
            <a:ext cx="2760511" cy="1383992"/>
            <a:chOff x="2819969" y="4365386"/>
            <a:chExt cx="1694813" cy="849700"/>
          </a:xfrm>
        </p:grpSpPr>
        <p:sp>
          <p:nvSpPr>
            <p:cNvPr id="54" name="Google Shape;54;p11"/>
            <p:cNvSpPr/>
            <p:nvPr/>
          </p:nvSpPr>
          <p:spPr>
            <a:xfrm>
              <a:off x="2819969" y="4365386"/>
              <a:ext cx="1694813" cy="767412"/>
            </a:xfrm>
            <a:custGeom>
              <a:avLst/>
              <a:gdLst/>
              <a:ahLst/>
              <a:cxnLst/>
              <a:rect l="l" t="t" r="r" b="b"/>
              <a:pathLst>
                <a:path w="1694813" h="767412" extrusionOk="0">
                  <a:moveTo>
                    <a:pt x="1693331" y="0"/>
                  </a:moveTo>
                  <a:cubicBezTo>
                    <a:pt x="1724222" y="449254"/>
                    <a:pt x="1266748" y="778027"/>
                    <a:pt x="847425" y="767137"/>
                  </a:cubicBezTo>
                  <a:cubicBezTo>
                    <a:pt x="428171" y="778302"/>
                    <a:pt x="-29782" y="449254"/>
                    <a:pt x="1520" y="0"/>
                  </a:cubicBezTo>
                  <a:cubicBezTo>
                    <a:pt x="92960" y="926660"/>
                    <a:pt x="1602234" y="926660"/>
                    <a:pt x="1693331" y="0"/>
                  </a:cubicBezTo>
                  <a:close/>
                </a:path>
              </a:pathLst>
            </a:custGeom>
            <a:solidFill>
              <a:srgbClr val="85200C"/>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4"/>
                </a:solidFill>
                <a:latin typeface="Calibri"/>
                <a:ea typeface="Calibri"/>
                <a:cs typeface="Calibri"/>
                <a:sym typeface="Calibri"/>
              </a:endParaRPr>
            </a:p>
          </p:txBody>
        </p:sp>
        <p:sp>
          <p:nvSpPr>
            <p:cNvPr id="55" name="Google Shape;55;p11"/>
            <p:cNvSpPr/>
            <p:nvPr/>
          </p:nvSpPr>
          <p:spPr>
            <a:xfrm>
              <a:off x="4100210" y="4889162"/>
              <a:ext cx="195071" cy="325922"/>
            </a:xfrm>
            <a:custGeom>
              <a:avLst/>
              <a:gdLst/>
              <a:ahLst/>
              <a:cxnLst/>
              <a:rect l="l" t="t" r="r" b="b"/>
              <a:pathLst>
                <a:path w="195071" h="325922" extrusionOk="0">
                  <a:moveTo>
                    <a:pt x="0" y="138701"/>
                  </a:moveTo>
                  <a:cubicBezTo>
                    <a:pt x="10069" y="227196"/>
                    <a:pt x="32330" y="318567"/>
                    <a:pt x="80892" y="325554"/>
                  </a:cubicBezTo>
                  <a:cubicBezTo>
                    <a:pt x="160140" y="336787"/>
                    <a:pt x="187538" y="88426"/>
                    <a:pt x="195072" y="0"/>
                  </a:cubicBezTo>
                  <a:cubicBezTo>
                    <a:pt x="136660" y="54898"/>
                    <a:pt x="71036" y="101557"/>
                    <a:pt x="0" y="138701"/>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1"/>
            <p:cNvSpPr/>
            <p:nvPr/>
          </p:nvSpPr>
          <p:spPr>
            <a:xfrm>
              <a:off x="3037246" y="4887244"/>
              <a:ext cx="186715" cy="327842"/>
            </a:xfrm>
            <a:custGeom>
              <a:avLst/>
              <a:gdLst/>
              <a:ahLst/>
              <a:cxnLst/>
              <a:rect l="l" t="t" r="r" b="b"/>
              <a:pathLst>
                <a:path w="186715" h="327842" extrusionOk="0">
                  <a:moveTo>
                    <a:pt x="0" y="0"/>
                  </a:moveTo>
                  <a:cubicBezTo>
                    <a:pt x="822" y="82672"/>
                    <a:pt x="10206" y="316170"/>
                    <a:pt x="89043" y="327472"/>
                  </a:cubicBezTo>
                  <a:cubicBezTo>
                    <a:pt x="140413" y="334801"/>
                    <a:pt x="170140" y="232127"/>
                    <a:pt x="186716" y="135139"/>
                  </a:cubicBezTo>
                  <a:cubicBezTo>
                    <a:pt x="118797" y="98508"/>
                    <a:pt x="56015" y="53069"/>
                    <a:pt x="0" y="0"/>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11"/>
          <p:cNvGrpSpPr/>
          <p:nvPr/>
        </p:nvGrpSpPr>
        <p:grpSpPr>
          <a:xfrm>
            <a:off x="7841503" y="1016177"/>
            <a:ext cx="635108" cy="1001050"/>
            <a:chOff x="1620532" y="2740711"/>
            <a:chExt cx="745257" cy="1174666"/>
          </a:xfrm>
        </p:grpSpPr>
        <p:sp>
          <p:nvSpPr>
            <p:cNvPr id="58" name="Google Shape;58;p11"/>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1"/>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1"/>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1"/>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1"/>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11"/>
          <p:cNvGrpSpPr/>
          <p:nvPr/>
        </p:nvGrpSpPr>
        <p:grpSpPr>
          <a:xfrm>
            <a:off x="5377886" y="1016177"/>
            <a:ext cx="635075" cy="1001050"/>
            <a:chOff x="188982" y="2740711"/>
            <a:chExt cx="745218" cy="1174666"/>
          </a:xfrm>
        </p:grpSpPr>
        <p:sp>
          <p:nvSpPr>
            <p:cNvPr id="64" name="Google Shape;64;p11"/>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1"/>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1"/>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1"/>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1"/>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110;p13"/>
          <p:cNvSpPr txBox="1">
            <a:spLocks/>
          </p:cNvSpPr>
          <p:nvPr/>
        </p:nvSpPr>
        <p:spPr>
          <a:xfrm>
            <a:off x="6495738" y="771007"/>
            <a:ext cx="1131523" cy="468935"/>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r>
              <a:rPr lang="en-US" sz="2400" dirty="0" smtClean="0"/>
              <a:t>Hello</a:t>
            </a:r>
            <a:r>
              <a:rPr lang="en-US" sz="3600" dirty="0" smtClean="0"/>
              <a:t>!</a:t>
            </a:r>
            <a:endParaRPr lang="en-US" sz="3600" dirty="0"/>
          </a:p>
        </p:txBody>
      </p:sp>
      <p:sp>
        <p:nvSpPr>
          <p:cNvPr id="26" name="Google Shape;110;p13"/>
          <p:cNvSpPr txBox="1">
            <a:spLocks/>
          </p:cNvSpPr>
          <p:nvPr/>
        </p:nvSpPr>
        <p:spPr>
          <a:xfrm>
            <a:off x="521935" y="1507414"/>
            <a:ext cx="4842713" cy="549689"/>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r>
              <a:rPr lang="en-US" sz="2400" i="1" dirty="0" smtClean="0">
                <a:effectLst>
                  <a:outerShdw blurRad="38100" dist="38100" dir="2700000" algn="tl">
                    <a:srgbClr val="000000">
                      <a:alpha val="43137"/>
                    </a:srgbClr>
                  </a:outerShdw>
                </a:effectLst>
              </a:rPr>
              <a:t>CHỦ ĐỀ: IMAGE BASED SEEKERS</a:t>
            </a:r>
            <a:endParaRPr lang="en-US" sz="8300" i="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2"/>
            </a:gs>
          </a:gsLst>
          <a:lin ang="0" scaled="0"/>
        </a:gradFill>
        <a:effectLst/>
      </p:bgPr>
    </p:bg>
    <p:spTree>
      <p:nvGrpSpPr>
        <p:cNvPr id="1" name="Shape 227"/>
        <p:cNvGrpSpPr/>
        <p:nvPr/>
      </p:nvGrpSpPr>
      <p:grpSpPr>
        <a:xfrm>
          <a:off x="0" y="0"/>
          <a:ext cx="0" cy="0"/>
          <a:chOff x="0" y="0"/>
          <a:chExt cx="0" cy="0"/>
        </a:xfrm>
      </p:grpSpPr>
      <p:sp>
        <p:nvSpPr>
          <p:cNvPr id="228" name="Google Shape;228;p17"/>
          <p:cNvSpPr txBox="1">
            <a:spLocks noGrp="1"/>
          </p:cNvSpPr>
          <p:nvPr>
            <p:ph type="ctrTitle" idx="4294967295"/>
          </p:nvPr>
        </p:nvSpPr>
        <p:spPr>
          <a:xfrm>
            <a:off x="187795" y="252262"/>
            <a:ext cx="6158564" cy="655923"/>
          </a:xfrm>
          <a:prstGeom prst="rect">
            <a:avLst/>
          </a:prstGeom>
        </p:spPr>
        <p:txBody>
          <a:bodyPr spcFirstLastPara="1" wrap="square" lIns="0" tIns="0" rIns="0" bIns="0" anchor="b" anchorCtr="0">
            <a:noAutofit/>
          </a:bodyPr>
          <a:lstStyle/>
          <a:p>
            <a:r>
              <a:rPr lang="en-US" sz="2800" dirty="0" smtClean="0">
                <a:solidFill>
                  <a:schemeClr val="bg1"/>
                </a:solidFill>
              </a:rPr>
              <a:t>C. </a:t>
            </a:r>
            <a:r>
              <a:rPr lang="vi-VN" sz="2800" dirty="0" smtClean="0">
                <a:solidFill>
                  <a:schemeClr val="bg1"/>
                </a:solidFill>
              </a:rPr>
              <a:t>Tìm </a:t>
            </a:r>
            <a:r>
              <a:rPr lang="vi-VN" sz="2800" dirty="0">
                <a:solidFill>
                  <a:schemeClr val="bg1"/>
                </a:solidFill>
              </a:rPr>
              <a:t>kiếm ảnh tương tự</a:t>
            </a:r>
            <a:endParaRPr lang="en-US" sz="2800" dirty="0">
              <a:solidFill>
                <a:schemeClr val="bg1"/>
              </a:solidFill>
            </a:endParaRPr>
          </a:p>
        </p:txBody>
      </p:sp>
      <p:sp>
        <p:nvSpPr>
          <p:cNvPr id="229" name="Google Shape;229;p17"/>
          <p:cNvSpPr txBox="1">
            <a:spLocks noGrp="1"/>
          </p:cNvSpPr>
          <p:nvPr>
            <p:ph type="subTitle" idx="4294967295"/>
          </p:nvPr>
        </p:nvSpPr>
        <p:spPr>
          <a:xfrm>
            <a:off x="454275" y="1125325"/>
            <a:ext cx="4938607" cy="1161000"/>
          </a:xfrm>
          <a:prstGeom prst="rect">
            <a:avLst/>
          </a:prstGeom>
        </p:spPr>
        <p:txBody>
          <a:bodyPr spcFirstLastPara="1" wrap="square" lIns="0" tIns="0" rIns="0" bIns="0" anchor="t" anchorCtr="0">
            <a:noAutofit/>
          </a:bodyPr>
          <a:lstStyle/>
          <a:p>
            <a:pPr marL="0" lvl="0" indent="0">
              <a:buNone/>
            </a:pPr>
            <a:r>
              <a:rPr lang="en-US" sz="1800" b="1" dirty="0" smtClean="0"/>
              <a:t>- </a:t>
            </a:r>
            <a:r>
              <a:rPr lang="vi-VN" sz="1800" b="1" dirty="0" smtClean="0"/>
              <a:t>Khi </a:t>
            </a:r>
            <a:r>
              <a:rPr lang="vi-VN" sz="1800" b="1" dirty="0"/>
              <a:t>người dùng tải lên một ảnh, hệ thống cũng trích xuất đặc trưng cho ảnh đó.</a:t>
            </a:r>
          </a:p>
          <a:p>
            <a:pPr marL="0" lvl="0" indent="0">
              <a:buNone/>
            </a:pPr>
            <a:r>
              <a:rPr lang="en-US" sz="1800" b="1" dirty="0" smtClean="0"/>
              <a:t>- </a:t>
            </a:r>
            <a:r>
              <a:rPr lang="vi-VN" sz="1800" b="1" dirty="0" smtClean="0"/>
              <a:t>So </a:t>
            </a:r>
            <a:r>
              <a:rPr lang="vi-VN" sz="1800" b="1" dirty="0"/>
              <a:t>sánh vector đặc trưng của ảnh truy vấn với các vector đã lưu trong database bằng các metric như cosine similarity, euclidean distance, correlation.</a:t>
            </a:r>
          </a:p>
          <a:p>
            <a:pPr marL="0" lvl="0" indent="0">
              <a:buNone/>
            </a:pPr>
            <a:r>
              <a:rPr lang="en-US" sz="1800" b="1" dirty="0" smtClean="0"/>
              <a:t>- </a:t>
            </a:r>
            <a:r>
              <a:rPr lang="vi-VN" sz="1800" b="1" dirty="0" smtClean="0"/>
              <a:t>Trả </a:t>
            </a:r>
            <a:r>
              <a:rPr lang="vi-VN" sz="1800" b="1" dirty="0"/>
              <a:t>về danh sách các ảnh giống nhất (top K), kèm thông tin về loài động vật.</a:t>
            </a:r>
            <a:endParaRPr sz="1800" b="1" dirty="0"/>
          </a:p>
        </p:txBody>
      </p:sp>
      <p:sp>
        <p:nvSpPr>
          <p:cNvPr id="230" name="Google Shape;230;p17"/>
          <p:cNvSpPr/>
          <p:nvPr/>
        </p:nvSpPr>
        <p:spPr>
          <a:xfrm>
            <a:off x="6716311" y="1310552"/>
            <a:ext cx="1912772" cy="1938238"/>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gradFill>
            <a:gsLst>
              <a:gs pos="0">
                <a:schemeClr val="accent5"/>
              </a:gs>
              <a:gs pos="100000">
                <a:srgbClr val="FF4D82"/>
              </a:gs>
            </a:gsLst>
            <a:lin ang="0" scaled="0"/>
          </a:gra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800">
              <a:latin typeface="Calibri"/>
              <a:ea typeface="Calibri"/>
              <a:cs typeface="Calibri"/>
              <a:sym typeface="Calibri"/>
            </a:endParaRPr>
          </a:p>
        </p:txBody>
      </p:sp>
      <p:sp>
        <p:nvSpPr>
          <p:cNvPr id="231" name="Google Shape;231;p17"/>
          <p:cNvSpPr/>
          <p:nvPr/>
        </p:nvSpPr>
        <p:spPr>
          <a:xfrm rot="1473072">
            <a:off x="5411882" y="2218462"/>
            <a:ext cx="1118341" cy="108939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32" name="Google Shape;232;p17"/>
          <p:cNvSpPr/>
          <p:nvPr/>
        </p:nvSpPr>
        <p:spPr>
          <a:xfrm>
            <a:off x="6346359" y="1125325"/>
            <a:ext cx="489599" cy="47576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gradFill>
            <a:gsLst>
              <a:gs pos="0">
                <a:srgbClr val="F0E0C7"/>
              </a:gs>
              <a:gs pos="50000">
                <a:srgbClr val="F8F1E4"/>
              </a:gs>
              <a:gs pos="100000">
                <a:schemeClr val="lt1"/>
              </a:gs>
            </a:gsLst>
            <a:lin ang="16200038" scaled="0"/>
          </a:gra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33" name="Google Shape;233;p17"/>
          <p:cNvSpPr/>
          <p:nvPr/>
        </p:nvSpPr>
        <p:spPr>
          <a:xfrm rot="2487309">
            <a:off x="8464345" y="3321697"/>
            <a:ext cx="348345" cy="3385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gradFill>
            <a:gsLst>
              <a:gs pos="0">
                <a:srgbClr val="F0E0C7"/>
              </a:gs>
              <a:gs pos="50000">
                <a:srgbClr val="F8F1E4"/>
              </a:gs>
              <a:gs pos="100000">
                <a:schemeClr val="lt1"/>
              </a:gs>
            </a:gsLst>
            <a:lin ang="16200038" scaled="0"/>
          </a:gra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34" name="Google Shape;234;p17"/>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p:nvPr/>
        </p:nvSpPr>
        <p:spPr>
          <a:xfrm rot="10800000">
            <a:off x="6874900" y="991175"/>
            <a:ext cx="1507492" cy="1116515"/>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8"/>
          <p:cNvSpPr txBox="1">
            <a:spLocks noGrp="1"/>
          </p:cNvSpPr>
          <p:nvPr>
            <p:ph type="body" idx="1"/>
          </p:nvPr>
        </p:nvSpPr>
        <p:spPr>
          <a:xfrm>
            <a:off x="655938" y="997165"/>
            <a:ext cx="4190412" cy="2426954"/>
          </a:xfrm>
          <a:prstGeom prst="rect">
            <a:avLst/>
          </a:prstGeom>
        </p:spPr>
        <p:txBody>
          <a:bodyPr spcFirstLastPara="1" wrap="square" lIns="0" tIns="0" rIns="0" bIns="0" anchor="t" anchorCtr="0">
            <a:noAutofit/>
          </a:bodyPr>
          <a:lstStyle/>
          <a:p>
            <a:pPr marL="0" lvl="0" indent="0">
              <a:buNone/>
            </a:pPr>
            <a:r>
              <a:rPr lang="en-US" b="1" dirty="0" smtClean="0"/>
              <a:t>- </a:t>
            </a:r>
            <a:r>
              <a:rPr lang="vi-VN" b="1" dirty="0" smtClean="0"/>
              <a:t>Người </a:t>
            </a:r>
            <a:r>
              <a:rPr lang="vi-VN" b="1" dirty="0"/>
              <a:t>dùng có thể đăng ký, đăng nhập, đổi mật khẩu, cập nhật avatar.</a:t>
            </a:r>
          </a:p>
          <a:p>
            <a:pPr marL="0" lvl="0" indent="0">
              <a:buNone/>
            </a:pPr>
            <a:r>
              <a:rPr lang="en-US" b="1" dirty="0" smtClean="0"/>
              <a:t>- </a:t>
            </a:r>
            <a:r>
              <a:rPr lang="vi-VN" b="1" dirty="0" smtClean="0"/>
              <a:t>Người </a:t>
            </a:r>
            <a:r>
              <a:rPr lang="vi-VN" b="1" dirty="0"/>
              <a:t>dùng có thể đăng bài viết, xem bài viết, xóa bài viết của mình.</a:t>
            </a:r>
          </a:p>
          <a:p>
            <a:pPr marL="0" lvl="0" indent="0">
              <a:buNone/>
            </a:pPr>
            <a:r>
              <a:rPr lang="en-US" b="1" dirty="0" smtClean="0"/>
              <a:t>- </a:t>
            </a:r>
            <a:r>
              <a:rPr lang="vi-VN" b="1" dirty="0" smtClean="0"/>
              <a:t>Admin </a:t>
            </a:r>
            <a:r>
              <a:rPr lang="vi-VN" b="1" dirty="0"/>
              <a:t>có thể quản lý người dùng, phân quyền, xóa/tạm khóa tài khoản.</a:t>
            </a:r>
            <a:endParaRPr dirty="0"/>
          </a:p>
        </p:txBody>
      </p:sp>
      <p:sp>
        <p:nvSpPr>
          <p:cNvPr id="241" name="Google Shape;241;p18"/>
          <p:cNvSpPr txBox="1">
            <a:spLocks noGrp="1"/>
          </p:cNvSpPr>
          <p:nvPr>
            <p:ph type="title"/>
          </p:nvPr>
        </p:nvSpPr>
        <p:spPr>
          <a:xfrm>
            <a:off x="427655" y="379532"/>
            <a:ext cx="6369866" cy="535092"/>
          </a:xfrm>
          <a:prstGeom prst="rect">
            <a:avLst/>
          </a:prstGeom>
        </p:spPr>
        <p:txBody>
          <a:bodyPr spcFirstLastPara="1" wrap="square" lIns="0" tIns="0" rIns="0" bIns="0" anchor="b" anchorCtr="0">
            <a:noAutofit/>
          </a:bodyPr>
          <a:lstStyle/>
          <a:p>
            <a:pPr lvl="0"/>
            <a:r>
              <a:rPr lang="vi-VN" dirty="0"/>
              <a:t>D. Quản lý người dùng và bài viết</a:t>
            </a:r>
            <a:endParaRPr lang="vi-VN" dirty="0"/>
          </a:p>
        </p:txBody>
      </p:sp>
      <p:sp>
        <p:nvSpPr>
          <p:cNvPr id="243" name="Google Shape;243;p18"/>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244" name="Google Shape;244;p18"/>
          <p:cNvGrpSpPr/>
          <p:nvPr/>
        </p:nvGrpSpPr>
        <p:grpSpPr>
          <a:xfrm>
            <a:off x="6699702" y="1762684"/>
            <a:ext cx="1682696" cy="1306837"/>
            <a:chOff x="2860826" y="401530"/>
            <a:chExt cx="2115269" cy="1642581"/>
          </a:xfrm>
        </p:grpSpPr>
        <p:sp>
          <p:nvSpPr>
            <p:cNvPr id="245" name="Google Shape;245;p18"/>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8"/>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8"/>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8"/>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8"/>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 name="Google Shape;250;p18"/>
          <p:cNvGrpSpPr/>
          <p:nvPr/>
        </p:nvGrpSpPr>
        <p:grpSpPr>
          <a:xfrm>
            <a:off x="7096674" y="3381214"/>
            <a:ext cx="1162931" cy="646893"/>
            <a:chOff x="7096674" y="3381214"/>
            <a:chExt cx="1162931" cy="646893"/>
          </a:xfrm>
        </p:grpSpPr>
        <p:sp>
          <p:nvSpPr>
            <p:cNvPr id="251" name="Google Shape;251;p18"/>
            <p:cNvSpPr/>
            <p:nvPr/>
          </p:nvSpPr>
          <p:spPr>
            <a:xfrm>
              <a:off x="7096674" y="3381214"/>
              <a:ext cx="1162931" cy="456384"/>
            </a:xfrm>
            <a:custGeom>
              <a:avLst/>
              <a:gdLst/>
              <a:ahLst/>
              <a:cxnLst/>
              <a:rect l="l" t="t" r="r" b="b"/>
              <a:pathLst>
                <a:path w="1356188" h="532226" extrusionOk="0">
                  <a:moveTo>
                    <a:pt x="0" y="103246"/>
                  </a:moveTo>
                  <a:cubicBezTo>
                    <a:pt x="58220" y="74410"/>
                    <a:pt x="120481" y="54752"/>
                    <a:pt x="183428" y="37971"/>
                  </a:cubicBezTo>
                  <a:cubicBezTo>
                    <a:pt x="246923" y="21943"/>
                    <a:pt x="311512" y="10902"/>
                    <a:pt x="376719" y="4956"/>
                  </a:cubicBezTo>
                  <a:cubicBezTo>
                    <a:pt x="507270" y="-6619"/>
                    <a:pt x="641656" y="1326"/>
                    <a:pt x="770288" y="36806"/>
                  </a:cubicBezTo>
                  <a:cubicBezTo>
                    <a:pt x="899742" y="71074"/>
                    <a:pt x="1020019" y="133554"/>
                    <a:pt x="1122486" y="219755"/>
                  </a:cubicBezTo>
                  <a:cubicBezTo>
                    <a:pt x="1172898" y="262454"/>
                    <a:pt x="1218241" y="310859"/>
                    <a:pt x="1257488" y="364004"/>
                  </a:cubicBezTo>
                  <a:cubicBezTo>
                    <a:pt x="1296462" y="416286"/>
                    <a:pt x="1329544" y="472704"/>
                    <a:pt x="1356189" y="532226"/>
                  </a:cubicBezTo>
                  <a:cubicBezTo>
                    <a:pt x="1273996" y="432430"/>
                    <a:pt x="1184953" y="341949"/>
                    <a:pt x="1082623" y="271468"/>
                  </a:cubicBezTo>
                  <a:cubicBezTo>
                    <a:pt x="981045" y="201035"/>
                    <a:pt x="867961" y="148753"/>
                    <a:pt x="748507" y="116945"/>
                  </a:cubicBezTo>
                  <a:cubicBezTo>
                    <a:pt x="629601" y="83999"/>
                    <a:pt x="505009" y="70848"/>
                    <a:pt x="379528" y="69958"/>
                  </a:cubicBezTo>
                  <a:cubicBezTo>
                    <a:pt x="252265" y="69608"/>
                    <a:pt x="125276" y="80752"/>
                    <a:pt x="0" y="103246"/>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accent4"/>
                </a:solidFill>
                <a:latin typeface="Calibri"/>
                <a:ea typeface="Calibri"/>
                <a:cs typeface="Calibri"/>
                <a:sym typeface="Calibri"/>
              </a:endParaRPr>
            </a:p>
          </p:txBody>
        </p:sp>
        <p:sp>
          <p:nvSpPr>
            <p:cNvPr id="252" name="Google Shape;252;p18"/>
            <p:cNvSpPr/>
            <p:nvPr/>
          </p:nvSpPr>
          <p:spPr>
            <a:xfrm>
              <a:off x="7858015" y="3522336"/>
              <a:ext cx="313698" cy="505772"/>
            </a:xfrm>
            <a:custGeom>
              <a:avLst/>
              <a:gdLst/>
              <a:ahLst/>
              <a:cxnLst/>
              <a:rect l="l" t="t" r="r" b="b"/>
              <a:pathLst>
                <a:path w="365828" h="589821" extrusionOk="0">
                  <a:moveTo>
                    <a:pt x="195620" y="107057"/>
                  </a:moveTo>
                  <a:cubicBezTo>
                    <a:pt x="134386" y="64583"/>
                    <a:pt x="68769" y="28699"/>
                    <a:pt x="0" y="0"/>
                  </a:cubicBezTo>
                  <a:cubicBezTo>
                    <a:pt x="6849" y="201922"/>
                    <a:pt x="38288" y="569188"/>
                    <a:pt x="178085" y="589052"/>
                  </a:cubicBezTo>
                  <a:cubicBezTo>
                    <a:pt x="272677" y="602751"/>
                    <a:pt x="330965" y="431515"/>
                    <a:pt x="365829" y="252744"/>
                  </a:cubicBezTo>
                  <a:cubicBezTo>
                    <a:pt x="313909" y="198826"/>
                    <a:pt x="256923" y="150037"/>
                    <a:pt x="195620" y="107057"/>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p:nvPr/>
        </p:nvSpPr>
        <p:spPr>
          <a:xfrm>
            <a:off x="6944516" y="3231052"/>
            <a:ext cx="1548319" cy="1207803"/>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9"/>
          <p:cNvSpPr txBox="1">
            <a:spLocks noGrp="1"/>
          </p:cNvSpPr>
          <p:nvPr>
            <p:ph type="title"/>
          </p:nvPr>
        </p:nvSpPr>
        <p:spPr>
          <a:xfrm>
            <a:off x="855300" y="991175"/>
            <a:ext cx="5828400" cy="39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E.  Giao Diện Web</a:t>
            </a:r>
            <a:endParaRPr dirty="0"/>
          </a:p>
        </p:txBody>
      </p:sp>
      <p:sp>
        <p:nvSpPr>
          <p:cNvPr id="259" name="Google Shape;259;p19"/>
          <p:cNvSpPr txBox="1">
            <a:spLocks noGrp="1"/>
          </p:cNvSpPr>
          <p:nvPr>
            <p:ph type="body" idx="1"/>
          </p:nvPr>
        </p:nvSpPr>
        <p:spPr>
          <a:xfrm>
            <a:off x="855299" y="1509925"/>
            <a:ext cx="4163509" cy="3106200"/>
          </a:xfrm>
          <a:prstGeom prst="rect">
            <a:avLst/>
          </a:prstGeom>
        </p:spPr>
        <p:txBody>
          <a:bodyPr spcFirstLastPara="1" wrap="square" lIns="0" tIns="0" rIns="0" bIns="0" anchor="t" anchorCtr="0">
            <a:noAutofit/>
          </a:bodyPr>
          <a:lstStyle/>
          <a:p>
            <a:pPr marL="0" lvl="0" indent="0">
              <a:buNone/>
            </a:pPr>
            <a:r>
              <a:rPr lang="en-US" b="1" dirty="0" smtClean="0"/>
              <a:t>- </a:t>
            </a:r>
            <a:r>
              <a:rPr lang="vi-VN" b="1" dirty="0" smtClean="0"/>
              <a:t>Giao </a:t>
            </a:r>
            <a:r>
              <a:rPr lang="vi-VN" b="1" dirty="0"/>
              <a:t>diện web được xây dựng bằng Flask (Python) với các template HTML, CSS (Bootstrap), JavaScript.</a:t>
            </a:r>
          </a:p>
          <a:p>
            <a:pPr marL="0" lvl="0" indent="0">
              <a:buNone/>
            </a:pPr>
            <a:r>
              <a:rPr lang="en-US" b="1" dirty="0" smtClean="0"/>
              <a:t>- </a:t>
            </a:r>
            <a:r>
              <a:rPr lang="vi-VN" b="1" dirty="0" smtClean="0"/>
              <a:t>Giao </a:t>
            </a:r>
            <a:r>
              <a:rPr lang="vi-VN" b="1" dirty="0"/>
              <a:t>diện thân thiện, hỗ trợ nền tối, responsive.</a:t>
            </a:r>
            <a:endParaRPr dirty="0"/>
          </a:p>
        </p:txBody>
      </p:sp>
      <p:sp>
        <p:nvSpPr>
          <p:cNvPr id="262" name="Google Shape;262;p19"/>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263" name="Google Shape;263;p19"/>
          <p:cNvGrpSpPr/>
          <p:nvPr/>
        </p:nvGrpSpPr>
        <p:grpSpPr>
          <a:xfrm>
            <a:off x="7142484" y="1495299"/>
            <a:ext cx="1286132" cy="1205203"/>
            <a:chOff x="8438871" y="401534"/>
            <a:chExt cx="2115348" cy="1982241"/>
          </a:xfrm>
        </p:grpSpPr>
        <p:sp>
          <p:nvSpPr>
            <p:cNvPr id="264" name="Google Shape;264;p19"/>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9"/>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9"/>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9"/>
            <p:cNvSpPr/>
            <p:nvPr/>
          </p:nvSpPr>
          <p:spPr>
            <a:xfrm>
              <a:off x="9177188"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rgbClr val="000985"/>
                </a:gs>
                <a:gs pos="100000">
                  <a:srgbClr val="010101"/>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 name="Google Shape;268;p19"/>
          <p:cNvGrpSpPr/>
          <p:nvPr/>
        </p:nvGrpSpPr>
        <p:grpSpPr>
          <a:xfrm>
            <a:off x="7490520" y="704648"/>
            <a:ext cx="590051" cy="591263"/>
            <a:chOff x="2893887" y="2547824"/>
            <a:chExt cx="1212350" cy="1214840"/>
          </a:xfrm>
        </p:grpSpPr>
        <p:sp>
          <p:nvSpPr>
            <p:cNvPr id="269" name="Google Shape;269;p19"/>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9"/>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9"/>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9"/>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19"/>
          <p:cNvGrpSpPr/>
          <p:nvPr/>
        </p:nvGrpSpPr>
        <p:grpSpPr>
          <a:xfrm>
            <a:off x="7066322" y="2899898"/>
            <a:ext cx="1437262" cy="597425"/>
            <a:chOff x="7066322" y="2899898"/>
            <a:chExt cx="1437262" cy="597425"/>
          </a:xfrm>
        </p:grpSpPr>
        <p:sp>
          <p:nvSpPr>
            <p:cNvPr id="274" name="Google Shape;274;p19"/>
            <p:cNvSpPr/>
            <p:nvPr/>
          </p:nvSpPr>
          <p:spPr>
            <a:xfrm>
              <a:off x="7066322" y="2899898"/>
              <a:ext cx="1437262" cy="597425"/>
            </a:xfrm>
            <a:custGeom>
              <a:avLst/>
              <a:gdLst/>
              <a:ahLst/>
              <a:cxnLst/>
              <a:rect l="l" t="t" r="r" b="b"/>
              <a:pathLst>
                <a:path w="2365864" h="983416" extrusionOk="0">
                  <a:moveTo>
                    <a:pt x="0" y="791179"/>
                  </a:moveTo>
                  <a:cubicBezTo>
                    <a:pt x="0" y="354253"/>
                    <a:pt x="529598" y="0"/>
                    <a:pt x="1182898" y="0"/>
                  </a:cubicBezTo>
                  <a:cubicBezTo>
                    <a:pt x="1836197" y="0"/>
                    <a:pt x="2365865" y="354253"/>
                    <a:pt x="2365865" y="791179"/>
                  </a:cubicBezTo>
                  <a:cubicBezTo>
                    <a:pt x="2365865" y="1228104"/>
                    <a:pt x="1836197" y="783576"/>
                    <a:pt x="1182898" y="783576"/>
                  </a:cubicBezTo>
                  <a:cubicBezTo>
                    <a:pt x="529598" y="783576"/>
                    <a:pt x="0" y="1228104"/>
                    <a:pt x="0" y="791179"/>
                  </a:cubicBezTo>
                  <a:close/>
                </a:path>
              </a:pathLst>
            </a:custGeom>
            <a:solidFill>
              <a:srgbClr val="4C11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9"/>
            <p:cNvSpPr/>
            <p:nvPr/>
          </p:nvSpPr>
          <p:spPr>
            <a:xfrm>
              <a:off x="7344300" y="3182158"/>
              <a:ext cx="173307" cy="276881"/>
            </a:xfrm>
            <a:custGeom>
              <a:avLst/>
              <a:gdLst/>
              <a:ahLst/>
              <a:cxnLst/>
              <a:rect l="l" t="t" r="r" b="b"/>
              <a:pathLst>
                <a:path w="285279" h="455772" extrusionOk="0">
                  <a:moveTo>
                    <a:pt x="0" y="455773"/>
                  </a:moveTo>
                  <a:cubicBezTo>
                    <a:pt x="86303" y="430567"/>
                    <a:pt x="182195" y="401799"/>
                    <a:pt x="285279" y="377141"/>
                  </a:cubicBezTo>
                  <a:cubicBezTo>
                    <a:pt x="275279" y="230837"/>
                    <a:pt x="245005" y="11450"/>
                    <a:pt x="153838" y="422"/>
                  </a:cubicBezTo>
                  <a:cubicBezTo>
                    <a:pt x="44316" y="-13482"/>
                    <a:pt x="9589" y="320085"/>
                    <a:pt x="0" y="455773"/>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276" name="Google Shape;276;p19"/>
            <p:cNvSpPr/>
            <p:nvPr/>
          </p:nvSpPr>
          <p:spPr>
            <a:xfrm>
              <a:off x="8056297" y="3181999"/>
              <a:ext cx="171726" cy="277456"/>
            </a:xfrm>
            <a:custGeom>
              <a:avLst/>
              <a:gdLst/>
              <a:ahLst/>
              <a:cxnLst/>
              <a:rect l="l" t="t" r="r" b="b"/>
              <a:pathLst>
                <a:path w="282676" h="456717" extrusionOk="0">
                  <a:moveTo>
                    <a:pt x="282676" y="456718"/>
                  </a:moveTo>
                  <a:cubicBezTo>
                    <a:pt x="278567" y="331510"/>
                    <a:pt x="257333" y="14107"/>
                    <a:pt x="147194" y="408"/>
                  </a:cubicBezTo>
                  <a:cubicBezTo>
                    <a:pt x="55070" y="-11099"/>
                    <a:pt x="15823" y="223152"/>
                    <a:pt x="0" y="378566"/>
                  </a:cubicBezTo>
                  <a:cubicBezTo>
                    <a:pt x="102125" y="403155"/>
                    <a:pt x="197127" y="431718"/>
                    <a:pt x="282676" y="456718"/>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0"/>
          <p:cNvSpPr txBox="1">
            <a:spLocks noGrp="1"/>
          </p:cNvSpPr>
          <p:nvPr>
            <p:ph type="title"/>
          </p:nvPr>
        </p:nvSpPr>
        <p:spPr>
          <a:xfrm>
            <a:off x="855300" y="1095438"/>
            <a:ext cx="3442350" cy="930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900" dirty="0" smtClean="0"/>
              <a:t>2. Công cụ sử dụng</a:t>
            </a:r>
            <a:endParaRPr sz="2900" dirty="0"/>
          </a:p>
        </p:txBody>
      </p:sp>
      <p:pic>
        <p:nvPicPr>
          <p:cNvPr id="283" name="Google Shape;283;p20"/>
          <p:cNvPicPr preferRelativeResize="0"/>
          <p:nvPr/>
        </p:nvPicPr>
        <p:blipFill rotWithShape="1">
          <a:blip r:embed="rId3">
            <a:alphaModFix/>
          </a:blip>
          <a:srcRect t="3741" b="30620"/>
          <a:stretch/>
        </p:blipFill>
        <p:spPr>
          <a:xfrm>
            <a:off x="5090100" y="0"/>
            <a:ext cx="4053900" cy="5143500"/>
          </a:xfrm>
          <a:prstGeom prst="rect">
            <a:avLst/>
          </a:prstGeom>
          <a:noFill/>
          <a:ln>
            <a:noFill/>
          </a:ln>
        </p:spPr>
      </p:pic>
      <p:sp>
        <p:nvSpPr>
          <p:cNvPr id="284" name="Google Shape;284;p20"/>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285" name="Google Shape;285;p20"/>
          <p:cNvGrpSpPr/>
          <p:nvPr/>
        </p:nvGrpSpPr>
        <p:grpSpPr>
          <a:xfrm rot="-887741">
            <a:off x="6093557" y="1145667"/>
            <a:ext cx="590098" cy="591310"/>
            <a:chOff x="2893887" y="2547824"/>
            <a:chExt cx="1212350" cy="1214840"/>
          </a:xfrm>
        </p:grpSpPr>
        <p:sp>
          <p:nvSpPr>
            <p:cNvPr id="286" name="Google Shape;286;p20"/>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0"/>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0"/>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0"/>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20"/>
          <p:cNvGrpSpPr/>
          <p:nvPr/>
        </p:nvGrpSpPr>
        <p:grpSpPr>
          <a:xfrm rot="887741" flipH="1">
            <a:off x="7479010" y="1274141"/>
            <a:ext cx="590098" cy="591310"/>
            <a:chOff x="2893887" y="2547824"/>
            <a:chExt cx="1212350" cy="1214840"/>
          </a:xfrm>
        </p:grpSpPr>
        <p:sp>
          <p:nvSpPr>
            <p:cNvPr id="291" name="Google Shape;291;p20"/>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0"/>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0"/>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0"/>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2"/>
          <p:cNvSpPr txBox="1">
            <a:spLocks noGrp="1"/>
          </p:cNvSpPr>
          <p:nvPr>
            <p:ph type="title"/>
          </p:nvPr>
        </p:nvSpPr>
        <p:spPr>
          <a:xfrm>
            <a:off x="464459" y="482071"/>
            <a:ext cx="4693500" cy="396900"/>
          </a:xfrm>
          <a:prstGeom prst="rect">
            <a:avLst/>
          </a:prstGeom>
        </p:spPr>
        <p:txBody>
          <a:bodyPr spcFirstLastPara="1" wrap="square" lIns="0" tIns="0" rIns="0" bIns="0" anchor="b" anchorCtr="0">
            <a:noAutofit/>
          </a:bodyPr>
          <a:lstStyle/>
          <a:p>
            <a:pPr lvl="0"/>
            <a:r>
              <a:rPr lang="en-US" dirty="0"/>
              <a:t>A. Backend &amp; AI</a:t>
            </a:r>
            <a:endParaRPr lang="en-US" dirty="0"/>
          </a:p>
        </p:txBody>
      </p:sp>
      <p:sp>
        <p:nvSpPr>
          <p:cNvPr id="306" name="Google Shape;306;p22"/>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1" i="0" u="none" strike="noStrike" kern="0" cap="none" spc="0" normalizeH="0" baseline="0" noProof="0">
                <a:ln>
                  <a:noFill/>
                </a:ln>
                <a:solidFill>
                  <a:srgbClr val="FFFFFF"/>
                </a:solidFill>
                <a:effectLst/>
                <a:uLnTx/>
                <a:uFillTx/>
                <a:latin typeface="Atma"/>
                <a:cs typeface="Atma"/>
                <a:sym typeface="Atm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500" b="1" i="0" u="none" strike="noStrike" kern="0" cap="none" spc="0" normalizeH="0" baseline="0" noProof="0">
              <a:ln>
                <a:noFill/>
              </a:ln>
              <a:solidFill>
                <a:srgbClr val="FFFFFF"/>
              </a:solidFill>
              <a:effectLst/>
              <a:uLnTx/>
              <a:uFillTx/>
              <a:latin typeface="Atma"/>
              <a:cs typeface="Atma"/>
              <a:sym typeface="Atma"/>
            </a:endParaRPr>
          </a:p>
        </p:txBody>
      </p:sp>
      <p:grpSp>
        <p:nvGrpSpPr>
          <p:cNvPr id="307" name="Google Shape;307;p22"/>
          <p:cNvGrpSpPr/>
          <p:nvPr/>
        </p:nvGrpSpPr>
        <p:grpSpPr>
          <a:xfrm>
            <a:off x="5575395" y="878971"/>
            <a:ext cx="3157483" cy="3233149"/>
            <a:chOff x="5575395" y="955171"/>
            <a:chExt cx="3157483" cy="3233149"/>
          </a:xfrm>
        </p:grpSpPr>
        <p:grpSp>
          <p:nvGrpSpPr>
            <p:cNvPr id="308" name="Google Shape;308;p22"/>
            <p:cNvGrpSpPr/>
            <p:nvPr/>
          </p:nvGrpSpPr>
          <p:grpSpPr>
            <a:xfrm>
              <a:off x="6169433" y="3369626"/>
              <a:ext cx="1969582" cy="818694"/>
              <a:chOff x="6169433" y="3369626"/>
              <a:chExt cx="1969582" cy="818694"/>
            </a:xfrm>
          </p:grpSpPr>
          <p:sp>
            <p:nvSpPr>
              <p:cNvPr id="309" name="Google Shape;309;p22"/>
              <p:cNvSpPr/>
              <p:nvPr/>
            </p:nvSpPr>
            <p:spPr>
              <a:xfrm rot="10800000">
                <a:off x="6169433" y="3369626"/>
                <a:ext cx="1969582" cy="818694"/>
              </a:xfrm>
              <a:custGeom>
                <a:avLst/>
                <a:gdLst/>
                <a:ahLst/>
                <a:cxnLst/>
                <a:rect l="l" t="t" r="r" b="b"/>
                <a:pathLst>
                  <a:path w="2365864" h="983416" extrusionOk="0">
                    <a:moveTo>
                      <a:pt x="0" y="791179"/>
                    </a:moveTo>
                    <a:cubicBezTo>
                      <a:pt x="0" y="354253"/>
                      <a:pt x="529598" y="0"/>
                      <a:pt x="1182898" y="0"/>
                    </a:cubicBezTo>
                    <a:cubicBezTo>
                      <a:pt x="1836197" y="0"/>
                      <a:pt x="2365865" y="354253"/>
                      <a:pt x="2365865" y="791179"/>
                    </a:cubicBezTo>
                    <a:cubicBezTo>
                      <a:pt x="2365865" y="1228104"/>
                      <a:pt x="1836197" y="783576"/>
                      <a:pt x="1182898" y="783576"/>
                    </a:cubicBezTo>
                    <a:cubicBezTo>
                      <a:pt x="529598" y="783576"/>
                      <a:pt x="0" y="1228104"/>
                      <a:pt x="0" y="791179"/>
                    </a:cubicBezTo>
                    <a:close/>
                  </a:path>
                </a:pathLst>
              </a:custGeom>
              <a:solidFill>
                <a:srgbClr val="5B0F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C0007C"/>
                  </a:solidFill>
                  <a:effectLst/>
                  <a:uLnTx/>
                  <a:uFillTx/>
                  <a:latin typeface="Calibri"/>
                  <a:ea typeface="Calibri"/>
                  <a:cs typeface="Calibri"/>
                  <a:sym typeface="Calibri"/>
                </a:endParaRPr>
              </a:p>
            </p:txBody>
          </p:sp>
          <p:sp>
            <p:nvSpPr>
              <p:cNvPr id="310" name="Google Shape;310;p22"/>
              <p:cNvSpPr/>
              <p:nvPr/>
            </p:nvSpPr>
            <p:spPr>
              <a:xfrm rot="10800000">
                <a:off x="7520552" y="3422053"/>
                <a:ext cx="237495" cy="379430"/>
              </a:xfrm>
              <a:custGeom>
                <a:avLst/>
                <a:gdLst/>
                <a:ahLst/>
                <a:cxnLst/>
                <a:rect l="l" t="t" r="r" b="b"/>
                <a:pathLst>
                  <a:path w="285279" h="455772" extrusionOk="0">
                    <a:moveTo>
                      <a:pt x="0" y="455773"/>
                    </a:moveTo>
                    <a:cubicBezTo>
                      <a:pt x="86303" y="430567"/>
                      <a:pt x="182195" y="401799"/>
                      <a:pt x="285279" y="377141"/>
                    </a:cubicBezTo>
                    <a:cubicBezTo>
                      <a:pt x="275279" y="230837"/>
                      <a:pt x="245005" y="11450"/>
                      <a:pt x="153838" y="422"/>
                    </a:cubicBezTo>
                    <a:cubicBezTo>
                      <a:pt x="44316" y="-13482"/>
                      <a:pt x="9589" y="320085"/>
                      <a:pt x="0" y="455773"/>
                    </a:cubicBezTo>
                    <a:close/>
                  </a:path>
                </a:pathLst>
              </a:custGeom>
              <a:gradFill>
                <a:gsLst>
                  <a:gs pos="0">
                    <a:srgbClr val="F0E0C7"/>
                  </a:gs>
                  <a:gs pos="50000">
                    <a:srgbClr val="F8F1E4"/>
                  </a:gs>
                  <a:gs pos="100000">
                    <a:schemeClr val="lt1"/>
                  </a:gs>
                </a:gsLst>
                <a:lin ang="16200038"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1" name="Google Shape;311;p22"/>
              <p:cNvSpPr/>
              <p:nvPr/>
            </p:nvSpPr>
            <p:spPr>
              <a:xfrm rot="10800000">
                <a:off x="6546927" y="3421483"/>
                <a:ext cx="235328" cy="380217"/>
              </a:xfrm>
              <a:custGeom>
                <a:avLst/>
                <a:gdLst/>
                <a:ahLst/>
                <a:cxnLst/>
                <a:rect l="l" t="t" r="r" b="b"/>
                <a:pathLst>
                  <a:path w="282676" h="456717" extrusionOk="0">
                    <a:moveTo>
                      <a:pt x="282676" y="456718"/>
                    </a:moveTo>
                    <a:cubicBezTo>
                      <a:pt x="278567" y="331510"/>
                      <a:pt x="257333" y="14107"/>
                      <a:pt x="147194" y="408"/>
                    </a:cubicBezTo>
                    <a:cubicBezTo>
                      <a:pt x="55070" y="-11099"/>
                      <a:pt x="15823" y="223152"/>
                      <a:pt x="0" y="378566"/>
                    </a:cubicBezTo>
                    <a:cubicBezTo>
                      <a:pt x="102125" y="403155"/>
                      <a:pt x="197127" y="431718"/>
                      <a:pt x="282676" y="456718"/>
                    </a:cubicBezTo>
                    <a:close/>
                  </a:path>
                </a:pathLst>
              </a:custGeom>
              <a:gradFill>
                <a:gsLst>
                  <a:gs pos="0">
                    <a:srgbClr val="F0E0C7"/>
                  </a:gs>
                  <a:gs pos="50000">
                    <a:srgbClr val="F8F1E4"/>
                  </a:gs>
                  <a:gs pos="100000">
                    <a:schemeClr val="lt1"/>
                  </a:gs>
                </a:gsLst>
                <a:lin ang="16200038"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12" name="Google Shape;312;p22"/>
            <p:cNvGrpSpPr/>
            <p:nvPr/>
          </p:nvGrpSpPr>
          <p:grpSpPr>
            <a:xfrm>
              <a:off x="8241903" y="1453229"/>
              <a:ext cx="490975" cy="773870"/>
              <a:chOff x="1620532" y="2740711"/>
              <a:chExt cx="745257" cy="1174666"/>
            </a:xfrm>
          </p:grpSpPr>
          <p:sp>
            <p:nvSpPr>
              <p:cNvPr id="313" name="Google Shape;313;p22"/>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4" name="Google Shape;314;p22"/>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5" name="Google Shape;315;p22"/>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6" name="Google Shape;316;p22"/>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7" name="Google Shape;317;p22"/>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18" name="Google Shape;318;p22"/>
            <p:cNvGrpSpPr/>
            <p:nvPr/>
          </p:nvGrpSpPr>
          <p:grpSpPr>
            <a:xfrm>
              <a:off x="5575395" y="1453229"/>
              <a:ext cx="490950" cy="773870"/>
              <a:chOff x="188982" y="2740711"/>
              <a:chExt cx="745218" cy="1174666"/>
            </a:xfrm>
          </p:grpSpPr>
          <p:sp>
            <p:nvSpPr>
              <p:cNvPr id="319" name="Google Shape;319;p22"/>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0" name="Google Shape;320;p22"/>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1" name="Google Shape;321;p22"/>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2" name="Google Shape;322;p22"/>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3" name="Google Shape;323;p22"/>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24" name="Google Shape;324;p22"/>
            <p:cNvSpPr/>
            <p:nvPr/>
          </p:nvSpPr>
          <p:spPr>
            <a:xfrm rot="10800000">
              <a:off x="6297810" y="955171"/>
              <a:ext cx="1808990" cy="1572953"/>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rgbClr val="FF4D6A"/>
                </a:gs>
                <a:gs pos="100000">
                  <a:srgbClr val="FF4D6A"/>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325" name="Google Shape;325;p22"/>
            <p:cNvGrpSpPr/>
            <p:nvPr/>
          </p:nvGrpSpPr>
          <p:grpSpPr>
            <a:xfrm>
              <a:off x="5738625" y="2150990"/>
              <a:ext cx="1316755" cy="1022671"/>
              <a:chOff x="2860826" y="401530"/>
              <a:chExt cx="2115269" cy="1642581"/>
            </a:xfrm>
          </p:grpSpPr>
          <p:sp>
            <p:nvSpPr>
              <p:cNvPr id="326" name="Google Shape;326;p22"/>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7" name="Google Shape;327;p22"/>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8" name="Google Shape;328;p22"/>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9" name="Google Shape;329;p22"/>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0" name="Google Shape;330;p22"/>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31" name="Google Shape;331;p22"/>
            <p:cNvGrpSpPr/>
            <p:nvPr/>
          </p:nvGrpSpPr>
          <p:grpSpPr>
            <a:xfrm>
              <a:off x="7270325" y="2150990"/>
              <a:ext cx="1316755" cy="1022671"/>
              <a:chOff x="2860826" y="401530"/>
              <a:chExt cx="2115269" cy="1642581"/>
            </a:xfrm>
          </p:grpSpPr>
          <p:sp>
            <p:nvSpPr>
              <p:cNvPr id="332" name="Google Shape;332;p22"/>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3" name="Google Shape;333;p22"/>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4" name="Google Shape;334;p22"/>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5" name="Google Shape;335;p22"/>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6" name="Google Shape;336;p22"/>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sp>
        <p:nvSpPr>
          <p:cNvPr id="47" name="Google Shape;259;p19"/>
          <p:cNvSpPr txBox="1">
            <a:spLocks/>
          </p:cNvSpPr>
          <p:nvPr/>
        </p:nvSpPr>
        <p:spPr>
          <a:xfrm>
            <a:off x="567369" y="1223211"/>
            <a:ext cx="4163509" cy="31062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smtClean="0"/>
              <a:t>- </a:t>
            </a:r>
            <a:r>
              <a:rPr lang="vi-VN" b="1" dirty="0" smtClean="0"/>
              <a:t>Python</a:t>
            </a:r>
            <a:r>
              <a:rPr lang="vi-VN" b="1" dirty="0"/>
              <a:t>: Ngôn ngữ chính cho backend và xử lý AI.</a:t>
            </a:r>
          </a:p>
          <a:p>
            <a:r>
              <a:rPr lang="en-US" b="1" dirty="0" smtClean="0"/>
              <a:t>- </a:t>
            </a:r>
            <a:r>
              <a:rPr lang="vi-VN" b="1" dirty="0" smtClean="0"/>
              <a:t>Flask</a:t>
            </a:r>
            <a:r>
              <a:rPr lang="vi-VN" b="1" dirty="0"/>
              <a:t>: Framework web nhẹ, dễ phát triển, phù hợp cho MVP.</a:t>
            </a:r>
          </a:p>
          <a:p>
            <a:r>
              <a:rPr lang="en-US" b="1" dirty="0" smtClean="0"/>
              <a:t>- </a:t>
            </a:r>
            <a:r>
              <a:rPr lang="vi-VN" b="1" dirty="0" smtClean="0"/>
              <a:t>TensorFlow </a:t>
            </a:r>
            <a:r>
              <a:rPr lang="vi-VN" b="1" dirty="0"/>
              <a:t>/ Keras: Thư viện deep learning, dùng để load EfficientNetB2 và trích xuất đặc trưng ảnh.</a:t>
            </a:r>
          </a:p>
          <a:p>
            <a:r>
              <a:rPr lang="en-US" b="1" dirty="0" smtClean="0"/>
              <a:t>- </a:t>
            </a:r>
            <a:r>
              <a:rPr lang="vi-VN" b="1" dirty="0" smtClean="0"/>
              <a:t>NumPy</a:t>
            </a:r>
            <a:r>
              <a:rPr lang="vi-VN" b="1" dirty="0"/>
              <a:t>, SciPy: Xử lý số liệu, tính toán khoảng cách, similarity.</a:t>
            </a:r>
          </a:p>
          <a:p>
            <a:r>
              <a:rPr lang="en-US" b="1" dirty="0" smtClean="0"/>
              <a:t>- </a:t>
            </a:r>
            <a:r>
              <a:rPr lang="vi-VN" b="1" dirty="0" smtClean="0"/>
              <a:t>Pickle</a:t>
            </a:r>
            <a:r>
              <a:rPr lang="vi-VN" b="1" dirty="0"/>
              <a:t>: Lưu trữ dữ liệu đặc trưng ảnh (features) dưới dạng file nhị phân.</a:t>
            </a:r>
            <a:endParaRPr lang="vi-VN" dirty="0"/>
          </a:p>
        </p:txBody>
      </p:sp>
    </p:spTree>
    <p:extLst>
      <p:ext uri="{BB962C8B-B14F-4D97-AF65-F5344CB8AC3E}">
        <p14:creationId xmlns:p14="http://schemas.microsoft.com/office/powerpoint/2010/main" val="1102804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p:nvPr/>
        </p:nvSpPr>
        <p:spPr>
          <a:xfrm rot="10800000">
            <a:off x="6874900" y="991175"/>
            <a:ext cx="1507492" cy="1116515"/>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0" name="Google Shape;240;p18"/>
          <p:cNvSpPr txBox="1">
            <a:spLocks noGrp="1"/>
          </p:cNvSpPr>
          <p:nvPr>
            <p:ph type="body" idx="1"/>
          </p:nvPr>
        </p:nvSpPr>
        <p:spPr>
          <a:xfrm>
            <a:off x="655938" y="997165"/>
            <a:ext cx="4190412" cy="2426954"/>
          </a:xfrm>
          <a:prstGeom prst="rect">
            <a:avLst/>
          </a:prstGeom>
        </p:spPr>
        <p:txBody>
          <a:bodyPr spcFirstLastPara="1" wrap="square" lIns="0" tIns="0" rIns="0" bIns="0" anchor="t" anchorCtr="0">
            <a:noAutofit/>
          </a:bodyPr>
          <a:lstStyle/>
          <a:p>
            <a:pPr marL="0" lvl="0" indent="0">
              <a:buNone/>
            </a:pPr>
            <a:r>
              <a:rPr lang="en-US" sz="1400" b="1" dirty="0" smtClean="0"/>
              <a:t>- </a:t>
            </a:r>
            <a:r>
              <a:rPr lang="vi-VN" sz="1400" b="1" dirty="0" smtClean="0"/>
              <a:t>MongoDB </a:t>
            </a:r>
            <a:r>
              <a:rPr lang="en-US" sz="1400" b="1" dirty="0" smtClean="0"/>
              <a:t>: </a:t>
            </a:r>
            <a:r>
              <a:rPr lang="vi-VN" sz="1400" b="1" dirty="0" smtClean="0"/>
              <a:t>Lưu </a:t>
            </a:r>
            <a:r>
              <a:rPr lang="vi-VN" sz="1400" b="1" dirty="0"/>
              <a:t>thông tin người dùng, bài viết, lịch sử tìm kiếm, thông tin động vật.</a:t>
            </a:r>
          </a:p>
          <a:p>
            <a:pPr marL="0" lvl="0" indent="0">
              <a:buNone/>
            </a:pPr>
            <a:r>
              <a:rPr lang="en-US" sz="1400" b="1" dirty="0" smtClean="0"/>
              <a:t>- </a:t>
            </a:r>
            <a:r>
              <a:rPr lang="vi-VN" sz="1400" b="1" dirty="0" smtClean="0"/>
              <a:t>File </a:t>
            </a:r>
            <a:r>
              <a:rPr lang="vi-VN" sz="1400" b="1" dirty="0"/>
              <a:t>hệ thống: Lưu ảnh gốc, ảnh upload, avatar, v.v.</a:t>
            </a:r>
            <a:endParaRPr sz="1400" dirty="0"/>
          </a:p>
        </p:txBody>
      </p:sp>
      <p:sp>
        <p:nvSpPr>
          <p:cNvPr id="241" name="Google Shape;241;p18"/>
          <p:cNvSpPr txBox="1">
            <a:spLocks noGrp="1"/>
          </p:cNvSpPr>
          <p:nvPr>
            <p:ph type="title"/>
          </p:nvPr>
        </p:nvSpPr>
        <p:spPr>
          <a:xfrm>
            <a:off x="427655" y="379532"/>
            <a:ext cx="6369866" cy="535092"/>
          </a:xfrm>
          <a:prstGeom prst="rect">
            <a:avLst/>
          </a:prstGeom>
        </p:spPr>
        <p:txBody>
          <a:bodyPr spcFirstLastPara="1" wrap="square" lIns="0" tIns="0" rIns="0" bIns="0" anchor="b" anchorCtr="0">
            <a:noAutofit/>
          </a:bodyPr>
          <a:lstStyle/>
          <a:p>
            <a:pPr lvl="0"/>
            <a:r>
              <a:rPr lang="vi-VN" dirty="0"/>
              <a:t>B. Database</a:t>
            </a:r>
          </a:p>
        </p:txBody>
      </p:sp>
      <p:sp>
        <p:nvSpPr>
          <p:cNvPr id="243" name="Google Shape;243;p18"/>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1" i="0" u="none" strike="noStrike" kern="0" cap="none" spc="0" normalizeH="0" baseline="0" noProof="0">
                <a:ln>
                  <a:noFill/>
                </a:ln>
                <a:solidFill>
                  <a:srgbClr val="FFFFFF"/>
                </a:solidFill>
                <a:effectLst/>
                <a:uLnTx/>
                <a:uFillTx/>
                <a:latin typeface="Atma"/>
                <a:cs typeface="Atma"/>
                <a:sym typeface="Atm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500" b="1" i="0" u="none" strike="noStrike" kern="0" cap="none" spc="0" normalizeH="0" baseline="0" noProof="0">
              <a:ln>
                <a:noFill/>
              </a:ln>
              <a:solidFill>
                <a:srgbClr val="FFFFFF"/>
              </a:solidFill>
              <a:effectLst/>
              <a:uLnTx/>
              <a:uFillTx/>
              <a:latin typeface="Atma"/>
              <a:cs typeface="Atma"/>
              <a:sym typeface="Atma"/>
            </a:endParaRPr>
          </a:p>
        </p:txBody>
      </p:sp>
      <p:grpSp>
        <p:nvGrpSpPr>
          <p:cNvPr id="244" name="Google Shape;244;p18"/>
          <p:cNvGrpSpPr/>
          <p:nvPr/>
        </p:nvGrpSpPr>
        <p:grpSpPr>
          <a:xfrm>
            <a:off x="6699702" y="1762684"/>
            <a:ext cx="1682696" cy="1306837"/>
            <a:chOff x="2860826" y="401530"/>
            <a:chExt cx="2115269" cy="1642581"/>
          </a:xfrm>
        </p:grpSpPr>
        <p:sp>
          <p:nvSpPr>
            <p:cNvPr id="245" name="Google Shape;245;p18"/>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6" name="Google Shape;246;p18"/>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7" name="Google Shape;247;p18"/>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8" name="Google Shape;248;p18"/>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49" name="Google Shape;249;p18"/>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50" name="Google Shape;250;p18"/>
          <p:cNvGrpSpPr/>
          <p:nvPr/>
        </p:nvGrpSpPr>
        <p:grpSpPr>
          <a:xfrm>
            <a:off x="7096674" y="3381214"/>
            <a:ext cx="1162931" cy="646893"/>
            <a:chOff x="7096674" y="3381214"/>
            <a:chExt cx="1162931" cy="646893"/>
          </a:xfrm>
        </p:grpSpPr>
        <p:sp>
          <p:nvSpPr>
            <p:cNvPr id="251" name="Google Shape;251;p18"/>
            <p:cNvSpPr/>
            <p:nvPr/>
          </p:nvSpPr>
          <p:spPr>
            <a:xfrm>
              <a:off x="7096674" y="3381214"/>
              <a:ext cx="1162931" cy="456384"/>
            </a:xfrm>
            <a:custGeom>
              <a:avLst/>
              <a:gdLst/>
              <a:ahLst/>
              <a:cxnLst/>
              <a:rect l="l" t="t" r="r" b="b"/>
              <a:pathLst>
                <a:path w="1356188" h="532226" extrusionOk="0">
                  <a:moveTo>
                    <a:pt x="0" y="103246"/>
                  </a:moveTo>
                  <a:cubicBezTo>
                    <a:pt x="58220" y="74410"/>
                    <a:pt x="120481" y="54752"/>
                    <a:pt x="183428" y="37971"/>
                  </a:cubicBezTo>
                  <a:cubicBezTo>
                    <a:pt x="246923" y="21943"/>
                    <a:pt x="311512" y="10902"/>
                    <a:pt x="376719" y="4956"/>
                  </a:cubicBezTo>
                  <a:cubicBezTo>
                    <a:pt x="507270" y="-6619"/>
                    <a:pt x="641656" y="1326"/>
                    <a:pt x="770288" y="36806"/>
                  </a:cubicBezTo>
                  <a:cubicBezTo>
                    <a:pt x="899742" y="71074"/>
                    <a:pt x="1020019" y="133554"/>
                    <a:pt x="1122486" y="219755"/>
                  </a:cubicBezTo>
                  <a:cubicBezTo>
                    <a:pt x="1172898" y="262454"/>
                    <a:pt x="1218241" y="310859"/>
                    <a:pt x="1257488" y="364004"/>
                  </a:cubicBezTo>
                  <a:cubicBezTo>
                    <a:pt x="1296462" y="416286"/>
                    <a:pt x="1329544" y="472704"/>
                    <a:pt x="1356189" y="532226"/>
                  </a:cubicBezTo>
                  <a:cubicBezTo>
                    <a:pt x="1273996" y="432430"/>
                    <a:pt x="1184953" y="341949"/>
                    <a:pt x="1082623" y="271468"/>
                  </a:cubicBezTo>
                  <a:cubicBezTo>
                    <a:pt x="981045" y="201035"/>
                    <a:pt x="867961" y="148753"/>
                    <a:pt x="748507" y="116945"/>
                  </a:cubicBezTo>
                  <a:cubicBezTo>
                    <a:pt x="629601" y="83999"/>
                    <a:pt x="505009" y="70848"/>
                    <a:pt x="379528" y="69958"/>
                  </a:cubicBezTo>
                  <a:cubicBezTo>
                    <a:pt x="252265" y="69608"/>
                    <a:pt x="125276" y="80752"/>
                    <a:pt x="0" y="103246"/>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C0007C"/>
                </a:solidFill>
                <a:effectLst/>
                <a:uLnTx/>
                <a:uFillTx/>
                <a:latin typeface="Calibri"/>
                <a:ea typeface="Calibri"/>
                <a:cs typeface="Calibri"/>
                <a:sym typeface="Calibri"/>
              </a:endParaRPr>
            </a:p>
          </p:txBody>
        </p:sp>
        <p:sp>
          <p:nvSpPr>
            <p:cNvPr id="252" name="Google Shape;252;p18"/>
            <p:cNvSpPr/>
            <p:nvPr/>
          </p:nvSpPr>
          <p:spPr>
            <a:xfrm>
              <a:off x="7858015" y="3522336"/>
              <a:ext cx="313698" cy="505772"/>
            </a:xfrm>
            <a:custGeom>
              <a:avLst/>
              <a:gdLst/>
              <a:ahLst/>
              <a:cxnLst/>
              <a:rect l="l" t="t" r="r" b="b"/>
              <a:pathLst>
                <a:path w="365828" h="589821" extrusionOk="0">
                  <a:moveTo>
                    <a:pt x="195620" y="107057"/>
                  </a:moveTo>
                  <a:cubicBezTo>
                    <a:pt x="134386" y="64583"/>
                    <a:pt x="68769" y="28699"/>
                    <a:pt x="0" y="0"/>
                  </a:cubicBezTo>
                  <a:cubicBezTo>
                    <a:pt x="6849" y="201922"/>
                    <a:pt x="38288" y="569188"/>
                    <a:pt x="178085" y="589052"/>
                  </a:cubicBezTo>
                  <a:cubicBezTo>
                    <a:pt x="272677" y="602751"/>
                    <a:pt x="330965" y="431515"/>
                    <a:pt x="365829" y="252744"/>
                  </a:cubicBezTo>
                  <a:cubicBezTo>
                    <a:pt x="313909" y="198826"/>
                    <a:pt x="256923" y="150037"/>
                    <a:pt x="195620" y="107057"/>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612855" y="2210642"/>
            <a:ext cx="5879523" cy="2279702"/>
          </a:xfrm>
          <a:prstGeom prst="rect">
            <a:avLst/>
          </a:prstGeom>
        </p:spPr>
      </p:pic>
    </p:spTree>
    <p:extLst>
      <p:ext uri="{BB962C8B-B14F-4D97-AF65-F5344CB8AC3E}">
        <p14:creationId xmlns:p14="http://schemas.microsoft.com/office/powerpoint/2010/main" val="4127243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p:nvPr/>
        </p:nvSpPr>
        <p:spPr>
          <a:xfrm>
            <a:off x="6944516" y="3231052"/>
            <a:ext cx="1548319" cy="1207803"/>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58" name="Google Shape;258;p19"/>
          <p:cNvSpPr txBox="1">
            <a:spLocks noGrp="1"/>
          </p:cNvSpPr>
          <p:nvPr>
            <p:ph type="title"/>
          </p:nvPr>
        </p:nvSpPr>
        <p:spPr>
          <a:xfrm>
            <a:off x="855300" y="991175"/>
            <a:ext cx="5828400" cy="396900"/>
          </a:xfrm>
          <a:prstGeom prst="rect">
            <a:avLst/>
          </a:prstGeom>
        </p:spPr>
        <p:txBody>
          <a:bodyPr spcFirstLastPara="1" wrap="square" lIns="0" tIns="0" rIns="0" bIns="0" anchor="b" anchorCtr="0">
            <a:noAutofit/>
          </a:bodyPr>
          <a:lstStyle/>
          <a:p>
            <a:pPr lvl="0"/>
            <a:r>
              <a:rPr lang="en-US" dirty="0"/>
              <a:t>C. Frontend</a:t>
            </a:r>
          </a:p>
        </p:txBody>
      </p:sp>
      <p:sp>
        <p:nvSpPr>
          <p:cNvPr id="259" name="Google Shape;259;p19"/>
          <p:cNvSpPr txBox="1">
            <a:spLocks noGrp="1"/>
          </p:cNvSpPr>
          <p:nvPr>
            <p:ph type="body" idx="1"/>
          </p:nvPr>
        </p:nvSpPr>
        <p:spPr>
          <a:xfrm>
            <a:off x="855299" y="1509925"/>
            <a:ext cx="4163509" cy="3106200"/>
          </a:xfrm>
          <a:prstGeom prst="rect">
            <a:avLst/>
          </a:prstGeom>
        </p:spPr>
        <p:txBody>
          <a:bodyPr spcFirstLastPara="1" wrap="square" lIns="0" tIns="0" rIns="0" bIns="0" anchor="t" anchorCtr="0">
            <a:noAutofit/>
          </a:bodyPr>
          <a:lstStyle/>
          <a:p>
            <a:pPr marL="0" lvl="0" indent="0">
              <a:buNone/>
            </a:pPr>
            <a:r>
              <a:rPr lang="en-US" b="1" dirty="0" smtClean="0"/>
              <a:t>- </a:t>
            </a:r>
            <a:r>
              <a:rPr lang="vi-VN" b="1" dirty="0" smtClean="0"/>
              <a:t>HTML/CS</a:t>
            </a:r>
            <a:r>
              <a:rPr lang="en-US" b="1" dirty="0" smtClean="0"/>
              <a:t>S</a:t>
            </a:r>
            <a:r>
              <a:rPr lang="vi-VN" b="1" dirty="0" smtClean="0"/>
              <a:t>: </a:t>
            </a:r>
            <a:r>
              <a:rPr lang="vi-VN" b="1" dirty="0"/>
              <a:t>Xây dựng giao diện người dùng.</a:t>
            </a:r>
          </a:p>
          <a:p>
            <a:pPr marL="0" lvl="0" indent="0">
              <a:buNone/>
            </a:pPr>
            <a:r>
              <a:rPr lang="en-US" b="1" dirty="0" smtClean="0"/>
              <a:t>- </a:t>
            </a:r>
            <a:r>
              <a:rPr lang="vi-VN" b="1" dirty="0" smtClean="0"/>
              <a:t>Bootstrap</a:t>
            </a:r>
            <a:r>
              <a:rPr lang="vi-VN" b="1" dirty="0"/>
              <a:t>: Thư viện CSS giúp giao diện đẹp, responsive, dễ dùng.</a:t>
            </a:r>
          </a:p>
          <a:p>
            <a:pPr marL="0" lvl="0" indent="0">
              <a:buNone/>
            </a:pPr>
            <a:r>
              <a:rPr lang="en-US" b="1" dirty="0" smtClean="0"/>
              <a:t>- </a:t>
            </a:r>
            <a:r>
              <a:rPr lang="vi-VN" b="1" dirty="0" smtClean="0"/>
              <a:t>Jinja2</a:t>
            </a:r>
            <a:r>
              <a:rPr lang="vi-VN" b="1" dirty="0"/>
              <a:t>: Template engine của Flask để render HTML động.</a:t>
            </a:r>
            <a:endParaRPr dirty="0"/>
          </a:p>
        </p:txBody>
      </p:sp>
      <p:sp>
        <p:nvSpPr>
          <p:cNvPr id="262" name="Google Shape;262;p19"/>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1" i="0" u="none" strike="noStrike" kern="0" cap="none" spc="0" normalizeH="0" baseline="0" noProof="0">
                <a:ln>
                  <a:noFill/>
                </a:ln>
                <a:solidFill>
                  <a:srgbClr val="FFFFFF"/>
                </a:solidFill>
                <a:effectLst/>
                <a:uLnTx/>
                <a:uFillTx/>
                <a:latin typeface="Atma"/>
                <a:cs typeface="Atma"/>
                <a:sym typeface="Atm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500" b="1" i="0" u="none" strike="noStrike" kern="0" cap="none" spc="0" normalizeH="0" baseline="0" noProof="0">
              <a:ln>
                <a:noFill/>
              </a:ln>
              <a:solidFill>
                <a:srgbClr val="FFFFFF"/>
              </a:solidFill>
              <a:effectLst/>
              <a:uLnTx/>
              <a:uFillTx/>
              <a:latin typeface="Atma"/>
              <a:cs typeface="Atma"/>
              <a:sym typeface="Atma"/>
            </a:endParaRPr>
          </a:p>
        </p:txBody>
      </p:sp>
      <p:grpSp>
        <p:nvGrpSpPr>
          <p:cNvPr id="263" name="Google Shape;263;p19"/>
          <p:cNvGrpSpPr/>
          <p:nvPr/>
        </p:nvGrpSpPr>
        <p:grpSpPr>
          <a:xfrm>
            <a:off x="7142484" y="1495299"/>
            <a:ext cx="1286132" cy="1205203"/>
            <a:chOff x="8438871" y="401534"/>
            <a:chExt cx="2115348" cy="1982241"/>
          </a:xfrm>
        </p:grpSpPr>
        <p:sp>
          <p:nvSpPr>
            <p:cNvPr id="264" name="Google Shape;264;p19"/>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65" name="Google Shape;265;p19"/>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66" name="Google Shape;266;p19"/>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67" name="Google Shape;267;p19"/>
            <p:cNvSpPr/>
            <p:nvPr/>
          </p:nvSpPr>
          <p:spPr>
            <a:xfrm>
              <a:off x="9177188"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rgbClr val="000985"/>
                </a:gs>
                <a:gs pos="100000">
                  <a:srgbClr val="010101"/>
                </a:gs>
              </a:gsLst>
              <a:lin ang="5400012"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68" name="Google Shape;268;p19"/>
          <p:cNvGrpSpPr/>
          <p:nvPr/>
        </p:nvGrpSpPr>
        <p:grpSpPr>
          <a:xfrm>
            <a:off x="7490520" y="704648"/>
            <a:ext cx="590051" cy="591263"/>
            <a:chOff x="2893887" y="2547824"/>
            <a:chExt cx="1212350" cy="1214840"/>
          </a:xfrm>
        </p:grpSpPr>
        <p:sp>
          <p:nvSpPr>
            <p:cNvPr id="269" name="Google Shape;269;p19"/>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0" name="Google Shape;270;p19"/>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1" name="Google Shape;271;p19"/>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2" name="Google Shape;272;p19"/>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73" name="Google Shape;273;p19"/>
          <p:cNvGrpSpPr/>
          <p:nvPr/>
        </p:nvGrpSpPr>
        <p:grpSpPr>
          <a:xfrm>
            <a:off x="7066322" y="2899898"/>
            <a:ext cx="1437262" cy="597425"/>
            <a:chOff x="7066322" y="2899898"/>
            <a:chExt cx="1437262" cy="597425"/>
          </a:xfrm>
        </p:grpSpPr>
        <p:sp>
          <p:nvSpPr>
            <p:cNvPr id="274" name="Google Shape;274;p19"/>
            <p:cNvSpPr/>
            <p:nvPr/>
          </p:nvSpPr>
          <p:spPr>
            <a:xfrm>
              <a:off x="7066322" y="2899898"/>
              <a:ext cx="1437262" cy="597425"/>
            </a:xfrm>
            <a:custGeom>
              <a:avLst/>
              <a:gdLst/>
              <a:ahLst/>
              <a:cxnLst/>
              <a:rect l="l" t="t" r="r" b="b"/>
              <a:pathLst>
                <a:path w="2365864" h="983416" extrusionOk="0">
                  <a:moveTo>
                    <a:pt x="0" y="791179"/>
                  </a:moveTo>
                  <a:cubicBezTo>
                    <a:pt x="0" y="354253"/>
                    <a:pt x="529598" y="0"/>
                    <a:pt x="1182898" y="0"/>
                  </a:cubicBezTo>
                  <a:cubicBezTo>
                    <a:pt x="1836197" y="0"/>
                    <a:pt x="2365865" y="354253"/>
                    <a:pt x="2365865" y="791179"/>
                  </a:cubicBezTo>
                  <a:cubicBezTo>
                    <a:pt x="2365865" y="1228104"/>
                    <a:pt x="1836197" y="783576"/>
                    <a:pt x="1182898" y="783576"/>
                  </a:cubicBezTo>
                  <a:cubicBezTo>
                    <a:pt x="529598" y="783576"/>
                    <a:pt x="0" y="1228104"/>
                    <a:pt x="0" y="791179"/>
                  </a:cubicBezTo>
                  <a:close/>
                </a:path>
              </a:pathLst>
            </a:custGeom>
            <a:solidFill>
              <a:srgbClr val="4C113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5" name="Google Shape;275;p19"/>
            <p:cNvSpPr/>
            <p:nvPr/>
          </p:nvSpPr>
          <p:spPr>
            <a:xfrm>
              <a:off x="7344300" y="3182158"/>
              <a:ext cx="173307" cy="276881"/>
            </a:xfrm>
            <a:custGeom>
              <a:avLst/>
              <a:gdLst/>
              <a:ahLst/>
              <a:cxnLst/>
              <a:rect l="l" t="t" r="r" b="b"/>
              <a:pathLst>
                <a:path w="285279" h="455772" extrusionOk="0">
                  <a:moveTo>
                    <a:pt x="0" y="455773"/>
                  </a:moveTo>
                  <a:cubicBezTo>
                    <a:pt x="86303" y="430567"/>
                    <a:pt x="182195" y="401799"/>
                    <a:pt x="285279" y="377141"/>
                  </a:cubicBezTo>
                  <a:cubicBezTo>
                    <a:pt x="275279" y="230837"/>
                    <a:pt x="245005" y="11450"/>
                    <a:pt x="153838" y="422"/>
                  </a:cubicBezTo>
                  <a:cubicBezTo>
                    <a:pt x="44316" y="-13482"/>
                    <a:pt x="9589" y="320085"/>
                    <a:pt x="0" y="455773"/>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6" name="Google Shape;276;p19"/>
            <p:cNvSpPr/>
            <p:nvPr/>
          </p:nvSpPr>
          <p:spPr>
            <a:xfrm>
              <a:off x="8056297" y="3181999"/>
              <a:ext cx="171726" cy="277456"/>
            </a:xfrm>
            <a:custGeom>
              <a:avLst/>
              <a:gdLst/>
              <a:ahLst/>
              <a:cxnLst/>
              <a:rect l="l" t="t" r="r" b="b"/>
              <a:pathLst>
                <a:path w="282676" h="456717" extrusionOk="0">
                  <a:moveTo>
                    <a:pt x="282676" y="456718"/>
                  </a:moveTo>
                  <a:cubicBezTo>
                    <a:pt x="278567" y="331510"/>
                    <a:pt x="257333" y="14107"/>
                    <a:pt x="147194" y="408"/>
                  </a:cubicBezTo>
                  <a:cubicBezTo>
                    <a:pt x="55070" y="-11099"/>
                    <a:pt x="15823" y="223152"/>
                    <a:pt x="0" y="378566"/>
                  </a:cubicBezTo>
                  <a:cubicBezTo>
                    <a:pt x="102125" y="403155"/>
                    <a:pt x="197127" y="431718"/>
                    <a:pt x="282676" y="456718"/>
                  </a:cubicBezTo>
                  <a:close/>
                </a:path>
              </a:pathLst>
            </a:custGeom>
            <a:gradFill>
              <a:gsLst>
                <a:gs pos="0">
                  <a:srgbClr val="F0E0C7"/>
                </a:gs>
                <a:gs pos="50000">
                  <a:srgbClr val="F8F1E4"/>
                </a:gs>
                <a:gs pos="100000">
                  <a:schemeClr val="lt1"/>
                </a:gs>
              </a:gsLst>
              <a:lin ang="16200038" scaled="0"/>
            </a:gradFill>
            <a:ln>
              <a:noFill/>
            </a:ln>
            <a:effectLst>
              <a:outerShdw blurRad="14288" dist="28575" dir="16200000" algn="bl" rotWithShape="0">
                <a:schemeClr val="dk1">
                  <a:alpha val="3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3595877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
        <p:cNvGrpSpPr/>
        <p:nvPr/>
      </p:nvGrpSpPr>
      <p:grpSpPr>
        <a:xfrm>
          <a:off x="0" y="0"/>
          <a:ext cx="0" cy="0"/>
          <a:chOff x="0" y="0"/>
          <a:chExt cx="0" cy="0"/>
        </a:xfrm>
      </p:grpSpPr>
      <p:sp>
        <p:nvSpPr>
          <p:cNvPr id="299" name="Google Shape;299;p21"/>
          <p:cNvSpPr txBox="1">
            <a:spLocks noGrp="1"/>
          </p:cNvSpPr>
          <p:nvPr>
            <p:ph type="title"/>
          </p:nvPr>
        </p:nvSpPr>
        <p:spPr>
          <a:xfrm>
            <a:off x="1641764" y="211195"/>
            <a:ext cx="6899563" cy="1380000"/>
          </a:xfrm>
          <a:prstGeom prst="rect">
            <a:avLst/>
          </a:prstGeom>
        </p:spPr>
        <p:txBody>
          <a:bodyPr spcFirstLastPara="1" wrap="square" lIns="0" tIns="0" rIns="0" bIns="0" anchor="t" anchorCtr="0">
            <a:noAutofit/>
          </a:bodyPr>
          <a:lstStyle/>
          <a:p>
            <a:pPr lvl="0"/>
            <a:r>
              <a:rPr lang="en-US" dirty="0"/>
              <a:t>3. </a:t>
            </a:r>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tóm</a:t>
            </a:r>
            <a:r>
              <a:rPr lang="en-US" dirty="0"/>
              <a:t> </a:t>
            </a:r>
            <a:r>
              <a:rPr lang="en-US" dirty="0" err="1"/>
              <a:t>tắt</a:t>
            </a:r>
            <a:r>
              <a:rPr lang="en-US" dirty="0"/>
              <a:t>)</a:t>
            </a:r>
          </a:p>
        </p:txBody>
      </p:sp>
      <p:sp>
        <p:nvSpPr>
          <p:cNvPr id="300" name="Google Shape;300;p21"/>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4" name="Google Shape;259;p19"/>
          <p:cNvSpPr txBox="1">
            <a:spLocks noGrp="1"/>
          </p:cNvSpPr>
          <p:nvPr>
            <p:ph type="body" idx="1"/>
          </p:nvPr>
        </p:nvSpPr>
        <p:spPr>
          <a:xfrm>
            <a:off x="4125192" y="802297"/>
            <a:ext cx="4748646" cy="2330125"/>
          </a:xfrm>
          <a:prstGeom prst="rect">
            <a:avLst/>
          </a:prstGeom>
        </p:spPr>
        <p:txBody>
          <a:bodyPr spcFirstLastPara="1" wrap="square" lIns="0" tIns="0" rIns="0" bIns="0" anchor="t" anchorCtr="0">
            <a:noAutofit/>
          </a:bodyPr>
          <a:lstStyle/>
          <a:p>
            <a:pPr marL="0" lvl="0" indent="0">
              <a:buNone/>
            </a:pPr>
            <a:r>
              <a:rPr lang="en-US" sz="1400" b="1" dirty="0" smtClean="0">
                <a:solidFill>
                  <a:srgbClr val="FFFF00"/>
                </a:solidFill>
              </a:rPr>
              <a:t>- </a:t>
            </a:r>
            <a:r>
              <a:rPr lang="vi-VN" sz="1400" b="1" dirty="0" smtClean="0">
                <a:solidFill>
                  <a:srgbClr val="FFFF00"/>
                </a:solidFill>
              </a:rPr>
              <a:t>Phân </a:t>
            </a:r>
            <a:r>
              <a:rPr lang="vi-VN" sz="1400" b="1" dirty="0">
                <a:solidFill>
                  <a:srgbClr val="FFFF00"/>
                </a:solidFill>
              </a:rPr>
              <a:t>tích yêu cầu, thiết kế CSDL, chuẩn bị dữ liệu.</a:t>
            </a:r>
          </a:p>
          <a:p>
            <a:pPr marL="0" lvl="0" indent="0">
              <a:buNone/>
            </a:pPr>
            <a:r>
              <a:rPr lang="en-US" sz="1400" b="1" dirty="0" smtClean="0">
                <a:solidFill>
                  <a:srgbClr val="FFFF00"/>
                </a:solidFill>
              </a:rPr>
              <a:t>- </a:t>
            </a:r>
            <a:r>
              <a:rPr lang="vi-VN" sz="1400" b="1" dirty="0" smtClean="0">
                <a:solidFill>
                  <a:srgbClr val="FFFF00"/>
                </a:solidFill>
              </a:rPr>
              <a:t>Xây </a:t>
            </a:r>
            <a:r>
              <a:rPr lang="vi-VN" sz="1400" b="1" dirty="0">
                <a:solidFill>
                  <a:srgbClr val="FFFF00"/>
                </a:solidFill>
              </a:rPr>
              <a:t>dựng backend Flask:</a:t>
            </a:r>
          </a:p>
          <a:p>
            <a:pPr marL="0" lvl="0" indent="0">
              <a:buNone/>
            </a:pPr>
            <a:r>
              <a:rPr lang="en-US" sz="1400" b="1" dirty="0" smtClean="0">
                <a:solidFill>
                  <a:srgbClr val="FFFF00"/>
                </a:solidFill>
              </a:rPr>
              <a:t>	+ </a:t>
            </a:r>
            <a:r>
              <a:rPr lang="vi-VN" sz="1400" b="1" dirty="0" smtClean="0">
                <a:solidFill>
                  <a:srgbClr val="FFFF00"/>
                </a:solidFill>
              </a:rPr>
              <a:t>Đăng </a:t>
            </a:r>
            <a:r>
              <a:rPr lang="vi-VN" sz="1400" b="1" dirty="0">
                <a:solidFill>
                  <a:srgbClr val="FFFF00"/>
                </a:solidFill>
              </a:rPr>
              <a:t>ký, đăng nhập, quản lý người dùng.</a:t>
            </a:r>
          </a:p>
          <a:p>
            <a:pPr marL="0" lvl="0" indent="0">
              <a:buNone/>
            </a:pPr>
            <a:r>
              <a:rPr lang="en-US" sz="1400" b="1" dirty="0" smtClean="0">
                <a:solidFill>
                  <a:srgbClr val="FFFF00"/>
                </a:solidFill>
              </a:rPr>
              <a:t>	+ </a:t>
            </a:r>
            <a:r>
              <a:rPr lang="vi-VN" sz="1400" b="1" dirty="0" smtClean="0">
                <a:solidFill>
                  <a:srgbClr val="FFFF00"/>
                </a:solidFill>
              </a:rPr>
              <a:t>API </a:t>
            </a:r>
            <a:r>
              <a:rPr lang="vi-VN" sz="1400" b="1" dirty="0">
                <a:solidFill>
                  <a:srgbClr val="FFFF00"/>
                </a:solidFill>
              </a:rPr>
              <a:t>upload ảnh, trích xuất đặc trưng, tìm kiếm ảnh.</a:t>
            </a:r>
          </a:p>
          <a:p>
            <a:pPr marL="0" lvl="0" indent="0">
              <a:buNone/>
            </a:pPr>
            <a:r>
              <a:rPr lang="en-US" sz="1400" b="1" dirty="0" smtClean="0">
                <a:solidFill>
                  <a:srgbClr val="FFFF00"/>
                </a:solidFill>
              </a:rPr>
              <a:t>- </a:t>
            </a:r>
            <a:r>
              <a:rPr lang="vi-VN" sz="1400" b="1" dirty="0" smtClean="0">
                <a:solidFill>
                  <a:srgbClr val="FFFF00"/>
                </a:solidFill>
              </a:rPr>
              <a:t>Tích </a:t>
            </a:r>
            <a:r>
              <a:rPr lang="vi-VN" sz="1400" b="1" dirty="0">
                <a:solidFill>
                  <a:srgbClr val="FFFF00"/>
                </a:solidFill>
              </a:rPr>
              <a:t>hợp AI:</a:t>
            </a:r>
          </a:p>
          <a:p>
            <a:pPr marL="0" lvl="0" indent="0">
              <a:buNone/>
            </a:pPr>
            <a:r>
              <a:rPr lang="en-US" sz="1400" b="1" dirty="0" smtClean="0">
                <a:solidFill>
                  <a:srgbClr val="FFFF00"/>
                </a:solidFill>
              </a:rPr>
              <a:t>	+ </a:t>
            </a:r>
            <a:r>
              <a:rPr lang="vi-VN" sz="1400" b="1" dirty="0" smtClean="0">
                <a:solidFill>
                  <a:srgbClr val="FFFF00"/>
                </a:solidFill>
              </a:rPr>
              <a:t>Load </a:t>
            </a:r>
            <a:r>
              <a:rPr lang="vi-VN" sz="1400" b="1" dirty="0">
                <a:solidFill>
                  <a:srgbClr val="FFFF00"/>
                </a:solidFill>
              </a:rPr>
              <a:t>EfficientNetB2, trích xuất đặc trưng, lưu database features.</a:t>
            </a:r>
          </a:p>
          <a:p>
            <a:pPr marL="0" lvl="0" indent="0">
              <a:buNone/>
            </a:pPr>
            <a:r>
              <a:rPr lang="en-US" sz="1400" b="1" dirty="0" smtClean="0">
                <a:solidFill>
                  <a:srgbClr val="FFFF00"/>
                </a:solidFill>
              </a:rPr>
              <a:t>	+ </a:t>
            </a:r>
            <a:r>
              <a:rPr lang="vi-VN" sz="1400" b="1" dirty="0" smtClean="0">
                <a:solidFill>
                  <a:srgbClr val="FFFF00"/>
                </a:solidFill>
              </a:rPr>
              <a:t>Xây </a:t>
            </a:r>
            <a:r>
              <a:rPr lang="vi-VN" sz="1400" b="1" dirty="0">
                <a:solidFill>
                  <a:srgbClr val="FFFF00"/>
                </a:solidFill>
              </a:rPr>
              <a:t>dựng hàm tìm kiếm ảnh tương tự.</a:t>
            </a:r>
          </a:p>
          <a:p>
            <a:pPr marL="0" lvl="0" indent="0">
              <a:buNone/>
            </a:pPr>
            <a:r>
              <a:rPr lang="en-US" sz="1400" b="1" dirty="0" smtClean="0">
                <a:solidFill>
                  <a:srgbClr val="FFFF00"/>
                </a:solidFill>
              </a:rPr>
              <a:t>- </a:t>
            </a:r>
            <a:r>
              <a:rPr lang="vi-VN" sz="1400" b="1" dirty="0" smtClean="0">
                <a:solidFill>
                  <a:srgbClr val="FFFF00"/>
                </a:solidFill>
              </a:rPr>
              <a:t>Xây </a:t>
            </a:r>
            <a:r>
              <a:rPr lang="vi-VN" sz="1400" b="1" dirty="0">
                <a:solidFill>
                  <a:srgbClr val="FFFF00"/>
                </a:solidFill>
              </a:rPr>
              <a:t>dựng frontend:</a:t>
            </a:r>
          </a:p>
          <a:p>
            <a:pPr marL="0" lvl="0" indent="0">
              <a:buNone/>
            </a:pPr>
            <a:r>
              <a:rPr lang="en-US" sz="1400" b="1" dirty="0" smtClean="0">
                <a:solidFill>
                  <a:srgbClr val="FFFF00"/>
                </a:solidFill>
              </a:rPr>
              <a:t>	+ </a:t>
            </a:r>
            <a:r>
              <a:rPr lang="vi-VN" sz="1400" b="1" dirty="0" smtClean="0">
                <a:solidFill>
                  <a:srgbClr val="FFFF00"/>
                </a:solidFill>
              </a:rPr>
              <a:t>Giao </a:t>
            </a:r>
            <a:r>
              <a:rPr lang="vi-VN" sz="1400" b="1" dirty="0">
                <a:solidFill>
                  <a:srgbClr val="FFFF00"/>
                </a:solidFill>
              </a:rPr>
              <a:t>diện upload, kết quả tìm kiếm, quản lý tài khoản, bài viết, admin.</a:t>
            </a:r>
          </a:p>
          <a:p>
            <a:pPr marL="0" lvl="0" indent="0">
              <a:buNone/>
            </a:pPr>
            <a:r>
              <a:rPr lang="en-US" sz="1400" b="1" dirty="0" smtClean="0">
                <a:solidFill>
                  <a:srgbClr val="FFFF00"/>
                </a:solidFill>
              </a:rPr>
              <a:t>- </a:t>
            </a:r>
            <a:r>
              <a:rPr lang="vi-VN" sz="1400" b="1" dirty="0" smtClean="0">
                <a:solidFill>
                  <a:srgbClr val="FFFF00"/>
                </a:solidFill>
              </a:rPr>
              <a:t>Kiểm </a:t>
            </a:r>
            <a:r>
              <a:rPr lang="vi-VN" sz="1400" b="1" dirty="0">
                <a:solidFill>
                  <a:srgbClr val="FFFF00"/>
                </a:solidFill>
              </a:rPr>
              <a:t>thử, tối ưu, hoàn thiện sản phẩm.</a:t>
            </a:r>
            <a:endParaRPr sz="1400" dirty="0">
              <a:solidFill>
                <a:srgbClr val="FFFF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2"/>
          <p:cNvSpPr txBox="1">
            <a:spLocks noGrp="1"/>
          </p:cNvSpPr>
          <p:nvPr>
            <p:ph type="title"/>
          </p:nvPr>
        </p:nvSpPr>
        <p:spPr>
          <a:xfrm>
            <a:off x="843622" y="2135963"/>
            <a:ext cx="4693500" cy="39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4. Chạy ứng dụng</a:t>
            </a:r>
            <a:endParaRPr dirty="0"/>
          </a:p>
        </p:txBody>
      </p:sp>
      <p:sp>
        <p:nvSpPr>
          <p:cNvPr id="306" name="Google Shape;306;p22"/>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307" name="Google Shape;307;p22"/>
          <p:cNvGrpSpPr/>
          <p:nvPr/>
        </p:nvGrpSpPr>
        <p:grpSpPr>
          <a:xfrm>
            <a:off x="5575395" y="878971"/>
            <a:ext cx="3157483" cy="3233149"/>
            <a:chOff x="5575395" y="955171"/>
            <a:chExt cx="3157483" cy="3233149"/>
          </a:xfrm>
        </p:grpSpPr>
        <p:grpSp>
          <p:nvGrpSpPr>
            <p:cNvPr id="308" name="Google Shape;308;p22"/>
            <p:cNvGrpSpPr/>
            <p:nvPr/>
          </p:nvGrpSpPr>
          <p:grpSpPr>
            <a:xfrm>
              <a:off x="6169433" y="3369626"/>
              <a:ext cx="1969582" cy="818694"/>
              <a:chOff x="6169433" y="3369626"/>
              <a:chExt cx="1969582" cy="818694"/>
            </a:xfrm>
          </p:grpSpPr>
          <p:sp>
            <p:nvSpPr>
              <p:cNvPr id="309" name="Google Shape;309;p22"/>
              <p:cNvSpPr/>
              <p:nvPr/>
            </p:nvSpPr>
            <p:spPr>
              <a:xfrm rot="10800000">
                <a:off x="6169433" y="3369626"/>
                <a:ext cx="1969582" cy="818694"/>
              </a:xfrm>
              <a:custGeom>
                <a:avLst/>
                <a:gdLst/>
                <a:ahLst/>
                <a:cxnLst/>
                <a:rect l="l" t="t" r="r" b="b"/>
                <a:pathLst>
                  <a:path w="2365864" h="983416" extrusionOk="0">
                    <a:moveTo>
                      <a:pt x="0" y="791179"/>
                    </a:moveTo>
                    <a:cubicBezTo>
                      <a:pt x="0" y="354253"/>
                      <a:pt x="529598" y="0"/>
                      <a:pt x="1182898" y="0"/>
                    </a:cubicBezTo>
                    <a:cubicBezTo>
                      <a:pt x="1836197" y="0"/>
                      <a:pt x="2365865" y="354253"/>
                      <a:pt x="2365865" y="791179"/>
                    </a:cubicBezTo>
                    <a:cubicBezTo>
                      <a:pt x="2365865" y="1228104"/>
                      <a:pt x="1836197" y="783576"/>
                      <a:pt x="1182898" y="783576"/>
                    </a:cubicBezTo>
                    <a:cubicBezTo>
                      <a:pt x="529598" y="783576"/>
                      <a:pt x="0" y="1228104"/>
                      <a:pt x="0" y="791179"/>
                    </a:cubicBezTo>
                    <a:close/>
                  </a:path>
                </a:pathLst>
              </a:custGeom>
              <a:solidFill>
                <a:srgbClr val="5B0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accent4"/>
                  </a:solidFill>
                  <a:latin typeface="Calibri"/>
                  <a:ea typeface="Calibri"/>
                  <a:cs typeface="Calibri"/>
                  <a:sym typeface="Calibri"/>
                </a:endParaRPr>
              </a:p>
            </p:txBody>
          </p:sp>
          <p:sp>
            <p:nvSpPr>
              <p:cNvPr id="310" name="Google Shape;310;p22"/>
              <p:cNvSpPr/>
              <p:nvPr/>
            </p:nvSpPr>
            <p:spPr>
              <a:xfrm rot="10800000">
                <a:off x="7520552" y="3422053"/>
                <a:ext cx="237495" cy="379430"/>
              </a:xfrm>
              <a:custGeom>
                <a:avLst/>
                <a:gdLst/>
                <a:ahLst/>
                <a:cxnLst/>
                <a:rect l="l" t="t" r="r" b="b"/>
                <a:pathLst>
                  <a:path w="285279" h="455772" extrusionOk="0">
                    <a:moveTo>
                      <a:pt x="0" y="455773"/>
                    </a:moveTo>
                    <a:cubicBezTo>
                      <a:pt x="86303" y="430567"/>
                      <a:pt x="182195" y="401799"/>
                      <a:pt x="285279" y="377141"/>
                    </a:cubicBezTo>
                    <a:cubicBezTo>
                      <a:pt x="275279" y="230837"/>
                      <a:pt x="245005" y="11450"/>
                      <a:pt x="153838" y="422"/>
                    </a:cubicBezTo>
                    <a:cubicBezTo>
                      <a:pt x="44316" y="-13482"/>
                      <a:pt x="9589" y="320085"/>
                      <a:pt x="0" y="455773"/>
                    </a:cubicBezTo>
                    <a:close/>
                  </a:path>
                </a:pathLst>
              </a:custGeom>
              <a:gradFill>
                <a:gsLst>
                  <a:gs pos="0">
                    <a:srgbClr val="F0E0C7"/>
                  </a:gs>
                  <a:gs pos="50000">
                    <a:srgbClr val="F8F1E4"/>
                  </a:gs>
                  <a:gs pos="100000">
                    <a:schemeClr val="lt1"/>
                  </a:gs>
                </a:gsLst>
                <a:lin ang="16200038"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11" name="Google Shape;311;p22"/>
              <p:cNvSpPr/>
              <p:nvPr/>
            </p:nvSpPr>
            <p:spPr>
              <a:xfrm rot="10800000">
                <a:off x="6546927" y="3421483"/>
                <a:ext cx="235328" cy="380217"/>
              </a:xfrm>
              <a:custGeom>
                <a:avLst/>
                <a:gdLst/>
                <a:ahLst/>
                <a:cxnLst/>
                <a:rect l="l" t="t" r="r" b="b"/>
                <a:pathLst>
                  <a:path w="282676" h="456717" extrusionOk="0">
                    <a:moveTo>
                      <a:pt x="282676" y="456718"/>
                    </a:moveTo>
                    <a:cubicBezTo>
                      <a:pt x="278567" y="331510"/>
                      <a:pt x="257333" y="14107"/>
                      <a:pt x="147194" y="408"/>
                    </a:cubicBezTo>
                    <a:cubicBezTo>
                      <a:pt x="55070" y="-11099"/>
                      <a:pt x="15823" y="223152"/>
                      <a:pt x="0" y="378566"/>
                    </a:cubicBezTo>
                    <a:cubicBezTo>
                      <a:pt x="102125" y="403155"/>
                      <a:pt x="197127" y="431718"/>
                      <a:pt x="282676" y="456718"/>
                    </a:cubicBezTo>
                    <a:close/>
                  </a:path>
                </a:pathLst>
              </a:custGeom>
              <a:gradFill>
                <a:gsLst>
                  <a:gs pos="0">
                    <a:srgbClr val="F0E0C7"/>
                  </a:gs>
                  <a:gs pos="50000">
                    <a:srgbClr val="F8F1E4"/>
                  </a:gs>
                  <a:gs pos="100000">
                    <a:schemeClr val="lt1"/>
                  </a:gs>
                </a:gsLst>
                <a:lin ang="16200038"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grpSp>
          <p:nvGrpSpPr>
            <p:cNvPr id="312" name="Google Shape;312;p22"/>
            <p:cNvGrpSpPr/>
            <p:nvPr/>
          </p:nvGrpSpPr>
          <p:grpSpPr>
            <a:xfrm>
              <a:off x="8241903" y="1453229"/>
              <a:ext cx="490975" cy="773870"/>
              <a:chOff x="1620532" y="2740711"/>
              <a:chExt cx="745257" cy="1174666"/>
            </a:xfrm>
          </p:grpSpPr>
          <p:sp>
            <p:nvSpPr>
              <p:cNvPr id="313" name="Google Shape;313;p22"/>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2"/>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2"/>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2"/>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2"/>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 name="Google Shape;318;p22"/>
            <p:cNvGrpSpPr/>
            <p:nvPr/>
          </p:nvGrpSpPr>
          <p:grpSpPr>
            <a:xfrm>
              <a:off x="5575395" y="1453229"/>
              <a:ext cx="490950" cy="773870"/>
              <a:chOff x="188982" y="2740711"/>
              <a:chExt cx="745218" cy="1174666"/>
            </a:xfrm>
          </p:grpSpPr>
          <p:sp>
            <p:nvSpPr>
              <p:cNvPr id="319" name="Google Shape;319;p22"/>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2"/>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2"/>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2"/>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2"/>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4" name="Google Shape;324;p22"/>
            <p:cNvSpPr/>
            <p:nvPr/>
          </p:nvSpPr>
          <p:spPr>
            <a:xfrm rot="10800000">
              <a:off x="6297810" y="955171"/>
              <a:ext cx="1808990" cy="1572953"/>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rgbClr val="FF4D6A"/>
                </a:gs>
                <a:gs pos="100000">
                  <a:srgbClr val="FF4D6A"/>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5" name="Google Shape;325;p22"/>
            <p:cNvGrpSpPr/>
            <p:nvPr/>
          </p:nvGrpSpPr>
          <p:grpSpPr>
            <a:xfrm>
              <a:off x="5738625" y="2150990"/>
              <a:ext cx="1316755" cy="1022671"/>
              <a:chOff x="2860826" y="401530"/>
              <a:chExt cx="2115269" cy="1642581"/>
            </a:xfrm>
          </p:grpSpPr>
          <p:sp>
            <p:nvSpPr>
              <p:cNvPr id="326" name="Google Shape;326;p22"/>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2"/>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2"/>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2"/>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2"/>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1" name="Google Shape;331;p22"/>
            <p:cNvGrpSpPr/>
            <p:nvPr/>
          </p:nvGrpSpPr>
          <p:grpSpPr>
            <a:xfrm>
              <a:off x="7270325" y="2150990"/>
              <a:ext cx="1316755" cy="1022671"/>
              <a:chOff x="2860826" y="401530"/>
              <a:chExt cx="2115269" cy="1642581"/>
            </a:xfrm>
          </p:grpSpPr>
          <p:sp>
            <p:nvSpPr>
              <p:cNvPr id="332" name="Google Shape;332;p22"/>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2"/>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2"/>
              <p:cNvSpPr/>
              <p:nvPr/>
            </p:nvSpPr>
            <p:spPr>
              <a:xfrm>
                <a:off x="3347496" y="96457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2"/>
              <p:cNvSpPr/>
              <p:nvPr/>
            </p:nvSpPr>
            <p:spPr>
              <a:xfrm>
                <a:off x="3521371" y="113727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2"/>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rgbClr val="FF6B4B"/>
            </a:gs>
          </a:gsLst>
          <a:lin ang="0" scaled="0"/>
        </a:gradFill>
        <a:effectLst/>
      </p:bgPr>
    </p:bg>
    <p:spTree>
      <p:nvGrpSpPr>
        <p:cNvPr id="1" name="Shape 353"/>
        <p:cNvGrpSpPr/>
        <p:nvPr/>
      </p:nvGrpSpPr>
      <p:grpSpPr>
        <a:xfrm>
          <a:off x="0" y="0"/>
          <a:ext cx="0" cy="0"/>
          <a:chOff x="0" y="0"/>
          <a:chExt cx="0" cy="0"/>
        </a:xfrm>
      </p:grpSpPr>
      <p:sp>
        <p:nvSpPr>
          <p:cNvPr id="354" name="Google Shape;354;p23"/>
          <p:cNvSpPr/>
          <p:nvPr/>
        </p:nvSpPr>
        <p:spPr>
          <a:xfrm rot="10800000">
            <a:off x="5897526" y="1501911"/>
            <a:ext cx="1388149" cy="1028739"/>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3"/>
          <p:cNvSpPr/>
          <p:nvPr/>
        </p:nvSpPr>
        <p:spPr>
          <a:xfrm rot="10800000">
            <a:off x="7517901" y="1501911"/>
            <a:ext cx="1388149" cy="1028739"/>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3"/>
          <p:cNvSpPr txBox="1">
            <a:spLocks noGrp="1"/>
          </p:cNvSpPr>
          <p:nvPr>
            <p:ph type="title"/>
          </p:nvPr>
        </p:nvSpPr>
        <p:spPr>
          <a:xfrm>
            <a:off x="855300" y="991175"/>
            <a:ext cx="4693500" cy="39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Giao diện đăng nhập đăng ký</a:t>
            </a:r>
            <a:endParaRPr dirty="0"/>
          </a:p>
        </p:txBody>
      </p:sp>
      <p:sp>
        <p:nvSpPr>
          <p:cNvPr id="358" name="Google Shape;358;p23"/>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359" name="Google Shape;359;p23"/>
          <p:cNvGrpSpPr/>
          <p:nvPr/>
        </p:nvGrpSpPr>
        <p:grpSpPr>
          <a:xfrm>
            <a:off x="5913493" y="2173056"/>
            <a:ext cx="1286011" cy="756474"/>
            <a:chOff x="5682925" y="1139232"/>
            <a:chExt cx="2115150" cy="1244200"/>
          </a:xfrm>
        </p:grpSpPr>
        <p:sp>
          <p:nvSpPr>
            <p:cNvPr id="360" name="Google Shape;360;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365;p23"/>
          <p:cNvGrpSpPr/>
          <p:nvPr/>
        </p:nvGrpSpPr>
        <p:grpSpPr>
          <a:xfrm>
            <a:off x="7199506" y="3084690"/>
            <a:ext cx="1276896" cy="556792"/>
            <a:chOff x="7199506" y="3084690"/>
            <a:chExt cx="1276896" cy="556792"/>
          </a:xfrm>
        </p:grpSpPr>
        <p:sp>
          <p:nvSpPr>
            <p:cNvPr id="366" name="Google Shape;366;p23"/>
            <p:cNvSpPr/>
            <p:nvPr/>
          </p:nvSpPr>
          <p:spPr>
            <a:xfrm>
              <a:off x="7199506" y="3084690"/>
              <a:ext cx="1276896" cy="556446"/>
            </a:xfrm>
            <a:custGeom>
              <a:avLst/>
              <a:gdLst/>
              <a:ahLst/>
              <a:cxnLst/>
              <a:rect l="l" t="t" r="r" b="b"/>
              <a:pathLst>
                <a:path w="2101887" h="915961" extrusionOk="0">
                  <a:moveTo>
                    <a:pt x="2101887" y="915961"/>
                  </a:moveTo>
                  <a:cubicBezTo>
                    <a:pt x="2021749" y="335539"/>
                    <a:pt x="1486260" y="-70029"/>
                    <a:pt x="905838" y="10095"/>
                  </a:cubicBezTo>
                  <a:cubicBezTo>
                    <a:pt x="435076" y="75076"/>
                    <a:pt x="65001" y="445199"/>
                    <a:pt x="0" y="915961"/>
                  </a:cubicBezTo>
                  <a:close/>
                </a:path>
              </a:pathLst>
            </a:custGeom>
            <a:solidFill>
              <a:srgbClr val="4C11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3"/>
            <p:cNvSpPr/>
            <p:nvPr/>
          </p:nvSpPr>
          <p:spPr>
            <a:xfrm>
              <a:off x="7632485" y="3505663"/>
              <a:ext cx="411651" cy="135819"/>
            </a:xfrm>
            <a:custGeom>
              <a:avLst/>
              <a:gdLst/>
              <a:ahLst/>
              <a:cxnLst/>
              <a:rect l="l" t="t" r="r" b="b"/>
              <a:pathLst>
                <a:path w="677615" h="223570" extrusionOk="0">
                  <a:moveTo>
                    <a:pt x="677615" y="223571"/>
                  </a:moveTo>
                  <a:cubicBezTo>
                    <a:pt x="597476" y="36451"/>
                    <a:pt x="380829" y="-50277"/>
                    <a:pt x="193702" y="29855"/>
                  </a:cubicBezTo>
                  <a:cubicBezTo>
                    <a:pt x="106646" y="67143"/>
                    <a:pt x="37261" y="136508"/>
                    <a:pt x="0" y="22357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3"/>
            <p:cNvSpPr/>
            <p:nvPr/>
          </p:nvSpPr>
          <p:spPr>
            <a:xfrm>
              <a:off x="7342805" y="3157018"/>
              <a:ext cx="198939" cy="323411"/>
            </a:xfrm>
            <a:custGeom>
              <a:avLst/>
              <a:gdLst/>
              <a:ahLst/>
              <a:cxnLst/>
              <a:rect l="l" t="t" r="r" b="b"/>
              <a:pathLst>
                <a:path w="327471" h="532363" extrusionOk="0">
                  <a:moveTo>
                    <a:pt x="327471" y="0"/>
                  </a:moveTo>
                  <a:cubicBezTo>
                    <a:pt x="201853" y="65241"/>
                    <a:pt x="90549" y="154893"/>
                    <a:pt x="0" y="263703"/>
                  </a:cubicBezTo>
                  <a:cubicBezTo>
                    <a:pt x="20068" y="397473"/>
                    <a:pt x="58699" y="521174"/>
                    <a:pt x="132674" y="531722"/>
                  </a:cubicBezTo>
                  <a:cubicBezTo>
                    <a:pt x="260758" y="550010"/>
                    <a:pt x="311101" y="173017"/>
                    <a:pt x="327471" y="0"/>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69" name="Google Shape;369;p23"/>
            <p:cNvSpPr/>
            <p:nvPr/>
          </p:nvSpPr>
          <p:spPr>
            <a:xfrm>
              <a:off x="8134427" y="3156684"/>
              <a:ext cx="200395" cy="330119"/>
            </a:xfrm>
            <a:custGeom>
              <a:avLst/>
              <a:gdLst/>
              <a:ahLst/>
              <a:cxnLst/>
              <a:rect l="l" t="t" r="r" b="b"/>
              <a:pathLst>
                <a:path w="329869" h="543406" extrusionOk="0">
                  <a:moveTo>
                    <a:pt x="329869" y="265827"/>
                  </a:moveTo>
                  <a:cubicBezTo>
                    <a:pt x="238840" y="156010"/>
                    <a:pt x="126646" y="65611"/>
                    <a:pt x="0" y="0"/>
                  </a:cubicBezTo>
                  <a:cubicBezTo>
                    <a:pt x="15206" y="167469"/>
                    <a:pt x="65001" y="561654"/>
                    <a:pt x="195825" y="542750"/>
                  </a:cubicBezTo>
                  <a:cubicBezTo>
                    <a:pt x="271443" y="531927"/>
                    <a:pt x="310143" y="402952"/>
                    <a:pt x="329869" y="265827"/>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grpSp>
        <p:nvGrpSpPr>
          <p:cNvPr id="370" name="Google Shape;370;p23"/>
          <p:cNvGrpSpPr/>
          <p:nvPr/>
        </p:nvGrpSpPr>
        <p:grpSpPr>
          <a:xfrm>
            <a:off x="7517893" y="2173056"/>
            <a:ext cx="1286011" cy="756474"/>
            <a:chOff x="5682925" y="1139232"/>
            <a:chExt cx="2115150" cy="1244200"/>
          </a:xfrm>
        </p:grpSpPr>
        <p:sp>
          <p:nvSpPr>
            <p:cNvPr id="371" name="Google Shape;371;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63006" y="1358365"/>
            <a:ext cx="3691245" cy="1688433"/>
          </a:xfrm>
          <a:prstGeom prst="rect">
            <a:avLst/>
          </a:prstGeom>
        </p:spPr>
      </p:pic>
      <p:pic>
        <p:nvPicPr>
          <p:cNvPr id="3" name="Picture 2"/>
          <p:cNvPicPr>
            <a:picLocks noChangeAspect="1"/>
          </p:cNvPicPr>
          <p:nvPr/>
        </p:nvPicPr>
        <p:blipFill>
          <a:blip r:embed="rId4"/>
          <a:stretch>
            <a:fillRect/>
          </a:stretch>
        </p:blipFill>
        <p:spPr>
          <a:xfrm>
            <a:off x="2652670" y="1669367"/>
            <a:ext cx="3039169" cy="252032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80714" y="113218"/>
            <a:ext cx="5357215" cy="281273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THÀNH VIÊN NHÓM:</a:t>
            </a:r>
            <a:br>
              <a:rPr lang="en" dirty="0" smtClean="0"/>
            </a:br>
            <a:r>
              <a:rPr lang="en" dirty="0" smtClean="0"/>
              <a:t/>
            </a:r>
            <a:br>
              <a:rPr lang="en" dirty="0" smtClean="0"/>
            </a:br>
            <a:r>
              <a:rPr lang="en" dirty="0" smtClean="0"/>
              <a:t/>
            </a:r>
            <a:br>
              <a:rPr lang="en" dirty="0" smtClean="0"/>
            </a:br>
            <a:r>
              <a:rPr lang="en" sz="2400" dirty="0" smtClean="0"/>
              <a:t>Nguyễn Đặng Thái Bảo - 22002605</a:t>
            </a:r>
            <a:br>
              <a:rPr lang="en" sz="2400" dirty="0" smtClean="0"/>
            </a:br>
            <a:r>
              <a:rPr lang="en" sz="2400" dirty="0" smtClean="0"/>
              <a:t>Hồ Thiên Bảo - 22001975</a:t>
            </a:r>
            <a:br>
              <a:rPr lang="en" sz="2400" dirty="0" smtClean="0"/>
            </a:br>
            <a:r>
              <a:rPr lang="en" sz="2400" dirty="0" smtClean="0"/>
              <a:t>Lương Công Phú Boy - 22002515</a:t>
            </a:r>
            <a:endParaRPr sz="2400" dirty="0"/>
          </a:p>
        </p:txBody>
      </p:sp>
      <p:sp>
        <p:nvSpPr>
          <p:cNvPr id="77" name="Google Shape;77;p12"/>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78" name="Google Shape;78;p12"/>
          <p:cNvGrpSpPr/>
          <p:nvPr/>
        </p:nvGrpSpPr>
        <p:grpSpPr>
          <a:xfrm>
            <a:off x="7619523" y="2008343"/>
            <a:ext cx="996898" cy="934034"/>
            <a:chOff x="175906" y="401530"/>
            <a:chExt cx="2115209" cy="1982245"/>
          </a:xfrm>
        </p:grpSpPr>
        <p:sp>
          <p:nvSpPr>
            <p:cNvPr id="79" name="Google Shape;79;p1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83" name="Google Shape;83;p12"/>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12"/>
          <p:cNvGrpSpPr/>
          <p:nvPr/>
        </p:nvGrpSpPr>
        <p:grpSpPr>
          <a:xfrm>
            <a:off x="6111567" y="1930026"/>
            <a:ext cx="1164000" cy="1090631"/>
            <a:chOff x="175906" y="401530"/>
            <a:chExt cx="2115209" cy="1982245"/>
          </a:xfrm>
        </p:grpSpPr>
        <p:sp>
          <p:nvSpPr>
            <p:cNvPr id="85" name="Google Shape;85;p12"/>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599840" y="837427"/>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89" name="Google Shape;89;p12"/>
            <p:cNvSpPr/>
            <p:nvPr/>
          </p:nvSpPr>
          <p:spPr>
            <a:xfrm>
              <a:off x="773716" y="1010124"/>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 name="Google Shape;90;p12"/>
          <p:cNvGrpSpPr/>
          <p:nvPr/>
        </p:nvGrpSpPr>
        <p:grpSpPr>
          <a:xfrm>
            <a:off x="6246283" y="1081005"/>
            <a:ext cx="676734" cy="678124"/>
            <a:chOff x="2893887" y="2547824"/>
            <a:chExt cx="1212350" cy="1214840"/>
          </a:xfrm>
        </p:grpSpPr>
        <p:sp>
          <p:nvSpPr>
            <p:cNvPr id="91" name="Google Shape;91;p12"/>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 name="Google Shape;95;p12"/>
          <p:cNvGrpSpPr/>
          <p:nvPr/>
        </p:nvGrpSpPr>
        <p:grpSpPr>
          <a:xfrm flipH="1">
            <a:off x="7855932" y="1081005"/>
            <a:ext cx="676734" cy="678124"/>
            <a:chOff x="2893887" y="2547824"/>
            <a:chExt cx="1212350" cy="1214840"/>
          </a:xfrm>
        </p:grpSpPr>
        <p:sp>
          <p:nvSpPr>
            <p:cNvPr id="96" name="Google Shape;96;p12"/>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 name="Google Shape;100;p12"/>
          <p:cNvSpPr/>
          <p:nvPr/>
        </p:nvSpPr>
        <p:spPr>
          <a:xfrm>
            <a:off x="6772363" y="1358829"/>
            <a:ext cx="1196571" cy="1123538"/>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BBFF45">
                  <a:alpha val="0"/>
                </a:srgbClr>
              </a:gs>
              <a:gs pos="65000">
                <a:srgbClr val="C2FF33"/>
              </a:gs>
              <a:gs pos="100000">
                <a:srgbClr val="C9FF20"/>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1" name="Google Shape;101;p12"/>
          <p:cNvGrpSpPr/>
          <p:nvPr/>
        </p:nvGrpSpPr>
        <p:grpSpPr>
          <a:xfrm>
            <a:off x="7121043" y="3011579"/>
            <a:ext cx="660217" cy="901249"/>
            <a:chOff x="6763768" y="3011579"/>
            <a:chExt cx="660217" cy="901249"/>
          </a:xfrm>
        </p:grpSpPr>
        <p:sp>
          <p:nvSpPr>
            <p:cNvPr id="102" name="Google Shape;102;p12"/>
            <p:cNvSpPr/>
            <p:nvPr/>
          </p:nvSpPr>
          <p:spPr>
            <a:xfrm>
              <a:off x="6763768" y="3011579"/>
              <a:ext cx="660217" cy="901249"/>
            </a:xfrm>
            <a:custGeom>
              <a:avLst/>
              <a:gdLst/>
              <a:ahLst/>
              <a:cxnLst/>
              <a:rect l="l" t="t" r="r" b="b"/>
              <a:pathLst>
                <a:path w="863029" h="1178103" extrusionOk="0">
                  <a:moveTo>
                    <a:pt x="863029" y="595901"/>
                  </a:moveTo>
                  <a:cubicBezTo>
                    <a:pt x="863029" y="932551"/>
                    <a:pt x="725013" y="1178103"/>
                    <a:pt x="428090" y="1178103"/>
                  </a:cubicBezTo>
                  <a:cubicBezTo>
                    <a:pt x="131167" y="1178103"/>
                    <a:pt x="0" y="905153"/>
                    <a:pt x="0" y="568503"/>
                  </a:cubicBezTo>
                  <a:cubicBezTo>
                    <a:pt x="0" y="231853"/>
                    <a:pt x="131167" y="0"/>
                    <a:pt x="428090" y="0"/>
                  </a:cubicBezTo>
                  <a:cubicBezTo>
                    <a:pt x="725013" y="0"/>
                    <a:pt x="863029" y="259182"/>
                    <a:pt x="863029" y="595901"/>
                  </a:cubicBezTo>
                  <a:close/>
                </a:path>
              </a:pathLst>
            </a:custGeom>
            <a:solidFill>
              <a:srgbClr val="4C11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827581" y="3655993"/>
              <a:ext cx="531684" cy="256751"/>
            </a:xfrm>
            <a:custGeom>
              <a:avLst/>
              <a:gdLst/>
              <a:ahLst/>
              <a:cxnLst/>
              <a:rect l="l" t="t" r="r" b="b"/>
              <a:pathLst>
                <a:path w="695012" h="335622" extrusionOk="0">
                  <a:moveTo>
                    <a:pt x="344664" y="0"/>
                  </a:moveTo>
                  <a:cubicBezTo>
                    <a:pt x="181716" y="0"/>
                    <a:pt x="68837" y="45891"/>
                    <a:pt x="0" y="123838"/>
                  </a:cubicBezTo>
                  <a:cubicBezTo>
                    <a:pt x="68837" y="253497"/>
                    <a:pt x="181784" y="335622"/>
                    <a:pt x="344664" y="335622"/>
                  </a:cubicBezTo>
                  <a:cubicBezTo>
                    <a:pt x="509050" y="335622"/>
                    <a:pt x="624463" y="260279"/>
                    <a:pt x="695013" y="136167"/>
                  </a:cubicBezTo>
                  <a:cubicBezTo>
                    <a:pt x="624463" y="52193"/>
                    <a:pt x="509050" y="0"/>
                    <a:pt x="344664" y="0"/>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6838741" y="3028921"/>
              <a:ext cx="140218" cy="213492"/>
            </a:xfrm>
            <a:custGeom>
              <a:avLst/>
              <a:gdLst/>
              <a:ahLst/>
              <a:cxnLst/>
              <a:rect l="l" t="t" r="r" b="b"/>
              <a:pathLst>
                <a:path w="183291" h="279075" extrusionOk="0">
                  <a:moveTo>
                    <a:pt x="0" y="142331"/>
                  </a:moveTo>
                  <a:cubicBezTo>
                    <a:pt x="12329" y="212195"/>
                    <a:pt x="34247" y="273087"/>
                    <a:pt x="73700" y="278704"/>
                  </a:cubicBezTo>
                  <a:cubicBezTo>
                    <a:pt x="141235" y="288361"/>
                    <a:pt x="171442" y="107468"/>
                    <a:pt x="183291" y="0"/>
                  </a:cubicBezTo>
                  <a:cubicBezTo>
                    <a:pt x="107927" y="25487"/>
                    <a:pt x="43357" y="75631"/>
                    <a:pt x="0" y="142331"/>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7199927" y="3029392"/>
              <a:ext cx="134768" cy="213017"/>
            </a:xfrm>
            <a:custGeom>
              <a:avLst/>
              <a:gdLst/>
              <a:ahLst/>
              <a:cxnLst/>
              <a:rect l="l" t="t" r="r" b="b"/>
              <a:pathLst>
                <a:path w="176167" h="278454" extrusionOk="0">
                  <a:moveTo>
                    <a:pt x="0" y="0"/>
                  </a:moveTo>
                  <a:cubicBezTo>
                    <a:pt x="4315" y="101920"/>
                    <a:pt x="21507" y="268567"/>
                    <a:pt x="87810" y="278087"/>
                  </a:cubicBezTo>
                  <a:cubicBezTo>
                    <a:pt x="130687" y="284183"/>
                    <a:pt x="158496" y="213497"/>
                    <a:pt x="176167" y="133564"/>
                  </a:cubicBezTo>
                  <a:cubicBezTo>
                    <a:pt x="132516" y="72042"/>
                    <a:pt x="71022" y="25418"/>
                    <a:pt x="0"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rgbClr val="FF6B4B"/>
            </a:gs>
          </a:gsLst>
          <a:lin ang="0" scaled="0"/>
        </a:gradFill>
        <a:effectLst/>
      </p:bgPr>
    </p:bg>
    <p:spTree>
      <p:nvGrpSpPr>
        <p:cNvPr id="1" name="Shape 353"/>
        <p:cNvGrpSpPr/>
        <p:nvPr/>
      </p:nvGrpSpPr>
      <p:grpSpPr>
        <a:xfrm>
          <a:off x="0" y="0"/>
          <a:ext cx="0" cy="0"/>
          <a:chOff x="0" y="0"/>
          <a:chExt cx="0" cy="0"/>
        </a:xfrm>
      </p:grpSpPr>
      <p:sp>
        <p:nvSpPr>
          <p:cNvPr id="354" name="Google Shape;354;p23"/>
          <p:cNvSpPr/>
          <p:nvPr/>
        </p:nvSpPr>
        <p:spPr>
          <a:xfrm rot="10800000">
            <a:off x="5897526" y="1501911"/>
            <a:ext cx="1388149" cy="1028739"/>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55" name="Google Shape;355;p23"/>
          <p:cNvSpPr/>
          <p:nvPr/>
        </p:nvSpPr>
        <p:spPr>
          <a:xfrm rot="10800000">
            <a:off x="7517901" y="1501911"/>
            <a:ext cx="1388149" cy="1028739"/>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56" name="Google Shape;356;p23"/>
          <p:cNvSpPr txBox="1">
            <a:spLocks noGrp="1"/>
          </p:cNvSpPr>
          <p:nvPr>
            <p:ph type="title"/>
          </p:nvPr>
        </p:nvSpPr>
        <p:spPr>
          <a:xfrm>
            <a:off x="855300" y="991175"/>
            <a:ext cx="4693500" cy="396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Giao diện chính và lúc tìm kiếm</a:t>
            </a:r>
            <a:endParaRPr dirty="0"/>
          </a:p>
        </p:txBody>
      </p:sp>
      <p:sp>
        <p:nvSpPr>
          <p:cNvPr id="358" name="Google Shape;358;p23"/>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1" i="0" u="none" strike="noStrike" kern="0" cap="none" spc="0" normalizeH="0" baseline="0" noProof="0">
                <a:ln>
                  <a:noFill/>
                </a:ln>
                <a:solidFill>
                  <a:srgbClr val="FFFFFF"/>
                </a:solidFill>
                <a:effectLst/>
                <a:uLnTx/>
                <a:uFillTx/>
                <a:latin typeface="Atma"/>
                <a:cs typeface="Atma"/>
                <a:sym typeface="Atm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500" b="1" i="0" u="none" strike="noStrike" kern="0" cap="none" spc="0" normalizeH="0" baseline="0" noProof="0">
              <a:ln>
                <a:noFill/>
              </a:ln>
              <a:solidFill>
                <a:srgbClr val="FFFFFF"/>
              </a:solidFill>
              <a:effectLst/>
              <a:uLnTx/>
              <a:uFillTx/>
              <a:latin typeface="Atma"/>
              <a:cs typeface="Atma"/>
              <a:sym typeface="Atma"/>
            </a:endParaRPr>
          </a:p>
        </p:txBody>
      </p:sp>
      <p:grpSp>
        <p:nvGrpSpPr>
          <p:cNvPr id="359" name="Google Shape;359;p23"/>
          <p:cNvGrpSpPr/>
          <p:nvPr/>
        </p:nvGrpSpPr>
        <p:grpSpPr>
          <a:xfrm>
            <a:off x="5913493" y="2173056"/>
            <a:ext cx="1286011" cy="756474"/>
            <a:chOff x="5682925" y="1139232"/>
            <a:chExt cx="2115150" cy="1244200"/>
          </a:xfrm>
        </p:grpSpPr>
        <p:sp>
          <p:nvSpPr>
            <p:cNvPr id="360" name="Google Shape;360;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61" name="Google Shape;361;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62" name="Google Shape;362;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63" name="Google Shape;363;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64" name="Google Shape;364;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70" name="Google Shape;370;p23"/>
          <p:cNvGrpSpPr/>
          <p:nvPr/>
        </p:nvGrpSpPr>
        <p:grpSpPr>
          <a:xfrm>
            <a:off x="7517893" y="2173056"/>
            <a:ext cx="1286011" cy="756474"/>
            <a:chOff x="5682925" y="1139232"/>
            <a:chExt cx="2115150" cy="1244200"/>
          </a:xfrm>
        </p:grpSpPr>
        <p:sp>
          <p:nvSpPr>
            <p:cNvPr id="371" name="Google Shape;371;p23"/>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2" name="Google Shape;372;p23"/>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3" name="Google Shape;373;p23"/>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4" name="Google Shape;374;p23"/>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5" name="Google Shape;375;p23"/>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pic>
        <p:nvPicPr>
          <p:cNvPr id="4" name="Picture 3"/>
          <p:cNvPicPr>
            <a:picLocks noChangeAspect="1"/>
          </p:cNvPicPr>
          <p:nvPr/>
        </p:nvPicPr>
        <p:blipFill>
          <a:blip r:embed="rId3"/>
          <a:stretch>
            <a:fillRect/>
          </a:stretch>
        </p:blipFill>
        <p:spPr>
          <a:xfrm>
            <a:off x="6338471" y="2929530"/>
            <a:ext cx="1969179" cy="823031"/>
          </a:xfrm>
          <a:prstGeom prst="rect">
            <a:avLst/>
          </a:prstGeom>
        </p:spPr>
      </p:pic>
      <p:pic>
        <p:nvPicPr>
          <p:cNvPr id="5" name="Picture 4"/>
          <p:cNvPicPr>
            <a:picLocks noChangeAspect="1"/>
          </p:cNvPicPr>
          <p:nvPr/>
        </p:nvPicPr>
        <p:blipFill>
          <a:blip r:embed="rId4"/>
          <a:stretch>
            <a:fillRect/>
          </a:stretch>
        </p:blipFill>
        <p:spPr>
          <a:xfrm>
            <a:off x="88774" y="1388075"/>
            <a:ext cx="3113276" cy="1704761"/>
          </a:xfrm>
          <a:prstGeom prst="rect">
            <a:avLst/>
          </a:prstGeom>
        </p:spPr>
      </p:pic>
      <p:pic>
        <p:nvPicPr>
          <p:cNvPr id="6" name="Picture 5"/>
          <p:cNvPicPr>
            <a:picLocks noChangeAspect="1"/>
          </p:cNvPicPr>
          <p:nvPr/>
        </p:nvPicPr>
        <p:blipFill>
          <a:blip r:embed="rId5"/>
          <a:stretch>
            <a:fillRect/>
          </a:stretch>
        </p:blipFill>
        <p:spPr>
          <a:xfrm>
            <a:off x="3234333" y="1388075"/>
            <a:ext cx="2964443" cy="1704761"/>
          </a:xfrm>
          <a:prstGeom prst="rect">
            <a:avLst/>
          </a:prstGeom>
        </p:spPr>
      </p:pic>
    </p:spTree>
    <p:extLst>
      <p:ext uri="{BB962C8B-B14F-4D97-AF65-F5344CB8AC3E}">
        <p14:creationId xmlns:p14="http://schemas.microsoft.com/office/powerpoint/2010/main" val="4129861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lin ang="0" scaled="0"/>
        </a:gradFill>
        <a:effectLst/>
      </p:bgPr>
    </p:bg>
    <p:spTree>
      <p:nvGrpSpPr>
        <p:cNvPr id="1" name="Shape 379"/>
        <p:cNvGrpSpPr/>
        <p:nvPr/>
      </p:nvGrpSpPr>
      <p:grpSpPr>
        <a:xfrm>
          <a:off x="0" y="0"/>
          <a:ext cx="0" cy="0"/>
          <a:chOff x="0" y="0"/>
          <a:chExt cx="0" cy="0"/>
        </a:xfrm>
      </p:grpSpPr>
      <p:sp>
        <p:nvSpPr>
          <p:cNvPr id="380" name="Google Shape;380;p24"/>
          <p:cNvSpPr/>
          <p:nvPr/>
        </p:nvSpPr>
        <p:spPr>
          <a:xfrm>
            <a:off x="514725" y="7139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rgbClr val="F0E0C7"/>
              </a:gs>
              <a:gs pos="50000">
                <a:srgbClr val="F8F1E4"/>
              </a:gs>
              <a:gs pos="100000">
                <a:schemeClr val="lt1"/>
              </a:gs>
            </a:gsLst>
            <a:lin ang="16200038" scaled="0"/>
          </a:gra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81" name="Google Shape;381;p24"/>
          <p:cNvSpPr txBox="1">
            <a:spLocks noGrp="1"/>
          </p:cNvSpPr>
          <p:nvPr>
            <p:ph type="title"/>
          </p:nvPr>
        </p:nvSpPr>
        <p:spPr>
          <a:xfrm>
            <a:off x="212504" y="417976"/>
            <a:ext cx="6794878" cy="9238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solidFill>
                  <a:srgbClr val="002060"/>
                </a:solidFill>
              </a:rPr>
              <a:t>Giao diện tìm kiếm theo tên con vật, giao diện Posts </a:t>
            </a:r>
            <a:endParaRPr dirty="0">
              <a:solidFill>
                <a:srgbClr val="002060"/>
              </a:solidFill>
            </a:endParaRPr>
          </a:p>
        </p:txBody>
      </p:sp>
      <p:sp>
        <p:nvSpPr>
          <p:cNvPr id="383" name="Google Shape;383;p24"/>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385" name="Google Shape;385;p24"/>
          <p:cNvGrpSpPr/>
          <p:nvPr/>
        </p:nvGrpSpPr>
        <p:grpSpPr>
          <a:xfrm>
            <a:off x="1126089" y="1865162"/>
            <a:ext cx="236529" cy="236894"/>
            <a:chOff x="2893887" y="2547824"/>
            <a:chExt cx="1212350" cy="1214840"/>
          </a:xfrm>
        </p:grpSpPr>
        <p:sp>
          <p:nvSpPr>
            <p:cNvPr id="386" name="Google Shape;386;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0" name="Google Shape;390;p24"/>
          <p:cNvGrpSpPr/>
          <p:nvPr/>
        </p:nvGrpSpPr>
        <p:grpSpPr>
          <a:xfrm>
            <a:off x="2711664" y="3575012"/>
            <a:ext cx="236529" cy="236894"/>
            <a:chOff x="2893887" y="2547824"/>
            <a:chExt cx="1212350" cy="1214840"/>
          </a:xfrm>
        </p:grpSpPr>
        <p:sp>
          <p:nvSpPr>
            <p:cNvPr id="391" name="Google Shape;391;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5" name="Google Shape;395;p24"/>
          <p:cNvGrpSpPr/>
          <p:nvPr/>
        </p:nvGrpSpPr>
        <p:grpSpPr>
          <a:xfrm>
            <a:off x="4539964" y="3860850"/>
            <a:ext cx="236529" cy="236894"/>
            <a:chOff x="2893887" y="2547824"/>
            <a:chExt cx="1212350" cy="1214840"/>
          </a:xfrm>
        </p:grpSpPr>
        <p:sp>
          <p:nvSpPr>
            <p:cNvPr id="396" name="Google Shape;396;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0" name="Google Shape;400;p24"/>
          <p:cNvGrpSpPr/>
          <p:nvPr/>
        </p:nvGrpSpPr>
        <p:grpSpPr>
          <a:xfrm>
            <a:off x="3822289" y="1628262"/>
            <a:ext cx="236529" cy="236894"/>
            <a:chOff x="2893887" y="2547824"/>
            <a:chExt cx="1212350" cy="1214840"/>
          </a:xfrm>
        </p:grpSpPr>
        <p:sp>
          <p:nvSpPr>
            <p:cNvPr id="401" name="Google Shape;401;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24"/>
          <p:cNvGrpSpPr/>
          <p:nvPr/>
        </p:nvGrpSpPr>
        <p:grpSpPr>
          <a:xfrm>
            <a:off x="7289339" y="3811912"/>
            <a:ext cx="236529" cy="236894"/>
            <a:chOff x="2893887" y="2547824"/>
            <a:chExt cx="1212350" cy="1214840"/>
          </a:xfrm>
        </p:grpSpPr>
        <p:sp>
          <p:nvSpPr>
            <p:cNvPr id="406" name="Google Shape;406;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0" name="Google Shape;410;p24"/>
          <p:cNvGrpSpPr/>
          <p:nvPr/>
        </p:nvGrpSpPr>
        <p:grpSpPr>
          <a:xfrm>
            <a:off x="6657689" y="2210687"/>
            <a:ext cx="236529" cy="236894"/>
            <a:chOff x="2893887" y="2547824"/>
            <a:chExt cx="1212350" cy="1214840"/>
          </a:xfrm>
        </p:grpSpPr>
        <p:sp>
          <p:nvSpPr>
            <p:cNvPr id="411" name="Google Shape;411;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0" y="1497128"/>
            <a:ext cx="4514240" cy="2226341"/>
          </a:xfrm>
          <a:prstGeom prst="rect">
            <a:avLst/>
          </a:prstGeom>
        </p:spPr>
      </p:pic>
      <p:pic>
        <p:nvPicPr>
          <p:cNvPr id="4" name="Picture 3"/>
          <p:cNvPicPr>
            <a:picLocks noChangeAspect="1"/>
          </p:cNvPicPr>
          <p:nvPr/>
        </p:nvPicPr>
        <p:blipFill>
          <a:blip r:embed="rId4"/>
          <a:stretch>
            <a:fillRect/>
          </a:stretch>
        </p:blipFill>
        <p:spPr>
          <a:xfrm>
            <a:off x="4582519" y="1492002"/>
            <a:ext cx="4618218" cy="22186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lin ang="0" scaled="0"/>
        </a:gradFill>
        <a:effectLst/>
      </p:bgPr>
    </p:bg>
    <p:spTree>
      <p:nvGrpSpPr>
        <p:cNvPr id="1" name="Shape 379"/>
        <p:cNvGrpSpPr/>
        <p:nvPr/>
      </p:nvGrpSpPr>
      <p:grpSpPr>
        <a:xfrm>
          <a:off x="0" y="0"/>
          <a:ext cx="0" cy="0"/>
          <a:chOff x="0" y="0"/>
          <a:chExt cx="0" cy="0"/>
        </a:xfrm>
      </p:grpSpPr>
      <p:sp>
        <p:nvSpPr>
          <p:cNvPr id="380" name="Google Shape;380;p24"/>
          <p:cNvSpPr/>
          <p:nvPr/>
        </p:nvSpPr>
        <p:spPr>
          <a:xfrm>
            <a:off x="514725" y="7139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rgbClr val="F0E0C7"/>
              </a:gs>
              <a:gs pos="50000">
                <a:srgbClr val="F8F1E4"/>
              </a:gs>
              <a:gs pos="100000">
                <a:schemeClr val="lt1"/>
              </a:gs>
            </a:gsLst>
            <a:lin ang="16200038" scaled="0"/>
          </a:gradFill>
          <a:ln>
            <a:noFill/>
          </a:ln>
          <a:effectLst>
            <a:outerShdw blurRad="28575" dist="19050" dir="5400000" algn="bl" rotWithShape="0">
              <a:schemeClr val="dk1">
                <a:alpha val="30000"/>
              </a:scheme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1" name="Google Shape;381;p24"/>
          <p:cNvSpPr txBox="1">
            <a:spLocks noGrp="1"/>
          </p:cNvSpPr>
          <p:nvPr>
            <p:ph type="title"/>
          </p:nvPr>
        </p:nvSpPr>
        <p:spPr>
          <a:xfrm>
            <a:off x="212503" y="417976"/>
            <a:ext cx="8062363" cy="92387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solidFill>
                  <a:srgbClr val="002060"/>
                </a:solidFill>
              </a:rPr>
              <a:t>Giao diện profile, quản lý admin/user, đổi mật khẩu, xem lịch sử</a:t>
            </a:r>
            <a:endParaRPr dirty="0">
              <a:solidFill>
                <a:srgbClr val="002060"/>
              </a:solidFill>
            </a:endParaRPr>
          </a:p>
        </p:txBody>
      </p:sp>
      <p:sp>
        <p:nvSpPr>
          <p:cNvPr id="383" name="Google Shape;383;p24"/>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1" i="0" u="none" strike="noStrike" kern="0" cap="none" spc="0" normalizeH="0" baseline="0" noProof="0">
                <a:ln>
                  <a:noFill/>
                </a:ln>
                <a:solidFill>
                  <a:srgbClr val="FFFFFF"/>
                </a:solidFill>
                <a:effectLst/>
                <a:uLnTx/>
                <a:uFillTx/>
                <a:latin typeface="Atma"/>
                <a:cs typeface="Atma"/>
                <a:sym typeface="Atm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500" b="1" i="0" u="none" strike="noStrike" kern="0" cap="none" spc="0" normalizeH="0" baseline="0" noProof="0">
              <a:ln>
                <a:noFill/>
              </a:ln>
              <a:solidFill>
                <a:srgbClr val="FFFFFF"/>
              </a:solidFill>
              <a:effectLst/>
              <a:uLnTx/>
              <a:uFillTx/>
              <a:latin typeface="Atma"/>
              <a:cs typeface="Atma"/>
              <a:sym typeface="Atma"/>
            </a:endParaRPr>
          </a:p>
        </p:txBody>
      </p:sp>
      <p:grpSp>
        <p:nvGrpSpPr>
          <p:cNvPr id="385" name="Google Shape;385;p24"/>
          <p:cNvGrpSpPr/>
          <p:nvPr/>
        </p:nvGrpSpPr>
        <p:grpSpPr>
          <a:xfrm>
            <a:off x="1126089" y="1865162"/>
            <a:ext cx="236529" cy="236894"/>
            <a:chOff x="2893887" y="2547824"/>
            <a:chExt cx="1212350" cy="1214840"/>
          </a:xfrm>
        </p:grpSpPr>
        <p:sp>
          <p:nvSpPr>
            <p:cNvPr id="386" name="Google Shape;386;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7" name="Google Shape;387;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8" name="Google Shape;388;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9" name="Google Shape;389;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90" name="Google Shape;390;p24"/>
          <p:cNvGrpSpPr/>
          <p:nvPr/>
        </p:nvGrpSpPr>
        <p:grpSpPr>
          <a:xfrm>
            <a:off x="2711664" y="3575012"/>
            <a:ext cx="236529" cy="236894"/>
            <a:chOff x="2893887" y="2547824"/>
            <a:chExt cx="1212350" cy="1214840"/>
          </a:xfrm>
        </p:grpSpPr>
        <p:sp>
          <p:nvSpPr>
            <p:cNvPr id="391" name="Google Shape;391;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2" name="Google Shape;392;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3" name="Google Shape;393;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4" name="Google Shape;394;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95" name="Google Shape;395;p24"/>
          <p:cNvGrpSpPr/>
          <p:nvPr/>
        </p:nvGrpSpPr>
        <p:grpSpPr>
          <a:xfrm>
            <a:off x="4539964" y="3860850"/>
            <a:ext cx="236529" cy="236894"/>
            <a:chOff x="2893887" y="2547824"/>
            <a:chExt cx="1212350" cy="1214840"/>
          </a:xfrm>
        </p:grpSpPr>
        <p:sp>
          <p:nvSpPr>
            <p:cNvPr id="396" name="Google Shape;396;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7" name="Google Shape;397;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8" name="Google Shape;398;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9" name="Google Shape;399;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00" name="Google Shape;400;p24"/>
          <p:cNvGrpSpPr/>
          <p:nvPr/>
        </p:nvGrpSpPr>
        <p:grpSpPr>
          <a:xfrm>
            <a:off x="3822289" y="1628262"/>
            <a:ext cx="236529" cy="236894"/>
            <a:chOff x="2893887" y="2547824"/>
            <a:chExt cx="1212350" cy="1214840"/>
          </a:xfrm>
        </p:grpSpPr>
        <p:sp>
          <p:nvSpPr>
            <p:cNvPr id="401" name="Google Shape;401;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2" name="Google Shape;402;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3" name="Google Shape;403;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4" name="Google Shape;404;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05" name="Google Shape;405;p24"/>
          <p:cNvGrpSpPr/>
          <p:nvPr/>
        </p:nvGrpSpPr>
        <p:grpSpPr>
          <a:xfrm>
            <a:off x="7289339" y="3811912"/>
            <a:ext cx="236529" cy="236894"/>
            <a:chOff x="2893887" y="2547824"/>
            <a:chExt cx="1212350" cy="1214840"/>
          </a:xfrm>
        </p:grpSpPr>
        <p:sp>
          <p:nvSpPr>
            <p:cNvPr id="406" name="Google Shape;406;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7" name="Google Shape;407;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8" name="Google Shape;408;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9" name="Google Shape;409;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10" name="Google Shape;410;p24"/>
          <p:cNvGrpSpPr/>
          <p:nvPr/>
        </p:nvGrpSpPr>
        <p:grpSpPr>
          <a:xfrm>
            <a:off x="6657689" y="2210687"/>
            <a:ext cx="236529" cy="236894"/>
            <a:chOff x="2893887" y="2547824"/>
            <a:chExt cx="1212350" cy="1214840"/>
          </a:xfrm>
        </p:grpSpPr>
        <p:sp>
          <p:nvSpPr>
            <p:cNvPr id="411" name="Google Shape;411;p24"/>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12" name="Google Shape;412;p24"/>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13" name="Google Shape;413;p24"/>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14" name="Google Shape;414;p24"/>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pic>
        <p:nvPicPr>
          <p:cNvPr id="3" name="Picture 2"/>
          <p:cNvPicPr>
            <a:picLocks noChangeAspect="1"/>
          </p:cNvPicPr>
          <p:nvPr/>
        </p:nvPicPr>
        <p:blipFill>
          <a:blip r:embed="rId3"/>
          <a:stretch>
            <a:fillRect/>
          </a:stretch>
        </p:blipFill>
        <p:spPr>
          <a:xfrm>
            <a:off x="339423" y="1487384"/>
            <a:ext cx="4236721" cy="1379471"/>
          </a:xfrm>
          <a:prstGeom prst="rect">
            <a:avLst/>
          </a:prstGeom>
        </p:spPr>
      </p:pic>
      <p:pic>
        <p:nvPicPr>
          <p:cNvPr id="5" name="Picture 4"/>
          <p:cNvPicPr>
            <a:picLocks noChangeAspect="1"/>
          </p:cNvPicPr>
          <p:nvPr/>
        </p:nvPicPr>
        <p:blipFill>
          <a:blip r:embed="rId4"/>
          <a:stretch>
            <a:fillRect/>
          </a:stretch>
        </p:blipFill>
        <p:spPr>
          <a:xfrm>
            <a:off x="4635451" y="1122148"/>
            <a:ext cx="4295045" cy="2109941"/>
          </a:xfrm>
          <a:prstGeom prst="rect">
            <a:avLst/>
          </a:prstGeom>
        </p:spPr>
      </p:pic>
      <p:pic>
        <p:nvPicPr>
          <p:cNvPr id="6" name="Picture 5"/>
          <p:cNvPicPr>
            <a:picLocks noChangeAspect="1"/>
          </p:cNvPicPr>
          <p:nvPr/>
        </p:nvPicPr>
        <p:blipFill>
          <a:blip r:embed="rId5"/>
          <a:stretch>
            <a:fillRect/>
          </a:stretch>
        </p:blipFill>
        <p:spPr>
          <a:xfrm>
            <a:off x="1294960" y="2924829"/>
            <a:ext cx="3267268" cy="1762042"/>
          </a:xfrm>
          <a:prstGeom prst="rect">
            <a:avLst/>
          </a:prstGeom>
        </p:spPr>
      </p:pic>
    </p:spTree>
    <p:extLst>
      <p:ext uri="{BB962C8B-B14F-4D97-AF65-F5344CB8AC3E}">
        <p14:creationId xmlns:p14="http://schemas.microsoft.com/office/powerpoint/2010/main" val="7523553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0"/>
          <p:cNvSpPr txBox="1">
            <a:spLocks noGrp="1"/>
          </p:cNvSpPr>
          <p:nvPr>
            <p:ph type="body" idx="4294967295"/>
          </p:nvPr>
        </p:nvSpPr>
        <p:spPr>
          <a:xfrm>
            <a:off x="625019" y="330658"/>
            <a:ext cx="3038887" cy="1119092"/>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2600" b="1" dirty="0" smtClean="0">
                <a:latin typeface="Atma"/>
                <a:ea typeface="Atma"/>
                <a:cs typeface="Atma"/>
                <a:sym typeface="Atma"/>
              </a:rPr>
              <a:t>5. </a:t>
            </a:r>
            <a:r>
              <a:rPr lang="en-US" sz="2600" b="1" dirty="0" err="1" smtClean="0">
                <a:latin typeface="Atma"/>
                <a:ea typeface="Atma"/>
                <a:cs typeface="Atma"/>
                <a:sym typeface="Atma"/>
              </a:rPr>
              <a:t>Đạt</a:t>
            </a:r>
            <a:r>
              <a:rPr lang="en-US" sz="2600" b="1" dirty="0" smtClean="0">
                <a:latin typeface="Atma"/>
                <a:ea typeface="Atma"/>
                <a:cs typeface="Atma"/>
                <a:sym typeface="Atma"/>
              </a:rPr>
              <a:t> </a:t>
            </a:r>
            <a:r>
              <a:rPr lang="en-US" sz="2600" b="1" dirty="0" err="1" smtClean="0">
                <a:latin typeface="Atma"/>
                <a:ea typeface="Atma"/>
                <a:cs typeface="Atma"/>
                <a:sym typeface="Atma"/>
              </a:rPr>
              <a:t>được</a:t>
            </a:r>
            <a:r>
              <a:rPr lang="en-US" sz="2600" b="1" dirty="0" smtClean="0">
                <a:latin typeface="Atma"/>
                <a:ea typeface="Atma"/>
                <a:cs typeface="Atma"/>
                <a:sym typeface="Atma"/>
              </a:rPr>
              <a:t> </a:t>
            </a:r>
            <a:r>
              <a:rPr lang="en-US" sz="2600" b="1" dirty="0" err="1" smtClean="0">
                <a:latin typeface="Atma"/>
                <a:ea typeface="Atma"/>
                <a:cs typeface="Atma"/>
                <a:sym typeface="Atma"/>
              </a:rPr>
              <a:t>và</a:t>
            </a:r>
            <a:r>
              <a:rPr lang="en-US" sz="2600" b="1" dirty="0" smtClean="0">
                <a:latin typeface="Atma"/>
                <a:ea typeface="Atma"/>
                <a:cs typeface="Atma"/>
                <a:sym typeface="Atma"/>
              </a:rPr>
              <a:t> </a:t>
            </a:r>
            <a:r>
              <a:rPr lang="en-US" sz="2600" b="1" dirty="0" err="1" smtClean="0">
                <a:latin typeface="Atma"/>
                <a:ea typeface="Atma"/>
                <a:cs typeface="Atma"/>
                <a:sym typeface="Atma"/>
              </a:rPr>
              <a:t>chưa</a:t>
            </a:r>
            <a:r>
              <a:rPr lang="en-US" sz="2600" b="1" dirty="0" smtClean="0">
                <a:latin typeface="Atma"/>
                <a:ea typeface="Atma"/>
                <a:cs typeface="Atma"/>
                <a:sym typeface="Atma"/>
              </a:rPr>
              <a:t> </a:t>
            </a:r>
            <a:r>
              <a:rPr lang="en-US" sz="2600" b="1" dirty="0" err="1" smtClean="0">
                <a:latin typeface="Atma"/>
                <a:ea typeface="Atma"/>
                <a:cs typeface="Atma"/>
                <a:sym typeface="Atma"/>
              </a:rPr>
              <a:t>đạt</a:t>
            </a:r>
            <a:r>
              <a:rPr lang="en-US" sz="2600" b="1" dirty="0" smtClean="0">
                <a:latin typeface="Atma"/>
                <a:ea typeface="Atma"/>
                <a:cs typeface="Atma"/>
                <a:sym typeface="Atma"/>
              </a:rPr>
              <a:t> </a:t>
            </a:r>
            <a:r>
              <a:rPr lang="en-US" sz="2600" b="1" dirty="0" err="1" smtClean="0">
                <a:latin typeface="Atma"/>
                <a:ea typeface="Atma"/>
                <a:cs typeface="Atma"/>
                <a:sym typeface="Atma"/>
              </a:rPr>
              <a:t>được</a:t>
            </a:r>
            <a:endParaRPr dirty="0"/>
          </a:p>
        </p:txBody>
      </p:sp>
      <p:sp>
        <p:nvSpPr>
          <p:cNvPr id="587" name="Google Shape;587;p30"/>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593" name="Google Shape;593;p30"/>
          <p:cNvGrpSpPr/>
          <p:nvPr/>
        </p:nvGrpSpPr>
        <p:grpSpPr>
          <a:xfrm>
            <a:off x="6018782" y="142459"/>
            <a:ext cx="1394980" cy="1307291"/>
            <a:chOff x="175906" y="401530"/>
            <a:chExt cx="2115209" cy="1982245"/>
          </a:xfrm>
        </p:grpSpPr>
        <p:sp>
          <p:nvSpPr>
            <p:cNvPr id="594" name="Google Shape;594;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0"/>
            <p:cNvSpPr/>
            <p:nvPr/>
          </p:nvSpPr>
          <p:spPr>
            <a:xfrm>
              <a:off x="1000455" y="1110445"/>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598" name="Google Shape;598;p30"/>
            <p:cNvSpPr/>
            <p:nvPr/>
          </p:nvSpPr>
          <p:spPr>
            <a:xfrm>
              <a:off x="1221912" y="1330391"/>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9" name="Google Shape;599;p30"/>
          <p:cNvGrpSpPr/>
          <p:nvPr/>
        </p:nvGrpSpPr>
        <p:grpSpPr>
          <a:xfrm>
            <a:off x="8112518" y="128331"/>
            <a:ext cx="1151308" cy="1078936"/>
            <a:chOff x="175906" y="401530"/>
            <a:chExt cx="2115209" cy="1982245"/>
          </a:xfrm>
        </p:grpSpPr>
        <p:sp>
          <p:nvSpPr>
            <p:cNvPr id="600" name="Google Shape;600;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0"/>
            <p:cNvSpPr/>
            <p:nvPr/>
          </p:nvSpPr>
          <p:spPr>
            <a:xfrm>
              <a:off x="440469" y="970448"/>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604" name="Google Shape;604;p30"/>
            <p:cNvSpPr/>
            <p:nvPr/>
          </p:nvSpPr>
          <p:spPr>
            <a:xfrm>
              <a:off x="661926" y="1190395"/>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5" name="Google Shape;605;p30"/>
          <p:cNvGrpSpPr/>
          <p:nvPr/>
        </p:nvGrpSpPr>
        <p:grpSpPr>
          <a:xfrm>
            <a:off x="6290894" y="1846859"/>
            <a:ext cx="759360" cy="711626"/>
            <a:chOff x="175906" y="401530"/>
            <a:chExt cx="2115209" cy="1982245"/>
          </a:xfrm>
        </p:grpSpPr>
        <p:sp>
          <p:nvSpPr>
            <p:cNvPr id="606" name="Google Shape;606;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0"/>
            <p:cNvSpPr/>
            <p:nvPr/>
          </p:nvSpPr>
          <p:spPr>
            <a:xfrm>
              <a:off x="1113560" y="873401"/>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610" name="Google Shape;610;p30"/>
            <p:cNvSpPr/>
            <p:nvPr/>
          </p:nvSpPr>
          <p:spPr>
            <a:xfrm>
              <a:off x="1335017" y="1093347"/>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30"/>
          <p:cNvGrpSpPr/>
          <p:nvPr/>
        </p:nvGrpSpPr>
        <p:grpSpPr>
          <a:xfrm>
            <a:off x="6733274" y="2687158"/>
            <a:ext cx="1125926" cy="1055149"/>
            <a:chOff x="175906" y="401530"/>
            <a:chExt cx="2115209" cy="1982245"/>
          </a:xfrm>
        </p:grpSpPr>
        <p:sp>
          <p:nvSpPr>
            <p:cNvPr id="612" name="Google Shape;612;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0"/>
            <p:cNvSpPr/>
            <p:nvPr/>
          </p:nvSpPr>
          <p:spPr>
            <a:xfrm>
              <a:off x="1143607" y="824140"/>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616" name="Google Shape;616;p30"/>
            <p:cNvSpPr/>
            <p:nvPr/>
          </p:nvSpPr>
          <p:spPr>
            <a:xfrm>
              <a:off x="1365064" y="1044086"/>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7" name="Google Shape;617;p30"/>
          <p:cNvGrpSpPr/>
          <p:nvPr/>
        </p:nvGrpSpPr>
        <p:grpSpPr>
          <a:xfrm>
            <a:off x="7538703" y="1268145"/>
            <a:ext cx="1627230" cy="1524941"/>
            <a:chOff x="175906" y="401530"/>
            <a:chExt cx="2115209" cy="1982245"/>
          </a:xfrm>
        </p:grpSpPr>
        <p:sp>
          <p:nvSpPr>
            <p:cNvPr id="618" name="Google Shape;618;p30"/>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0"/>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0"/>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0"/>
            <p:cNvSpPr/>
            <p:nvPr/>
          </p:nvSpPr>
          <p:spPr>
            <a:xfrm>
              <a:off x="406148" y="813291"/>
              <a:ext cx="964631" cy="964754"/>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6"/>
                </a:gs>
                <a:gs pos="100000">
                  <a:srgbClr val="95F16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622" name="Google Shape;622;p30"/>
            <p:cNvSpPr/>
            <p:nvPr/>
          </p:nvSpPr>
          <p:spPr>
            <a:xfrm>
              <a:off x="627605" y="1033238"/>
              <a:ext cx="523896" cy="523968"/>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Rectangle 2"/>
          <p:cNvSpPr/>
          <p:nvPr/>
        </p:nvSpPr>
        <p:spPr>
          <a:xfrm>
            <a:off x="595520" y="1584913"/>
            <a:ext cx="4572000" cy="2462213"/>
          </a:xfrm>
          <a:prstGeom prst="rect">
            <a:avLst/>
          </a:prstGeom>
        </p:spPr>
        <p:txBody>
          <a:bodyPr>
            <a:spAutoFit/>
          </a:bodyPr>
          <a:lstStyle/>
          <a:p>
            <a:r>
              <a:rPr lang="en-US" dirty="0" smtClean="0"/>
              <a:t>- </a:t>
            </a:r>
            <a:r>
              <a:rPr lang="vi-VN" dirty="0" smtClean="0"/>
              <a:t>Kết </a:t>
            </a:r>
            <a:r>
              <a:rPr lang="vi-VN" dirty="0"/>
              <a:t>quả đạt </a:t>
            </a:r>
            <a:r>
              <a:rPr lang="vi-VN" dirty="0" smtClean="0"/>
              <a:t>được</a:t>
            </a:r>
            <a:endParaRPr lang="en-US" dirty="0" smtClean="0"/>
          </a:p>
          <a:p>
            <a:r>
              <a:rPr lang="en-US" dirty="0" smtClean="0"/>
              <a:t>+ </a:t>
            </a:r>
            <a:r>
              <a:rPr lang="vi-VN" dirty="0" smtClean="0"/>
              <a:t>Ứng </a:t>
            </a:r>
            <a:r>
              <a:rPr lang="vi-VN" dirty="0"/>
              <a:t>dụng web hoạt động ổn định, giao diện thân </a:t>
            </a:r>
            <a:r>
              <a:rPr lang="vi-VN" dirty="0" smtClean="0"/>
              <a:t>thiện</a:t>
            </a:r>
            <a:endParaRPr lang="en-US" dirty="0" smtClean="0"/>
          </a:p>
          <a:p>
            <a:r>
              <a:rPr lang="en-US" dirty="0" smtClean="0"/>
              <a:t>+ </a:t>
            </a:r>
            <a:r>
              <a:rPr lang="vi-VN" dirty="0" smtClean="0"/>
              <a:t>Hệ </a:t>
            </a:r>
            <a:r>
              <a:rPr lang="vi-VN" dirty="0"/>
              <a:t>thống tìm kiếm ảnh trả kết quả nhanh </a:t>
            </a:r>
            <a:r>
              <a:rPr lang="vi-VN" dirty="0" smtClean="0"/>
              <a:t>và</a:t>
            </a:r>
            <a:r>
              <a:rPr lang="en-US" dirty="0" smtClean="0"/>
              <a:t> </a:t>
            </a:r>
            <a:r>
              <a:rPr lang="en-US" dirty="0" err="1" smtClean="0"/>
              <a:t>khá</a:t>
            </a:r>
            <a:r>
              <a:rPr lang="vi-VN" dirty="0" smtClean="0"/>
              <a:t> </a:t>
            </a:r>
            <a:r>
              <a:rPr lang="vi-VN" dirty="0"/>
              <a:t>chính </a:t>
            </a:r>
            <a:r>
              <a:rPr lang="vi-VN" dirty="0" smtClean="0"/>
              <a:t>xác</a:t>
            </a:r>
            <a:r>
              <a:rPr lang="en-US" dirty="0" smtClean="0"/>
              <a:t>(</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cho</a:t>
            </a:r>
            <a:r>
              <a:rPr lang="en-US" dirty="0" smtClean="0"/>
              <a:t> </a:t>
            </a:r>
            <a:r>
              <a:rPr lang="en-US" dirty="0" err="1" smtClean="0"/>
              <a:t>ra</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không</a:t>
            </a:r>
            <a:r>
              <a:rPr lang="en-US" dirty="0" smtClean="0"/>
              <a:t> </a:t>
            </a:r>
            <a:r>
              <a:rPr lang="en-US" dirty="0" err="1" smtClean="0"/>
              <a:t>đúng</a:t>
            </a:r>
            <a:r>
              <a:rPr lang="en-US" dirty="0" smtClean="0"/>
              <a:t>).</a:t>
            </a:r>
          </a:p>
          <a:p>
            <a:r>
              <a:rPr lang="en-US" dirty="0" smtClean="0"/>
              <a:t>+ </a:t>
            </a:r>
            <a:r>
              <a:rPr lang="vi-VN" dirty="0" smtClean="0"/>
              <a:t>Quản </a:t>
            </a:r>
            <a:r>
              <a:rPr lang="vi-VN" dirty="0"/>
              <a:t>lý người dùng và bài viết đầy </a:t>
            </a:r>
            <a:r>
              <a:rPr lang="vi-VN" dirty="0" smtClean="0"/>
              <a:t>đủ</a:t>
            </a:r>
            <a:endParaRPr lang="en-US" dirty="0" smtClean="0"/>
          </a:p>
          <a:p>
            <a:r>
              <a:rPr lang="en-US" dirty="0" smtClean="0"/>
              <a:t>+ </a:t>
            </a:r>
            <a:r>
              <a:rPr lang="vi-VN" dirty="0" smtClean="0"/>
              <a:t>Có </a:t>
            </a:r>
            <a:r>
              <a:rPr lang="vi-VN" dirty="0"/>
              <a:t>thể mở rộng số lượng loài động vật và dữ liệu </a:t>
            </a:r>
            <a:r>
              <a:rPr lang="vi-VN" dirty="0" smtClean="0"/>
              <a:t>ảnh</a:t>
            </a:r>
            <a:endParaRPr lang="en-US" dirty="0" smtClean="0"/>
          </a:p>
          <a:p>
            <a:r>
              <a:rPr lang="en-US" dirty="0" smtClean="0"/>
              <a:t>- </a:t>
            </a:r>
            <a:r>
              <a:rPr lang="vi-VN" dirty="0" smtClean="0"/>
              <a:t>Kết </a:t>
            </a:r>
            <a:r>
              <a:rPr lang="vi-VN" dirty="0"/>
              <a:t>quả chưa đạt </a:t>
            </a:r>
            <a:r>
              <a:rPr lang="vi-VN" dirty="0" smtClean="0"/>
              <a:t>được</a:t>
            </a:r>
            <a:endParaRPr lang="en-US" dirty="0" smtClean="0"/>
          </a:p>
          <a:p>
            <a:r>
              <a:rPr lang="en-US" dirty="0" smtClean="0"/>
              <a:t>+ </a:t>
            </a:r>
            <a:r>
              <a:rPr lang="vi-VN" dirty="0" smtClean="0"/>
              <a:t>Chưa </a:t>
            </a:r>
            <a:r>
              <a:rPr lang="vi-VN" dirty="0"/>
              <a:t>hỗ trợ tìm kiếm động vật theo </a:t>
            </a:r>
            <a:r>
              <a:rPr lang="vi-VN" dirty="0" smtClean="0"/>
              <a:t>video</a:t>
            </a:r>
            <a:endParaRPr lang="en-US" dirty="0" smtClean="0"/>
          </a:p>
          <a:p>
            <a:r>
              <a:rPr lang="en-US" dirty="0" smtClean="0"/>
              <a:t>+ </a:t>
            </a:r>
            <a:r>
              <a:rPr lang="vi-VN" dirty="0" smtClean="0"/>
              <a:t>Chưa </a:t>
            </a:r>
            <a:r>
              <a:rPr lang="vi-VN" dirty="0"/>
              <a:t>có gợi ý thông minh khi tìm sai </a:t>
            </a:r>
            <a:r>
              <a:rPr lang="vi-VN" dirty="0" smtClean="0"/>
              <a:t>ảnh</a:t>
            </a:r>
            <a:endParaRPr lang="en-US" dirty="0" smtClean="0"/>
          </a:p>
          <a:p>
            <a:r>
              <a:rPr lang="en-US" dirty="0" smtClean="0"/>
              <a:t>+ </a:t>
            </a:r>
            <a:r>
              <a:rPr lang="vi-VN" dirty="0" smtClean="0"/>
              <a:t>Chưa </a:t>
            </a:r>
            <a:r>
              <a:rPr lang="vi-VN" dirty="0"/>
              <a:t>có tính năng bình luận, tương tác bài viết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2"/>
            </a:gs>
          </a:gsLst>
          <a:lin ang="0" scaled="0"/>
        </a:gradFill>
        <a:effectLst/>
      </p:bgPr>
    </p:bg>
    <p:spTree>
      <p:nvGrpSpPr>
        <p:cNvPr id="1" name="Shape 711"/>
        <p:cNvGrpSpPr/>
        <p:nvPr/>
      </p:nvGrpSpPr>
      <p:grpSpPr>
        <a:xfrm>
          <a:off x="0" y="0"/>
          <a:ext cx="0" cy="0"/>
          <a:chOff x="0" y="0"/>
          <a:chExt cx="0" cy="0"/>
        </a:xfrm>
      </p:grpSpPr>
      <p:sp>
        <p:nvSpPr>
          <p:cNvPr id="712" name="Google Shape;712;p33"/>
          <p:cNvSpPr txBox="1">
            <a:spLocks noGrp="1"/>
          </p:cNvSpPr>
          <p:nvPr>
            <p:ph type="ctrTitle" idx="4294967295"/>
          </p:nvPr>
        </p:nvSpPr>
        <p:spPr>
          <a:xfrm>
            <a:off x="855300" y="709688"/>
            <a:ext cx="3331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900"/>
              <a:t>Thanks!</a:t>
            </a:r>
            <a:endParaRPr sz="6900"/>
          </a:p>
        </p:txBody>
      </p:sp>
      <p:sp>
        <p:nvSpPr>
          <p:cNvPr id="713" name="Google Shape;713;p33"/>
          <p:cNvSpPr txBox="1">
            <a:spLocks noGrp="1"/>
          </p:cNvSpPr>
          <p:nvPr>
            <p:ph type="subTitle" idx="4294967295"/>
          </p:nvPr>
        </p:nvSpPr>
        <p:spPr>
          <a:xfrm>
            <a:off x="855299" y="1909311"/>
            <a:ext cx="3843449" cy="128656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err="1" smtClean="0"/>
              <a:t>Cảm</a:t>
            </a:r>
            <a:r>
              <a:rPr lang="en-US" b="1" dirty="0" smtClean="0"/>
              <a:t> </a:t>
            </a:r>
            <a:r>
              <a:rPr lang="en-US" b="1" dirty="0" err="1" smtClean="0"/>
              <a:t>ơn</a:t>
            </a:r>
            <a:r>
              <a:rPr lang="en-US" b="1" dirty="0" smtClean="0"/>
              <a:t> </a:t>
            </a:r>
            <a:r>
              <a:rPr lang="en-US" b="1" dirty="0" err="1" smtClean="0"/>
              <a:t>mọi</a:t>
            </a:r>
            <a:r>
              <a:rPr lang="en-US" b="1" dirty="0" smtClean="0"/>
              <a:t> </a:t>
            </a:r>
            <a:r>
              <a:rPr lang="en-US" b="1" dirty="0" err="1" smtClean="0"/>
              <a:t>người</a:t>
            </a:r>
            <a:r>
              <a:rPr lang="en-US" b="1" dirty="0" smtClean="0"/>
              <a:t> </a:t>
            </a:r>
            <a:r>
              <a:rPr lang="en-US" b="1" dirty="0" err="1" smtClean="0"/>
              <a:t>đã</a:t>
            </a:r>
            <a:r>
              <a:rPr lang="en-US" b="1" dirty="0" smtClean="0"/>
              <a:t> </a:t>
            </a:r>
            <a:r>
              <a:rPr lang="en-US" b="1" dirty="0" err="1" smtClean="0"/>
              <a:t>nghe</a:t>
            </a:r>
            <a:r>
              <a:rPr lang="en-US" b="1" dirty="0" smtClean="0"/>
              <a:t>.</a:t>
            </a:r>
            <a:endParaRPr dirty="0"/>
          </a:p>
        </p:txBody>
      </p:sp>
      <p:sp>
        <p:nvSpPr>
          <p:cNvPr id="714" name="Google Shape;714;p33"/>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716" name="Google Shape;716;p33"/>
          <p:cNvGrpSpPr/>
          <p:nvPr/>
        </p:nvGrpSpPr>
        <p:grpSpPr>
          <a:xfrm>
            <a:off x="7329133" y="633506"/>
            <a:ext cx="453116" cy="714197"/>
            <a:chOff x="1620532" y="2740711"/>
            <a:chExt cx="745257" cy="1174666"/>
          </a:xfrm>
        </p:grpSpPr>
        <p:sp>
          <p:nvSpPr>
            <p:cNvPr id="717" name="Google Shape;717;p33"/>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3"/>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3"/>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3"/>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3"/>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2" name="Google Shape;722;p33"/>
          <p:cNvGrpSpPr/>
          <p:nvPr/>
        </p:nvGrpSpPr>
        <p:grpSpPr>
          <a:xfrm>
            <a:off x="5677226" y="633506"/>
            <a:ext cx="453093" cy="714197"/>
            <a:chOff x="188982" y="2740711"/>
            <a:chExt cx="745218" cy="1174666"/>
          </a:xfrm>
        </p:grpSpPr>
        <p:sp>
          <p:nvSpPr>
            <p:cNvPr id="723" name="Google Shape;723;p33"/>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3"/>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3"/>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3"/>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3"/>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8" name="Google Shape;728;p33"/>
          <p:cNvSpPr/>
          <p:nvPr/>
        </p:nvSpPr>
        <p:spPr>
          <a:xfrm>
            <a:off x="6765899" y="1465899"/>
            <a:ext cx="690376" cy="255563"/>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3"/>
          <p:cNvSpPr/>
          <p:nvPr/>
        </p:nvSpPr>
        <p:spPr>
          <a:xfrm flipH="1">
            <a:off x="5927699" y="1465899"/>
            <a:ext cx="690376" cy="255563"/>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idx="4294967295"/>
          </p:nvPr>
        </p:nvSpPr>
        <p:spPr>
          <a:xfrm>
            <a:off x="378646" y="903385"/>
            <a:ext cx="5017770" cy="52178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smtClean="0"/>
              <a:t>Giới thiệu và tóm tắt về ứng dụng!</a:t>
            </a:r>
            <a:endParaRPr sz="2400" dirty="0"/>
          </a:p>
        </p:txBody>
      </p:sp>
      <p:sp>
        <p:nvSpPr>
          <p:cNvPr id="111" name="Google Shape;111;p13"/>
          <p:cNvSpPr txBox="1">
            <a:spLocks noGrp="1"/>
          </p:cNvSpPr>
          <p:nvPr>
            <p:ph type="subTitle" idx="4294967295"/>
          </p:nvPr>
        </p:nvSpPr>
        <p:spPr>
          <a:xfrm>
            <a:off x="674935" y="2112015"/>
            <a:ext cx="7617010" cy="1228462"/>
          </a:xfrm>
          <a:prstGeom prst="rect">
            <a:avLst/>
          </a:prstGeom>
        </p:spPr>
        <p:txBody>
          <a:bodyPr spcFirstLastPara="1" wrap="square" lIns="0" tIns="0" rIns="0" bIns="0" anchor="t" anchorCtr="0">
            <a:noAutofit/>
          </a:bodyPr>
          <a:lstStyle/>
          <a:p>
            <a:pPr marL="0" lvl="0" indent="0" algn="just">
              <a:buNone/>
            </a:pPr>
            <a:r>
              <a:rPr lang="vi-VN" sz="1400" b="1" dirty="0"/>
              <a:t>Ứng dụng Tìm kiếm Hình ảnh Động vật </a:t>
            </a:r>
            <a:r>
              <a:rPr lang="vi-VN" sz="1400" b="1" dirty="0" smtClean="0"/>
              <a:t>là </a:t>
            </a:r>
            <a:r>
              <a:rPr lang="vi-VN" sz="1400" b="1" dirty="0"/>
              <a:t>một hệ thống web thông minh cho phép người dùng tìm kiếm các loài động vật chỉ bằng cách tải lên một bức ảnh. Ứng dụng sử dụng công nghệ </a:t>
            </a:r>
            <a:r>
              <a:rPr lang="vi-VN" sz="1400" b="1" dirty="0" smtClean="0"/>
              <a:t>học </a:t>
            </a:r>
            <a:r>
              <a:rPr lang="vi-VN" sz="1400" b="1" dirty="0"/>
              <a:t>sâu (deep learning) để nhận diện, so sánh và trả về các hình ảnh động vật tương tự trong cơ sở dữ liệu, đồng thời cung cấp thông tin chi tiết về loài động vật đó</a:t>
            </a:r>
            <a:endParaRPr sz="1400" b="1" dirty="0"/>
          </a:p>
        </p:txBody>
      </p:sp>
      <p:sp>
        <p:nvSpPr>
          <p:cNvPr id="112" name="Google Shape;112;p13"/>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14" name="Google Shape;114;p13"/>
          <p:cNvGrpSpPr/>
          <p:nvPr/>
        </p:nvGrpSpPr>
        <p:grpSpPr>
          <a:xfrm>
            <a:off x="7329133" y="633506"/>
            <a:ext cx="453116" cy="714197"/>
            <a:chOff x="1620532" y="2740711"/>
            <a:chExt cx="745257" cy="1174666"/>
          </a:xfrm>
        </p:grpSpPr>
        <p:sp>
          <p:nvSpPr>
            <p:cNvPr id="115" name="Google Shape;115;p13"/>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3"/>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3"/>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3"/>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3"/>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 name="Google Shape;120;p13"/>
          <p:cNvGrpSpPr/>
          <p:nvPr/>
        </p:nvGrpSpPr>
        <p:grpSpPr>
          <a:xfrm>
            <a:off x="5677226" y="633506"/>
            <a:ext cx="453093" cy="714197"/>
            <a:chOff x="188982" y="2740711"/>
            <a:chExt cx="745218" cy="1174666"/>
          </a:xfrm>
        </p:grpSpPr>
        <p:sp>
          <p:nvSpPr>
            <p:cNvPr id="121" name="Google Shape;121;p13"/>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3"/>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3"/>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3"/>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3"/>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6" name="Google Shape;126;p13"/>
          <p:cNvSpPr/>
          <p:nvPr/>
        </p:nvSpPr>
        <p:spPr>
          <a:xfrm>
            <a:off x="6765899" y="1465899"/>
            <a:ext cx="690376" cy="255563"/>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3"/>
          <p:cNvSpPr/>
          <p:nvPr/>
        </p:nvSpPr>
        <p:spPr>
          <a:xfrm flipH="1">
            <a:off x="5927699" y="1465899"/>
            <a:ext cx="690376" cy="255563"/>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5"/>
              </a:gs>
              <a:gs pos="100000">
                <a:srgbClr val="FF4D8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5"/>
          <p:cNvSpPr/>
          <p:nvPr/>
        </p:nvSpPr>
        <p:spPr>
          <a:xfrm rot="5400000" flipH="1">
            <a:off x="1695526" y="2563911"/>
            <a:ext cx="1388149" cy="1028739"/>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20" name="Google Shape;420;p25"/>
          <p:cNvSpPr/>
          <p:nvPr/>
        </p:nvSpPr>
        <p:spPr>
          <a:xfrm rot="-5400000">
            <a:off x="6060326" y="2563911"/>
            <a:ext cx="1388149" cy="1028739"/>
          </a:xfrm>
          <a:custGeom>
            <a:avLst/>
            <a:gdLst/>
            <a:ahLst/>
            <a:cxnLst/>
            <a:rect l="l" t="t" r="r" b="b"/>
            <a:pathLst>
              <a:path w="1256243" h="1404422" extrusionOk="0">
                <a:moveTo>
                  <a:pt x="136989" y="466050"/>
                </a:moveTo>
                <a:cubicBezTo>
                  <a:pt x="136989" y="466050"/>
                  <a:pt x="267128" y="-13411"/>
                  <a:pt x="705492" y="288"/>
                </a:cubicBezTo>
                <a:cubicBezTo>
                  <a:pt x="1198652" y="15699"/>
                  <a:pt x="1243790" y="411254"/>
                  <a:pt x="1253447" y="589340"/>
                </a:cubicBezTo>
                <a:cubicBezTo>
                  <a:pt x="1267146" y="842769"/>
                  <a:pt x="1239748" y="1020854"/>
                  <a:pt x="958921" y="1150994"/>
                </a:cubicBezTo>
                <a:cubicBezTo>
                  <a:pt x="958921" y="1150994"/>
                  <a:pt x="1137007" y="911263"/>
                  <a:pt x="1013717" y="719479"/>
                </a:cubicBezTo>
                <a:cubicBezTo>
                  <a:pt x="1013717" y="719479"/>
                  <a:pt x="965771" y="1301681"/>
                  <a:pt x="404117" y="1404423"/>
                </a:cubicBezTo>
                <a:cubicBezTo>
                  <a:pt x="404117" y="1404423"/>
                  <a:pt x="657546" y="1157843"/>
                  <a:pt x="506858" y="801672"/>
                </a:cubicBezTo>
                <a:cubicBezTo>
                  <a:pt x="506858" y="801672"/>
                  <a:pt x="520557" y="1144144"/>
                  <a:pt x="123290" y="1130445"/>
                </a:cubicBezTo>
                <a:cubicBezTo>
                  <a:pt x="123290" y="1130445"/>
                  <a:pt x="363020" y="993457"/>
                  <a:pt x="294526" y="746877"/>
                </a:cubicBezTo>
                <a:cubicBezTo>
                  <a:pt x="253429" y="842769"/>
                  <a:pt x="157537" y="904414"/>
                  <a:pt x="0" y="870167"/>
                </a:cubicBezTo>
                <a:cubicBezTo>
                  <a:pt x="116440" y="801672"/>
                  <a:pt x="116440" y="561942"/>
                  <a:pt x="136989" y="466050"/>
                </a:cubicBezTo>
                <a:close/>
              </a:path>
            </a:pathLst>
          </a:custGeom>
          <a:gradFill>
            <a:gsLst>
              <a:gs pos="0">
                <a:srgbClr val="FFFFFF">
                  <a:alpha val="0"/>
                </a:srgbClr>
              </a:gs>
              <a:gs pos="65000">
                <a:schemeClr val="accent6"/>
              </a:gs>
              <a:gs pos="100000">
                <a:schemeClr val="accent6"/>
              </a:gs>
            </a:gsLst>
            <a:lin ang="5400012" scaled="0"/>
          </a:gra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21" name="Google Shape;421;p25"/>
          <p:cNvSpPr txBox="1">
            <a:spLocks noGrp="1"/>
          </p:cNvSpPr>
          <p:nvPr>
            <p:ph type="ctrTitle" idx="4294967295"/>
          </p:nvPr>
        </p:nvSpPr>
        <p:spPr>
          <a:xfrm>
            <a:off x="757292" y="617246"/>
            <a:ext cx="7433400" cy="1159800"/>
          </a:xfrm>
          <a:prstGeom prst="rect">
            <a:avLst/>
          </a:prstGeom>
        </p:spPr>
        <p:txBody>
          <a:bodyPr spcFirstLastPara="1" wrap="square" lIns="0" tIns="0" rIns="0" bIns="0" anchor="b" anchorCtr="0">
            <a:noAutofit/>
          </a:bodyPr>
          <a:lstStyle/>
          <a:p>
            <a:pPr algn="ctr"/>
            <a:r>
              <a:rPr lang="en-US" dirty="0" smtClean="0"/>
              <a:t>1. </a:t>
            </a:r>
            <a:r>
              <a:rPr lang="en-US" dirty="0" err="1"/>
              <a:t>Cách</a:t>
            </a:r>
            <a:r>
              <a:rPr lang="en-US" dirty="0"/>
              <a:t> </a:t>
            </a:r>
            <a:r>
              <a:rPr lang="en-US" dirty="0" err="1"/>
              <a:t>làm</a:t>
            </a:r>
            <a:r>
              <a:rPr lang="en-US" dirty="0"/>
              <a:t> </a:t>
            </a:r>
            <a:r>
              <a:rPr lang="en-US" dirty="0" err="1" smtClean="0"/>
              <a:t>và</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a:t>hệ</a:t>
            </a:r>
            <a:r>
              <a:rPr lang="en-US" dirty="0"/>
              <a:t> </a:t>
            </a:r>
            <a:r>
              <a:rPr lang="en-US" dirty="0" err="1" smtClean="0"/>
              <a:t>thống</a:t>
            </a:r>
            <a:endParaRPr dirty="0"/>
          </a:p>
        </p:txBody>
      </p:sp>
      <p:sp>
        <p:nvSpPr>
          <p:cNvPr id="423" name="Google Shape;423;p25"/>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1" i="0" u="none" strike="noStrike" kern="0" cap="none" spc="0" normalizeH="0" baseline="0" noProof="0">
                <a:ln>
                  <a:noFill/>
                </a:ln>
                <a:solidFill>
                  <a:srgbClr val="FFFFFF"/>
                </a:solidFill>
                <a:effectLst/>
                <a:uLnTx/>
                <a:uFillTx/>
                <a:latin typeface="Atma"/>
                <a:cs typeface="Atma"/>
                <a:sym typeface="Atm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500" b="1" i="0" u="none" strike="noStrike" kern="0" cap="none" spc="0" normalizeH="0" baseline="0" noProof="0">
              <a:ln>
                <a:noFill/>
              </a:ln>
              <a:solidFill>
                <a:srgbClr val="FFFFFF"/>
              </a:solidFill>
              <a:effectLst/>
              <a:uLnTx/>
              <a:uFillTx/>
              <a:latin typeface="Atma"/>
              <a:cs typeface="Atma"/>
              <a:sym typeface="Atma"/>
            </a:endParaRPr>
          </a:p>
        </p:txBody>
      </p:sp>
      <p:grpSp>
        <p:nvGrpSpPr>
          <p:cNvPr id="424" name="Google Shape;424;p25"/>
          <p:cNvGrpSpPr/>
          <p:nvPr/>
        </p:nvGrpSpPr>
        <p:grpSpPr>
          <a:xfrm>
            <a:off x="3921496" y="3632986"/>
            <a:ext cx="1301013" cy="857763"/>
            <a:chOff x="6080071" y="2960311"/>
            <a:chExt cx="1301013" cy="857763"/>
          </a:xfrm>
        </p:grpSpPr>
        <p:sp>
          <p:nvSpPr>
            <p:cNvPr id="425" name="Google Shape;425;p25"/>
            <p:cNvSpPr/>
            <p:nvPr/>
          </p:nvSpPr>
          <p:spPr>
            <a:xfrm>
              <a:off x="6080071" y="2960311"/>
              <a:ext cx="1301013" cy="857421"/>
            </a:xfrm>
            <a:custGeom>
              <a:avLst/>
              <a:gdLst/>
              <a:ahLst/>
              <a:cxnLst/>
              <a:rect l="l" t="t" r="r" b="b"/>
              <a:pathLst>
                <a:path w="2141585" h="1411393" extrusionOk="0">
                  <a:moveTo>
                    <a:pt x="0" y="419802"/>
                  </a:moveTo>
                  <a:lnTo>
                    <a:pt x="2132709" y="0"/>
                  </a:lnTo>
                  <a:cubicBezTo>
                    <a:pt x="2132709" y="0"/>
                    <a:pt x="2300658" y="1376737"/>
                    <a:pt x="1175500" y="1410574"/>
                  </a:cubicBezTo>
                  <a:cubicBezTo>
                    <a:pt x="50343" y="1444410"/>
                    <a:pt x="0" y="419802"/>
                    <a:pt x="0" y="419802"/>
                  </a:cubicBezTo>
                  <a:close/>
                </a:path>
              </a:pathLst>
            </a:custGeom>
            <a:solidFill>
              <a:srgbClr val="4C113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26" name="Google Shape;426;p25"/>
            <p:cNvSpPr/>
            <p:nvPr/>
          </p:nvSpPr>
          <p:spPr>
            <a:xfrm>
              <a:off x="6327898" y="3465710"/>
              <a:ext cx="879268" cy="352365"/>
            </a:xfrm>
            <a:custGeom>
              <a:avLst/>
              <a:gdLst/>
              <a:ahLst/>
              <a:cxnLst/>
              <a:rect l="l" t="t" r="r" b="b"/>
              <a:pathLst>
                <a:path w="1447354" h="580024" extrusionOk="0">
                  <a:moveTo>
                    <a:pt x="1447355" y="287676"/>
                  </a:moveTo>
                  <a:cubicBezTo>
                    <a:pt x="1320914" y="12671"/>
                    <a:pt x="873783" y="0"/>
                    <a:pt x="658779" y="0"/>
                  </a:cubicBezTo>
                  <a:cubicBezTo>
                    <a:pt x="406856" y="0"/>
                    <a:pt x="54179" y="83974"/>
                    <a:pt x="0" y="366856"/>
                  </a:cubicBezTo>
                  <a:cubicBezTo>
                    <a:pt x="172743" y="498159"/>
                    <a:pt x="418500" y="589805"/>
                    <a:pt x="767890" y="579188"/>
                  </a:cubicBezTo>
                  <a:cubicBezTo>
                    <a:pt x="1087759" y="570010"/>
                    <a:pt x="1302968" y="451583"/>
                    <a:pt x="1447355" y="287676"/>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27" name="Google Shape;427;p25"/>
            <p:cNvSpPr/>
            <p:nvPr/>
          </p:nvSpPr>
          <p:spPr>
            <a:xfrm>
              <a:off x="6487354" y="3095947"/>
              <a:ext cx="200728" cy="193929"/>
            </a:xfrm>
            <a:custGeom>
              <a:avLst/>
              <a:gdLst/>
              <a:ahLst/>
              <a:cxnLst/>
              <a:rect l="l" t="t" r="r" b="b"/>
              <a:pathLst>
                <a:path w="330416" h="319224" extrusionOk="0">
                  <a:moveTo>
                    <a:pt x="0" y="65070"/>
                  </a:moveTo>
                  <a:cubicBezTo>
                    <a:pt x="36850" y="195209"/>
                    <a:pt x="93564" y="314869"/>
                    <a:pt x="178085" y="319115"/>
                  </a:cubicBezTo>
                  <a:cubicBezTo>
                    <a:pt x="275074" y="324047"/>
                    <a:pt x="314731" y="160345"/>
                    <a:pt x="33041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28" name="Google Shape;428;p25"/>
            <p:cNvSpPr/>
            <p:nvPr/>
          </p:nvSpPr>
          <p:spPr>
            <a:xfrm>
              <a:off x="6233989" y="3151418"/>
              <a:ext cx="172433" cy="159757"/>
            </a:xfrm>
            <a:custGeom>
              <a:avLst/>
              <a:gdLst/>
              <a:ahLst/>
              <a:cxnLst/>
              <a:rect l="l" t="t" r="r" b="b"/>
              <a:pathLst>
                <a:path w="283840" h="262975" extrusionOk="0">
                  <a:moveTo>
                    <a:pt x="283841" y="0"/>
                  </a:moveTo>
                  <a:lnTo>
                    <a:pt x="0" y="55892"/>
                  </a:lnTo>
                  <a:cubicBezTo>
                    <a:pt x="32398" y="163907"/>
                    <a:pt x="80960" y="259320"/>
                    <a:pt x="151852" y="262881"/>
                  </a:cubicBezTo>
                  <a:cubicBezTo>
                    <a:pt x="233498" y="266991"/>
                    <a:pt x="268909" y="135003"/>
                    <a:pt x="283841"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29" name="Google Shape;429;p25"/>
            <p:cNvSpPr/>
            <p:nvPr/>
          </p:nvSpPr>
          <p:spPr>
            <a:xfrm>
              <a:off x="7030567" y="2990920"/>
              <a:ext cx="191158" cy="259785"/>
            </a:xfrm>
            <a:custGeom>
              <a:avLst/>
              <a:gdLst/>
              <a:ahLst/>
              <a:cxnLst/>
              <a:rect l="l" t="t" r="r" b="b"/>
              <a:pathLst>
                <a:path w="314663" h="427629" extrusionOk="0">
                  <a:moveTo>
                    <a:pt x="0" y="61919"/>
                  </a:moveTo>
                  <a:cubicBezTo>
                    <a:pt x="23494" y="204593"/>
                    <a:pt x="76440" y="422268"/>
                    <a:pt x="181031" y="427542"/>
                  </a:cubicBezTo>
                  <a:cubicBezTo>
                    <a:pt x="297060" y="433364"/>
                    <a:pt x="313705" y="146715"/>
                    <a:pt x="314664"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30" name="Google Shape;430;p25"/>
            <p:cNvSpPr/>
            <p:nvPr/>
          </p:nvSpPr>
          <p:spPr>
            <a:xfrm>
              <a:off x="6771121" y="3039228"/>
              <a:ext cx="205138" cy="231006"/>
            </a:xfrm>
            <a:custGeom>
              <a:avLst/>
              <a:gdLst/>
              <a:ahLst/>
              <a:cxnLst/>
              <a:rect l="l" t="t" r="r" b="b"/>
              <a:pathLst>
                <a:path w="337676" h="380256" extrusionOk="0">
                  <a:moveTo>
                    <a:pt x="337677" y="0"/>
                  </a:moveTo>
                  <a:lnTo>
                    <a:pt x="0" y="66439"/>
                  </a:lnTo>
                  <a:cubicBezTo>
                    <a:pt x="33288" y="214524"/>
                    <a:pt x="91371" y="375281"/>
                    <a:pt x="187469" y="380144"/>
                  </a:cubicBezTo>
                  <a:cubicBezTo>
                    <a:pt x="295279" y="385897"/>
                    <a:pt x="328362" y="171304"/>
                    <a:pt x="33767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31" name="Google Shape;431;p25"/>
          <p:cNvGrpSpPr/>
          <p:nvPr/>
        </p:nvGrpSpPr>
        <p:grpSpPr>
          <a:xfrm>
            <a:off x="3073375" y="2733105"/>
            <a:ext cx="1008772" cy="783347"/>
            <a:chOff x="2860826" y="401530"/>
            <a:chExt cx="2115269" cy="1642581"/>
          </a:xfrm>
        </p:grpSpPr>
        <p:sp>
          <p:nvSpPr>
            <p:cNvPr id="432" name="Google Shape;432;p25"/>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33" name="Google Shape;433;p25"/>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34" name="Google Shape;434;p25"/>
            <p:cNvSpPr/>
            <p:nvPr/>
          </p:nvSpPr>
          <p:spPr>
            <a:xfrm>
              <a:off x="3539074" y="67724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35" name="Google Shape;435;p25"/>
            <p:cNvSpPr/>
            <p:nvPr/>
          </p:nvSpPr>
          <p:spPr>
            <a:xfrm>
              <a:off x="3712949" y="84994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36" name="Google Shape;436;p25"/>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37" name="Google Shape;437;p25"/>
          <p:cNvGrpSpPr/>
          <p:nvPr/>
        </p:nvGrpSpPr>
        <p:grpSpPr>
          <a:xfrm>
            <a:off x="4067614" y="2580705"/>
            <a:ext cx="1008772" cy="783347"/>
            <a:chOff x="2860826" y="401530"/>
            <a:chExt cx="2115269" cy="1642581"/>
          </a:xfrm>
        </p:grpSpPr>
        <p:sp>
          <p:nvSpPr>
            <p:cNvPr id="438" name="Google Shape;438;p25"/>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39" name="Google Shape;439;p25"/>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40" name="Google Shape;440;p25"/>
            <p:cNvSpPr/>
            <p:nvPr/>
          </p:nvSpPr>
          <p:spPr>
            <a:xfrm>
              <a:off x="3539074" y="67724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41" name="Google Shape;441;p25"/>
            <p:cNvSpPr/>
            <p:nvPr/>
          </p:nvSpPr>
          <p:spPr>
            <a:xfrm>
              <a:off x="3712949" y="84994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42" name="Google Shape;442;p25"/>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43" name="Google Shape;443;p25"/>
          <p:cNvGrpSpPr/>
          <p:nvPr/>
        </p:nvGrpSpPr>
        <p:grpSpPr>
          <a:xfrm>
            <a:off x="5061853" y="2733105"/>
            <a:ext cx="1008772" cy="783347"/>
            <a:chOff x="2860826" y="401530"/>
            <a:chExt cx="2115269" cy="1642581"/>
          </a:xfrm>
        </p:grpSpPr>
        <p:sp>
          <p:nvSpPr>
            <p:cNvPr id="444" name="Google Shape;444;p25"/>
            <p:cNvSpPr/>
            <p:nvPr/>
          </p:nvSpPr>
          <p:spPr>
            <a:xfrm>
              <a:off x="2860826" y="401530"/>
              <a:ext cx="2115269" cy="1642581"/>
            </a:xfrm>
            <a:custGeom>
              <a:avLst/>
              <a:gdLst/>
              <a:ahLst/>
              <a:cxnLst/>
              <a:rect l="l" t="t" r="r" b="b"/>
              <a:pathLst>
                <a:path w="2115269" h="1642581" extrusionOk="0">
                  <a:moveTo>
                    <a:pt x="245052" y="1642582"/>
                  </a:moveTo>
                  <a:cubicBezTo>
                    <a:pt x="509714" y="1619636"/>
                    <a:pt x="782253" y="1607649"/>
                    <a:pt x="1060477" y="1607649"/>
                  </a:cubicBezTo>
                  <a:cubicBezTo>
                    <a:pt x="1331715" y="1607649"/>
                    <a:pt x="1597541" y="1619088"/>
                    <a:pt x="1855902" y="1640869"/>
                  </a:cubicBezTo>
                  <a:cubicBezTo>
                    <a:pt x="1868690" y="1627170"/>
                    <a:pt x="1881060" y="1612992"/>
                    <a:pt x="1893026" y="1598334"/>
                  </a:cubicBezTo>
                  <a:cubicBezTo>
                    <a:pt x="1980028" y="1493928"/>
                    <a:pt x="2044145" y="1372426"/>
                    <a:pt x="2081249" y="1241684"/>
                  </a:cubicBezTo>
                  <a:cubicBezTo>
                    <a:pt x="2119756" y="1105894"/>
                    <a:pt x="2125668" y="962926"/>
                    <a:pt x="2098509" y="824416"/>
                  </a:cubicBezTo>
                  <a:cubicBezTo>
                    <a:pt x="2049057" y="569754"/>
                    <a:pt x="1935630" y="368312"/>
                    <a:pt x="1761449" y="225501"/>
                  </a:cubicBezTo>
                  <a:cubicBezTo>
                    <a:pt x="1578980" y="75910"/>
                    <a:pt x="1339797" y="18"/>
                    <a:pt x="1050682" y="18"/>
                  </a:cubicBezTo>
                  <a:cubicBezTo>
                    <a:pt x="903988" y="-836"/>
                    <a:pt x="758732" y="28980"/>
                    <a:pt x="624236" y="87554"/>
                  </a:cubicBezTo>
                  <a:cubicBezTo>
                    <a:pt x="501508" y="141599"/>
                    <a:pt x="390609" y="219263"/>
                    <a:pt x="297861" y="316119"/>
                  </a:cubicBezTo>
                  <a:cubicBezTo>
                    <a:pt x="101419" y="520575"/>
                    <a:pt x="-9679" y="802772"/>
                    <a:pt x="663" y="1071749"/>
                  </a:cubicBezTo>
                  <a:cubicBezTo>
                    <a:pt x="9088" y="1284356"/>
                    <a:pt x="94775" y="1483332"/>
                    <a:pt x="245052" y="1642582"/>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45" name="Google Shape;445;p25"/>
            <p:cNvSpPr/>
            <p:nvPr/>
          </p:nvSpPr>
          <p:spPr>
            <a:xfrm>
              <a:off x="2983792" y="475316"/>
              <a:ext cx="1869056" cy="1552082"/>
            </a:xfrm>
            <a:custGeom>
              <a:avLst/>
              <a:gdLst/>
              <a:ahLst/>
              <a:cxnLst/>
              <a:rect l="l" t="t" r="r" b="b"/>
              <a:pathLst>
                <a:path w="1869056" h="1552082" extrusionOk="0">
                  <a:moveTo>
                    <a:pt x="347020" y="1552083"/>
                  </a:moveTo>
                  <a:cubicBezTo>
                    <a:pt x="540360" y="1540028"/>
                    <a:pt x="737185" y="1533952"/>
                    <a:pt x="937510" y="1533863"/>
                  </a:cubicBezTo>
                  <a:cubicBezTo>
                    <a:pt x="1132446" y="1533863"/>
                    <a:pt x="1324230" y="1539637"/>
                    <a:pt x="1512863" y="1551192"/>
                  </a:cubicBezTo>
                  <a:cubicBezTo>
                    <a:pt x="1766292" y="1362285"/>
                    <a:pt x="1918076" y="1051183"/>
                    <a:pt x="1854650" y="724876"/>
                  </a:cubicBezTo>
                  <a:cubicBezTo>
                    <a:pt x="1769717" y="285279"/>
                    <a:pt x="1464506" y="0"/>
                    <a:pt x="927716" y="0"/>
                  </a:cubicBezTo>
                  <a:cubicBezTo>
                    <a:pt x="337774" y="0"/>
                    <a:pt x="-16274" y="505694"/>
                    <a:pt x="576" y="943990"/>
                  </a:cubicBezTo>
                  <a:cubicBezTo>
                    <a:pt x="10028" y="1188583"/>
                    <a:pt x="140167" y="1406875"/>
                    <a:pt x="347020" y="15520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46" name="Google Shape;446;p25"/>
            <p:cNvSpPr/>
            <p:nvPr/>
          </p:nvSpPr>
          <p:spPr>
            <a:xfrm>
              <a:off x="3539074" y="677245"/>
              <a:ext cx="758060" cy="758156"/>
            </a:xfrm>
            <a:custGeom>
              <a:avLst/>
              <a:gdLst/>
              <a:ahLst/>
              <a:cxnLst/>
              <a:rect l="l" t="t" r="r" b="b"/>
              <a:pathLst>
                <a:path w="758060" h="758156" extrusionOk="0">
                  <a:moveTo>
                    <a:pt x="724496" y="223151"/>
                  </a:moveTo>
                  <a:cubicBezTo>
                    <a:pt x="687310" y="294289"/>
                    <a:pt x="599493"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49"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47" name="Google Shape;447;p25"/>
            <p:cNvSpPr/>
            <p:nvPr/>
          </p:nvSpPr>
          <p:spPr>
            <a:xfrm>
              <a:off x="3712949" y="84994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48" name="Google Shape;448;p25"/>
            <p:cNvSpPr/>
            <p:nvPr/>
          </p:nvSpPr>
          <p:spPr>
            <a:xfrm>
              <a:off x="2983798" y="1299235"/>
              <a:ext cx="1868927" cy="728163"/>
            </a:xfrm>
            <a:custGeom>
              <a:avLst/>
              <a:gdLst/>
              <a:ahLst/>
              <a:cxnLst/>
              <a:rect l="l" t="t" r="r" b="b"/>
              <a:pathLst>
                <a:path w="1868927" h="728163" extrusionOk="0">
                  <a:moveTo>
                    <a:pt x="347015" y="728164"/>
                  </a:moveTo>
                  <a:cubicBezTo>
                    <a:pt x="540354" y="716109"/>
                    <a:pt x="737179" y="710033"/>
                    <a:pt x="937505" y="709944"/>
                  </a:cubicBezTo>
                  <a:cubicBezTo>
                    <a:pt x="1132440" y="709944"/>
                    <a:pt x="1324224" y="715718"/>
                    <a:pt x="1512858" y="727273"/>
                  </a:cubicBezTo>
                  <a:cubicBezTo>
                    <a:pt x="1740396" y="557613"/>
                    <a:pt x="1886015" y="289457"/>
                    <a:pt x="1867316" y="0"/>
                  </a:cubicBezTo>
                  <a:cubicBezTo>
                    <a:pt x="1727793" y="347404"/>
                    <a:pt x="1367307" y="603915"/>
                    <a:pt x="963190" y="603915"/>
                  </a:cubicBezTo>
                  <a:cubicBezTo>
                    <a:pt x="507292" y="603915"/>
                    <a:pt x="141943" y="366308"/>
                    <a:pt x="1940" y="34795"/>
                  </a:cubicBezTo>
                  <a:cubicBezTo>
                    <a:pt x="-53" y="63172"/>
                    <a:pt x="-512" y="91639"/>
                    <a:pt x="570" y="120071"/>
                  </a:cubicBezTo>
                  <a:cubicBezTo>
                    <a:pt x="10022" y="364664"/>
                    <a:pt x="140162" y="582956"/>
                    <a:pt x="347015" y="7281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49" name="Google Shape;449;p25"/>
          <p:cNvGrpSpPr/>
          <p:nvPr/>
        </p:nvGrpSpPr>
        <p:grpSpPr>
          <a:xfrm>
            <a:off x="6310201" y="2609645"/>
            <a:ext cx="361673" cy="570065"/>
            <a:chOff x="1620532" y="2740711"/>
            <a:chExt cx="745257" cy="1174666"/>
          </a:xfrm>
        </p:grpSpPr>
        <p:sp>
          <p:nvSpPr>
            <p:cNvPr id="450" name="Google Shape;450;p25"/>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51" name="Google Shape;451;p25"/>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52" name="Google Shape;452;p25"/>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53" name="Google Shape;453;p25"/>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54" name="Google Shape;454;p25"/>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55" name="Google Shape;455;p25"/>
          <p:cNvGrpSpPr/>
          <p:nvPr/>
        </p:nvGrpSpPr>
        <p:grpSpPr>
          <a:xfrm>
            <a:off x="2472120" y="2609645"/>
            <a:ext cx="361654" cy="570065"/>
            <a:chOff x="188982" y="2740711"/>
            <a:chExt cx="745218" cy="1174666"/>
          </a:xfrm>
        </p:grpSpPr>
        <p:sp>
          <p:nvSpPr>
            <p:cNvPr id="456" name="Google Shape;456;p25"/>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57" name="Google Shape;457;p25"/>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58" name="Google Shape;458;p25"/>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59" name="Google Shape;459;p25"/>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60" name="Google Shape;460;p25"/>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2869183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4"/>
          <p:cNvSpPr txBox="1">
            <a:spLocks noGrp="1"/>
          </p:cNvSpPr>
          <p:nvPr>
            <p:ph type="ctrTitle"/>
          </p:nvPr>
        </p:nvSpPr>
        <p:spPr>
          <a:xfrm>
            <a:off x="521847" y="801303"/>
            <a:ext cx="5230307" cy="133529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dirty="0" smtClean="0">
                <a:solidFill>
                  <a:schemeClr val="accent2"/>
                </a:solidFill>
              </a:rPr>
              <a:t>A. Chuẩn bị dữ liệu:</a:t>
            </a:r>
            <a:r>
              <a:rPr lang="vi-VN" sz="1800" dirty="0"/>
              <a:t/>
            </a:r>
            <a:br>
              <a:rPr lang="vi-VN" sz="1800" dirty="0"/>
            </a:br>
            <a:r>
              <a:rPr lang="en-US" sz="1800" dirty="0" smtClean="0"/>
              <a:t>- </a:t>
            </a:r>
            <a:r>
              <a:rPr lang="vi-VN" sz="1800" dirty="0" smtClean="0"/>
              <a:t>Thu </a:t>
            </a:r>
            <a:r>
              <a:rPr lang="vi-VN" sz="1800" dirty="0"/>
              <a:t>thập ảnh động vật, phân loại vào các thư mục theo từng loài (class).</a:t>
            </a:r>
            <a:br>
              <a:rPr lang="vi-VN" sz="1800" dirty="0"/>
            </a:br>
            <a:r>
              <a:rPr lang="en-US" sz="1800" dirty="0" smtClean="0"/>
              <a:t>- </a:t>
            </a:r>
            <a:r>
              <a:rPr lang="vi-VN" sz="1800" dirty="0" smtClean="0"/>
              <a:t>Mỗi </a:t>
            </a:r>
            <a:r>
              <a:rPr lang="vi-VN" sz="1800" dirty="0"/>
              <a:t>ảnh sẽ được gán nhãn là tên loài tương ứng.</a:t>
            </a:r>
            <a:endParaRPr sz="1800" dirty="0"/>
          </a:p>
        </p:txBody>
      </p:sp>
      <p:grpSp>
        <p:nvGrpSpPr>
          <p:cNvPr id="134" name="Google Shape;134;p14"/>
          <p:cNvGrpSpPr/>
          <p:nvPr/>
        </p:nvGrpSpPr>
        <p:grpSpPr>
          <a:xfrm>
            <a:off x="6727411" y="1664833"/>
            <a:ext cx="1231751" cy="572598"/>
            <a:chOff x="6080071" y="2960311"/>
            <a:chExt cx="1302084" cy="858127"/>
          </a:xfrm>
        </p:grpSpPr>
        <p:sp>
          <p:nvSpPr>
            <p:cNvPr id="135" name="Google Shape;135;p14"/>
            <p:cNvSpPr/>
            <p:nvPr/>
          </p:nvSpPr>
          <p:spPr>
            <a:xfrm>
              <a:off x="6080071" y="2960311"/>
              <a:ext cx="1302084" cy="858127"/>
            </a:xfrm>
            <a:custGeom>
              <a:avLst/>
              <a:gdLst/>
              <a:ahLst/>
              <a:cxnLst/>
              <a:rect l="l" t="t" r="r" b="b"/>
              <a:pathLst>
                <a:path w="2141585" h="1411393" extrusionOk="0">
                  <a:moveTo>
                    <a:pt x="0" y="419802"/>
                  </a:moveTo>
                  <a:lnTo>
                    <a:pt x="2132709" y="0"/>
                  </a:lnTo>
                  <a:cubicBezTo>
                    <a:pt x="2132709" y="0"/>
                    <a:pt x="2300658" y="1376737"/>
                    <a:pt x="1175500" y="1410574"/>
                  </a:cubicBezTo>
                  <a:cubicBezTo>
                    <a:pt x="50343" y="1444410"/>
                    <a:pt x="0" y="419802"/>
                    <a:pt x="0" y="419802"/>
                  </a:cubicBezTo>
                  <a:close/>
                </a:path>
              </a:pathLst>
            </a:custGeom>
            <a:solidFill>
              <a:srgbClr val="4C11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4"/>
            <p:cNvSpPr/>
            <p:nvPr/>
          </p:nvSpPr>
          <p:spPr>
            <a:xfrm>
              <a:off x="6327898" y="3465710"/>
              <a:ext cx="879991" cy="352655"/>
            </a:xfrm>
            <a:custGeom>
              <a:avLst/>
              <a:gdLst/>
              <a:ahLst/>
              <a:cxnLst/>
              <a:rect l="l" t="t" r="r" b="b"/>
              <a:pathLst>
                <a:path w="1447354" h="580024" extrusionOk="0">
                  <a:moveTo>
                    <a:pt x="1447355" y="287676"/>
                  </a:moveTo>
                  <a:cubicBezTo>
                    <a:pt x="1320914" y="12671"/>
                    <a:pt x="873783" y="0"/>
                    <a:pt x="658779" y="0"/>
                  </a:cubicBezTo>
                  <a:cubicBezTo>
                    <a:pt x="406856" y="0"/>
                    <a:pt x="54179" y="83974"/>
                    <a:pt x="0" y="366856"/>
                  </a:cubicBezTo>
                  <a:cubicBezTo>
                    <a:pt x="172743" y="498159"/>
                    <a:pt x="418500" y="589805"/>
                    <a:pt x="767890" y="579188"/>
                  </a:cubicBezTo>
                  <a:cubicBezTo>
                    <a:pt x="1087759" y="570010"/>
                    <a:pt x="1302968" y="451583"/>
                    <a:pt x="1447355" y="287676"/>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4"/>
            <p:cNvSpPr/>
            <p:nvPr/>
          </p:nvSpPr>
          <p:spPr>
            <a:xfrm>
              <a:off x="6487354" y="3095947"/>
              <a:ext cx="200893" cy="194088"/>
            </a:xfrm>
            <a:custGeom>
              <a:avLst/>
              <a:gdLst/>
              <a:ahLst/>
              <a:cxnLst/>
              <a:rect l="l" t="t" r="r" b="b"/>
              <a:pathLst>
                <a:path w="330416" h="319224" extrusionOk="0">
                  <a:moveTo>
                    <a:pt x="0" y="65070"/>
                  </a:moveTo>
                  <a:cubicBezTo>
                    <a:pt x="36850" y="195209"/>
                    <a:pt x="93564" y="314869"/>
                    <a:pt x="178085" y="319115"/>
                  </a:cubicBezTo>
                  <a:cubicBezTo>
                    <a:pt x="275074" y="324047"/>
                    <a:pt x="314731" y="160345"/>
                    <a:pt x="33041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38" name="Google Shape;138;p14"/>
            <p:cNvSpPr/>
            <p:nvPr/>
          </p:nvSpPr>
          <p:spPr>
            <a:xfrm>
              <a:off x="6233989" y="3151418"/>
              <a:ext cx="172575" cy="159889"/>
            </a:xfrm>
            <a:custGeom>
              <a:avLst/>
              <a:gdLst/>
              <a:ahLst/>
              <a:cxnLst/>
              <a:rect l="l" t="t" r="r" b="b"/>
              <a:pathLst>
                <a:path w="283840" h="262975" extrusionOk="0">
                  <a:moveTo>
                    <a:pt x="283841" y="0"/>
                  </a:moveTo>
                  <a:lnTo>
                    <a:pt x="0" y="55892"/>
                  </a:lnTo>
                  <a:cubicBezTo>
                    <a:pt x="32398" y="163907"/>
                    <a:pt x="80960" y="259320"/>
                    <a:pt x="151852" y="262881"/>
                  </a:cubicBezTo>
                  <a:cubicBezTo>
                    <a:pt x="233498" y="266991"/>
                    <a:pt x="268909" y="135003"/>
                    <a:pt x="283841"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39" name="Google Shape;139;p14"/>
            <p:cNvSpPr/>
            <p:nvPr/>
          </p:nvSpPr>
          <p:spPr>
            <a:xfrm>
              <a:off x="7030567" y="2990920"/>
              <a:ext cx="191315" cy="259998"/>
            </a:xfrm>
            <a:custGeom>
              <a:avLst/>
              <a:gdLst/>
              <a:ahLst/>
              <a:cxnLst/>
              <a:rect l="l" t="t" r="r" b="b"/>
              <a:pathLst>
                <a:path w="314663" h="427629" extrusionOk="0">
                  <a:moveTo>
                    <a:pt x="0" y="61919"/>
                  </a:moveTo>
                  <a:cubicBezTo>
                    <a:pt x="23494" y="204593"/>
                    <a:pt x="76440" y="422268"/>
                    <a:pt x="181031" y="427542"/>
                  </a:cubicBezTo>
                  <a:cubicBezTo>
                    <a:pt x="297060" y="433364"/>
                    <a:pt x="313705" y="146715"/>
                    <a:pt x="314664"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40" name="Google Shape;140;p14"/>
            <p:cNvSpPr/>
            <p:nvPr/>
          </p:nvSpPr>
          <p:spPr>
            <a:xfrm>
              <a:off x="6771121" y="3039228"/>
              <a:ext cx="205307" cy="231196"/>
            </a:xfrm>
            <a:custGeom>
              <a:avLst/>
              <a:gdLst/>
              <a:ahLst/>
              <a:cxnLst/>
              <a:rect l="l" t="t" r="r" b="b"/>
              <a:pathLst>
                <a:path w="337676" h="380256" extrusionOk="0">
                  <a:moveTo>
                    <a:pt x="337677" y="0"/>
                  </a:moveTo>
                  <a:lnTo>
                    <a:pt x="0" y="66439"/>
                  </a:lnTo>
                  <a:cubicBezTo>
                    <a:pt x="33288" y="214524"/>
                    <a:pt x="91371" y="375281"/>
                    <a:pt x="187469" y="380144"/>
                  </a:cubicBezTo>
                  <a:cubicBezTo>
                    <a:pt x="295279" y="385897"/>
                    <a:pt x="328362" y="171304"/>
                    <a:pt x="337677" y="0"/>
                  </a:cubicBezTo>
                  <a:close/>
                </a:path>
              </a:pathLst>
            </a:custGeom>
            <a:gradFill>
              <a:gsLst>
                <a:gs pos="0">
                  <a:srgbClr val="F0E0C7"/>
                </a:gs>
                <a:gs pos="50000">
                  <a:srgbClr val="F8F1E4"/>
                </a:gs>
                <a:gs pos="100000">
                  <a:schemeClr val="lt1"/>
                </a:gs>
              </a:gsLst>
              <a:lin ang="5400012" scaled="0"/>
            </a:gradFill>
            <a:ln>
              <a:noFill/>
            </a:ln>
            <a:effectLst>
              <a:outerShdw blurRad="28575" dist="19050" dir="5400000" algn="bl" rotWithShape="0">
                <a:schemeClr val="dk1">
                  <a:alpha val="64999"/>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grpSp>
        <p:nvGrpSpPr>
          <p:cNvPr id="141" name="Google Shape;141;p14"/>
          <p:cNvGrpSpPr/>
          <p:nvPr/>
        </p:nvGrpSpPr>
        <p:grpSpPr>
          <a:xfrm>
            <a:off x="6404756" y="623437"/>
            <a:ext cx="1814801" cy="950038"/>
            <a:chOff x="5181459" y="1300137"/>
            <a:chExt cx="3077662" cy="1635238"/>
          </a:xfrm>
        </p:grpSpPr>
        <p:grpSp>
          <p:nvGrpSpPr>
            <p:cNvPr id="142" name="Google Shape;142;p14"/>
            <p:cNvGrpSpPr/>
            <p:nvPr/>
          </p:nvGrpSpPr>
          <p:grpSpPr>
            <a:xfrm>
              <a:off x="7173384" y="1918087"/>
              <a:ext cx="1085737" cy="1017288"/>
              <a:chOff x="175906" y="401530"/>
              <a:chExt cx="2115209" cy="1982245"/>
            </a:xfrm>
          </p:grpSpPr>
          <p:sp>
            <p:nvSpPr>
              <p:cNvPr id="143" name="Google Shape;143;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147" name="Google Shape;147;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 name="Google Shape;148;p14"/>
            <p:cNvGrpSpPr/>
            <p:nvPr/>
          </p:nvGrpSpPr>
          <p:grpSpPr>
            <a:xfrm>
              <a:off x="5181459" y="1918087"/>
              <a:ext cx="1085737" cy="1017288"/>
              <a:chOff x="175906" y="401530"/>
              <a:chExt cx="2115209" cy="1982245"/>
            </a:xfrm>
          </p:grpSpPr>
          <p:sp>
            <p:nvSpPr>
              <p:cNvPr id="149" name="Google Shape;149;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153" name="Google Shape;153;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14"/>
            <p:cNvGrpSpPr/>
            <p:nvPr/>
          </p:nvGrpSpPr>
          <p:grpSpPr>
            <a:xfrm>
              <a:off x="6188258" y="1300137"/>
              <a:ext cx="1085737" cy="1017288"/>
              <a:chOff x="175906" y="401530"/>
              <a:chExt cx="2115209" cy="1982245"/>
            </a:xfrm>
          </p:grpSpPr>
          <p:sp>
            <p:nvSpPr>
              <p:cNvPr id="155" name="Google Shape;155;p14"/>
              <p:cNvSpPr/>
              <p:nvPr/>
            </p:nvSpPr>
            <p:spPr>
              <a:xfrm>
                <a:off x="175906" y="401530"/>
                <a:ext cx="2115209" cy="1982245"/>
              </a:xfrm>
              <a:custGeom>
                <a:avLst/>
                <a:gdLst/>
                <a:ahLst/>
                <a:cxnLst/>
                <a:rect l="l" t="t" r="r" b="b"/>
                <a:pathLst>
                  <a:path w="2115209" h="1982245" extrusionOk="0">
                    <a:moveTo>
                      <a:pt x="1084390" y="1982245"/>
                    </a:moveTo>
                    <a:cubicBezTo>
                      <a:pt x="797399" y="1982245"/>
                      <a:pt x="529106" y="1889709"/>
                      <a:pt x="328897" y="1721967"/>
                    </a:cubicBezTo>
                    <a:cubicBezTo>
                      <a:pt x="126839" y="1552306"/>
                      <a:pt x="10261" y="1321480"/>
                      <a:pt x="672" y="1072023"/>
                    </a:cubicBezTo>
                    <a:cubicBezTo>
                      <a:pt x="-9739" y="802772"/>
                      <a:pt x="101359" y="520575"/>
                      <a:pt x="297801" y="316119"/>
                    </a:cubicBezTo>
                    <a:cubicBezTo>
                      <a:pt x="390549" y="219263"/>
                      <a:pt x="501447" y="141599"/>
                      <a:pt x="624176" y="87554"/>
                    </a:cubicBezTo>
                    <a:cubicBezTo>
                      <a:pt x="758672" y="28980"/>
                      <a:pt x="903928" y="-836"/>
                      <a:pt x="1050622" y="18"/>
                    </a:cubicBezTo>
                    <a:cubicBezTo>
                      <a:pt x="1339737" y="18"/>
                      <a:pt x="1578920" y="75910"/>
                      <a:pt x="1761389" y="225501"/>
                    </a:cubicBezTo>
                    <a:cubicBezTo>
                      <a:pt x="1935570" y="368312"/>
                      <a:pt x="2049065" y="569754"/>
                      <a:pt x="2098449" y="824416"/>
                    </a:cubicBezTo>
                    <a:cubicBezTo>
                      <a:pt x="2125608" y="962926"/>
                      <a:pt x="2119696" y="1105894"/>
                      <a:pt x="2081189" y="1241684"/>
                    </a:cubicBezTo>
                    <a:cubicBezTo>
                      <a:pt x="2044085" y="1372426"/>
                      <a:pt x="1979968" y="1493928"/>
                      <a:pt x="1892966" y="1598334"/>
                    </a:cubicBezTo>
                    <a:cubicBezTo>
                      <a:pt x="1795930" y="1715323"/>
                      <a:pt x="1675038" y="1810249"/>
                      <a:pt x="1538371" y="1876764"/>
                    </a:cubicBezTo>
                    <a:cubicBezTo>
                      <a:pt x="1396903" y="1945628"/>
                      <a:pt x="1241722" y="1981683"/>
                      <a:pt x="1084390" y="1982245"/>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4"/>
              <p:cNvSpPr/>
              <p:nvPr/>
            </p:nvSpPr>
            <p:spPr>
              <a:xfrm>
                <a:off x="298813" y="475316"/>
                <a:ext cx="1869339" cy="1736332"/>
              </a:xfrm>
              <a:custGeom>
                <a:avLst/>
                <a:gdLst/>
                <a:ahLst/>
                <a:cxnLst/>
                <a:rect l="l" t="t" r="r" b="b"/>
                <a:pathLst>
                  <a:path w="1869339" h="1736332" extrusionOk="0">
                    <a:moveTo>
                      <a:pt x="927716" y="0"/>
                    </a:moveTo>
                    <a:cubicBezTo>
                      <a:pt x="337774" y="0"/>
                      <a:pt x="-16274" y="505694"/>
                      <a:pt x="576" y="943990"/>
                    </a:cubicBezTo>
                    <a:cubicBezTo>
                      <a:pt x="17425" y="1382285"/>
                      <a:pt x="422022" y="1736332"/>
                      <a:pt x="961483" y="1736332"/>
                    </a:cubicBezTo>
                    <a:cubicBezTo>
                      <a:pt x="1500945" y="1736332"/>
                      <a:pt x="1957118" y="1250776"/>
                      <a:pt x="1854924" y="724876"/>
                    </a:cubicBezTo>
                    <a:cubicBezTo>
                      <a:pt x="1769717" y="285279"/>
                      <a:pt x="1464506"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4"/>
              <p:cNvSpPr/>
              <p:nvPr/>
            </p:nvSpPr>
            <p:spPr>
              <a:xfrm>
                <a:off x="298819" y="1299235"/>
                <a:ext cx="1869272" cy="912413"/>
              </a:xfrm>
              <a:custGeom>
                <a:avLst/>
                <a:gdLst/>
                <a:ahLst/>
                <a:cxnLst/>
                <a:rect l="l" t="t" r="r" b="b"/>
                <a:pathLst>
                  <a:path w="1869272" h="912413" extrusionOk="0">
                    <a:moveTo>
                      <a:pt x="963190" y="603915"/>
                    </a:moveTo>
                    <a:cubicBezTo>
                      <a:pt x="507291" y="603915"/>
                      <a:pt x="141942" y="366308"/>
                      <a:pt x="1940" y="34795"/>
                    </a:cubicBezTo>
                    <a:cubicBezTo>
                      <a:pt x="-54" y="63172"/>
                      <a:pt x="-511" y="91639"/>
                      <a:pt x="570" y="120071"/>
                    </a:cubicBezTo>
                    <a:cubicBezTo>
                      <a:pt x="17419" y="558435"/>
                      <a:pt x="422016" y="912414"/>
                      <a:pt x="961477" y="912414"/>
                    </a:cubicBezTo>
                    <a:cubicBezTo>
                      <a:pt x="1466829" y="912414"/>
                      <a:pt x="1899097" y="486242"/>
                      <a:pt x="1867658" y="0"/>
                    </a:cubicBezTo>
                    <a:cubicBezTo>
                      <a:pt x="1728135" y="347404"/>
                      <a:pt x="1367649"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4"/>
              <p:cNvSpPr/>
              <p:nvPr/>
            </p:nvSpPr>
            <p:spPr>
              <a:xfrm>
                <a:off x="557192" y="816095"/>
                <a:ext cx="758060" cy="758156"/>
              </a:xfrm>
              <a:custGeom>
                <a:avLst/>
                <a:gdLst/>
                <a:ahLst/>
                <a:cxnLst/>
                <a:rect l="l" t="t" r="r" b="b"/>
                <a:pathLst>
                  <a:path w="758060" h="758156" extrusionOk="0">
                    <a:moveTo>
                      <a:pt x="724496" y="223151"/>
                    </a:moveTo>
                    <a:cubicBezTo>
                      <a:pt x="687310" y="294289"/>
                      <a:pt x="599494" y="321817"/>
                      <a:pt x="528355" y="284631"/>
                    </a:cubicBezTo>
                    <a:cubicBezTo>
                      <a:pt x="457217" y="247446"/>
                      <a:pt x="429689" y="159629"/>
                      <a:pt x="466875" y="88491"/>
                    </a:cubicBezTo>
                    <a:cubicBezTo>
                      <a:pt x="479923" y="63532"/>
                      <a:pt x="499937" y="42901"/>
                      <a:pt x="524492" y="29106"/>
                    </a:cubicBezTo>
                    <a:cubicBezTo>
                      <a:pt x="331208" y="-51203"/>
                      <a:pt x="109416" y="40382"/>
                      <a:pt x="29107" y="233665"/>
                    </a:cubicBezTo>
                    <a:cubicBezTo>
                      <a:pt x="-51203" y="426949"/>
                      <a:pt x="40381" y="648740"/>
                      <a:pt x="233665" y="729050"/>
                    </a:cubicBezTo>
                    <a:cubicBezTo>
                      <a:pt x="426956" y="809360"/>
                      <a:pt x="648741" y="717776"/>
                      <a:pt x="729051" y="524492"/>
                    </a:cubicBezTo>
                    <a:cubicBezTo>
                      <a:pt x="769257" y="427730"/>
                      <a:pt x="767606" y="318645"/>
                      <a:pt x="724496" y="223151"/>
                    </a:cubicBezTo>
                    <a:close/>
                  </a:path>
                </a:pathLst>
              </a:custGeom>
              <a:gradFill>
                <a:gsLst>
                  <a:gs pos="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1"/>
                  </a:solidFill>
                  <a:latin typeface="Calibri"/>
                  <a:ea typeface="Calibri"/>
                  <a:cs typeface="Calibri"/>
                  <a:sym typeface="Calibri"/>
                </a:endParaRPr>
              </a:p>
            </p:txBody>
          </p:sp>
          <p:sp>
            <p:nvSpPr>
              <p:cNvPr id="159" name="Google Shape;159;p14"/>
              <p:cNvSpPr/>
              <p:nvPr/>
            </p:nvSpPr>
            <p:spPr>
              <a:xfrm>
                <a:off x="731068" y="988792"/>
                <a:ext cx="411706" cy="411763"/>
              </a:xfrm>
              <a:custGeom>
                <a:avLst/>
                <a:gdLst/>
                <a:ahLst/>
                <a:cxnLst/>
                <a:rect l="l" t="t" r="r" b="b"/>
                <a:pathLst>
                  <a:path w="411706" h="411763" extrusionOk="0">
                    <a:moveTo>
                      <a:pt x="279862" y="13810"/>
                    </a:moveTo>
                    <a:cubicBezTo>
                      <a:pt x="173784" y="-27047"/>
                      <a:pt x="54666" y="25824"/>
                      <a:pt x="13809" y="131901"/>
                    </a:cubicBezTo>
                    <a:cubicBezTo>
                      <a:pt x="-27048" y="237978"/>
                      <a:pt x="25830" y="357097"/>
                      <a:pt x="131907" y="397954"/>
                    </a:cubicBezTo>
                    <a:cubicBezTo>
                      <a:pt x="237984" y="438811"/>
                      <a:pt x="357096" y="385940"/>
                      <a:pt x="397953" y="279863"/>
                    </a:cubicBezTo>
                    <a:cubicBezTo>
                      <a:pt x="417090" y="230170"/>
                      <a:pt x="416227" y="174998"/>
                      <a:pt x="395549" y="125935"/>
                    </a:cubicBezTo>
                    <a:cubicBezTo>
                      <a:pt x="337897" y="115325"/>
                      <a:pt x="292273" y="71105"/>
                      <a:pt x="279862" y="13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0" name="Google Shape;160;p14"/>
          <p:cNvGrpSpPr/>
          <p:nvPr/>
        </p:nvGrpSpPr>
        <p:grpSpPr>
          <a:xfrm>
            <a:off x="5949775" y="348433"/>
            <a:ext cx="2655746" cy="427487"/>
            <a:chOff x="4846351" y="1300131"/>
            <a:chExt cx="3769524" cy="714197"/>
          </a:xfrm>
        </p:grpSpPr>
        <p:grpSp>
          <p:nvGrpSpPr>
            <p:cNvPr id="161" name="Google Shape;161;p14"/>
            <p:cNvGrpSpPr/>
            <p:nvPr/>
          </p:nvGrpSpPr>
          <p:grpSpPr>
            <a:xfrm rot="10800000">
              <a:off x="4846351" y="1300131"/>
              <a:ext cx="453116" cy="714197"/>
              <a:chOff x="1620532" y="2740711"/>
              <a:chExt cx="745257" cy="1174666"/>
            </a:xfrm>
          </p:grpSpPr>
          <p:sp>
            <p:nvSpPr>
              <p:cNvPr id="162" name="Google Shape;162;p14"/>
              <p:cNvSpPr/>
              <p:nvPr/>
            </p:nvSpPr>
            <p:spPr>
              <a:xfrm>
                <a:off x="1620532" y="2740711"/>
                <a:ext cx="745257" cy="1174666"/>
              </a:xfrm>
              <a:custGeom>
                <a:avLst/>
                <a:gdLst/>
                <a:ahLst/>
                <a:cxnLst/>
                <a:rect l="l" t="t" r="r" b="b"/>
                <a:pathLst>
                  <a:path w="745257" h="1174666" extrusionOk="0">
                    <a:moveTo>
                      <a:pt x="105526" y="385886"/>
                    </a:moveTo>
                    <a:cubicBezTo>
                      <a:pt x="105526" y="385886"/>
                      <a:pt x="389709" y="456640"/>
                      <a:pt x="547452" y="114511"/>
                    </a:cubicBezTo>
                    <a:cubicBezTo>
                      <a:pt x="625124" y="-53848"/>
                      <a:pt x="678481" y="-1313"/>
                      <a:pt x="704989" y="51359"/>
                    </a:cubicBezTo>
                    <a:cubicBezTo>
                      <a:pt x="763894" y="169032"/>
                      <a:pt x="825744" y="770550"/>
                      <a:pt x="360393" y="1174667"/>
                    </a:cubicBezTo>
                    <a:cubicBezTo>
                      <a:pt x="360257" y="1174598"/>
                      <a:pt x="-235850" y="1027952"/>
                      <a:pt x="105526"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4"/>
              <p:cNvSpPr/>
              <p:nvPr/>
            </p:nvSpPr>
            <p:spPr>
              <a:xfrm>
                <a:off x="1763362" y="3112760"/>
                <a:ext cx="446402" cy="667683"/>
              </a:xfrm>
              <a:custGeom>
                <a:avLst/>
                <a:gdLst/>
                <a:ahLst/>
                <a:cxnLst/>
                <a:rect l="l" t="t" r="r" b="b"/>
                <a:pathLst>
                  <a:path w="446402" h="667683" extrusionOk="0">
                    <a:moveTo>
                      <a:pt x="446403" y="526996"/>
                    </a:moveTo>
                    <a:cubicBezTo>
                      <a:pt x="278523" y="500214"/>
                      <a:pt x="48382" y="393843"/>
                      <a:pt x="145028" y="0"/>
                    </a:cubicBezTo>
                    <a:cubicBezTo>
                      <a:pt x="115342" y="10103"/>
                      <a:pt x="84506" y="16432"/>
                      <a:pt x="53245" y="18836"/>
                    </a:cubicBezTo>
                    <a:cubicBezTo>
                      <a:pt x="-14085" y="183222"/>
                      <a:pt x="-95456" y="533023"/>
                      <a:pt x="348456" y="667683"/>
                    </a:cubicBezTo>
                    <a:cubicBezTo>
                      <a:pt x="384785" y="623463"/>
                      <a:pt x="417539" y="576414"/>
                      <a:pt x="446403"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4"/>
              <p:cNvSpPr/>
              <p:nvPr/>
            </p:nvSpPr>
            <p:spPr>
              <a:xfrm>
                <a:off x="1980517" y="3061527"/>
                <a:ext cx="341579" cy="420075"/>
              </a:xfrm>
              <a:custGeom>
                <a:avLst/>
                <a:gdLst/>
                <a:ahLst/>
                <a:cxnLst/>
                <a:rect l="l" t="t" r="r" b="b"/>
                <a:pathLst>
                  <a:path w="341579" h="420075" extrusionOk="0">
                    <a:moveTo>
                      <a:pt x="26848" y="0"/>
                    </a:moveTo>
                    <a:cubicBezTo>
                      <a:pt x="18170" y="6301"/>
                      <a:pt x="9430" y="12103"/>
                      <a:pt x="614" y="17398"/>
                    </a:cubicBezTo>
                    <a:cubicBezTo>
                      <a:pt x="-5002" y="131783"/>
                      <a:pt x="22670" y="353020"/>
                      <a:pt x="305346" y="420076"/>
                    </a:cubicBezTo>
                    <a:cubicBezTo>
                      <a:pt x="319593" y="383294"/>
                      <a:pt x="331579" y="346719"/>
                      <a:pt x="341579" y="310485"/>
                    </a:cubicBezTo>
                    <a:cubicBezTo>
                      <a:pt x="258016" y="305280"/>
                      <a:pt x="119795" y="254114"/>
                      <a:pt x="26848"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4"/>
              <p:cNvSpPr/>
              <p:nvPr/>
            </p:nvSpPr>
            <p:spPr>
              <a:xfrm>
                <a:off x="2085517" y="2976457"/>
                <a:ext cx="278498" cy="208133"/>
              </a:xfrm>
              <a:custGeom>
                <a:avLst/>
                <a:gdLst/>
                <a:ahLst/>
                <a:cxnLst/>
                <a:rect l="l" t="t" r="r" b="b"/>
                <a:pathLst>
                  <a:path w="278498" h="208133" extrusionOk="0">
                    <a:moveTo>
                      <a:pt x="9521" y="0"/>
                    </a:moveTo>
                    <a:cubicBezTo>
                      <a:pt x="6370" y="4041"/>
                      <a:pt x="3219" y="7877"/>
                      <a:pt x="0" y="11713"/>
                    </a:cubicBezTo>
                    <a:cubicBezTo>
                      <a:pt x="34795" y="89522"/>
                      <a:pt x="117468" y="221785"/>
                      <a:pt x="272744" y="206990"/>
                    </a:cubicBezTo>
                    <a:cubicBezTo>
                      <a:pt x="275416" y="182812"/>
                      <a:pt x="277334" y="159044"/>
                      <a:pt x="278498" y="136441"/>
                    </a:cubicBezTo>
                    <a:cubicBezTo>
                      <a:pt x="201168" y="146578"/>
                      <a:pt x="103906" y="122947"/>
                      <a:pt x="9521"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4"/>
              <p:cNvSpPr/>
              <p:nvPr/>
            </p:nvSpPr>
            <p:spPr>
              <a:xfrm>
                <a:off x="1623727" y="2881337"/>
                <a:ext cx="606150" cy="548531"/>
              </a:xfrm>
              <a:custGeom>
                <a:avLst/>
                <a:gdLst/>
                <a:ahLst/>
                <a:cxnLst/>
                <a:rect l="l" t="t" r="r" b="b"/>
                <a:pathLst>
                  <a:path w="606150" h="548531" extrusionOk="0">
                    <a:moveTo>
                      <a:pt x="43768" y="373549"/>
                    </a:moveTo>
                    <a:cubicBezTo>
                      <a:pt x="21822" y="429769"/>
                      <a:pt x="7110" y="488551"/>
                      <a:pt x="0" y="548483"/>
                    </a:cubicBezTo>
                    <a:cubicBezTo>
                      <a:pt x="270142" y="552525"/>
                      <a:pt x="564668" y="299095"/>
                      <a:pt x="602340" y="72447"/>
                    </a:cubicBezTo>
                    <a:cubicBezTo>
                      <a:pt x="620217" y="-35089"/>
                      <a:pt x="570627" y="-3855"/>
                      <a:pt x="548161" y="44433"/>
                    </a:cubicBezTo>
                    <a:cubicBezTo>
                      <a:pt x="413980" y="333343"/>
                      <a:pt x="151099" y="356905"/>
                      <a:pt x="43768"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 name="Google Shape;167;p14"/>
            <p:cNvGrpSpPr/>
            <p:nvPr/>
          </p:nvGrpSpPr>
          <p:grpSpPr>
            <a:xfrm rot="10800000">
              <a:off x="8162782" y="1300131"/>
              <a:ext cx="453093" cy="714197"/>
              <a:chOff x="188982" y="2740711"/>
              <a:chExt cx="745218" cy="1174666"/>
            </a:xfrm>
          </p:grpSpPr>
          <p:sp>
            <p:nvSpPr>
              <p:cNvPr id="168" name="Google Shape;168;p14"/>
              <p:cNvSpPr/>
              <p:nvPr/>
            </p:nvSpPr>
            <p:spPr>
              <a:xfrm>
                <a:off x="188982" y="2740711"/>
                <a:ext cx="745218" cy="1174666"/>
              </a:xfrm>
              <a:custGeom>
                <a:avLst/>
                <a:gdLst/>
                <a:ahLst/>
                <a:cxnLst/>
                <a:rect l="l" t="t" r="r" b="b"/>
                <a:pathLst>
                  <a:path w="745218" h="1174666" extrusionOk="0">
                    <a:moveTo>
                      <a:pt x="639800" y="385886"/>
                    </a:moveTo>
                    <a:cubicBezTo>
                      <a:pt x="639800" y="385886"/>
                      <a:pt x="355617" y="456640"/>
                      <a:pt x="197806" y="114511"/>
                    </a:cubicBezTo>
                    <a:cubicBezTo>
                      <a:pt x="120133" y="-53848"/>
                      <a:pt x="66844" y="-1313"/>
                      <a:pt x="40268" y="51359"/>
                    </a:cubicBezTo>
                    <a:cubicBezTo>
                      <a:pt x="-18637" y="169032"/>
                      <a:pt x="-80487" y="770550"/>
                      <a:pt x="384864" y="1174667"/>
                    </a:cubicBezTo>
                    <a:cubicBezTo>
                      <a:pt x="384864" y="1174598"/>
                      <a:pt x="980970" y="1027952"/>
                      <a:pt x="639800" y="385886"/>
                    </a:cubicBezTo>
                    <a:close/>
                  </a:path>
                </a:pathLst>
              </a:custGeom>
              <a:solidFill>
                <a:srgbClr val="F8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4"/>
              <p:cNvSpPr/>
              <p:nvPr/>
            </p:nvSpPr>
            <p:spPr>
              <a:xfrm>
                <a:off x="344800" y="3112760"/>
                <a:ext cx="446368" cy="667683"/>
              </a:xfrm>
              <a:custGeom>
                <a:avLst/>
                <a:gdLst/>
                <a:ahLst/>
                <a:cxnLst/>
                <a:rect l="l" t="t" r="r" b="b"/>
                <a:pathLst>
                  <a:path w="446368" h="667683" extrusionOk="0">
                    <a:moveTo>
                      <a:pt x="0" y="526996"/>
                    </a:moveTo>
                    <a:cubicBezTo>
                      <a:pt x="167948" y="500214"/>
                      <a:pt x="398021" y="393843"/>
                      <a:pt x="301375" y="0"/>
                    </a:cubicBezTo>
                    <a:cubicBezTo>
                      <a:pt x="331033" y="10110"/>
                      <a:pt x="361849" y="16439"/>
                      <a:pt x="393089" y="18836"/>
                    </a:cubicBezTo>
                    <a:cubicBezTo>
                      <a:pt x="460488" y="183222"/>
                      <a:pt x="541791" y="533023"/>
                      <a:pt x="97947" y="667683"/>
                    </a:cubicBezTo>
                    <a:cubicBezTo>
                      <a:pt x="61639" y="623443"/>
                      <a:pt x="28888" y="576401"/>
                      <a:pt x="0" y="526996"/>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4"/>
              <p:cNvSpPr/>
              <p:nvPr/>
            </p:nvSpPr>
            <p:spPr>
              <a:xfrm>
                <a:off x="232538" y="3061527"/>
                <a:ext cx="341567" cy="420075"/>
              </a:xfrm>
              <a:custGeom>
                <a:avLst/>
                <a:gdLst/>
                <a:ahLst/>
                <a:cxnLst/>
                <a:rect l="l" t="t" r="r" b="b"/>
                <a:pathLst>
                  <a:path w="341567" h="420075" extrusionOk="0">
                    <a:moveTo>
                      <a:pt x="314663" y="0"/>
                    </a:moveTo>
                    <a:cubicBezTo>
                      <a:pt x="323430" y="6301"/>
                      <a:pt x="332198" y="12103"/>
                      <a:pt x="340965" y="17398"/>
                    </a:cubicBezTo>
                    <a:cubicBezTo>
                      <a:pt x="346513" y="131783"/>
                      <a:pt x="318910" y="353020"/>
                      <a:pt x="36234" y="420076"/>
                    </a:cubicBezTo>
                    <a:cubicBezTo>
                      <a:pt x="21987" y="383294"/>
                      <a:pt x="10000" y="346719"/>
                      <a:pt x="0" y="310485"/>
                    </a:cubicBezTo>
                    <a:cubicBezTo>
                      <a:pt x="83495" y="305280"/>
                      <a:pt x="221785" y="254114"/>
                      <a:pt x="314663"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4"/>
              <p:cNvSpPr/>
              <p:nvPr/>
            </p:nvSpPr>
            <p:spPr>
              <a:xfrm>
                <a:off x="190551" y="2976457"/>
                <a:ext cx="278498" cy="208133"/>
              </a:xfrm>
              <a:custGeom>
                <a:avLst/>
                <a:gdLst/>
                <a:ahLst/>
                <a:cxnLst/>
                <a:rect l="l" t="t" r="r" b="b"/>
                <a:pathLst>
                  <a:path w="278498" h="208133" extrusionOk="0">
                    <a:moveTo>
                      <a:pt x="268977" y="0"/>
                    </a:moveTo>
                    <a:cubicBezTo>
                      <a:pt x="272128" y="4041"/>
                      <a:pt x="275347" y="7877"/>
                      <a:pt x="278498" y="11713"/>
                    </a:cubicBezTo>
                    <a:cubicBezTo>
                      <a:pt x="243703" y="89522"/>
                      <a:pt x="161099" y="221785"/>
                      <a:pt x="5754" y="206990"/>
                    </a:cubicBezTo>
                    <a:cubicBezTo>
                      <a:pt x="3082" y="182812"/>
                      <a:pt x="1233" y="159044"/>
                      <a:pt x="0" y="136441"/>
                    </a:cubicBezTo>
                    <a:cubicBezTo>
                      <a:pt x="77399" y="146578"/>
                      <a:pt x="174661" y="122947"/>
                      <a:pt x="268977" y="0"/>
                    </a:cubicBezTo>
                    <a:close/>
                  </a:path>
                </a:pathLst>
              </a:custGeom>
              <a:solidFill>
                <a:srgbClr val="F0E0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4"/>
              <p:cNvSpPr/>
              <p:nvPr/>
            </p:nvSpPr>
            <p:spPr>
              <a:xfrm>
                <a:off x="324756" y="2881337"/>
                <a:ext cx="606150" cy="548531"/>
              </a:xfrm>
              <a:custGeom>
                <a:avLst/>
                <a:gdLst/>
                <a:ahLst/>
                <a:cxnLst/>
                <a:rect l="l" t="t" r="r" b="b"/>
                <a:pathLst>
                  <a:path w="606150" h="548531" extrusionOk="0">
                    <a:moveTo>
                      <a:pt x="562383" y="373549"/>
                    </a:moveTo>
                    <a:cubicBezTo>
                      <a:pt x="584328" y="429769"/>
                      <a:pt x="599041" y="488551"/>
                      <a:pt x="606151" y="548483"/>
                    </a:cubicBezTo>
                    <a:cubicBezTo>
                      <a:pt x="336009" y="552525"/>
                      <a:pt x="41483" y="299095"/>
                      <a:pt x="3811" y="72447"/>
                    </a:cubicBezTo>
                    <a:cubicBezTo>
                      <a:pt x="-14066" y="-35089"/>
                      <a:pt x="35524" y="-3855"/>
                      <a:pt x="57921" y="44433"/>
                    </a:cubicBezTo>
                    <a:cubicBezTo>
                      <a:pt x="192170" y="333343"/>
                      <a:pt x="455052" y="356905"/>
                      <a:pt x="562383" y="373549"/>
                    </a:cubicBezTo>
                    <a:close/>
                  </a:path>
                </a:pathLst>
              </a:custGeom>
              <a:solidFill>
                <a:srgbClr val="FFFFFF">
                  <a:alpha val="547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4" name="Google Shape;132;p14"/>
          <p:cNvSpPr txBox="1">
            <a:spLocks/>
          </p:cNvSpPr>
          <p:nvPr/>
        </p:nvSpPr>
        <p:spPr>
          <a:xfrm>
            <a:off x="509765" y="2560797"/>
            <a:ext cx="8384853" cy="2136595"/>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4200"/>
              <a:buFont typeface="Atma"/>
              <a:buNone/>
              <a:defRPr sz="4200" b="1" i="0" u="none" strike="noStrike" cap="none">
                <a:solidFill>
                  <a:schemeClr val="lt1"/>
                </a:solidFill>
                <a:latin typeface="Atma"/>
                <a:ea typeface="Atma"/>
                <a:cs typeface="Atma"/>
                <a:sym typeface="Atma"/>
              </a:defRPr>
            </a:lvl9pPr>
          </a:lstStyle>
          <a:p>
            <a:r>
              <a:rPr lang="en-US" sz="3200" dirty="0" smtClean="0">
                <a:solidFill>
                  <a:schemeClr val="accent2"/>
                </a:solidFill>
              </a:rPr>
              <a:t>B. </a:t>
            </a:r>
            <a:r>
              <a:rPr lang="en-US" sz="3200" dirty="0" err="1" smtClean="0">
                <a:solidFill>
                  <a:schemeClr val="accent2"/>
                </a:solidFill>
              </a:rPr>
              <a:t>Trích</a:t>
            </a:r>
            <a:r>
              <a:rPr lang="en-US" sz="3200" dirty="0" smtClean="0">
                <a:solidFill>
                  <a:schemeClr val="accent2"/>
                </a:solidFill>
              </a:rPr>
              <a:t> </a:t>
            </a:r>
            <a:r>
              <a:rPr lang="en-US" sz="3200" dirty="0" err="1" smtClean="0">
                <a:solidFill>
                  <a:schemeClr val="accent2"/>
                </a:solidFill>
              </a:rPr>
              <a:t>xuất</a:t>
            </a:r>
            <a:r>
              <a:rPr lang="en-US" sz="3200" dirty="0" smtClean="0">
                <a:solidFill>
                  <a:schemeClr val="accent2"/>
                </a:solidFill>
              </a:rPr>
              <a:t> </a:t>
            </a:r>
            <a:r>
              <a:rPr lang="en-US" sz="3200" dirty="0" err="1" smtClean="0">
                <a:solidFill>
                  <a:schemeClr val="accent2"/>
                </a:solidFill>
              </a:rPr>
              <a:t>đặt</a:t>
            </a:r>
            <a:r>
              <a:rPr lang="en-US" sz="3200" dirty="0" smtClean="0">
                <a:solidFill>
                  <a:schemeClr val="accent2"/>
                </a:solidFill>
              </a:rPr>
              <a:t> </a:t>
            </a:r>
            <a:r>
              <a:rPr lang="en-US" sz="3200" dirty="0" err="1" smtClean="0">
                <a:solidFill>
                  <a:schemeClr val="accent2"/>
                </a:solidFill>
              </a:rPr>
              <a:t>trưng</a:t>
            </a:r>
            <a:r>
              <a:rPr lang="en-US" sz="3200" dirty="0" smtClean="0">
                <a:solidFill>
                  <a:schemeClr val="accent2"/>
                </a:solidFill>
              </a:rPr>
              <a:t>(Feature extraction)</a:t>
            </a:r>
            <a:endParaRPr lang="en-US" sz="3200" dirty="0">
              <a:solidFill>
                <a:schemeClr val="accent2"/>
              </a:solidFill>
            </a:endParaRPr>
          </a:p>
          <a:p>
            <a:r>
              <a:rPr lang="en-US" sz="1800" dirty="0" smtClean="0"/>
              <a:t>- </a:t>
            </a:r>
            <a:r>
              <a:rPr lang="vi-VN" sz="1800" dirty="0" smtClean="0"/>
              <a:t>Sử </a:t>
            </a:r>
            <a:r>
              <a:rPr lang="vi-VN" sz="1800" dirty="0"/>
              <a:t>dụng mô hình EfficientNetB2 đã được huấn luyện sẵn (pretrained) trên ImageNet.</a:t>
            </a:r>
          </a:p>
          <a:p>
            <a:r>
              <a:rPr lang="en-US" sz="1800" dirty="0" smtClean="0"/>
              <a:t>- </a:t>
            </a:r>
            <a:r>
              <a:rPr lang="vi-VN" sz="1800" dirty="0" smtClean="0"/>
              <a:t>Ảnh </a:t>
            </a:r>
            <a:r>
              <a:rPr lang="vi-VN" sz="1800" dirty="0"/>
              <a:t>được resize về kích thước chuẩn (300x300), sau đó qua các bước tăng cường dữ liệu (augmentation) như lật, thay đổi độ sáng, tương phản, v.v.</a:t>
            </a:r>
          </a:p>
          <a:p>
            <a:r>
              <a:rPr lang="en-US" sz="1800" dirty="0" smtClean="0"/>
              <a:t>- </a:t>
            </a:r>
            <a:r>
              <a:rPr lang="vi-VN" sz="1800" dirty="0" smtClean="0"/>
              <a:t>Đưa </a:t>
            </a:r>
            <a:r>
              <a:rPr lang="vi-VN" sz="1800" dirty="0"/>
              <a:t>ảnh qua mô hình để lấy vector đặc trưng (feature vector).</a:t>
            </a:r>
          </a:p>
          <a:p>
            <a:r>
              <a:rPr lang="vi-VN" sz="1800" dirty="0"/>
              <a:t>Lưu các vector đặc trưng này vào file image_features.pkl để dùng cho việc tìm kiếm sau này.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body" idx="1"/>
          </p:nvPr>
        </p:nvSpPr>
        <p:spPr>
          <a:xfrm>
            <a:off x="1209335" y="821373"/>
            <a:ext cx="2271620" cy="48788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t>Về dữ liệu:</a:t>
            </a:r>
            <a:endParaRPr b="1" dirty="0"/>
          </a:p>
        </p:txBody>
      </p:sp>
      <p:sp>
        <p:nvSpPr>
          <p:cNvPr id="178" name="Google Shape;178;p15"/>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79" name="Google Shape;179;p15"/>
          <p:cNvGrpSpPr/>
          <p:nvPr/>
        </p:nvGrpSpPr>
        <p:grpSpPr>
          <a:xfrm>
            <a:off x="6400259" y="1943039"/>
            <a:ext cx="1662508" cy="977941"/>
            <a:chOff x="5682925" y="1139232"/>
            <a:chExt cx="2115150" cy="1244200"/>
          </a:xfrm>
        </p:grpSpPr>
        <p:sp>
          <p:nvSpPr>
            <p:cNvPr id="180" name="Google Shape;180;p15"/>
            <p:cNvSpPr/>
            <p:nvPr/>
          </p:nvSpPr>
          <p:spPr>
            <a:xfrm>
              <a:off x="5682925" y="1139232"/>
              <a:ext cx="2115150" cy="1244200"/>
            </a:xfrm>
            <a:custGeom>
              <a:avLst/>
              <a:gdLst/>
              <a:ahLst/>
              <a:cxnLst/>
              <a:rect l="l" t="t" r="r" b="b"/>
              <a:pathLst>
                <a:path w="2115150" h="1244200" extrusionOk="0">
                  <a:moveTo>
                    <a:pt x="2078447" y="0"/>
                  </a:moveTo>
                  <a:cubicBezTo>
                    <a:pt x="1740359" y="36747"/>
                    <a:pt x="1400490" y="55042"/>
                    <a:pt x="1060347" y="54796"/>
                  </a:cubicBezTo>
                  <a:cubicBezTo>
                    <a:pt x="721937" y="54987"/>
                    <a:pt x="383766" y="36857"/>
                    <a:pt x="47315" y="479"/>
                  </a:cubicBezTo>
                  <a:cubicBezTo>
                    <a:pt x="12629" y="108125"/>
                    <a:pt x="-3193" y="220949"/>
                    <a:pt x="533" y="333979"/>
                  </a:cubicBezTo>
                  <a:cubicBezTo>
                    <a:pt x="10122" y="583435"/>
                    <a:pt x="126700" y="814261"/>
                    <a:pt x="328758" y="983922"/>
                  </a:cubicBezTo>
                  <a:cubicBezTo>
                    <a:pt x="528967" y="1151939"/>
                    <a:pt x="797260" y="1244200"/>
                    <a:pt x="1084251" y="1244200"/>
                  </a:cubicBezTo>
                  <a:cubicBezTo>
                    <a:pt x="1241583" y="1243755"/>
                    <a:pt x="1396791" y="1207816"/>
                    <a:pt x="1538301" y="1139062"/>
                  </a:cubicBezTo>
                  <a:cubicBezTo>
                    <a:pt x="1675015" y="1072485"/>
                    <a:pt x="1795908" y="977490"/>
                    <a:pt x="1892896" y="860426"/>
                  </a:cubicBezTo>
                  <a:cubicBezTo>
                    <a:pt x="1979884" y="756020"/>
                    <a:pt x="2043995" y="634518"/>
                    <a:pt x="2081119" y="503776"/>
                  </a:cubicBezTo>
                  <a:cubicBezTo>
                    <a:pt x="2119613" y="367986"/>
                    <a:pt x="2125572" y="225018"/>
                    <a:pt x="2098380" y="86508"/>
                  </a:cubicBezTo>
                  <a:cubicBezTo>
                    <a:pt x="2092625" y="56850"/>
                    <a:pt x="2085913" y="28220"/>
                    <a:pt x="2078447" y="0"/>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5"/>
            <p:cNvSpPr/>
            <p:nvPr/>
          </p:nvSpPr>
          <p:spPr>
            <a:xfrm>
              <a:off x="5805876" y="1150739"/>
              <a:ext cx="1869223" cy="1060909"/>
            </a:xfrm>
            <a:custGeom>
              <a:avLst/>
              <a:gdLst/>
              <a:ahLst/>
              <a:cxnLst/>
              <a:rect l="l" t="t" r="r" b="b"/>
              <a:pathLst>
                <a:path w="1869223" h="1060909" extrusionOk="0">
                  <a:moveTo>
                    <a:pt x="1844056" y="0"/>
                  </a:moveTo>
                  <a:cubicBezTo>
                    <a:pt x="1550899" y="28425"/>
                    <a:pt x="1247744" y="43357"/>
                    <a:pt x="937395" y="43357"/>
                  </a:cubicBezTo>
                  <a:cubicBezTo>
                    <a:pt x="628349" y="43357"/>
                    <a:pt x="326357" y="28494"/>
                    <a:pt x="34297" y="342"/>
                  </a:cubicBezTo>
                  <a:cubicBezTo>
                    <a:pt x="8913" y="87399"/>
                    <a:pt x="-2512" y="177935"/>
                    <a:pt x="461" y="268566"/>
                  </a:cubicBezTo>
                  <a:cubicBezTo>
                    <a:pt x="17310" y="706930"/>
                    <a:pt x="421907" y="1060909"/>
                    <a:pt x="961368" y="1060909"/>
                  </a:cubicBezTo>
                  <a:cubicBezTo>
                    <a:pt x="1500830" y="1060909"/>
                    <a:pt x="1957003" y="575353"/>
                    <a:pt x="1854809" y="49453"/>
                  </a:cubicBezTo>
                  <a:cubicBezTo>
                    <a:pt x="1851795" y="32740"/>
                    <a:pt x="1847892" y="16233"/>
                    <a:pt x="184405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5"/>
            <p:cNvSpPr/>
            <p:nvPr/>
          </p:nvSpPr>
          <p:spPr>
            <a:xfrm>
              <a:off x="5805767" y="1299235"/>
              <a:ext cx="1869273" cy="912413"/>
            </a:xfrm>
            <a:custGeom>
              <a:avLst/>
              <a:gdLst/>
              <a:ahLst/>
              <a:cxnLst/>
              <a:rect l="l" t="t" r="r" b="b"/>
              <a:pathLst>
                <a:path w="1869273" h="912413" extrusionOk="0">
                  <a:moveTo>
                    <a:pt x="963190" y="603915"/>
                  </a:moveTo>
                  <a:cubicBezTo>
                    <a:pt x="507292" y="603915"/>
                    <a:pt x="141942" y="366308"/>
                    <a:pt x="1940" y="34795"/>
                  </a:cubicBezTo>
                  <a:cubicBezTo>
                    <a:pt x="-53" y="63172"/>
                    <a:pt x="-512" y="91639"/>
                    <a:pt x="570" y="120071"/>
                  </a:cubicBezTo>
                  <a:cubicBezTo>
                    <a:pt x="17420" y="558435"/>
                    <a:pt x="422016" y="912414"/>
                    <a:pt x="961478" y="912414"/>
                  </a:cubicBezTo>
                  <a:cubicBezTo>
                    <a:pt x="1466830" y="912414"/>
                    <a:pt x="1899098" y="486242"/>
                    <a:pt x="1867659" y="0"/>
                  </a:cubicBezTo>
                  <a:cubicBezTo>
                    <a:pt x="1728136" y="347404"/>
                    <a:pt x="1367650" y="603915"/>
                    <a:pt x="963190"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5"/>
            <p:cNvSpPr/>
            <p:nvPr/>
          </p:nvSpPr>
          <p:spPr>
            <a:xfrm>
              <a:off x="6361733" y="1187794"/>
              <a:ext cx="757384" cy="534274"/>
            </a:xfrm>
            <a:custGeom>
              <a:avLst/>
              <a:gdLst/>
              <a:ahLst/>
              <a:cxnLst/>
              <a:rect l="l" t="t" r="r" b="b"/>
              <a:pathLst>
                <a:path w="757384" h="534274" extrusionOk="0">
                  <a:moveTo>
                    <a:pt x="381539" y="6301"/>
                  </a:moveTo>
                  <a:cubicBezTo>
                    <a:pt x="264503" y="6301"/>
                    <a:pt x="148500" y="4199"/>
                    <a:pt x="33519" y="0"/>
                  </a:cubicBezTo>
                  <a:cubicBezTo>
                    <a:pt x="-52387" y="190654"/>
                    <a:pt x="32526" y="414850"/>
                    <a:pt x="223186" y="500756"/>
                  </a:cubicBezTo>
                  <a:cubicBezTo>
                    <a:pt x="413841" y="586661"/>
                    <a:pt x="638050" y="501749"/>
                    <a:pt x="723942" y="311095"/>
                  </a:cubicBezTo>
                  <a:cubicBezTo>
                    <a:pt x="768532" y="212182"/>
                    <a:pt x="768532" y="98913"/>
                    <a:pt x="723942" y="0"/>
                  </a:cubicBezTo>
                  <a:cubicBezTo>
                    <a:pt x="610926" y="4158"/>
                    <a:pt x="496815" y="6254"/>
                    <a:pt x="381539" y="6301"/>
                  </a:cubicBezTo>
                  <a:close/>
                </a:path>
              </a:pathLst>
            </a:custGeom>
            <a:gradFill>
              <a:gsLst>
                <a:gs pos="0">
                  <a:schemeClr val="accent1"/>
                </a:gs>
                <a:gs pos="100000">
                  <a:srgbClr val="BBFF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5"/>
            <p:cNvSpPr/>
            <p:nvPr/>
          </p:nvSpPr>
          <p:spPr>
            <a:xfrm>
              <a:off x="6534091" y="1192932"/>
              <a:ext cx="412472" cy="356800"/>
            </a:xfrm>
            <a:custGeom>
              <a:avLst/>
              <a:gdLst/>
              <a:ahLst/>
              <a:cxnLst/>
              <a:rect l="l" t="t" r="r" b="b"/>
              <a:pathLst>
                <a:path w="412472" h="356800" extrusionOk="0">
                  <a:moveTo>
                    <a:pt x="347334" y="137"/>
                  </a:moveTo>
                  <a:cubicBezTo>
                    <a:pt x="301669" y="774"/>
                    <a:pt x="255620" y="1116"/>
                    <a:pt x="209181" y="1164"/>
                  </a:cubicBezTo>
                  <a:cubicBezTo>
                    <a:pt x="161098" y="1164"/>
                    <a:pt x="113152" y="774"/>
                    <a:pt x="65343" y="0"/>
                  </a:cubicBezTo>
                  <a:cubicBezTo>
                    <a:pt x="63699" y="1575"/>
                    <a:pt x="62055" y="3082"/>
                    <a:pt x="60411" y="4726"/>
                  </a:cubicBezTo>
                  <a:cubicBezTo>
                    <a:pt x="-20131" y="85262"/>
                    <a:pt x="-20138" y="215846"/>
                    <a:pt x="60398" y="296389"/>
                  </a:cubicBezTo>
                  <a:cubicBezTo>
                    <a:pt x="140933" y="376931"/>
                    <a:pt x="271518" y="376938"/>
                    <a:pt x="352060" y="296403"/>
                  </a:cubicBezTo>
                  <a:cubicBezTo>
                    <a:pt x="432610" y="215867"/>
                    <a:pt x="432610" y="85282"/>
                    <a:pt x="352060" y="4740"/>
                  </a:cubicBezTo>
                  <a:cubicBezTo>
                    <a:pt x="352060" y="4733"/>
                    <a:pt x="352060" y="4733"/>
                    <a:pt x="352060" y="47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5" name="Google Shape;185;p15"/>
          <p:cNvSpPr/>
          <p:nvPr/>
        </p:nvSpPr>
        <p:spPr>
          <a:xfrm>
            <a:off x="6303349" y="1132552"/>
            <a:ext cx="1858261" cy="687891"/>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1"/>
              </a:gs>
              <a:gs pos="100000">
                <a:srgbClr val="BBFF45"/>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204638" y="1733365"/>
            <a:ext cx="2216444" cy="2032139"/>
          </a:xfrm>
          <a:prstGeom prst="rect">
            <a:avLst/>
          </a:prstGeom>
        </p:spPr>
      </p:pic>
      <p:sp>
        <p:nvSpPr>
          <p:cNvPr id="17" name="Google Shape;177;p15"/>
          <p:cNvSpPr txBox="1">
            <a:spLocks/>
          </p:cNvSpPr>
          <p:nvPr/>
        </p:nvSpPr>
        <p:spPr>
          <a:xfrm>
            <a:off x="2775934" y="1786038"/>
            <a:ext cx="3283142" cy="487882"/>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31800" algn="l" rtl="0">
              <a:lnSpc>
                <a:spcPct val="90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1pPr>
            <a:lvl2pPr marL="914400" marR="0" lvl="1" indent="-431800" algn="l" rtl="0">
              <a:lnSpc>
                <a:spcPct val="115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2pPr>
            <a:lvl3pPr marL="1371600" marR="0" lvl="2" indent="-431800" algn="l" rtl="0">
              <a:lnSpc>
                <a:spcPct val="115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3pPr>
            <a:lvl4pPr marL="1828800" marR="0" lvl="3" indent="-431800" algn="l" rtl="0">
              <a:lnSpc>
                <a:spcPct val="115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4pPr>
            <a:lvl5pPr marL="2286000" marR="0" lvl="4" indent="-431800" algn="l" rtl="0">
              <a:lnSpc>
                <a:spcPct val="115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5pPr>
            <a:lvl6pPr marL="2743200" marR="0" lvl="5" indent="-431800" algn="l" rtl="0">
              <a:lnSpc>
                <a:spcPct val="115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6pPr>
            <a:lvl7pPr marL="3200400" marR="0" lvl="6" indent="-431800" algn="l" rtl="0">
              <a:lnSpc>
                <a:spcPct val="115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7pPr>
            <a:lvl8pPr marL="3657600" marR="0" lvl="7" indent="-431800" algn="l" rtl="0">
              <a:lnSpc>
                <a:spcPct val="115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8pPr>
            <a:lvl9pPr marL="4114800" marR="0" lvl="8" indent="-431800" algn="l" rtl="0">
              <a:lnSpc>
                <a:spcPct val="115000"/>
              </a:lnSpc>
              <a:spcBef>
                <a:spcPts val="0"/>
              </a:spcBef>
              <a:spcAft>
                <a:spcPts val="0"/>
              </a:spcAft>
              <a:buClr>
                <a:schemeClr val="lt1"/>
              </a:buClr>
              <a:buSzPts val="3200"/>
              <a:buFont typeface="Quicksand Light"/>
              <a:buChar char="■"/>
              <a:defRPr sz="3200" b="0" i="0" u="none" strike="noStrike" cap="none">
                <a:solidFill>
                  <a:schemeClr val="lt1"/>
                </a:solidFill>
                <a:latin typeface="Quicksand Light"/>
                <a:ea typeface="Quicksand Light"/>
                <a:cs typeface="Quicksand Light"/>
                <a:sym typeface="Quicksand Light"/>
              </a:defRPr>
            </a:lvl9pPr>
          </a:lstStyle>
          <a:p>
            <a:pPr marL="285750" indent="-285750">
              <a:buFontTx/>
              <a:buChar char="-"/>
            </a:pPr>
            <a:r>
              <a:rPr lang="en-US" sz="1800" b="1" dirty="0" err="1" smtClean="0"/>
              <a:t>Dữ</a:t>
            </a:r>
            <a:r>
              <a:rPr lang="en-US" sz="1800" b="1" dirty="0" smtClean="0"/>
              <a:t> </a:t>
            </a:r>
            <a:r>
              <a:rPr lang="en-US" sz="1800" b="1" dirty="0" err="1" smtClean="0"/>
              <a:t>liệu</a:t>
            </a:r>
            <a:r>
              <a:rPr lang="en-US" sz="1800" b="1" dirty="0" smtClean="0"/>
              <a:t> </a:t>
            </a:r>
            <a:r>
              <a:rPr lang="en-US" sz="1800" b="1" dirty="0" err="1" smtClean="0"/>
              <a:t>gồm</a:t>
            </a:r>
            <a:r>
              <a:rPr lang="en-US" sz="1800" b="1" dirty="0" smtClean="0"/>
              <a:t> 24112 </a:t>
            </a:r>
            <a:r>
              <a:rPr lang="en-US" sz="1800" b="1" dirty="0" err="1" smtClean="0"/>
              <a:t>ảnh</a:t>
            </a:r>
            <a:r>
              <a:rPr lang="en-US" sz="1800" b="1" dirty="0" smtClean="0"/>
              <a:t>, </a:t>
            </a:r>
            <a:r>
              <a:rPr lang="en-US" sz="1800" b="1" dirty="0" err="1" smtClean="0"/>
              <a:t>với</a:t>
            </a:r>
            <a:r>
              <a:rPr lang="en-US" sz="1800" b="1" dirty="0" smtClean="0"/>
              <a:t> </a:t>
            </a:r>
            <a:r>
              <a:rPr lang="en-US" sz="1800" b="1" dirty="0" err="1" smtClean="0"/>
              <a:t>các</a:t>
            </a:r>
            <a:r>
              <a:rPr lang="en-US" sz="1800" b="1" dirty="0" smtClean="0"/>
              <a:t> con </a:t>
            </a:r>
            <a:r>
              <a:rPr lang="en-US" sz="1800" b="1" dirty="0" err="1" smtClean="0"/>
              <a:t>vật</a:t>
            </a:r>
            <a:r>
              <a:rPr lang="en-US" sz="1800" b="1" dirty="0" smtClean="0"/>
              <a:t>: </a:t>
            </a:r>
            <a:r>
              <a:rPr lang="en-US" sz="1800" b="1" dirty="0" err="1" smtClean="0"/>
              <a:t>bò</a:t>
            </a:r>
            <a:r>
              <a:rPr lang="en-US" sz="1800" b="1" dirty="0" smtClean="0"/>
              <a:t>, </a:t>
            </a:r>
            <a:r>
              <a:rPr lang="en-US" sz="1800" b="1" dirty="0" err="1" smtClean="0"/>
              <a:t>bướm</a:t>
            </a:r>
            <a:r>
              <a:rPr lang="en-US" sz="1800" b="1" dirty="0" smtClean="0"/>
              <a:t>, </a:t>
            </a:r>
            <a:r>
              <a:rPr lang="en-US" sz="1800" b="1" dirty="0" err="1" smtClean="0"/>
              <a:t>chó</a:t>
            </a:r>
            <a:r>
              <a:rPr lang="en-US" sz="1800" b="1" dirty="0" smtClean="0"/>
              <a:t>, </a:t>
            </a:r>
            <a:r>
              <a:rPr lang="en-US" sz="1800" b="1" dirty="0" err="1" smtClean="0"/>
              <a:t>cừu</a:t>
            </a:r>
            <a:r>
              <a:rPr lang="en-US" sz="1800" b="1" dirty="0" smtClean="0"/>
              <a:t>, </a:t>
            </a:r>
            <a:r>
              <a:rPr lang="en-US" sz="1800" b="1" dirty="0" err="1" smtClean="0"/>
              <a:t>gà</a:t>
            </a:r>
            <a:r>
              <a:rPr lang="en-US" sz="1800" b="1" dirty="0" smtClean="0"/>
              <a:t> </a:t>
            </a:r>
            <a:r>
              <a:rPr lang="en-US" sz="1800" b="1" dirty="0" err="1" smtClean="0"/>
              <a:t>mèo</a:t>
            </a:r>
            <a:r>
              <a:rPr lang="en-US" sz="1800" b="1" dirty="0" smtClean="0"/>
              <a:t>, </a:t>
            </a:r>
            <a:r>
              <a:rPr lang="en-US" sz="1800" b="1" dirty="0" err="1" smtClean="0"/>
              <a:t>ngựa</a:t>
            </a:r>
            <a:r>
              <a:rPr lang="en-US" sz="1800" b="1" dirty="0" smtClean="0"/>
              <a:t>, </a:t>
            </a:r>
            <a:r>
              <a:rPr lang="en-US" sz="1800" b="1" dirty="0" err="1" smtClean="0"/>
              <a:t>nhện</a:t>
            </a:r>
            <a:r>
              <a:rPr lang="en-US" sz="1800" b="1" dirty="0" smtClean="0"/>
              <a:t>, </a:t>
            </a:r>
            <a:r>
              <a:rPr lang="en-US" sz="1800" b="1" dirty="0" err="1" smtClean="0"/>
              <a:t>sóc</a:t>
            </a:r>
            <a:r>
              <a:rPr lang="en-US" sz="1800" b="1" dirty="0" smtClean="0"/>
              <a:t>, </a:t>
            </a:r>
            <a:r>
              <a:rPr lang="en-US" sz="1800" b="1" dirty="0" err="1" smtClean="0"/>
              <a:t>sư</a:t>
            </a:r>
            <a:r>
              <a:rPr lang="en-US" sz="1800" b="1" dirty="0" smtClean="0"/>
              <a:t> </a:t>
            </a:r>
            <a:r>
              <a:rPr lang="en-US" sz="1800" b="1" dirty="0" err="1" smtClean="0"/>
              <a:t>tử</a:t>
            </a:r>
            <a:r>
              <a:rPr lang="en-US" sz="1800" b="1" dirty="0" smtClean="0"/>
              <a:t>, </a:t>
            </a:r>
            <a:r>
              <a:rPr lang="en-US" sz="1800" b="1" dirty="0" err="1" smtClean="0"/>
              <a:t>voi</a:t>
            </a:r>
            <a:endParaRPr lang="en-US" sz="1800" b="1" dirty="0" smtClean="0"/>
          </a:p>
          <a:p>
            <a:pPr marL="285750" indent="-285750">
              <a:buFontTx/>
              <a:buChar char="-"/>
            </a:pPr>
            <a:r>
              <a:rPr lang="en-US" sz="1800" b="1" dirty="0" err="1" smtClean="0"/>
              <a:t>Tất</a:t>
            </a:r>
            <a:r>
              <a:rPr lang="en-US" sz="1800" b="1" dirty="0" smtClean="0"/>
              <a:t> </a:t>
            </a:r>
            <a:r>
              <a:rPr lang="en-US" sz="1800" b="1" dirty="0" err="1" smtClean="0"/>
              <a:t>nhiên</a:t>
            </a:r>
            <a:r>
              <a:rPr lang="en-US" sz="1800" b="1" dirty="0" smtClean="0"/>
              <a:t> </a:t>
            </a:r>
            <a:r>
              <a:rPr lang="en-US" sz="1800" b="1" dirty="0" err="1" smtClean="0"/>
              <a:t>ứng</a:t>
            </a:r>
            <a:r>
              <a:rPr lang="en-US" sz="1800" b="1" dirty="0" smtClean="0"/>
              <a:t> </a:t>
            </a:r>
            <a:r>
              <a:rPr lang="en-US" sz="1800" b="1" dirty="0" err="1" smtClean="0"/>
              <a:t>dụng</a:t>
            </a:r>
            <a:r>
              <a:rPr lang="en-US" sz="1800" b="1" dirty="0" smtClean="0"/>
              <a:t> </a:t>
            </a:r>
            <a:r>
              <a:rPr lang="en-US" sz="1800" b="1" dirty="0" err="1" smtClean="0"/>
              <a:t>chỉ</a:t>
            </a:r>
            <a:r>
              <a:rPr lang="en-US" sz="1800" b="1" dirty="0" smtClean="0"/>
              <a:t> </a:t>
            </a:r>
            <a:r>
              <a:rPr lang="en-US" sz="1800" b="1" dirty="0" err="1" smtClean="0"/>
              <a:t>có</a:t>
            </a:r>
            <a:r>
              <a:rPr lang="en-US" sz="1800" b="1" dirty="0" smtClean="0"/>
              <a:t> </a:t>
            </a:r>
            <a:r>
              <a:rPr lang="en-US" sz="1800" b="1" dirty="0" err="1" smtClean="0"/>
              <a:t>thể</a:t>
            </a:r>
            <a:r>
              <a:rPr lang="en-US" sz="1800" b="1" dirty="0" smtClean="0"/>
              <a:t> </a:t>
            </a:r>
            <a:r>
              <a:rPr lang="en-US" sz="1800" b="1" dirty="0" err="1" smtClean="0"/>
              <a:t>tìm</a:t>
            </a:r>
            <a:r>
              <a:rPr lang="en-US" sz="1800" b="1" dirty="0" smtClean="0"/>
              <a:t> </a:t>
            </a:r>
            <a:r>
              <a:rPr lang="en-US" sz="1800" b="1" dirty="0" err="1" smtClean="0"/>
              <a:t>kiếm</a:t>
            </a:r>
            <a:r>
              <a:rPr lang="en-US" sz="1800" b="1" dirty="0" smtClean="0"/>
              <a:t> </a:t>
            </a:r>
            <a:r>
              <a:rPr lang="en-US" sz="1800" b="1" dirty="0" err="1" smtClean="0"/>
              <a:t>các</a:t>
            </a:r>
            <a:r>
              <a:rPr lang="en-US" sz="1800" b="1" dirty="0" smtClean="0"/>
              <a:t> </a:t>
            </a:r>
            <a:r>
              <a:rPr lang="en-US" sz="1800" b="1" dirty="0" err="1" smtClean="0"/>
              <a:t>loài</a:t>
            </a:r>
            <a:r>
              <a:rPr lang="en-US" sz="1800" b="1" dirty="0" smtClean="0"/>
              <a:t> </a:t>
            </a:r>
            <a:r>
              <a:rPr lang="en-US" sz="1800" b="1" dirty="0" err="1" smtClean="0"/>
              <a:t>vật</a:t>
            </a:r>
            <a:r>
              <a:rPr lang="en-US" sz="1800" b="1" dirty="0" smtClean="0"/>
              <a:t> </a:t>
            </a:r>
            <a:r>
              <a:rPr lang="en-US" sz="1800" b="1" dirty="0" err="1" smtClean="0"/>
              <a:t>này</a:t>
            </a:r>
            <a:r>
              <a:rPr lang="en-US" sz="1800" b="1" dirty="0" smtClean="0"/>
              <a:t>.</a:t>
            </a:r>
            <a:endParaRPr lang="en-US" sz="1800" b="1" dirty="0"/>
          </a:p>
        </p:txBody>
      </p:sp>
      <p:pic>
        <p:nvPicPr>
          <p:cNvPr id="4" name="Picture 3"/>
          <p:cNvPicPr>
            <a:picLocks noChangeAspect="1"/>
          </p:cNvPicPr>
          <p:nvPr/>
        </p:nvPicPr>
        <p:blipFill>
          <a:blip r:embed="rId4"/>
          <a:stretch>
            <a:fillRect/>
          </a:stretch>
        </p:blipFill>
        <p:spPr>
          <a:xfrm>
            <a:off x="6173618" y="2785957"/>
            <a:ext cx="2115517" cy="87283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16"/>
          <p:cNvGrpSpPr/>
          <p:nvPr/>
        </p:nvGrpSpPr>
        <p:grpSpPr>
          <a:xfrm>
            <a:off x="6583953" y="2917211"/>
            <a:ext cx="1510417" cy="757338"/>
            <a:chOff x="2819969" y="4365386"/>
            <a:chExt cx="1694813" cy="849700"/>
          </a:xfrm>
        </p:grpSpPr>
        <p:sp>
          <p:nvSpPr>
            <p:cNvPr id="195" name="Google Shape;195;p16"/>
            <p:cNvSpPr/>
            <p:nvPr/>
          </p:nvSpPr>
          <p:spPr>
            <a:xfrm>
              <a:off x="2819969" y="4365386"/>
              <a:ext cx="1694813" cy="767412"/>
            </a:xfrm>
            <a:custGeom>
              <a:avLst/>
              <a:gdLst/>
              <a:ahLst/>
              <a:cxnLst/>
              <a:rect l="l" t="t" r="r" b="b"/>
              <a:pathLst>
                <a:path w="1694813" h="767412" extrusionOk="0">
                  <a:moveTo>
                    <a:pt x="1693331" y="0"/>
                  </a:moveTo>
                  <a:cubicBezTo>
                    <a:pt x="1724222" y="449254"/>
                    <a:pt x="1266748" y="778027"/>
                    <a:pt x="847425" y="767137"/>
                  </a:cubicBezTo>
                  <a:cubicBezTo>
                    <a:pt x="428171" y="778302"/>
                    <a:pt x="-29782" y="449254"/>
                    <a:pt x="1520" y="0"/>
                  </a:cubicBezTo>
                  <a:cubicBezTo>
                    <a:pt x="92960" y="926660"/>
                    <a:pt x="1602234" y="926660"/>
                    <a:pt x="1693331" y="0"/>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4"/>
                </a:solidFill>
                <a:latin typeface="Calibri"/>
                <a:ea typeface="Calibri"/>
                <a:cs typeface="Calibri"/>
                <a:sym typeface="Calibri"/>
              </a:endParaRPr>
            </a:p>
          </p:txBody>
        </p:sp>
        <p:sp>
          <p:nvSpPr>
            <p:cNvPr id="196" name="Google Shape;196;p16"/>
            <p:cNvSpPr/>
            <p:nvPr/>
          </p:nvSpPr>
          <p:spPr>
            <a:xfrm>
              <a:off x="4100210" y="4889162"/>
              <a:ext cx="195071" cy="325922"/>
            </a:xfrm>
            <a:custGeom>
              <a:avLst/>
              <a:gdLst/>
              <a:ahLst/>
              <a:cxnLst/>
              <a:rect l="l" t="t" r="r" b="b"/>
              <a:pathLst>
                <a:path w="195071" h="325922" extrusionOk="0">
                  <a:moveTo>
                    <a:pt x="0" y="138701"/>
                  </a:moveTo>
                  <a:cubicBezTo>
                    <a:pt x="10069" y="227196"/>
                    <a:pt x="32330" y="318567"/>
                    <a:pt x="80892" y="325554"/>
                  </a:cubicBezTo>
                  <a:cubicBezTo>
                    <a:pt x="160140" y="336787"/>
                    <a:pt x="187538" y="88426"/>
                    <a:pt x="195072" y="0"/>
                  </a:cubicBezTo>
                  <a:cubicBezTo>
                    <a:pt x="136660" y="54898"/>
                    <a:pt x="71036" y="101557"/>
                    <a:pt x="0" y="138701"/>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6"/>
            <p:cNvSpPr/>
            <p:nvPr/>
          </p:nvSpPr>
          <p:spPr>
            <a:xfrm>
              <a:off x="3037246" y="4887244"/>
              <a:ext cx="186715" cy="327842"/>
            </a:xfrm>
            <a:custGeom>
              <a:avLst/>
              <a:gdLst/>
              <a:ahLst/>
              <a:cxnLst/>
              <a:rect l="l" t="t" r="r" b="b"/>
              <a:pathLst>
                <a:path w="186715" h="327842" extrusionOk="0">
                  <a:moveTo>
                    <a:pt x="0" y="0"/>
                  </a:moveTo>
                  <a:cubicBezTo>
                    <a:pt x="822" y="82672"/>
                    <a:pt x="10206" y="316170"/>
                    <a:pt x="89043" y="327472"/>
                  </a:cubicBezTo>
                  <a:cubicBezTo>
                    <a:pt x="140413" y="334801"/>
                    <a:pt x="170140" y="232127"/>
                    <a:pt x="186716" y="135139"/>
                  </a:cubicBezTo>
                  <a:cubicBezTo>
                    <a:pt x="118797" y="98508"/>
                    <a:pt x="56015" y="53069"/>
                    <a:pt x="0" y="0"/>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8" name="Google Shape;198;p16"/>
          <p:cNvSpPr txBox="1">
            <a:spLocks noGrp="1"/>
          </p:cNvSpPr>
          <p:nvPr>
            <p:ph type="title"/>
          </p:nvPr>
        </p:nvSpPr>
        <p:spPr>
          <a:xfrm>
            <a:off x="786588" y="578076"/>
            <a:ext cx="5326018" cy="396900"/>
          </a:xfrm>
          <a:prstGeom prst="rect">
            <a:avLst/>
          </a:prstGeom>
        </p:spPr>
        <p:txBody>
          <a:bodyPr spcFirstLastPara="1" wrap="square" lIns="0" tIns="0" rIns="0" bIns="0" anchor="b" anchorCtr="0">
            <a:noAutofit/>
          </a:bodyPr>
          <a:lstStyle/>
          <a:p>
            <a:pPr lvl="0"/>
            <a:r>
              <a:rPr lang="en-US" dirty="0" err="1" smtClean="0"/>
              <a:t>Về</a:t>
            </a:r>
            <a:r>
              <a:rPr lang="en-US" dirty="0" smtClean="0"/>
              <a:t> </a:t>
            </a:r>
            <a:r>
              <a:rPr lang="en-US" dirty="0" err="1" smtClean="0"/>
              <a:t>mô</a:t>
            </a:r>
            <a:r>
              <a:rPr lang="en-US" dirty="0" smtClean="0"/>
              <a:t> </a:t>
            </a:r>
            <a:r>
              <a:rPr lang="en-US" dirty="0" err="1"/>
              <a:t>hình</a:t>
            </a:r>
            <a:r>
              <a:rPr lang="en-US" dirty="0"/>
              <a:t> EfficientNetB2</a:t>
            </a:r>
            <a:endParaRPr dirty="0"/>
          </a:p>
        </p:txBody>
      </p:sp>
      <p:sp>
        <p:nvSpPr>
          <p:cNvPr id="199" name="Google Shape;199;p16"/>
          <p:cNvSpPr txBox="1">
            <a:spLocks noGrp="1"/>
          </p:cNvSpPr>
          <p:nvPr>
            <p:ph type="body" idx="1"/>
          </p:nvPr>
        </p:nvSpPr>
        <p:spPr>
          <a:xfrm>
            <a:off x="-97784" y="1475521"/>
            <a:ext cx="5853881" cy="1405285"/>
          </a:xfrm>
          <a:prstGeom prst="rect">
            <a:avLst/>
          </a:prstGeom>
        </p:spPr>
        <p:txBody>
          <a:bodyPr spcFirstLastPara="1" wrap="square" lIns="0" tIns="0" rIns="0" bIns="0" anchor="t" anchorCtr="0">
            <a:noAutofit/>
          </a:bodyPr>
          <a:lstStyle/>
          <a:p>
            <a:pPr lvl="0"/>
            <a:r>
              <a:rPr lang="vi-VN" sz="1400" b="1" dirty="0"/>
              <a:t>EfficientNetB2 là một trong các phiên bản của họ mô hình EfficientNet, được phát triển bởi Google AI năm 2019. EfficientNet là một kiến trúc mạng nơ-ron tích chập (CNN) hiện </a:t>
            </a:r>
            <a:r>
              <a:rPr lang="vi-VN" sz="1400" b="1" dirty="0" smtClean="0"/>
              <a:t>đại</a:t>
            </a:r>
            <a:r>
              <a:rPr lang="en-US" sz="1400" b="1" dirty="0" smtClean="0"/>
              <a:t>.</a:t>
            </a:r>
            <a:endParaRPr sz="1400" b="1" dirty="0"/>
          </a:p>
        </p:txBody>
      </p:sp>
      <p:sp>
        <p:nvSpPr>
          <p:cNvPr id="200" name="Google Shape;200;p16"/>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grpSp>
        <p:nvGrpSpPr>
          <p:cNvPr id="201" name="Google Shape;201;p16"/>
          <p:cNvGrpSpPr/>
          <p:nvPr/>
        </p:nvGrpSpPr>
        <p:grpSpPr>
          <a:xfrm>
            <a:off x="5936742" y="2037464"/>
            <a:ext cx="1101462" cy="1032153"/>
            <a:chOff x="8438871" y="401534"/>
            <a:chExt cx="2115348" cy="1982241"/>
          </a:xfrm>
        </p:grpSpPr>
        <p:sp>
          <p:nvSpPr>
            <p:cNvPr id="202" name="Google Shape;202;p16"/>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6"/>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6"/>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6"/>
            <p:cNvSpPr/>
            <p:nvPr/>
          </p:nvSpPr>
          <p:spPr>
            <a:xfrm>
              <a:off x="9302517"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16"/>
          <p:cNvGrpSpPr/>
          <p:nvPr/>
        </p:nvGrpSpPr>
        <p:grpSpPr>
          <a:xfrm>
            <a:off x="7595347" y="2037464"/>
            <a:ext cx="1101462" cy="1032153"/>
            <a:chOff x="8438871" y="401534"/>
            <a:chExt cx="2115348" cy="1982241"/>
          </a:xfrm>
        </p:grpSpPr>
        <p:sp>
          <p:nvSpPr>
            <p:cNvPr id="207" name="Google Shape;207;p16"/>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6"/>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6"/>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6"/>
            <p:cNvSpPr/>
            <p:nvPr/>
          </p:nvSpPr>
          <p:spPr>
            <a:xfrm>
              <a:off x="9302517"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 name="Google Shape;211;p16"/>
          <p:cNvGrpSpPr/>
          <p:nvPr/>
        </p:nvGrpSpPr>
        <p:grpSpPr>
          <a:xfrm>
            <a:off x="5712265" y="1759100"/>
            <a:ext cx="3222023" cy="517515"/>
            <a:chOff x="5712265" y="930863"/>
            <a:chExt cx="3222023" cy="517515"/>
          </a:xfrm>
        </p:grpSpPr>
        <p:sp>
          <p:nvSpPr>
            <p:cNvPr id="212" name="Google Shape;212;p16"/>
            <p:cNvSpPr/>
            <p:nvPr/>
          </p:nvSpPr>
          <p:spPr>
            <a:xfrm>
              <a:off x="7536277" y="930863"/>
              <a:ext cx="1398011" cy="517515"/>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6"/>
            <p:cNvSpPr/>
            <p:nvPr/>
          </p:nvSpPr>
          <p:spPr>
            <a:xfrm flipH="1">
              <a:off x="5712265" y="930863"/>
              <a:ext cx="1398011" cy="517515"/>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16"/>
          <p:cNvGrpSpPr/>
          <p:nvPr/>
        </p:nvGrpSpPr>
        <p:grpSpPr>
          <a:xfrm>
            <a:off x="6007738" y="1109495"/>
            <a:ext cx="516461" cy="517522"/>
            <a:chOff x="2893887" y="2547824"/>
            <a:chExt cx="1212350" cy="1214840"/>
          </a:xfrm>
        </p:grpSpPr>
        <p:sp>
          <p:nvSpPr>
            <p:cNvPr id="215" name="Google Shape;215;p16"/>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6"/>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6"/>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6"/>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 name="Google Shape;219;p16"/>
          <p:cNvGrpSpPr/>
          <p:nvPr/>
        </p:nvGrpSpPr>
        <p:grpSpPr>
          <a:xfrm flipH="1">
            <a:off x="8154119" y="1109495"/>
            <a:ext cx="516461" cy="517522"/>
            <a:chOff x="2893887" y="2547824"/>
            <a:chExt cx="1212350" cy="1214840"/>
          </a:xfrm>
        </p:grpSpPr>
        <p:sp>
          <p:nvSpPr>
            <p:cNvPr id="220" name="Google Shape;220;p16"/>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6"/>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6"/>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6"/>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 name="Google Shape;199;p16"/>
          <p:cNvSpPr txBox="1">
            <a:spLocks/>
          </p:cNvSpPr>
          <p:nvPr/>
        </p:nvSpPr>
        <p:spPr>
          <a:xfrm>
            <a:off x="-65367" y="2664175"/>
            <a:ext cx="5853881" cy="1405285"/>
          </a:xfrm>
          <a:prstGeom prst="rect">
            <a:avLst/>
          </a:prstGeom>
          <a:noFill/>
          <a:ln>
            <a:noFill/>
          </a:ln>
          <a:effectLst>
            <a:outerShdw dist="9525" dir="16200000" algn="bl" rotWithShape="0">
              <a:schemeClr val="lt1">
                <a:alpha val="20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lt2"/>
              </a:buClr>
              <a:buSzPts val="1800"/>
              <a:buFont typeface="Quicksand Light"/>
              <a:buChar char="➜"/>
              <a:defRPr sz="2200" b="0" i="0" u="none" strike="noStrike" cap="none">
                <a:solidFill>
                  <a:schemeClr val="dk1"/>
                </a:solidFill>
                <a:latin typeface="Quicksand Light"/>
                <a:ea typeface="Quicksand Light"/>
                <a:cs typeface="Quicksand Light"/>
                <a:sym typeface="Quicksand Light"/>
              </a:defRPr>
            </a:lvl1pPr>
            <a:lvl2pPr marL="914400" marR="0" lvl="1"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2pPr>
            <a:lvl3pPr marL="1371600" marR="0" lvl="2"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3pPr>
            <a:lvl4pPr marL="1828800" marR="0" lvl="3"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4pPr>
            <a:lvl5pPr marL="2286000" marR="0" lvl="4"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5pPr>
            <a:lvl6pPr marL="2743200" marR="0" lvl="5"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6pPr>
            <a:lvl7pPr marL="3200400" marR="0" lvl="6"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7pPr>
            <a:lvl8pPr marL="3657600" marR="0" lvl="7"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8pPr>
            <a:lvl9pPr marL="4114800" marR="0" lvl="8" indent="-368300" algn="l" rtl="0">
              <a:lnSpc>
                <a:spcPct val="115000"/>
              </a:lnSpc>
              <a:spcBef>
                <a:spcPts val="0"/>
              </a:spcBef>
              <a:spcAft>
                <a:spcPts val="0"/>
              </a:spcAft>
              <a:buClr>
                <a:schemeClr val="dk1"/>
              </a:buClr>
              <a:buSzPts val="2200"/>
              <a:buFont typeface="Quicksand Light"/>
              <a:buChar char="■"/>
              <a:defRPr sz="2200" b="0" i="0" u="none" strike="noStrike" cap="none">
                <a:solidFill>
                  <a:schemeClr val="dk1"/>
                </a:solidFill>
                <a:latin typeface="Quicksand Light"/>
                <a:ea typeface="Quicksand Light"/>
                <a:cs typeface="Quicksand Light"/>
                <a:sym typeface="Quicksand Light"/>
              </a:defRPr>
            </a:lvl9pPr>
          </a:lstStyle>
          <a:p>
            <a:r>
              <a:rPr lang="vi-VN" sz="1400" b="1" dirty="0"/>
              <a:t>EfficientNet sử dụng kỹ thuật “compound scaling” để đồng thời mở rộng chiều sâu (depth), chiều rộng (width) và độ phân giải ảnh đầu vào (resolution) một cách cân đối, giúp mô hình học tốt hơn mà không tăng quá nhiều tham số.</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grpSp>
        <p:nvGrpSpPr>
          <p:cNvPr id="194" name="Google Shape;194;p16"/>
          <p:cNvGrpSpPr/>
          <p:nvPr/>
        </p:nvGrpSpPr>
        <p:grpSpPr>
          <a:xfrm>
            <a:off x="6583953" y="2917211"/>
            <a:ext cx="1510417" cy="757338"/>
            <a:chOff x="2819969" y="4365386"/>
            <a:chExt cx="1694813" cy="849700"/>
          </a:xfrm>
        </p:grpSpPr>
        <p:sp>
          <p:nvSpPr>
            <p:cNvPr id="195" name="Google Shape;195;p16"/>
            <p:cNvSpPr/>
            <p:nvPr/>
          </p:nvSpPr>
          <p:spPr>
            <a:xfrm>
              <a:off x="2819969" y="4365386"/>
              <a:ext cx="1694813" cy="767412"/>
            </a:xfrm>
            <a:custGeom>
              <a:avLst/>
              <a:gdLst/>
              <a:ahLst/>
              <a:cxnLst/>
              <a:rect l="l" t="t" r="r" b="b"/>
              <a:pathLst>
                <a:path w="1694813" h="767412" extrusionOk="0">
                  <a:moveTo>
                    <a:pt x="1693331" y="0"/>
                  </a:moveTo>
                  <a:cubicBezTo>
                    <a:pt x="1724222" y="449254"/>
                    <a:pt x="1266748" y="778027"/>
                    <a:pt x="847425" y="767137"/>
                  </a:cubicBezTo>
                  <a:cubicBezTo>
                    <a:pt x="428171" y="778302"/>
                    <a:pt x="-29782" y="449254"/>
                    <a:pt x="1520" y="0"/>
                  </a:cubicBezTo>
                  <a:cubicBezTo>
                    <a:pt x="92960" y="926660"/>
                    <a:pt x="1602234" y="926660"/>
                    <a:pt x="1693331" y="0"/>
                  </a:cubicBezTo>
                  <a:close/>
                </a:path>
              </a:pathLst>
            </a:custGeom>
            <a:solidFill>
              <a:srgbClr val="741B47"/>
            </a:solidFill>
            <a:ln>
              <a:noFill/>
            </a:ln>
            <a:effectLst>
              <a:outerShdw blurRad="28575" dist="38100" dir="5400000" algn="bl" rotWithShape="0">
                <a:schemeClr val="dk1">
                  <a:alpha val="2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C0007C"/>
                </a:solidFill>
                <a:effectLst/>
                <a:uLnTx/>
                <a:uFillTx/>
                <a:latin typeface="Calibri"/>
                <a:ea typeface="Calibri"/>
                <a:cs typeface="Calibri"/>
                <a:sym typeface="Calibri"/>
              </a:endParaRPr>
            </a:p>
          </p:txBody>
        </p:sp>
        <p:sp>
          <p:nvSpPr>
            <p:cNvPr id="196" name="Google Shape;196;p16"/>
            <p:cNvSpPr/>
            <p:nvPr/>
          </p:nvSpPr>
          <p:spPr>
            <a:xfrm>
              <a:off x="4100210" y="4889162"/>
              <a:ext cx="195071" cy="325922"/>
            </a:xfrm>
            <a:custGeom>
              <a:avLst/>
              <a:gdLst/>
              <a:ahLst/>
              <a:cxnLst/>
              <a:rect l="l" t="t" r="r" b="b"/>
              <a:pathLst>
                <a:path w="195071" h="325922" extrusionOk="0">
                  <a:moveTo>
                    <a:pt x="0" y="138701"/>
                  </a:moveTo>
                  <a:cubicBezTo>
                    <a:pt x="10069" y="227196"/>
                    <a:pt x="32330" y="318567"/>
                    <a:pt x="80892" y="325554"/>
                  </a:cubicBezTo>
                  <a:cubicBezTo>
                    <a:pt x="160140" y="336787"/>
                    <a:pt x="187538" y="88426"/>
                    <a:pt x="195072" y="0"/>
                  </a:cubicBezTo>
                  <a:cubicBezTo>
                    <a:pt x="136660" y="54898"/>
                    <a:pt x="71036" y="101557"/>
                    <a:pt x="0" y="138701"/>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7" name="Google Shape;197;p16"/>
            <p:cNvSpPr/>
            <p:nvPr/>
          </p:nvSpPr>
          <p:spPr>
            <a:xfrm>
              <a:off x="3037246" y="4887244"/>
              <a:ext cx="186715" cy="327842"/>
            </a:xfrm>
            <a:custGeom>
              <a:avLst/>
              <a:gdLst/>
              <a:ahLst/>
              <a:cxnLst/>
              <a:rect l="l" t="t" r="r" b="b"/>
              <a:pathLst>
                <a:path w="186715" h="327842" extrusionOk="0">
                  <a:moveTo>
                    <a:pt x="0" y="0"/>
                  </a:moveTo>
                  <a:cubicBezTo>
                    <a:pt x="822" y="82672"/>
                    <a:pt x="10206" y="316170"/>
                    <a:pt x="89043" y="327472"/>
                  </a:cubicBezTo>
                  <a:cubicBezTo>
                    <a:pt x="140413" y="334801"/>
                    <a:pt x="170140" y="232127"/>
                    <a:pt x="186716" y="135139"/>
                  </a:cubicBezTo>
                  <a:cubicBezTo>
                    <a:pt x="118797" y="98508"/>
                    <a:pt x="56015" y="53069"/>
                    <a:pt x="0" y="0"/>
                  </a:cubicBezTo>
                  <a:close/>
                </a:path>
              </a:pathLst>
            </a:custGeom>
            <a:gradFill>
              <a:gsLst>
                <a:gs pos="0">
                  <a:srgbClr val="F0E0C7"/>
                </a:gs>
                <a:gs pos="50000">
                  <a:srgbClr val="F8F1E4"/>
                </a:gs>
                <a:gs pos="100000">
                  <a:schemeClr val="lt1"/>
                </a:gs>
              </a:gsLst>
              <a:lin ang="5400012" scaled="0"/>
            </a:gradFill>
            <a:ln>
              <a:noFill/>
            </a:ln>
            <a:effectLst>
              <a:outerShdw blurRad="14288" dist="28575" dir="5400000" algn="bl" rotWithShape="0">
                <a:schemeClr val="dk1">
                  <a:alpha val="30000"/>
                </a:scheme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98" name="Google Shape;198;p16"/>
          <p:cNvSpPr txBox="1">
            <a:spLocks noGrp="1"/>
          </p:cNvSpPr>
          <p:nvPr>
            <p:ph type="title"/>
          </p:nvPr>
        </p:nvSpPr>
        <p:spPr>
          <a:xfrm>
            <a:off x="786588" y="569198"/>
            <a:ext cx="6507830" cy="396900"/>
          </a:xfrm>
          <a:prstGeom prst="rect">
            <a:avLst/>
          </a:prstGeom>
        </p:spPr>
        <p:txBody>
          <a:bodyPr spcFirstLastPara="1" wrap="square" lIns="0" tIns="0" rIns="0" bIns="0" anchor="b" anchorCtr="0">
            <a:noAutofit/>
          </a:bodyPr>
          <a:lstStyle/>
          <a:p>
            <a:pPr lvl="0"/>
            <a:r>
              <a:rPr lang="en-US" dirty="0" err="1"/>
              <a:t>Cách</a:t>
            </a:r>
            <a:r>
              <a:rPr lang="en-US" dirty="0"/>
              <a:t> </a:t>
            </a:r>
            <a:r>
              <a:rPr lang="en-US" dirty="0" err="1"/>
              <a:t>mô</a:t>
            </a:r>
            <a:r>
              <a:rPr lang="en-US" dirty="0"/>
              <a:t> </a:t>
            </a:r>
            <a:r>
              <a:rPr lang="en-US" dirty="0" err="1"/>
              <a:t>hình</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dữ</a:t>
            </a:r>
            <a:r>
              <a:rPr lang="en-US" dirty="0"/>
              <a:t> </a:t>
            </a:r>
            <a:r>
              <a:rPr lang="en-US" dirty="0" err="1"/>
              <a:t>liệu</a:t>
            </a:r>
            <a:endParaRPr dirty="0"/>
          </a:p>
        </p:txBody>
      </p:sp>
      <p:sp>
        <p:nvSpPr>
          <p:cNvPr id="199" name="Google Shape;199;p16"/>
          <p:cNvSpPr txBox="1">
            <a:spLocks noGrp="1"/>
          </p:cNvSpPr>
          <p:nvPr>
            <p:ph type="body" idx="1"/>
          </p:nvPr>
        </p:nvSpPr>
        <p:spPr>
          <a:xfrm>
            <a:off x="102350" y="1115373"/>
            <a:ext cx="5835190" cy="3530865"/>
          </a:xfrm>
          <a:prstGeom prst="rect">
            <a:avLst/>
          </a:prstGeom>
        </p:spPr>
        <p:txBody>
          <a:bodyPr spcFirstLastPara="1" wrap="square" lIns="0" tIns="0" rIns="0" bIns="0" anchor="t" anchorCtr="0">
            <a:noAutofit/>
          </a:bodyPr>
          <a:lstStyle/>
          <a:p>
            <a:pPr marL="114300" lvl="0" indent="0">
              <a:buNone/>
            </a:pPr>
            <a:r>
              <a:rPr lang="en-US" sz="1400" b="1" dirty="0" smtClean="0"/>
              <a:t>1. </a:t>
            </a:r>
            <a:r>
              <a:rPr lang="vi-VN" sz="1400" b="1" dirty="0" smtClean="0"/>
              <a:t>Dữ </a:t>
            </a:r>
            <a:r>
              <a:rPr lang="vi-VN" sz="1400" b="1" dirty="0"/>
              <a:t>liệu đầu vào</a:t>
            </a:r>
            <a:r>
              <a:rPr lang="vi-VN" sz="1400" b="1" dirty="0" smtClean="0"/>
              <a:t>:</a:t>
            </a:r>
            <a:endParaRPr lang="en-US" sz="1400" b="1" dirty="0" smtClean="0"/>
          </a:p>
          <a:p>
            <a:pPr lvl="0"/>
            <a:r>
              <a:rPr lang="vi-VN" sz="1400" b="1" dirty="0" smtClean="0"/>
              <a:t>EfficientNetB2 </a:t>
            </a:r>
            <a:r>
              <a:rPr lang="vi-VN" sz="1400" b="1" dirty="0"/>
              <a:t>yêu cầu ảnh đầu vào có kích thước 260×260 pixels (so với 224x224 ở EfficientNetB0</a:t>
            </a:r>
            <a:r>
              <a:rPr lang="vi-VN" sz="1400" b="1" dirty="0" smtClean="0"/>
              <a:t>).</a:t>
            </a:r>
            <a:endParaRPr lang="en-US" sz="1400" b="1" dirty="0" smtClean="0"/>
          </a:p>
          <a:p>
            <a:pPr lvl="0"/>
            <a:r>
              <a:rPr lang="vi-VN" sz="1400" b="1" dirty="0" smtClean="0"/>
              <a:t>Ảnh </a:t>
            </a:r>
            <a:r>
              <a:rPr lang="vi-VN" sz="1400" b="1" dirty="0"/>
              <a:t>thường cần được chuẩn hóa (normalize) theo các giá trị trung bình/độ lệch chuẩn từ </a:t>
            </a:r>
            <a:r>
              <a:rPr lang="vi-VN" sz="1400" b="1" dirty="0" smtClean="0"/>
              <a:t>ImageNet</a:t>
            </a:r>
            <a:endParaRPr lang="en-US" sz="1400" b="1" dirty="0" smtClean="0"/>
          </a:p>
          <a:p>
            <a:pPr marL="114300" lvl="0" indent="0">
              <a:buNone/>
            </a:pPr>
            <a:r>
              <a:rPr lang="vi-VN" sz="1400" b="1" dirty="0" smtClean="0"/>
              <a:t> </a:t>
            </a:r>
            <a:r>
              <a:rPr lang="en-US" sz="1400" b="1" dirty="0" smtClean="0"/>
              <a:t>2. </a:t>
            </a:r>
            <a:r>
              <a:rPr lang="vi-VN" sz="1400" b="1" dirty="0" smtClean="0"/>
              <a:t>Dữ </a:t>
            </a:r>
            <a:r>
              <a:rPr lang="vi-VN" sz="1400" b="1" dirty="0"/>
              <a:t>liệu đi qua các bước</a:t>
            </a:r>
            <a:r>
              <a:rPr lang="vi-VN" sz="1400" b="1" dirty="0" smtClean="0"/>
              <a:t>:</a:t>
            </a:r>
            <a:endParaRPr lang="en-US" sz="1400" b="1" dirty="0" smtClean="0"/>
          </a:p>
          <a:p>
            <a:pPr lvl="0"/>
            <a:r>
              <a:rPr lang="vi-VN" sz="1400" b="1" dirty="0" smtClean="0"/>
              <a:t>Preprocessing </a:t>
            </a:r>
            <a:r>
              <a:rPr lang="vi-VN" sz="1400" b="1" dirty="0"/>
              <a:t>ảnh: resize ảnh về đúng kích thước, chuẩn hóa pixel</a:t>
            </a:r>
            <a:r>
              <a:rPr lang="vi-VN" sz="1400" b="1" dirty="0" smtClean="0"/>
              <a:t>.</a:t>
            </a:r>
            <a:endParaRPr lang="en-US" sz="1400" b="1" dirty="0" smtClean="0"/>
          </a:p>
          <a:p>
            <a:pPr lvl="0"/>
            <a:r>
              <a:rPr lang="vi-VN" sz="1400" b="1" dirty="0" smtClean="0"/>
              <a:t>Forward </a:t>
            </a:r>
            <a:r>
              <a:rPr lang="vi-VN" sz="1400" b="1" dirty="0"/>
              <a:t>qua các MBConv blocks: mỗi block trích xuất các đặc trưng khác nhau</a:t>
            </a:r>
            <a:r>
              <a:rPr lang="vi-VN" sz="1400" b="1" dirty="0" smtClean="0"/>
              <a:t>.</a:t>
            </a:r>
            <a:endParaRPr lang="en-US" sz="1400" b="1" dirty="0" smtClean="0"/>
          </a:p>
          <a:p>
            <a:pPr lvl="0"/>
            <a:r>
              <a:rPr lang="vi-VN" sz="1400" b="1" dirty="0" smtClean="0"/>
              <a:t>Global </a:t>
            </a:r>
            <a:r>
              <a:rPr lang="vi-VN" sz="1400" b="1" dirty="0"/>
              <a:t>Average Pooling: tổng hợp thông tin từ toàn bộ ảnh</a:t>
            </a:r>
            <a:r>
              <a:rPr lang="vi-VN" sz="1400" b="1" dirty="0" smtClean="0"/>
              <a:t>.</a:t>
            </a:r>
            <a:endParaRPr lang="en-US" sz="1400" b="1" dirty="0" smtClean="0"/>
          </a:p>
          <a:p>
            <a:pPr lvl="0"/>
            <a:r>
              <a:rPr lang="vi-VN" sz="1400" b="1" dirty="0" smtClean="0"/>
              <a:t>Dense </a:t>
            </a:r>
            <a:r>
              <a:rPr lang="vi-VN" sz="1400" b="1" dirty="0"/>
              <a:t>layer + Softmax: đưa ra dự đoán phân lớp.</a:t>
            </a:r>
            <a:endParaRPr sz="1400" b="1" dirty="0"/>
          </a:p>
        </p:txBody>
      </p:sp>
      <p:sp>
        <p:nvSpPr>
          <p:cNvPr id="200" name="Google Shape;200;p16"/>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1" i="0" u="none" strike="noStrike" kern="0" cap="none" spc="0" normalizeH="0" baseline="0" noProof="0">
                <a:ln>
                  <a:noFill/>
                </a:ln>
                <a:solidFill>
                  <a:srgbClr val="FFFFFF"/>
                </a:solidFill>
                <a:effectLst/>
                <a:uLnTx/>
                <a:uFillTx/>
                <a:latin typeface="Atma"/>
                <a:cs typeface="Atma"/>
                <a:sym typeface="Atm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500" b="1" i="0" u="none" strike="noStrike" kern="0" cap="none" spc="0" normalizeH="0" baseline="0" noProof="0" dirty="0">
              <a:ln>
                <a:noFill/>
              </a:ln>
              <a:solidFill>
                <a:srgbClr val="FFFFFF"/>
              </a:solidFill>
              <a:effectLst/>
              <a:uLnTx/>
              <a:uFillTx/>
              <a:latin typeface="Atma"/>
              <a:cs typeface="Atma"/>
              <a:sym typeface="Atma"/>
            </a:endParaRPr>
          </a:p>
        </p:txBody>
      </p:sp>
      <p:grpSp>
        <p:nvGrpSpPr>
          <p:cNvPr id="201" name="Google Shape;201;p16"/>
          <p:cNvGrpSpPr/>
          <p:nvPr/>
        </p:nvGrpSpPr>
        <p:grpSpPr>
          <a:xfrm>
            <a:off x="5936742" y="2037464"/>
            <a:ext cx="1101462" cy="1032153"/>
            <a:chOff x="8438871" y="401534"/>
            <a:chExt cx="2115348" cy="1982241"/>
          </a:xfrm>
        </p:grpSpPr>
        <p:sp>
          <p:nvSpPr>
            <p:cNvPr id="202" name="Google Shape;202;p16"/>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3" name="Google Shape;203;p16"/>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4" name="Google Shape;204;p16"/>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5" name="Google Shape;205;p16"/>
            <p:cNvSpPr/>
            <p:nvPr/>
          </p:nvSpPr>
          <p:spPr>
            <a:xfrm>
              <a:off x="9302517"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06" name="Google Shape;206;p16"/>
          <p:cNvGrpSpPr/>
          <p:nvPr/>
        </p:nvGrpSpPr>
        <p:grpSpPr>
          <a:xfrm>
            <a:off x="7595347" y="2037464"/>
            <a:ext cx="1101462" cy="1032153"/>
            <a:chOff x="8438871" y="401534"/>
            <a:chExt cx="2115348" cy="1982241"/>
          </a:xfrm>
        </p:grpSpPr>
        <p:sp>
          <p:nvSpPr>
            <p:cNvPr id="207" name="Google Shape;207;p16"/>
            <p:cNvSpPr/>
            <p:nvPr/>
          </p:nvSpPr>
          <p:spPr>
            <a:xfrm>
              <a:off x="8438871" y="401534"/>
              <a:ext cx="2115348" cy="1982241"/>
            </a:xfrm>
            <a:custGeom>
              <a:avLst/>
              <a:gdLst/>
              <a:ahLst/>
              <a:cxnLst/>
              <a:rect l="l" t="t" r="r" b="b"/>
              <a:pathLst>
                <a:path w="2115348" h="1982241" extrusionOk="0">
                  <a:moveTo>
                    <a:pt x="1084381" y="1982241"/>
                  </a:moveTo>
                  <a:cubicBezTo>
                    <a:pt x="797390" y="1982241"/>
                    <a:pt x="529098" y="1889705"/>
                    <a:pt x="328957" y="1721963"/>
                  </a:cubicBezTo>
                  <a:cubicBezTo>
                    <a:pt x="126830" y="1552302"/>
                    <a:pt x="10253" y="1321476"/>
                    <a:pt x="663" y="1072019"/>
                  </a:cubicBezTo>
                  <a:cubicBezTo>
                    <a:pt x="-9679" y="803042"/>
                    <a:pt x="101418" y="520571"/>
                    <a:pt x="297929" y="316389"/>
                  </a:cubicBezTo>
                  <a:cubicBezTo>
                    <a:pt x="390670" y="219534"/>
                    <a:pt x="501494" y="141871"/>
                    <a:pt x="624236" y="87824"/>
                  </a:cubicBezTo>
                  <a:cubicBezTo>
                    <a:pt x="758690" y="29170"/>
                    <a:pt x="903967" y="-739"/>
                    <a:pt x="1050682" y="14"/>
                  </a:cubicBezTo>
                  <a:cubicBezTo>
                    <a:pt x="1339866" y="14"/>
                    <a:pt x="1578979" y="75906"/>
                    <a:pt x="1761448" y="225497"/>
                  </a:cubicBezTo>
                  <a:cubicBezTo>
                    <a:pt x="1935630" y="368308"/>
                    <a:pt x="2049125" y="569750"/>
                    <a:pt x="2098577" y="824412"/>
                  </a:cubicBezTo>
                  <a:cubicBezTo>
                    <a:pt x="2125770" y="962922"/>
                    <a:pt x="2119811" y="1105890"/>
                    <a:pt x="2081317" y="1241680"/>
                  </a:cubicBezTo>
                  <a:cubicBezTo>
                    <a:pt x="2044193" y="1372408"/>
                    <a:pt x="1980083" y="1493904"/>
                    <a:pt x="1893094" y="1598330"/>
                  </a:cubicBezTo>
                  <a:cubicBezTo>
                    <a:pt x="1796038" y="1715326"/>
                    <a:pt x="1675145" y="1810252"/>
                    <a:pt x="1538431" y="1876760"/>
                  </a:cubicBezTo>
                  <a:cubicBezTo>
                    <a:pt x="1396921" y="1945638"/>
                    <a:pt x="1241713" y="1981693"/>
                    <a:pt x="1084381" y="1982241"/>
                  </a:cubicBezTo>
                  <a:close/>
                </a:path>
              </a:pathLst>
            </a:custGeom>
            <a:solidFill>
              <a:srgbClr val="09052E">
                <a:alpha val="1173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8" name="Google Shape;208;p16"/>
            <p:cNvSpPr/>
            <p:nvPr/>
          </p:nvSpPr>
          <p:spPr>
            <a:xfrm>
              <a:off x="8561906" y="475316"/>
              <a:ext cx="1869268" cy="1736332"/>
            </a:xfrm>
            <a:custGeom>
              <a:avLst/>
              <a:gdLst/>
              <a:ahLst/>
              <a:cxnLst/>
              <a:rect l="l" t="t" r="r" b="b"/>
              <a:pathLst>
                <a:path w="1869268" h="1736332" extrusionOk="0">
                  <a:moveTo>
                    <a:pt x="927716" y="0"/>
                  </a:moveTo>
                  <a:cubicBezTo>
                    <a:pt x="337705" y="0"/>
                    <a:pt x="-16274" y="505694"/>
                    <a:pt x="576" y="943990"/>
                  </a:cubicBezTo>
                  <a:cubicBezTo>
                    <a:pt x="17426" y="1382285"/>
                    <a:pt x="422022" y="1736332"/>
                    <a:pt x="961415" y="1736332"/>
                  </a:cubicBezTo>
                  <a:cubicBezTo>
                    <a:pt x="1500808" y="1736332"/>
                    <a:pt x="1957049" y="1250776"/>
                    <a:pt x="1854856" y="724876"/>
                  </a:cubicBezTo>
                  <a:cubicBezTo>
                    <a:pt x="1769443" y="285279"/>
                    <a:pt x="1464438" y="0"/>
                    <a:pt x="92771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9" name="Google Shape;209;p16"/>
            <p:cNvSpPr/>
            <p:nvPr/>
          </p:nvSpPr>
          <p:spPr>
            <a:xfrm>
              <a:off x="8561904" y="1299235"/>
              <a:ext cx="1869279" cy="912413"/>
            </a:xfrm>
            <a:custGeom>
              <a:avLst/>
              <a:gdLst/>
              <a:ahLst/>
              <a:cxnLst/>
              <a:rect l="l" t="t" r="r" b="b"/>
              <a:pathLst>
                <a:path w="1869279" h="912413" extrusionOk="0">
                  <a:moveTo>
                    <a:pt x="963129" y="603915"/>
                  </a:moveTo>
                  <a:cubicBezTo>
                    <a:pt x="507230" y="603915"/>
                    <a:pt x="141882" y="366308"/>
                    <a:pt x="1880" y="34795"/>
                  </a:cubicBezTo>
                  <a:cubicBezTo>
                    <a:pt x="-39" y="63179"/>
                    <a:pt x="-518" y="91646"/>
                    <a:pt x="578" y="120071"/>
                  </a:cubicBezTo>
                  <a:cubicBezTo>
                    <a:pt x="17428" y="558435"/>
                    <a:pt x="422024" y="912414"/>
                    <a:pt x="961417" y="912414"/>
                  </a:cubicBezTo>
                  <a:cubicBezTo>
                    <a:pt x="1466769" y="912414"/>
                    <a:pt x="1899105" y="486242"/>
                    <a:pt x="1867666" y="0"/>
                  </a:cubicBezTo>
                  <a:cubicBezTo>
                    <a:pt x="1728075" y="347404"/>
                    <a:pt x="1367589" y="603915"/>
                    <a:pt x="963129" y="60391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0" name="Google Shape;210;p16"/>
            <p:cNvSpPr/>
            <p:nvPr/>
          </p:nvSpPr>
          <p:spPr>
            <a:xfrm>
              <a:off x="9302517" y="748882"/>
              <a:ext cx="387480" cy="1272283"/>
            </a:xfrm>
            <a:custGeom>
              <a:avLst/>
              <a:gdLst/>
              <a:ahLst/>
              <a:cxnLst/>
              <a:rect l="l" t="t" r="r" b="b"/>
              <a:pathLst>
                <a:path w="387480" h="1272283" extrusionOk="0">
                  <a:moveTo>
                    <a:pt x="341492" y="318088"/>
                  </a:moveTo>
                  <a:cubicBezTo>
                    <a:pt x="290600" y="318070"/>
                    <a:pt x="249367" y="276810"/>
                    <a:pt x="249367" y="225931"/>
                  </a:cubicBezTo>
                  <a:cubicBezTo>
                    <a:pt x="249436" y="192269"/>
                    <a:pt x="267792" y="161294"/>
                    <a:pt x="297313" y="145140"/>
                  </a:cubicBezTo>
                  <a:cubicBezTo>
                    <a:pt x="267860" y="90372"/>
                    <a:pt x="228955" y="41237"/>
                    <a:pt x="182448" y="0"/>
                  </a:cubicBezTo>
                  <a:cubicBezTo>
                    <a:pt x="182448" y="0"/>
                    <a:pt x="-269615" y="719876"/>
                    <a:pt x="249436" y="1272283"/>
                  </a:cubicBezTo>
                  <a:cubicBezTo>
                    <a:pt x="249436" y="1272283"/>
                    <a:pt x="459713" y="731178"/>
                    <a:pt x="361218" y="315896"/>
                  </a:cubicBezTo>
                  <a:cubicBezTo>
                    <a:pt x="354712" y="317324"/>
                    <a:pt x="348136" y="318059"/>
                    <a:pt x="341492" y="318088"/>
                  </a:cubicBezTo>
                  <a:close/>
                </a:path>
              </a:pathLst>
            </a:custGeom>
            <a:gradFill>
              <a:gsLst>
                <a:gs pos="0">
                  <a:schemeClr val="accent4"/>
                </a:gs>
                <a:gs pos="100000">
                  <a:srgbClr val="FF6B4B"/>
                </a:gs>
              </a:gsLst>
              <a:lin ang="0" scaled="0"/>
            </a:gra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11" name="Google Shape;211;p16"/>
          <p:cNvGrpSpPr/>
          <p:nvPr/>
        </p:nvGrpSpPr>
        <p:grpSpPr>
          <a:xfrm>
            <a:off x="5712265" y="1759100"/>
            <a:ext cx="3222023" cy="517515"/>
            <a:chOff x="5712265" y="930863"/>
            <a:chExt cx="3222023" cy="517515"/>
          </a:xfrm>
        </p:grpSpPr>
        <p:sp>
          <p:nvSpPr>
            <p:cNvPr id="212" name="Google Shape;212;p16"/>
            <p:cNvSpPr/>
            <p:nvPr/>
          </p:nvSpPr>
          <p:spPr>
            <a:xfrm>
              <a:off x="7536277" y="930863"/>
              <a:ext cx="1398011" cy="517515"/>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3" name="Google Shape;213;p16"/>
            <p:cNvSpPr/>
            <p:nvPr/>
          </p:nvSpPr>
          <p:spPr>
            <a:xfrm flipH="1">
              <a:off x="5712265" y="930863"/>
              <a:ext cx="1398011" cy="517515"/>
            </a:xfrm>
            <a:custGeom>
              <a:avLst/>
              <a:gdLst/>
              <a:ahLst/>
              <a:cxnLst/>
              <a:rect l="l" t="t" r="r" b="b"/>
              <a:pathLst>
                <a:path w="2301252" h="851877" extrusionOk="0">
                  <a:moveTo>
                    <a:pt x="9833" y="801529"/>
                  </a:moveTo>
                  <a:cubicBezTo>
                    <a:pt x="9833" y="801529"/>
                    <a:pt x="156479" y="507003"/>
                    <a:pt x="492924" y="317205"/>
                  </a:cubicBezTo>
                  <a:cubicBezTo>
                    <a:pt x="1075126" y="-11568"/>
                    <a:pt x="1738768" y="-119035"/>
                    <a:pt x="1353487" y="159668"/>
                  </a:cubicBezTo>
                  <a:cubicBezTo>
                    <a:pt x="1353487" y="159668"/>
                    <a:pt x="2116241" y="8981"/>
                    <a:pt x="2136789" y="255560"/>
                  </a:cubicBezTo>
                  <a:cubicBezTo>
                    <a:pt x="2147200" y="380083"/>
                    <a:pt x="1774591" y="392549"/>
                    <a:pt x="1774591" y="392549"/>
                  </a:cubicBezTo>
                  <a:cubicBezTo>
                    <a:pt x="1774591" y="392549"/>
                    <a:pt x="2292066" y="471044"/>
                    <a:pt x="2301176" y="735021"/>
                  </a:cubicBezTo>
                  <a:cubicBezTo>
                    <a:pt x="2308025" y="933655"/>
                    <a:pt x="1855962" y="515839"/>
                    <a:pt x="890191" y="673376"/>
                  </a:cubicBezTo>
                  <a:cubicBezTo>
                    <a:pt x="495184" y="737829"/>
                    <a:pt x="285180" y="778036"/>
                    <a:pt x="41957" y="848174"/>
                  </a:cubicBezTo>
                  <a:cubicBezTo>
                    <a:pt x="-27017" y="868037"/>
                    <a:pt x="9833" y="801529"/>
                    <a:pt x="9833" y="801529"/>
                  </a:cubicBezTo>
                  <a:close/>
                </a:path>
              </a:pathLst>
            </a:custGeom>
            <a:gradFill>
              <a:gsLst>
                <a:gs pos="0">
                  <a:schemeClr val="accent3"/>
                </a:gs>
                <a:gs pos="100000">
                  <a:schemeClr val="accent2"/>
                </a:gs>
              </a:gsLst>
              <a:lin ang="0" scaled="0"/>
            </a:gradFill>
            <a:ln>
              <a:noFill/>
            </a:ln>
            <a:effectLst>
              <a:outerShdw blurRad="28575" dist="19050" dir="5400000" algn="bl" rotWithShape="0">
                <a:srgbClr val="000000">
                  <a:alpha val="30000"/>
                </a:srgb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14" name="Google Shape;214;p16"/>
          <p:cNvGrpSpPr/>
          <p:nvPr/>
        </p:nvGrpSpPr>
        <p:grpSpPr>
          <a:xfrm>
            <a:off x="6007738" y="1109495"/>
            <a:ext cx="516461" cy="517522"/>
            <a:chOff x="2893887" y="2547824"/>
            <a:chExt cx="1212350" cy="1214840"/>
          </a:xfrm>
        </p:grpSpPr>
        <p:sp>
          <p:nvSpPr>
            <p:cNvPr id="215" name="Google Shape;215;p16"/>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6" name="Google Shape;216;p16"/>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7" name="Google Shape;217;p16"/>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8" name="Google Shape;218;p16"/>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19" name="Google Shape;219;p16"/>
          <p:cNvGrpSpPr/>
          <p:nvPr/>
        </p:nvGrpSpPr>
        <p:grpSpPr>
          <a:xfrm flipH="1">
            <a:off x="8154119" y="1109495"/>
            <a:ext cx="516461" cy="517522"/>
            <a:chOff x="2893887" y="2547824"/>
            <a:chExt cx="1212350" cy="1214840"/>
          </a:xfrm>
        </p:grpSpPr>
        <p:sp>
          <p:nvSpPr>
            <p:cNvPr id="220" name="Google Shape;220;p16"/>
            <p:cNvSpPr/>
            <p:nvPr/>
          </p:nvSpPr>
          <p:spPr>
            <a:xfrm>
              <a:off x="2893887" y="2547824"/>
              <a:ext cx="1212350" cy="1214840"/>
            </a:xfrm>
            <a:custGeom>
              <a:avLst/>
              <a:gdLst/>
              <a:ahLst/>
              <a:cxnLst/>
              <a:rect l="l" t="t" r="r" b="b"/>
              <a:pathLst>
                <a:path w="1212350" h="1214840" extrusionOk="0">
                  <a:moveTo>
                    <a:pt x="0" y="1070973"/>
                  </a:moveTo>
                  <a:cubicBezTo>
                    <a:pt x="0" y="1070973"/>
                    <a:pt x="650697" y="1447692"/>
                    <a:pt x="1212351" y="981930"/>
                  </a:cubicBezTo>
                  <a:lnTo>
                    <a:pt x="549325" y="40612"/>
                  </a:lnTo>
                  <a:cubicBezTo>
                    <a:pt x="518790" y="-2656"/>
                    <a:pt x="458960" y="-12985"/>
                    <a:pt x="415686" y="17550"/>
                  </a:cubicBezTo>
                  <a:cubicBezTo>
                    <a:pt x="400062" y="28578"/>
                    <a:pt x="388089" y="44030"/>
                    <a:pt x="381308" y="61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1" name="Google Shape;221;p16"/>
            <p:cNvSpPr/>
            <p:nvPr/>
          </p:nvSpPr>
          <p:spPr>
            <a:xfrm>
              <a:off x="2996697" y="3186871"/>
              <a:ext cx="951250" cy="244546"/>
            </a:xfrm>
            <a:custGeom>
              <a:avLst/>
              <a:gdLst/>
              <a:ahLst/>
              <a:cxnLst/>
              <a:rect l="l" t="t" r="r" b="b"/>
              <a:pathLst>
                <a:path w="951250" h="244546" extrusionOk="0">
                  <a:moveTo>
                    <a:pt x="43357" y="45138"/>
                  </a:moveTo>
                  <a:lnTo>
                    <a:pt x="0" y="159934"/>
                  </a:lnTo>
                  <a:cubicBezTo>
                    <a:pt x="152674" y="234319"/>
                    <a:pt x="473639" y="323156"/>
                    <a:pt x="951250" y="118221"/>
                  </a:cubicBezTo>
                  <a:lnTo>
                    <a:pt x="867961" y="0"/>
                  </a:lnTo>
                  <a:cubicBezTo>
                    <a:pt x="691177" y="94111"/>
                    <a:pt x="402815" y="180483"/>
                    <a:pt x="43357" y="45138"/>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2" name="Google Shape;222;p16"/>
            <p:cNvSpPr/>
            <p:nvPr/>
          </p:nvSpPr>
          <p:spPr>
            <a:xfrm>
              <a:off x="3140056" y="2892620"/>
              <a:ext cx="568503" cy="125416"/>
            </a:xfrm>
            <a:custGeom>
              <a:avLst/>
              <a:gdLst/>
              <a:ahLst/>
              <a:cxnLst/>
              <a:rect l="l" t="t" r="r" b="b"/>
              <a:pathLst>
                <a:path w="568503" h="125416" extrusionOk="0">
                  <a:moveTo>
                    <a:pt x="27398" y="2123"/>
                  </a:moveTo>
                  <a:lnTo>
                    <a:pt x="0" y="74179"/>
                  </a:lnTo>
                  <a:cubicBezTo>
                    <a:pt x="118016" y="119317"/>
                    <a:pt x="322540" y="163222"/>
                    <a:pt x="568503" y="72261"/>
                  </a:cubicBezTo>
                  <a:lnTo>
                    <a:pt x="517544" y="0"/>
                  </a:lnTo>
                  <a:cubicBezTo>
                    <a:pt x="405281" y="47467"/>
                    <a:pt x="236717" y="79796"/>
                    <a:pt x="27398" y="2123"/>
                  </a:cubicBezTo>
                  <a:close/>
                </a:path>
              </a:pathLst>
            </a:custGeom>
            <a:solidFill>
              <a:srgbClr val="34365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3" name="Google Shape;223;p16"/>
            <p:cNvSpPr/>
            <p:nvPr/>
          </p:nvSpPr>
          <p:spPr>
            <a:xfrm>
              <a:off x="3404162" y="2647161"/>
              <a:ext cx="524058" cy="1084446"/>
            </a:xfrm>
            <a:custGeom>
              <a:avLst/>
              <a:gdLst/>
              <a:ahLst/>
              <a:cxnLst/>
              <a:rect l="l" t="t" r="r" b="b"/>
              <a:pathLst>
                <a:path w="524058" h="1084446" extrusionOk="0">
                  <a:moveTo>
                    <a:pt x="524059" y="1002185"/>
                  </a:moveTo>
                  <a:lnTo>
                    <a:pt x="18570" y="4084"/>
                  </a:lnTo>
                  <a:cubicBezTo>
                    <a:pt x="13844" y="-5299"/>
                    <a:pt x="-2595" y="3057"/>
                    <a:pt x="351" y="13331"/>
                  </a:cubicBezTo>
                  <a:lnTo>
                    <a:pt x="311452" y="1084446"/>
                  </a:lnTo>
                  <a:cubicBezTo>
                    <a:pt x="385337" y="1065562"/>
                    <a:pt x="456708" y="1037952"/>
                    <a:pt x="524059" y="100218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1258612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16"/>
          <p:cNvSpPr txBox="1">
            <a:spLocks noGrp="1"/>
          </p:cNvSpPr>
          <p:nvPr>
            <p:ph type="title"/>
          </p:nvPr>
        </p:nvSpPr>
        <p:spPr>
          <a:xfrm>
            <a:off x="786588" y="569198"/>
            <a:ext cx="6507830" cy="396900"/>
          </a:xfrm>
          <a:prstGeom prst="rect">
            <a:avLst/>
          </a:prstGeom>
        </p:spPr>
        <p:txBody>
          <a:bodyPr spcFirstLastPara="1" wrap="square" lIns="0" tIns="0" rIns="0" bIns="0" anchor="b" anchorCtr="0">
            <a:noAutofit/>
          </a:bodyPr>
          <a:lstStyle/>
          <a:p>
            <a:pPr lvl="0"/>
            <a:r>
              <a:rPr lang="en-US" dirty="0" err="1"/>
              <a:t>Ứng</a:t>
            </a:r>
            <a:r>
              <a:rPr lang="en-US" dirty="0"/>
              <a:t> </a:t>
            </a:r>
            <a:r>
              <a:rPr lang="en-US" dirty="0" err="1" smtClean="0"/>
              <a:t>dụng</a:t>
            </a:r>
            <a:r>
              <a:rPr lang="en-US" dirty="0" smtClean="0"/>
              <a:t> </a:t>
            </a:r>
            <a:r>
              <a:rPr lang="en-US" dirty="0" err="1" smtClean="0"/>
              <a:t>mô</a:t>
            </a:r>
            <a:r>
              <a:rPr lang="en-US" dirty="0" smtClean="0"/>
              <a:t> </a:t>
            </a:r>
            <a:r>
              <a:rPr lang="en-US" dirty="0" err="1" smtClean="0"/>
              <a:t>hình</a:t>
            </a:r>
            <a:r>
              <a:rPr lang="en-US" dirty="0" smtClean="0"/>
              <a:t> </a:t>
            </a:r>
            <a:r>
              <a:rPr lang="en-US" dirty="0" err="1"/>
              <a:t>trong</a:t>
            </a:r>
            <a:r>
              <a:rPr lang="en-US" dirty="0"/>
              <a:t> </a:t>
            </a:r>
            <a:r>
              <a:rPr lang="en-US" dirty="0" err="1"/>
              <a:t>dự</a:t>
            </a:r>
            <a:r>
              <a:rPr lang="en-US" dirty="0"/>
              <a:t> </a:t>
            </a:r>
            <a:r>
              <a:rPr lang="en-US" dirty="0" err="1"/>
              <a:t>án</a:t>
            </a:r>
            <a:endParaRPr dirty="0"/>
          </a:p>
        </p:txBody>
      </p:sp>
      <p:sp>
        <p:nvSpPr>
          <p:cNvPr id="199" name="Google Shape;199;p16"/>
          <p:cNvSpPr txBox="1">
            <a:spLocks noGrp="1"/>
          </p:cNvSpPr>
          <p:nvPr>
            <p:ph type="body" idx="1"/>
          </p:nvPr>
        </p:nvSpPr>
        <p:spPr>
          <a:xfrm>
            <a:off x="102350" y="1115373"/>
            <a:ext cx="5835190" cy="3530865"/>
          </a:xfrm>
          <a:prstGeom prst="rect">
            <a:avLst/>
          </a:prstGeom>
        </p:spPr>
        <p:txBody>
          <a:bodyPr spcFirstLastPara="1" wrap="square" lIns="0" tIns="0" rIns="0" bIns="0" anchor="t" anchorCtr="0">
            <a:noAutofit/>
          </a:bodyPr>
          <a:lstStyle/>
          <a:p>
            <a:pPr marL="114300" lvl="0" indent="0">
              <a:buNone/>
            </a:pPr>
            <a:r>
              <a:rPr lang="vi-VN" sz="1400" b="1" dirty="0"/>
              <a:t>EfficientNetB2 được dùng như một “feature extractor” (bộ trích xuất đặc trưng). Ảnh động vật được đưa qua mô hình này (bỏ lớp phân loại cuối), lấy ra vector đặc trưng (feature vector) đại diện cho nội dung ảnh.</a:t>
            </a:r>
          </a:p>
          <a:p>
            <a:pPr marL="114300" lvl="0" indent="0">
              <a:buNone/>
            </a:pPr>
            <a:r>
              <a:rPr lang="vi-VN" sz="1400" b="1" dirty="0"/>
              <a:t>Lợi </a:t>
            </a:r>
            <a:r>
              <a:rPr lang="vi-VN" sz="1400" b="1" dirty="0" smtClean="0"/>
              <a:t>ích:</a:t>
            </a:r>
            <a:endParaRPr lang="en-US" sz="1400" b="1" dirty="0" smtClean="0"/>
          </a:p>
          <a:p>
            <a:pPr marL="114300" lvl="0" indent="0">
              <a:buNone/>
            </a:pPr>
            <a:r>
              <a:rPr lang="en-US" sz="1400" b="1" dirty="0" smtClean="0"/>
              <a:t>- </a:t>
            </a:r>
            <a:r>
              <a:rPr lang="vi-VN" sz="1400" b="1" dirty="0" smtClean="0"/>
              <a:t>Đặc </a:t>
            </a:r>
            <a:r>
              <a:rPr lang="vi-VN" sz="1400" b="1" dirty="0"/>
              <a:t>trưng trích xuất từ EfficientNetB2 rất giàu thông tin, giúp so sánh ảnh hiệu quả.</a:t>
            </a:r>
          </a:p>
          <a:p>
            <a:pPr marL="114300" lvl="0" indent="0">
              <a:buNone/>
            </a:pPr>
            <a:r>
              <a:rPr lang="en-US" sz="1400" b="1" dirty="0" smtClean="0"/>
              <a:t>- </a:t>
            </a:r>
            <a:r>
              <a:rPr lang="vi-VN" sz="1400" b="1" dirty="0" smtClean="0"/>
              <a:t>Mô </a:t>
            </a:r>
            <a:r>
              <a:rPr lang="vi-VN" sz="1400" b="1" dirty="0"/>
              <a:t>hình đã được huấn luyện sẵn trên ImageNet nên nhận diện tốt nhiều loại đối tượng, kể cả động vật.</a:t>
            </a:r>
          </a:p>
          <a:p>
            <a:pPr marL="114300" lvl="0" indent="0">
              <a:buNone/>
            </a:pPr>
            <a:r>
              <a:rPr lang="en-US" sz="1400" b="1" dirty="0" smtClean="0"/>
              <a:t>- </a:t>
            </a:r>
            <a:r>
              <a:rPr lang="vi-VN" sz="1400" b="1" dirty="0" smtClean="0"/>
              <a:t>Tối </a:t>
            </a:r>
            <a:r>
              <a:rPr lang="vi-VN" sz="1400" b="1" dirty="0"/>
              <a:t>ưu tài nguyên, phù hợp cho ứng dụng web real-time.</a:t>
            </a:r>
            <a:endParaRPr sz="1400" b="1" dirty="0"/>
          </a:p>
        </p:txBody>
      </p:sp>
      <p:sp>
        <p:nvSpPr>
          <p:cNvPr id="200" name="Google Shape;200;p16"/>
          <p:cNvSpPr txBox="1">
            <a:spLocks noGrp="1"/>
          </p:cNvSpPr>
          <p:nvPr>
            <p:ph type="sldNum" idx="12"/>
          </p:nvPr>
        </p:nvSpPr>
        <p:spPr>
          <a:xfrm>
            <a:off x="4297650" y="4673651"/>
            <a:ext cx="548700" cy="3936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500" b="1" i="0" u="none" strike="noStrike" kern="0" cap="none" spc="0" normalizeH="0" baseline="0" noProof="0">
                <a:ln>
                  <a:noFill/>
                </a:ln>
                <a:solidFill>
                  <a:srgbClr val="FFFFFF"/>
                </a:solidFill>
                <a:effectLst/>
                <a:uLnTx/>
                <a:uFillTx/>
                <a:latin typeface="Atma"/>
                <a:cs typeface="Atma"/>
                <a:sym typeface="Atma"/>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500" b="1" i="0" u="none" strike="noStrike" kern="0" cap="none" spc="0" normalizeH="0" baseline="0" noProof="0" dirty="0">
              <a:ln>
                <a:noFill/>
              </a:ln>
              <a:solidFill>
                <a:srgbClr val="FFFFFF"/>
              </a:solidFill>
              <a:effectLst/>
              <a:uLnTx/>
              <a:uFillTx/>
              <a:latin typeface="Atma"/>
              <a:cs typeface="Atma"/>
              <a:sym typeface="Atma"/>
            </a:endParaRPr>
          </a:p>
        </p:txBody>
      </p:sp>
      <p:pic>
        <p:nvPicPr>
          <p:cNvPr id="2" name="Picture 1"/>
          <p:cNvPicPr>
            <a:picLocks noChangeAspect="1"/>
          </p:cNvPicPr>
          <p:nvPr/>
        </p:nvPicPr>
        <p:blipFill>
          <a:blip r:embed="rId3"/>
          <a:stretch>
            <a:fillRect/>
          </a:stretch>
        </p:blipFill>
        <p:spPr>
          <a:xfrm>
            <a:off x="5831465" y="1115373"/>
            <a:ext cx="3312535" cy="1953763"/>
          </a:xfrm>
          <a:prstGeom prst="rect">
            <a:avLst/>
          </a:prstGeom>
        </p:spPr>
      </p:pic>
      <p:sp>
        <p:nvSpPr>
          <p:cNvPr id="33" name="Google Shape;198;p16"/>
          <p:cNvSpPr txBox="1">
            <a:spLocks/>
          </p:cNvSpPr>
          <p:nvPr/>
        </p:nvSpPr>
        <p:spPr>
          <a:xfrm>
            <a:off x="7621181" y="2363362"/>
            <a:ext cx="2135883" cy="396900"/>
          </a:xfrm>
          <a:prstGeom prst="rect">
            <a:avLst/>
          </a:prstGeom>
          <a:noFill/>
          <a:ln>
            <a:noFill/>
          </a:ln>
          <a:effectLst>
            <a:outerShdw blurRad="28575" dist="9525" dir="5400000" algn="bl" rotWithShape="0">
              <a:schemeClr val="dk1">
                <a:alpha val="40000"/>
              </a:schemeClr>
            </a:outerShdw>
          </a:effectLst>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1pPr>
            <a:lvl2pPr marR="0" lvl="1"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2pPr>
            <a:lvl3pPr marR="0" lvl="2"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3pPr>
            <a:lvl4pPr marR="0" lvl="3"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4pPr>
            <a:lvl5pPr marR="0" lvl="4"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5pPr>
            <a:lvl6pPr marR="0" lvl="5"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6pPr>
            <a:lvl7pPr marR="0" lvl="6"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7pPr>
            <a:lvl8pPr marR="0" lvl="7"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8pPr>
            <a:lvl9pPr marR="0" lvl="8" algn="l" rtl="0">
              <a:lnSpc>
                <a:spcPct val="90000"/>
              </a:lnSpc>
              <a:spcBef>
                <a:spcPts val="0"/>
              </a:spcBef>
              <a:spcAft>
                <a:spcPts val="0"/>
              </a:spcAft>
              <a:buClr>
                <a:schemeClr val="lt1"/>
              </a:buClr>
              <a:buSzPts val="3200"/>
              <a:buFont typeface="Atma"/>
              <a:buNone/>
              <a:defRPr sz="3200" b="1" i="0" u="none" strike="noStrike" cap="none">
                <a:solidFill>
                  <a:schemeClr val="lt1"/>
                </a:solidFill>
                <a:latin typeface="Atma"/>
                <a:ea typeface="Atma"/>
                <a:cs typeface="Atma"/>
                <a:sym typeface="Atma"/>
              </a:defRPr>
            </a:lvl9pPr>
          </a:lstStyle>
          <a:p>
            <a:r>
              <a:rPr lang="en-US" sz="2000" dirty="0" err="1" smtClean="0"/>
              <a:t>Quá</a:t>
            </a:r>
            <a:r>
              <a:rPr lang="en-US" sz="2000" dirty="0" smtClean="0"/>
              <a:t> </a:t>
            </a:r>
            <a:r>
              <a:rPr lang="en-US" sz="2000" dirty="0" err="1" smtClean="0"/>
              <a:t>trình</a:t>
            </a:r>
            <a:endParaRPr lang="en-US" sz="2000" dirty="0"/>
          </a:p>
        </p:txBody>
      </p:sp>
    </p:spTree>
    <p:extLst>
      <p:ext uri="{BB962C8B-B14F-4D97-AF65-F5344CB8AC3E}">
        <p14:creationId xmlns:p14="http://schemas.microsoft.com/office/powerpoint/2010/main" val="2576110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h template">
  <a:themeElements>
    <a:clrScheme name="Custom 347">
      <a:dk1>
        <a:srgbClr val="00032A"/>
      </a:dk1>
      <a:lt1>
        <a:srgbClr val="FFFFFF"/>
      </a:lt1>
      <a:dk2>
        <a:srgbClr val="8B8D9E"/>
      </a:dk2>
      <a:lt2>
        <a:srgbClr val="F1F2F7"/>
      </a:lt2>
      <a:accent1>
        <a:srgbClr val="32C34B"/>
      </a:accent1>
      <a:accent2>
        <a:srgbClr val="FFCC19"/>
      </a:accent2>
      <a:accent3>
        <a:srgbClr val="F14545"/>
      </a:accent3>
      <a:accent4>
        <a:srgbClr val="C0007C"/>
      </a:accent4>
      <a:accent5>
        <a:srgbClr val="7B62D5"/>
      </a:accent5>
      <a:accent6>
        <a:srgbClr val="2EC6DD"/>
      </a:accent6>
      <a:hlink>
        <a:srgbClr val="1B249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1181</Words>
  <Application>Microsoft Office PowerPoint</Application>
  <PresentationFormat>On-screen Show (16:9)</PresentationFormat>
  <Paragraphs>110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Quicksand Light</vt:lpstr>
      <vt:lpstr>Arial</vt:lpstr>
      <vt:lpstr>Atma</vt:lpstr>
      <vt:lpstr>Calibri</vt:lpstr>
      <vt:lpstr>Moth template</vt:lpstr>
      <vt:lpstr>Môn học: Phát Triển Ứng Dụng Giảng viên: Trương Vĩnh Linh Lớp : DHKHDL18A</vt:lpstr>
      <vt:lpstr>THÀNH VIÊN NHÓM:   Nguyễn Đặng Thái Bảo - 22002605 Hồ Thiên Bảo - 22001975 Lương Công Phú Boy - 22002515</vt:lpstr>
      <vt:lpstr>Giới thiệu và tóm tắt về ứng dụng!</vt:lpstr>
      <vt:lpstr>1. Cách làm và các chức năng của hệ thống</vt:lpstr>
      <vt:lpstr>A. Chuẩn bị dữ liệu: - Thu thập ảnh động vật, phân loại vào các thư mục theo từng loài (class). - Mỗi ảnh sẽ được gán nhãn là tên loài tương ứng.</vt:lpstr>
      <vt:lpstr>PowerPoint Presentation</vt:lpstr>
      <vt:lpstr>Về mô hình EfficientNetB2</vt:lpstr>
      <vt:lpstr>Cách mô hình làm việc với dữ liệu</vt:lpstr>
      <vt:lpstr>Ứng dụng mô hình trong dự án</vt:lpstr>
      <vt:lpstr>C. Tìm kiếm ảnh tương tự</vt:lpstr>
      <vt:lpstr>D. Quản lý người dùng và bài viết</vt:lpstr>
      <vt:lpstr>E.  Giao Diện Web</vt:lpstr>
      <vt:lpstr>2. Công cụ sử dụng</vt:lpstr>
      <vt:lpstr>A. Backend &amp; AI</vt:lpstr>
      <vt:lpstr>B. Database</vt:lpstr>
      <vt:lpstr>C. Frontend</vt:lpstr>
      <vt:lpstr>3. Quy trình phát triển (tóm tắt)</vt:lpstr>
      <vt:lpstr>4. Chạy ứng dụng</vt:lpstr>
      <vt:lpstr>Giao diện đăng nhập đăng ký</vt:lpstr>
      <vt:lpstr>Giao diện chính và lúc tìm kiếm</vt:lpstr>
      <vt:lpstr>Giao diện tìm kiếm theo tên con vật, giao diện Posts </vt:lpstr>
      <vt:lpstr>Giao diện profile, quản lý admin/user, đổi mật khẩu, xem lịch sử</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Phát Triển Ứng Dụng Gi</dc:title>
  <cp:lastModifiedBy>Uchiha Sasuke</cp:lastModifiedBy>
  <cp:revision>28</cp:revision>
  <dcterms:modified xsi:type="dcterms:W3CDTF">2025-05-24T21:37:20Z</dcterms:modified>
</cp:coreProperties>
</file>