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sldIdLst>
    <p:sldId id="256" r:id="rId2"/>
    <p:sldId id="257" r:id="rId3"/>
    <p:sldId id="264" r:id="rId4"/>
    <p:sldId id="265" r:id="rId5"/>
    <p:sldId id="266" r:id="rId6"/>
    <p:sldId id="267" r:id="rId7"/>
    <p:sldId id="268" r:id="rId8"/>
    <p:sldId id="269" r:id="rId9"/>
    <p:sldId id="270" r:id="rId10"/>
    <p:sldId id="271" r:id="rId11"/>
    <p:sldId id="272" r:id="rId12"/>
    <p:sldId id="273" r:id="rId13"/>
    <p:sldId id="274" r:id="rId14"/>
    <p:sldId id="278" r:id="rId15"/>
    <p:sldId id="281" r:id="rId16"/>
    <p:sldId id="282" r:id="rId17"/>
    <p:sldId id="275" r:id="rId18"/>
    <p:sldId id="276" r:id="rId19"/>
    <p:sldId id="277" r:id="rId20"/>
    <p:sldId id="279" r:id="rId21"/>
    <p:sldId id="283" r:id="rId22"/>
    <p:sldId id="284" r:id="rId23"/>
    <p:sldId id="286" r:id="rId24"/>
    <p:sldId id="285" r:id="rId25"/>
    <p:sldId id="280" r:id="rId26"/>
    <p:sldId id="291" r:id="rId27"/>
    <p:sldId id="292" r:id="rId28"/>
    <p:sldId id="293" r:id="rId29"/>
    <p:sldId id="294" r:id="rId30"/>
    <p:sldId id="295" r:id="rId31"/>
    <p:sldId id="296" r:id="rId32"/>
    <p:sldId id="297" r:id="rId33"/>
    <p:sldId id="29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7662" autoAdjust="0"/>
  </p:normalViewPr>
  <p:slideViewPr>
    <p:cSldViewPr snapToGrid="0">
      <p:cViewPr varScale="1">
        <p:scale>
          <a:sx n="90" d="100"/>
          <a:sy n="90" d="100"/>
        </p:scale>
        <p:origin x="110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F79331-E025-459A-A3C0-2D73C52475A2}" type="datetimeFigureOut">
              <a:rPr lang="en-US" smtClean="0"/>
              <a:t>7/29/2017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8332C8-BB0F-4CF1-A0F8-EAD1EA4CDA47}" type="slidenum">
              <a:rPr lang="en-US" smtClean="0"/>
              <a:t>‹#›</a:t>
            </a:fld>
            <a:endParaRPr lang="en-US"/>
          </a:p>
        </p:txBody>
      </p:sp>
    </p:spTree>
    <p:extLst>
      <p:ext uri="{BB962C8B-B14F-4D97-AF65-F5344CB8AC3E}">
        <p14:creationId xmlns:p14="http://schemas.microsoft.com/office/powerpoint/2010/main" val="556542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Committed có nghĩa là dữ liệu đã được lưu trữ một cách an toàn trong cơ sở dữ liệu.</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Modified có nghĩa là bạn đã thay đổi tập tin nhưng chưa commit vào cơ sở dữ liệu.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staged là bạn đã đánh dấu sẽ commit phiên bản hiện tại của một tập tin đã chỉnh sửa trong lần commit sắp tới.</a:t>
            </a:r>
            <a:endParaRPr lang="en-US" dirty="0"/>
          </a:p>
        </p:txBody>
      </p:sp>
      <p:sp>
        <p:nvSpPr>
          <p:cNvPr id="4" name="Slide Number Placeholder 3"/>
          <p:cNvSpPr>
            <a:spLocks noGrp="1"/>
          </p:cNvSpPr>
          <p:nvPr>
            <p:ph type="sldNum" sz="quarter" idx="10"/>
          </p:nvPr>
        </p:nvSpPr>
        <p:spPr/>
        <p:txBody>
          <a:bodyPr/>
          <a:lstStyle/>
          <a:p>
            <a:fld id="{5A8332C8-BB0F-4CF1-A0F8-EAD1EA4CDA47}" type="slidenum">
              <a:rPr lang="en-US" smtClean="0"/>
              <a:t>3</a:t>
            </a:fld>
            <a:endParaRPr lang="en-US"/>
          </a:p>
        </p:txBody>
      </p:sp>
    </p:spTree>
    <p:extLst>
      <p:ext uri="{BB962C8B-B14F-4D97-AF65-F5344CB8AC3E}">
        <p14:creationId xmlns:p14="http://schemas.microsoft.com/office/powerpoint/2010/main" val="508266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Git thực hiện một tích hợp 3-chiều, sử dụng hai snapshot được trỏ tới bởi các đầu mút của nhánh và "cha chung" của cả hai. </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A8332C8-BB0F-4CF1-A0F8-EAD1EA4CDA47}" type="slidenum">
              <a:rPr lang="en-US" smtClean="0"/>
              <a:t>18</a:t>
            </a:fld>
            <a:endParaRPr lang="en-US"/>
          </a:p>
        </p:txBody>
      </p:sp>
    </p:spTree>
    <p:extLst>
      <p:ext uri="{BB962C8B-B14F-4D97-AF65-F5344CB8AC3E}">
        <p14:creationId xmlns:p14="http://schemas.microsoft.com/office/powerpoint/2010/main" val="636806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 sử dụng rebase sẽ cho chúng ta lịch sử rõ ràng hơn.</a:t>
            </a:r>
            <a:endParaRPr lang="en-US" dirty="0"/>
          </a:p>
        </p:txBody>
      </p:sp>
      <p:sp>
        <p:nvSpPr>
          <p:cNvPr id="4" name="Slide Number Placeholder 3"/>
          <p:cNvSpPr>
            <a:spLocks noGrp="1"/>
          </p:cNvSpPr>
          <p:nvPr>
            <p:ph type="sldNum" sz="quarter" idx="10"/>
          </p:nvPr>
        </p:nvSpPr>
        <p:spPr/>
        <p:txBody>
          <a:bodyPr/>
          <a:lstStyle/>
          <a:p>
            <a:fld id="{5A8332C8-BB0F-4CF1-A0F8-EAD1EA4CDA47}" type="slidenum">
              <a:rPr lang="en-US" smtClean="0"/>
              <a:t>19</a:t>
            </a:fld>
            <a:endParaRPr lang="en-US"/>
          </a:p>
        </p:txBody>
      </p:sp>
    </p:spTree>
    <p:extLst>
      <p:ext uri="{BB962C8B-B14F-4D97-AF65-F5344CB8AC3E}">
        <p14:creationId xmlns:p14="http://schemas.microsoft.com/office/powerpoint/2010/main" val="733824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Giả</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bạn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tạo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bản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sao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từ</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máy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chủ</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tâm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thực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hiện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số</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thay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đổi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từ</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đó</a:t>
            </a:r>
            <a:r>
              <a:rPr lang="en-US" sz="1200" b="0" i="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5A8332C8-BB0F-4CF1-A0F8-EAD1EA4CDA47}" type="slidenum">
              <a:rPr lang="en-US" smtClean="0"/>
              <a:t>21</a:t>
            </a:fld>
            <a:endParaRPr lang="en-US"/>
          </a:p>
        </p:txBody>
      </p:sp>
    </p:spTree>
    <p:extLst>
      <p:ext uri="{BB962C8B-B14F-4D97-AF65-F5344CB8AC3E}">
        <p14:creationId xmlns:p14="http://schemas.microsoft.com/office/powerpoint/2010/main" val="116151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a:t>
            </a:r>
            <a:r>
              <a:rPr lang="vi-VN" sz="1200" b="0" i="0" kern="1200" dirty="0" smtClean="0">
                <a:solidFill>
                  <a:schemeClr val="tx1"/>
                </a:solidFill>
                <a:effectLst/>
                <a:latin typeface="+mn-lt"/>
                <a:ea typeface="+mn-ea"/>
                <a:cs typeface="+mn-cs"/>
              </a:rPr>
              <a:t>ột người khác thực hiện một số thay đổi khác có kèm theo một lần tích hợp (merge), và đẩy lên máy chủ trung tâm.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Bạn truy xuất chúng và tích hợp nhánh trung tâm mới đó vào của bạn,</a:t>
            </a:r>
            <a:endParaRPr lang="en-US" dirty="0"/>
          </a:p>
        </p:txBody>
      </p:sp>
      <p:sp>
        <p:nvSpPr>
          <p:cNvPr id="4" name="Slide Number Placeholder 3"/>
          <p:cNvSpPr>
            <a:spLocks noGrp="1"/>
          </p:cNvSpPr>
          <p:nvPr>
            <p:ph type="sldNum" sz="quarter" idx="10"/>
          </p:nvPr>
        </p:nvSpPr>
        <p:spPr/>
        <p:txBody>
          <a:bodyPr/>
          <a:lstStyle/>
          <a:p>
            <a:fld id="{5A8332C8-BB0F-4CF1-A0F8-EAD1EA4CDA47}" type="slidenum">
              <a:rPr lang="en-US" smtClean="0"/>
              <a:t>22</a:t>
            </a:fld>
            <a:endParaRPr lang="en-US"/>
          </a:p>
        </p:txBody>
      </p:sp>
    </p:spTree>
    <p:extLst>
      <p:ext uri="{BB962C8B-B14F-4D97-AF65-F5344CB8AC3E}">
        <p14:creationId xmlns:p14="http://schemas.microsoft.com/office/powerpoint/2010/main" val="3063448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a:t>
            </a:r>
            <a:r>
              <a:rPr lang="vi-VN" sz="1200" b="0" i="0" kern="1200" dirty="0" smtClean="0">
                <a:solidFill>
                  <a:schemeClr val="tx1"/>
                </a:solidFill>
                <a:effectLst/>
                <a:latin typeface="+mn-lt"/>
                <a:ea typeface="+mn-ea"/>
                <a:cs typeface="+mn-cs"/>
              </a:rPr>
              <a:t>gười đã đẩy tích hợp đó quyết định lại và rebase lại những thay đổi của họ;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a:t>
            </a:r>
            <a:r>
              <a:rPr lang="vi-VN" sz="1200" b="0" i="0" kern="1200" dirty="0" smtClean="0">
                <a:solidFill>
                  <a:schemeClr val="tx1"/>
                </a:solidFill>
                <a:effectLst/>
                <a:latin typeface="+mn-lt"/>
                <a:ea typeface="+mn-ea"/>
                <a:cs typeface="+mn-cs"/>
              </a:rPr>
              <a:t>ọ thực hiện </a:t>
            </a:r>
            <a:r>
              <a:rPr lang="vi-VN" dirty="0" smtClean="0"/>
              <a:t>git push --force</a:t>
            </a:r>
            <a:r>
              <a:rPr lang="vi-VN" sz="1200" b="0" i="0" kern="1200" dirty="0" smtClean="0">
                <a:solidFill>
                  <a:schemeClr val="tx1"/>
                </a:solidFill>
                <a:effectLst/>
                <a:latin typeface="+mn-lt"/>
                <a:ea typeface="+mn-ea"/>
                <a:cs typeface="+mn-cs"/>
              </a:rPr>
              <a:t> để ghi đè lịch sử trên máy chủ.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Sau đó bạn truy xuất lại dữ liệu từ máy chủ, đưa về các commit mới.</a:t>
            </a:r>
            <a:endParaRPr lang="en-US" dirty="0"/>
          </a:p>
        </p:txBody>
      </p:sp>
      <p:sp>
        <p:nvSpPr>
          <p:cNvPr id="4" name="Slide Number Placeholder 3"/>
          <p:cNvSpPr>
            <a:spLocks noGrp="1"/>
          </p:cNvSpPr>
          <p:nvPr>
            <p:ph type="sldNum" sz="quarter" idx="10"/>
          </p:nvPr>
        </p:nvSpPr>
        <p:spPr/>
        <p:txBody>
          <a:bodyPr/>
          <a:lstStyle/>
          <a:p>
            <a:fld id="{5A8332C8-BB0F-4CF1-A0F8-EAD1EA4CDA47}" type="slidenum">
              <a:rPr lang="en-US" smtClean="0"/>
              <a:t>23</a:t>
            </a:fld>
            <a:endParaRPr lang="en-US"/>
          </a:p>
        </p:txBody>
      </p:sp>
    </p:spTree>
    <p:extLst>
      <p:ext uri="{BB962C8B-B14F-4D97-AF65-F5344CB8AC3E}">
        <p14:creationId xmlns:p14="http://schemas.microsoft.com/office/powerpoint/2010/main" val="3178952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Lúc này, bạn phải tích hợp lại một lần nữa các thay đổi này, mặc dù trước đó bạn đã làm rồi.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Quá trình rebase thay đổi mã băm SHA-1 của các commit này vì thế đối với Git chúng giống như các commit mới,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mà thực tế thì bạn đã có C4 trong lịch sử của bạn</a:t>
            </a:r>
            <a:r>
              <a:rPr lang="en-US" sz="1200" b="0" i="0" kern="1200" dirty="0" smtClean="0">
                <a:solidFill>
                  <a:schemeClr val="tx1"/>
                </a:solidFill>
                <a:effectLst/>
                <a:latin typeface="+mn-lt"/>
                <a:ea typeface="+mn-ea"/>
                <a:cs typeface="+mn-cs"/>
              </a:rPr>
              <a:t>.</a:t>
            </a:r>
          </a:p>
          <a:p>
            <a:r>
              <a:rPr lang="vi-VN" sz="1200" b="0" i="0" kern="1200" dirty="0" smtClean="0">
                <a:solidFill>
                  <a:schemeClr val="tx1"/>
                </a:solidFill>
                <a:effectLst/>
                <a:latin typeface="+mn-lt"/>
                <a:ea typeface="+mn-ea"/>
                <a:cs typeface="+mn-cs"/>
              </a:rPr>
              <a:t>Bạn phải tích hợp thay đổi đó để có thể theo kịp với các lập trình viên khác về sau này.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Sau khi thực hiện việc này, lịch sử commit của bạn sẽ bao gồm </a:t>
            </a:r>
            <a:r>
              <a:rPr lang="vi-VN" sz="1200" b="1" i="0" kern="1200" dirty="0" smtClean="0">
                <a:solidFill>
                  <a:schemeClr val="tx1"/>
                </a:solidFill>
                <a:effectLst/>
                <a:latin typeface="+mn-lt"/>
                <a:ea typeface="+mn-ea"/>
                <a:cs typeface="+mn-cs"/>
              </a:rPr>
              <a:t>cả hai commit C4 và C4' có mã SHA-1 khác nhau </a:t>
            </a:r>
            <a:r>
              <a:rPr lang="vi-VN" sz="1200" b="0" i="0" kern="1200" dirty="0" smtClean="0">
                <a:solidFill>
                  <a:schemeClr val="tx1"/>
                </a:solidFill>
                <a:effectLst/>
                <a:latin typeface="+mn-lt"/>
                <a:ea typeface="+mn-ea"/>
                <a:cs typeface="+mn-cs"/>
              </a:rPr>
              <a:t>nhưng lại có </a:t>
            </a:r>
            <a:r>
              <a:rPr lang="vi-VN" sz="1200" b="1" i="0" kern="1200" dirty="0" smtClean="0">
                <a:solidFill>
                  <a:schemeClr val="tx1"/>
                </a:solidFill>
                <a:effectLst/>
                <a:latin typeface="+mn-lt"/>
                <a:ea typeface="+mn-ea"/>
                <a:cs typeface="+mn-cs"/>
              </a:rPr>
              <a:t>cùng chung nội dung thay đổi cũng như thông điệp commit</a:t>
            </a:r>
            <a:r>
              <a:rPr lang="vi-VN" sz="1200" b="0" i="0" kern="1200" dirty="0" smtClean="0">
                <a:solidFill>
                  <a:schemeClr val="tx1"/>
                </a:solidFill>
                <a:effectLst/>
                <a:latin typeface="+mn-lt"/>
                <a:ea typeface="+mn-ea"/>
                <a:cs typeface="+mn-cs"/>
              </a:rPr>
              <a:t>. Nếu bạn chạy lệnh </a:t>
            </a:r>
            <a:r>
              <a:rPr lang="vi-VN" dirty="0" smtClean="0"/>
              <a:t>git log</a:t>
            </a:r>
            <a:r>
              <a:rPr lang="vi-VN" sz="1200" b="0" i="0" kern="1200" dirty="0" smtClean="0">
                <a:solidFill>
                  <a:schemeClr val="tx1"/>
                </a:solidFill>
                <a:effectLst/>
                <a:latin typeface="+mn-lt"/>
                <a:ea typeface="+mn-ea"/>
                <a:cs typeface="+mn-cs"/>
              </a:rPr>
              <a:t> trong trường hợp này bạn sẽ thấy hai commit cùng chung ngày commit và thông điệp, điều này sẽ gây khó hiểu cho bạn. Hơn nữa, nếu bạn đẩy chúng ngược lên máy chủ, bạn sẽ đưa vào một lần nữa tất cả các commit đã rebase đó và sẽ gây khó hiểu cho nhiều người khác nữa.</a:t>
            </a:r>
            <a:endParaRPr lang="en-US" dirty="0"/>
          </a:p>
        </p:txBody>
      </p:sp>
      <p:sp>
        <p:nvSpPr>
          <p:cNvPr id="4" name="Slide Number Placeholder 3"/>
          <p:cNvSpPr>
            <a:spLocks noGrp="1"/>
          </p:cNvSpPr>
          <p:nvPr>
            <p:ph type="sldNum" sz="quarter" idx="10"/>
          </p:nvPr>
        </p:nvSpPr>
        <p:spPr/>
        <p:txBody>
          <a:bodyPr/>
          <a:lstStyle/>
          <a:p>
            <a:fld id="{5A8332C8-BB0F-4CF1-A0F8-EAD1EA4CDA47}" type="slidenum">
              <a:rPr lang="en-US" smtClean="0"/>
              <a:t>24</a:t>
            </a:fld>
            <a:endParaRPr lang="en-US"/>
          </a:p>
        </p:txBody>
      </p:sp>
    </p:spTree>
    <p:extLst>
      <p:ext uri="{BB962C8B-B14F-4D97-AF65-F5344CB8AC3E}">
        <p14:creationId xmlns:p14="http://schemas.microsoft.com/office/powerpoint/2010/main" val="848135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f</a:t>
            </a:r>
          </a:p>
        </p:txBody>
      </p:sp>
    </p:spTree>
    <p:extLst>
      <p:ext uri="{BB962C8B-B14F-4D97-AF65-F5344CB8AC3E}">
        <p14:creationId xmlns:p14="http://schemas.microsoft.com/office/powerpoint/2010/main" val="28316341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 name="Shape 1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93280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5080851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383780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git</a:t>
            </a:r>
            <a:r>
              <a:rPr lang="en-US" dirty="0" smtClean="0"/>
              <a:t> </a:t>
            </a:r>
            <a:r>
              <a:rPr lang="en-US" dirty="0" err="1" smtClean="0"/>
              <a:t>config</a:t>
            </a:r>
            <a:r>
              <a:rPr lang="en-US" dirty="0" smtClean="0"/>
              <a:t> --global alias.co checkout </a:t>
            </a:r>
          </a:p>
          <a:p>
            <a:r>
              <a:rPr lang="en-US" dirty="0" smtClean="0"/>
              <a:t>$ </a:t>
            </a:r>
            <a:r>
              <a:rPr lang="en-US" dirty="0" err="1" smtClean="0"/>
              <a:t>git</a:t>
            </a:r>
            <a:r>
              <a:rPr lang="en-US" dirty="0" smtClean="0"/>
              <a:t> </a:t>
            </a:r>
            <a:r>
              <a:rPr lang="en-US" dirty="0" err="1" smtClean="0"/>
              <a:t>config</a:t>
            </a:r>
            <a:r>
              <a:rPr lang="en-US" dirty="0" smtClean="0"/>
              <a:t> --global alias.br branch </a:t>
            </a:r>
          </a:p>
          <a:p>
            <a:r>
              <a:rPr lang="en-US" dirty="0" smtClean="0"/>
              <a:t>$ </a:t>
            </a:r>
            <a:r>
              <a:rPr lang="en-US" dirty="0" err="1" smtClean="0"/>
              <a:t>git</a:t>
            </a:r>
            <a:r>
              <a:rPr lang="en-US" dirty="0" smtClean="0"/>
              <a:t> </a:t>
            </a:r>
            <a:r>
              <a:rPr lang="en-US" dirty="0" err="1" smtClean="0"/>
              <a:t>config</a:t>
            </a:r>
            <a:r>
              <a:rPr lang="en-US" dirty="0" smtClean="0"/>
              <a:t> --global alias.ci commit </a:t>
            </a:r>
          </a:p>
          <a:p>
            <a:r>
              <a:rPr lang="en-US" dirty="0" smtClean="0"/>
              <a:t>$ </a:t>
            </a:r>
            <a:r>
              <a:rPr lang="en-US" dirty="0" err="1" smtClean="0"/>
              <a:t>git</a:t>
            </a:r>
            <a:r>
              <a:rPr lang="en-US" dirty="0" smtClean="0"/>
              <a:t> </a:t>
            </a:r>
            <a:r>
              <a:rPr lang="en-US" dirty="0" err="1" smtClean="0"/>
              <a:t>config</a:t>
            </a:r>
            <a:r>
              <a:rPr lang="en-US" dirty="0" smtClean="0"/>
              <a:t> --global alias.st status</a:t>
            </a:r>
            <a:endParaRPr lang="en-US" dirty="0"/>
          </a:p>
        </p:txBody>
      </p:sp>
      <p:sp>
        <p:nvSpPr>
          <p:cNvPr id="4" name="Slide Number Placeholder 3"/>
          <p:cNvSpPr>
            <a:spLocks noGrp="1"/>
          </p:cNvSpPr>
          <p:nvPr>
            <p:ph type="sldNum" sz="quarter" idx="10"/>
          </p:nvPr>
        </p:nvSpPr>
        <p:spPr/>
        <p:txBody>
          <a:bodyPr/>
          <a:lstStyle/>
          <a:p>
            <a:fld id="{5A8332C8-BB0F-4CF1-A0F8-EAD1EA4CDA47}" type="slidenum">
              <a:rPr lang="en-US" smtClean="0"/>
              <a:t>4</a:t>
            </a:fld>
            <a:endParaRPr lang="en-US"/>
          </a:p>
        </p:txBody>
      </p:sp>
    </p:spTree>
    <p:extLst>
      <p:ext uri="{BB962C8B-B14F-4D97-AF65-F5344CB8AC3E}">
        <p14:creationId xmlns:p14="http://schemas.microsoft.com/office/powerpoint/2010/main" val="31679255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5511062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69448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a:p>
            <a:pPr lvl="0" rtl="0">
              <a:spcBef>
                <a:spcPts val="0"/>
              </a:spcBef>
              <a:buNone/>
            </a:pPr>
            <a:endParaRPr/>
          </a:p>
        </p:txBody>
      </p:sp>
    </p:spTree>
    <p:extLst>
      <p:ext uri="{BB962C8B-B14F-4D97-AF65-F5344CB8AC3E}">
        <p14:creationId xmlns:p14="http://schemas.microsoft.com/office/powerpoint/2010/main" val="3831284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Shape 2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359944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8332C8-BB0F-4CF1-A0F8-EAD1EA4CDA47}" type="slidenum">
              <a:rPr lang="en-US" smtClean="0"/>
              <a:t>7</a:t>
            </a:fld>
            <a:endParaRPr lang="en-US"/>
          </a:p>
        </p:txBody>
      </p:sp>
    </p:spTree>
    <p:extLst>
      <p:ext uri="{BB962C8B-B14F-4D97-AF65-F5344CB8AC3E}">
        <p14:creationId xmlns:p14="http://schemas.microsoft.com/office/powerpoint/2010/main" val="3783964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Tên nhánh mặc định của Git là master.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Như trong những lần commit đầu tiên, chúng đều được trỏ tới nhánh </a:t>
            </a:r>
            <a:r>
              <a:rPr lang="vi-VN" dirty="0" smtClean="0"/>
              <a:t>master</a:t>
            </a:r>
            <a:r>
              <a:rPr lang="vi-VN" sz="1200" b="0"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Và mỗi lần bạn thực hiện commit, nó sẽ được tự động ghi vào theo hướng tiến lên</a:t>
            </a:r>
            <a:endParaRPr lang="en-US" dirty="0"/>
          </a:p>
        </p:txBody>
      </p:sp>
      <p:sp>
        <p:nvSpPr>
          <p:cNvPr id="4" name="Slide Number Placeholder 3"/>
          <p:cNvSpPr>
            <a:spLocks noGrp="1"/>
          </p:cNvSpPr>
          <p:nvPr>
            <p:ph type="sldNum" sz="quarter" idx="10"/>
          </p:nvPr>
        </p:nvSpPr>
        <p:spPr/>
        <p:txBody>
          <a:bodyPr/>
          <a:lstStyle/>
          <a:p>
            <a:fld id="{5A8332C8-BB0F-4CF1-A0F8-EAD1EA4CDA47}" type="slidenum">
              <a:rPr lang="en-US" smtClean="0"/>
              <a:t>9</a:t>
            </a:fld>
            <a:endParaRPr lang="en-US"/>
          </a:p>
        </p:txBody>
      </p:sp>
    </p:spTree>
    <p:extLst>
      <p:ext uri="{BB962C8B-B14F-4D97-AF65-F5344CB8AC3E}">
        <p14:creationId xmlns:p14="http://schemas.microsoft.com/office/powerpoint/2010/main" val="367654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HEAD:</a:t>
            </a:r>
            <a:r>
              <a:rPr lang="en-US" baseline="0" dirty="0" smtClean="0"/>
              <a:t> con </a:t>
            </a:r>
            <a:r>
              <a:rPr lang="en-US" baseline="0" dirty="0" err="1" smtClean="0"/>
              <a:t>trỏ</a:t>
            </a:r>
            <a:r>
              <a:rPr lang="en-US" baseline="0" dirty="0" smtClean="0"/>
              <a:t> </a:t>
            </a:r>
            <a:r>
              <a:rPr lang="en-US" baseline="0" dirty="0" err="1" smtClean="0"/>
              <a:t>trỏ</a:t>
            </a:r>
            <a:r>
              <a:rPr lang="en-US" baseline="0" dirty="0" smtClean="0"/>
              <a:t> </a:t>
            </a:r>
            <a:r>
              <a:rPr lang="en-US" baseline="0" dirty="0" err="1" smtClean="0"/>
              <a:t>tới</a:t>
            </a:r>
            <a:r>
              <a:rPr lang="en-US" baseline="0" dirty="0" smtClean="0"/>
              <a:t> </a:t>
            </a:r>
            <a:r>
              <a:rPr lang="en-US" baseline="0" dirty="0" err="1" smtClean="0"/>
              <a:t>nhanh</a:t>
            </a:r>
            <a:r>
              <a:rPr lang="en-US" baseline="0" dirty="0" smtClean="0"/>
              <a:t> </a:t>
            </a:r>
            <a:r>
              <a:rPr lang="en-US" baseline="0" dirty="0" err="1" smtClean="0"/>
              <a:t>đang</a:t>
            </a:r>
            <a:r>
              <a:rPr lang="en-US" baseline="0" dirty="0" smtClean="0"/>
              <a:t> </a:t>
            </a:r>
            <a:r>
              <a:rPr lang="en-US" baseline="0" dirty="0" err="1" smtClean="0"/>
              <a:t>làm</a:t>
            </a:r>
            <a:r>
              <a:rPr lang="en-US" baseline="0" dirty="0" smtClean="0"/>
              <a:t> </a:t>
            </a:r>
            <a:r>
              <a:rPr lang="en-US" baseline="0" dirty="0" err="1" smtClean="0"/>
              <a:t>việc</a:t>
            </a:r>
            <a:endParaRPr lang="en-US" dirty="0"/>
          </a:p>
        </p:txBody>
      </p:sp>
      <p:sp>
        <p:nvSpPr>
          <p:cNvPr id="4" name="Slide Number Placeholder 3"/>
          <p:cNvSpPr>
            <a:spLocks noGrp="1"/>
          </p:cNvSpPr>
          <p:nvPr>
            <p:ph type="sldNum" sz="quarter" idx="10"/>
          </p:nvPr>
        </p:nvSpPr>
        <p:spPr/>
        <p:txBody>
          <a:bodyPr/>
          <a:lstStyle/>
          <a:p>
            <a:fld id="{5A8332C8-BB0F-4CF1-A0F8-EAD1EA4CDA47}" type="slidenum">
              <a:rPr lang="en-US" smtClean="0"/>
              <a:t>10</a:t>
            </a:fld>
            <a:endParaRPr lang="en-US"/>
          </a:p>
        </p:txBody>
      </p:sp>
    </p:spTree>
    <p:extLst>
      <p:ext uri="{BB962C8B-B14F-4D97-AF65-F5344CB8AC3E}">
        <p14:creationId xmlns:p14="http://schemas.microsoft.com/office/powerpoint/2010/main" val="2706263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8332C8-BB0F-4CF1-A0F8-EAD1EA4CDA47}" type="slidenum">
              <a:rPr lang="en-US" smtClean="0"/>
              <a:t>13</a:t>
            </a:fld>
            <a:endParaRPr lang="en-US"/>
          </a:p>
        </p:txBody>
      </p:sp>
    </p:spTree>
    <p:extLst>
      <p:ext uri="{BB962C8B-B14F-4D97-AF65-F5344CB8AC3E}">
        <p14:creationId xmlns:p14="http://schemas.microsoft.com/office/powerpoint/2010/main" val="725660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sẽ</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động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đặt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dirty="0" smtClean="0"/>
              <a:t>origin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bạn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tải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về</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toàn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bộ</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dữ</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liệu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tạo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con </a:t>
            </a:r>
            <a:r>
              <a:rPr lang="en-US" sz="1200" b="0" i="0" kern="1200" dirty="0" err="1" smtClean="0">
                <a:solidFill>
                  <a:schemeClr val="tx1"/>
                </a:solidFill>
                <a:effectLst/>
                <a:latin typeface="+mn-lt"/>
                <a:ea typeface="+mn-ea"/>
                <a:cs typeface="+mn-cs"/>
              </a:rPr>
              <a:t>trỏ</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tới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nhánh</a:t>
            </a:r>
            <a:r>
              <a:rPr lang="en-US" sz="1200" b="0" i="0" kern="1200" dirty="0" smtClean="0">
                <a:solidFill>
                  <a:schemeClr val="tx1"/>
                </a:solidFill>
                <a:effectLst/>
                <a:latin typeface="+mn-lt"/>
                <a:ea typeface="+mn-ea"/>
                <a:cs typeface="+mn-cs"/>
              </a:rPr>
              <a:t> </a:t>
            </a:r>
            <a:r>
              <a:rPr lang="en-US" dirty="0" smtClean="0"/>
              <a:t>master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đặt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nội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bộ</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dirty="0" smtClean="0"/>
              <a:t>origin/master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bạn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không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thể</a:t>
            </a:r>
            <a:r>
              <a:rPr lang="en-US" sz="1200" b="0" i="0" kern="1200" dirty="0" smtClean="0">
                <a:solidFill>
                  <a:schemeClr val="tx1"/>
                </a:solidFill>
                <a:effectLst/>
                <a:latin typeface="+mn-lt"/>
                <a:ea typeface="+mn-ea"/>
                <a:cs typeface="+mn-cs"/>
              </a:rPr>
              <a:t> di </a:t>
            </a:r>
            <a:r>
              <a:rPr lang="en-US" sz="1200" b="0" i="0" kern="1200" dirty="0" err="1" smtClean="0">
                <a:solidFill>
                  <a:schemeClr val="tx1"/>
                </a:solidFill>
                <a:effectLst/>
                <a:latin typeface="+mn-lt"/>
                <a:ea typeface="+mn-ea"/>
                <a:cs typeface="+mn-cs"/>
              </a:rPr>
              <a:t>chuyển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nó</a:t>
            </a:r>
            <a:r>
              <a:rPr lang="en-US" sz="1200" b="0" i="0" kern="1200" dirty="0" smtClean="0">
                <a:solidFill>
                  <a:schemeClr val="tx1"/>
                </a:solidFill>
                <a:effectLst/>
                <a:latin typeface="+mn-lt"/>
                <a:ea typeface="+mn-ea"/>
                <a:cs typeface="+mn-cs"/>
              </a:rPr>
              <a:t>. </a:t>
            </a:r>
          </a:p>
          <a:p>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cũng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cấp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bạn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nhánh</a:t>
            </a:r>
            <a:r>
              <a:rPr lang="en-US" sz="1200" b="0" i="0" kern="1200" dirty="0" smtClean="0">
                <a:solidFill>
                  <a:schemeClr val="tx1"/>
                </a:solidFill>
                <a:effectLst/>
                <a:latin typeface="+mn-lt"/>
                <a:ea typeface="+mn-ea"/>
                <a:cs typeface="+mn-cs"/>
              </a:rPr>
              <a:t> </a:t>
            </a:r>
            <a:r>
              <a:rPr lang="en-US" dirty="0" smtClean="0"/>
              <a:t>master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riêng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bắt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đầu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cùng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vị</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với</a:t>
            </a:r>
            <a:r>
              <a:rPr lang="en-US" sz="1200" b="0" i="0" kern="1200" dirty="0" smtClean="0">
                <a:solidFill>
                  <a:schemeClr val="tx1"/>
                </a:solidFill>
                <a:effectLst/>
                <a:latin typeface="+mn-lt"/>
                <a:ea typeface="+mn-ea"/>
                <a:cs typeface="+mn-cs"/>
              </a:rPr>
              <a:t> </a:t>
            </a:r>
            <a:r>
              <a:rPr lang="en-US" dirty="0" smtClean="0"/>
              <a:t>master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của</a:t>
            </a:r>
            <a:r>
              <a:rPr lang="en-US" sz="1200" b="0" i="0" kern="1200" dirty="0" smtClean="0">
                <a:solidFill>
                  <a:schemeClr val="tx1"/>
                </a:solidFill>
                <a:effectLst/>
                <a:latin typeface="+mn-lt"/>
                <a:ea typeface="+mn-ea"/>
                <a:cs typeface="+mn-cs"/>
              </a:rPr>
              <a:t> origin </a:t>
            </a:r>
            <a:r>
              <a:rPr lang="en-US" sz="1200" b="0" i="0" kern="1200" dirty="0" err="1" smtClean="0">
                <a:solidFill>
                  <a:schemeClr val="tx1"/>
                </a:solidFill>
                <a:effectLst/>
                <a:latin typeface="+mn-lt"/>
                <a:ea typeface="+mn-ea"/>
                <a:cs typeface="+mn-cs"/>
              </a:rPr>
              <a:t>để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bạn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bắt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đầu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việc</a:t>
            </a:r>
            <a:r>
              <a:rPr lang="en-US" sz="1200" b="0" i="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5A8332C8-BB0F-4CF1-A0F8-EAD1EA4CDA47}" type="slidenum">
              <a:rPr lang="en-US" smtClean="0"/>
              <a:t>14</a:t>
            </a:fld>
            <a:endParaRPr lang="en-US"/>
          </a:p>
        </p:txBody>
      </p:sp>
    </p:spTree>
    <p:extLst>
      <p:ext uri="{BB962C8B-B14F-4D97-AF65-F5344CB8AC3E}">
        <p14:creationId xmlns:p14="http://schemas.microsoft.com/office/powerpoint/2010/main" val="1349259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thực hiện một số thay đổi trên nhánh </a:t>
            </a:r>
            <a:r>
              <a:rPr lang="vi-VN" dirty="0" smtClean="0"/>
              <a:t>master</a:t>
            </a:r>
            <a:r>
              <a:rPr lang="vi-VN" sz="1200" b="0" i="0" kern="1200" dirty="0" smtClean="0">
                <a:solidFill>
                  <a:schemeClr val="tx1"/>
                </a:solidFill>
                <a:effectLst/>
                <a:latin typeface="+mn-lt"/>
                <a:ea typeface="+mn-ea"/>
                <a:cs typeface="+mn-cs"/>
              </a:rPr>
              <a:t> nội bộ, và cùng thời điểm đó, một người nào đó đẩy lên </a:t>
            </a:r>
            <a:r>
              <a:rPr lang="vi-VN" dirty="0" smtClean="0"/>
              <a:t>git.ourcompany.com</a:t>
            </a:r>
            <a:r>
              <a:rPr lang="vi-VN" sz="1200" b="0" i="0" kern="1200" dirty="0" smtClean="0">
                <a:solidFill>
                  <a:schemeClr val="tx1"/>
                </a:solidFill>
                <a:effectLst/>
                <a:latin typeface="+mn-lt"/>
                <a:ea typeface="+mn-ea"/>
                <a:cs typeface="+mn-cs"/>
              </a:rPr>
              <a:t> và cập nhật nhánh master của nó, thì lịch sử của bạn sẽ di chuyển về phía trước khác đi. Miễn là bạn không kết nối tới máy chủ thì con trỏ </a:t>
            </a:r>
            <a:r>
              <a:rPr lang="vi-VN" dirty="0" smtClean="0"/>
              <a:t>origin/master</a:t>
            </a:r>
            <a:r>
              <a:rPr lang="vi-VN" sz="1200" b="0" i="0" kern="1200" dirty="0" smtClean="0">
                <a:solidFill>
                  <a:schemeClr val="tx1"/>
                </a:solidFill>
                <a:effectLst/>
                <a:latin typeface="+mn-lt"/>
                <a:ea typeface="+mn-ea"/>
                <a:cs typeface="+mn-cs"/>
              </a:rPr>
              <a:t> sẽ vẫn không đổi </a:t>
            </a:r>
            <a:endParaRPr lang="en-US" dirty="0"/>
          </a:p>
        </p:txBody>
      </p:sp>
      <p:sp>
        <p:nvSpPr>
          <p:cNvPr id="4" name="Slide Number Placeholder 3"/>
          <p:cNvSpPr>
            <a:spLocks noGrp="1"/>
          </p:cNvSpPr>
          <p:nvPr>
            <p:ph type="sldNum" sz="quarter" idx="10"/>
          </p:nvPr>
        </p:nvSpPr>
        <p:spPr/>
        <p:txBody>
          <a:bodyPr/>
          <a:lstStyle/>
          <a:p>
            <a:fld id="{5A8332C8-BB0F-4CF1-A0F8-EAD1EA4CDA47}" type="slidenum">
              <a:rPr lang="en-US" smtClean="0"/>
              <a:t>15</a:t>
            </a:fld>
            <a:endParaRPr lang="en-US"/>
          </a:p>
        </p:txBody>
      </p:sp>
    </p:spTree>
    <p:extLst>
      <p:ext uri="{BB962C8B-B14F-4D97-AF65-F5344CB8AC3E}">
        <p14:creationId xmlns:p14="http://schemas.microsoft.com/office/powerpoint/2010/main" val="320884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8332C8-BB0F-4CF1-A0F8-EAD1EA4CDA47}" type="slidenum">
              <a:rPr lang="en-US" smtClean="0"/>
              <a:t>16</a:t>
            </a:fld>
            <a:endParaRPr lang="en-US"/>
          </a:p>
        </p:txBody>
      </p:sp>
    </p:spTree>
    <p:extLst>
      <p:ext uri="{BB962C8B-B14F-4D97-AF65-F5344CB8AC3E}">
        <p14:creationId xmlns:p14="http://schemas.microsoft.com/office/powerpoint/2010/main" val="2456105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7/29/2017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600" y="274637"/>
            <a:ext cx="10972800" cy="11432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3" name="Shape 13"/>
          <p:cNvSpPr txBox="1">
            <a:spLocks noGrp="1"/>
          </p:cNvSpPr>
          <p:nvPr>
            <p:ph type="body" idx="1"/>
          </p:nvPr>
        </p:nvSpPr>
        <p:spPr>
          <a:xfrm>
            <a:off x="609600" y="1600201"/>
            <a:ext cx="10972800" cy="49675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1823334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7/29/2017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7/29/2017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7/29/2017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latin typeface="Arial" panose="020B0604020202020204" pitchFamily="34" charset="0"/>
              </a:defRPr>
            </a:lvl1pPr>
          </a:lstStyle>
          <a:p>
            <a:fld id="{87DE6118-2437-4B30-8E3C-4D2BE6020583}" type="datetimeFigureOut">
              <a:rPr lang="en-US" smtClean="0"/>
              <a:pPr/>
              <a:t>7/29/2017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latin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latin typeface="Arial" panose="020B0604020202020204" pitchFamily="34" charset="0"/>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89000"/>
        </a:lnSpc>
        <a:spcBef>
          <a:spcPct val="0"/>
        </a:spcBef>
        <a:buNone/>
        <a:defRPr sz="4400" kern="1200" baseline="0">
          <a:solidFill>
            <a:schemeClr val="tx2"/>
          </a:solidFill>
          <a:latin typeface="Arial" panose="020B0604020202020204" pitchFamily="34" charset="0"/>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Arial" panose="020B0604020202020204" pitchFamily="34" charset="0"/>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Arial" panose="020B0604020202020204" pitchFamily="34" charset="0"/>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Arial" panose="020B0604020202020204" pitchFamily="34" charset="0"/>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Arial" panose="020B0604020202020204" pitchFamily="34" charset="0"/>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Arial" panose="020B0604020202020204" pitchFamily="34" charset="0"/>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a:t>
            </a:r>
            <a:r>
              <a:rPr lang="en-US" dirty="0" smtClean="0"/>
              <a:t> &amp; </a:t>
            </a:r>
            <a:r>
              <a:rPr lang="en-US" dirty="0" err="1" smtClean="0"/>
              <a:t>Github</a:t>
            </a:r>
            <a:endParaRPr lang="en-US" dirty="0"/>
          </a:p>
        </p:txBody>
      </p:sp>
      <p:sp>
        <p:nvSpPr>
          <p:cNvPr id="3" name="Subtitle 2"/>
          <p:cNvSpPr>
            <a:spLocks noGrp="1"/>
          </p:cNvSpPr>
          <p:nvPr>
            <p:ph type="subTitle" idx="1"/>
          </p:nvPr>
        </p:nvSpPr>
        <p:spPr/>
        <p:txBody>
          <a:bodyPr/>
          <a:lstStyle/>
          <a:p>
            <a:r>
              <a:rPr lang="en-US" dirty="0" smtClean="0"/>
              <a:t>Bùi Minh Thái - </a:t>
            </a:r>
            <a:r>
              <a:rPr lang="en-US" dirty="0" err="1" smtClean="0"/>
              <a:t>nccsoft</a:t>
            </a:r>
            <a:endParaRPr lang="en-US" dirty="0"/>
          </a:p>
        </p:txBody>
      </p:sp>
    </p:spTree>
    <p:extLst>
      <p:ext uri="{BB962C8B-B14F-4D97-AF65-F5344CB8AC3E}">
        <p14:creationId xmlns:p14="http://schemas.microsoft.com/office/powerpoint/2010/main" val="809798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7971"/>
            <a:ext cx="9601200" cy="813486"/>
          </a:xfrm>
        </p:spPr>
        <p:txBody>
          <a:bodyPr/>
          <a:lstStyle/>
          <a:p>
            <a:r>
              <a:rPr lang="en-US" dirty="0" err="1" smtClean="0"/>
              <a:t>Git</a:t>
            </a:r>
            <a:r>
              <a:rPr lang="en-US" dirty="0" smtClean="0"/>
              <a:t> branch</a:t>
            </a:r>
            <a:endParaRPr lang="en-US" dirty="0"/>
          </a:p>
        </p:txBody>
      </p:sp>
      <p:sp>
        <p:nvSpPr>
          <p:cNvPr id="3" name="Content Placeholder 2"/>
          <p:cNvSpPr>
            <a:spLocks noGrp="1"/>
          </p:cNvSpPr>
          <p:nvPr>
            <p:ph idx="1"/>
          </p:nvPr>
        </p:nvSpPr>
        <p:spPr>
          <a:xfrm>
            <a:off x="1371600" y="911457"/>
            <a:ext cx="9601200" cy="1898911"/>
          </a:xfrm>
        </p:spPr>
        <p:txBody>
          <a:bodyPr/>
          <a:lstStyle/>
          <a:p>
            <a:r>
              <a:rPr lang="en-US" dirty="0" err="1" smtClean="0"/>
              <a:t>Tạo</a:t>
            </a:r>
            <a:r>
              <a:rPr lang="en-US" dirty="0" smtClean="0"/>
              <a:t> </a:t>
            </a:r>
            <a:r>
              <a:rPr lang="en-US" dirty="0" err="1" smtClean="0"/>
              <a:t>nhanh</a:t>
            </a:r>
            <a:r>
              <a:rPr lang="en-US" dirty="0" smtClean="0"/>
              <a:t> </a:t>
            </a:r>
            <a:r>
              <a:rPr lang="en-US" dirty="0" err="1" smtClean="0"/>
              <a:t>mới</a:t>
            </a:r>
            <a:r>
              <a:rPr lang="en-US" dirty="0" smtClean="0"/>
              <a:t>:</a:t>
            </a:r>
          </a:p>
          <a:p>
            <a:pPr lvl="1"/>
            <a:r>
              <a:rPr lang="en-US" dirty="0" smtClean="0">
                <a:solidFill>
                  <a:srgbClr val="C00000"/>
                </a:solidFill>
              </a:rPr>
              <a:t>$ </a:t>
            </a:r>
            <a:r>
              <a:rPr lang="en-US" dirty="0" err="1" smtClean="0">
                <a:solidFill>
                  <a:srgbClr val="C00000"/>
                </a:solidFill>
              </a:rPr>
              <a:t>git</a:t>
            </a:r>
            <a:r>
              <a:rPr lang="en-US" dirty="0" smtClean="0">
                <a:solidFill>
                  <a:srgbClr val="C00000"/>
                </a:solidFill>
              </a:rPr>
              <a:t> branch testing</a:t>
            </a:r>
          </a:p>
          <a:p>
            <a:pPr lvl="1"/>
            <a:r>
              <a:rPr lang="en-US" dirty="0" smtClean="0">
                <a:solidFill>
                  <a:srgbClr val="C00000"/>
                </a:solidFill>
              </a:rPr>
              <a:t>$ </a:t>
            </a:r>
            <a:r>
              <a:rPr lang="en-US" dirty="0" err="1" smtClean="0">
                <a:solidFill>
                  <a:srgbClr val="C00000"/>
                </a:solidFill>
              </a:rPr>
              <a:t>git</a:t>
            </a:r>
            <a:r>
              <a:rPr lang="en-US" dirty="0" smtClean="0">
                <a:solidFill>
                  <a:srgbClr val="C00000"/>
                </a:solidFill>
              </a:rPr>
              <a:t> checkout -b testing </a:t>
            </a:r>
            <a:r>
              <a:rPr lang="en-US" dirty="0" smtClean="0"/>
              <a:t>(</a:t>
            </a:r>
            <a:r>
              <a:rPr lang="en-US" dirty="0" err="1" smtClean="0"/>
              <a:t>tạo</a:t>
            </a:r>
            <a:r>
              <a:rPr lang="en-US" dirty="0" smtClean="0"/>
              <a:t> </a:t>
            </a:r>
            <a:r>
              <a:rPr lang="en-US" dirty="0" err="1" smtClean="0"/>
              <a:t>nhánh</a:t>
            </a:r>
            <a:r>
              <a:rPr lang="en-US" dirty="0" smtClean="0"/>
              <a:t> testing </a:t>
            </a:r>
            <a:r>
              <a:rPr lang="en-US" dirty="0" err="1" smtClean="0"/>
              <a:t>và</a:t>
            </a:r>
            <a:r>
              <a:rPr lang="en-US" dirty="0" smtClean="0"/>
              <a:t> </a:t>
            </a:r>
            <a:r>
              <a:rPr lang="en-US" dirty="0" err="1" smtClean="0"/>
              <a:t>chuyển</a:t>
            </a:r>
            <a:r>
              <a:rPr lang="en-US" dirty="0" smtClean="0"/>
              <a:t> sang </a:t>
            </a:r>
            <a:r>
              <a:rPr lang="en-US" dirty="0" err="1" smtClean="0"/>
              <a:t>nhánh</a:t>
            </a:r>
            <a:r>
              <a:rPr lang="en-US" dirty="0" smtClean="0"/>
              <a:t> </a:t>
            </a:r>
            <a:r>
              <a:rPr lang="en-US" dirty="0" err="1" smtClean="0"/>
              <a:t>mới</a:t>
            </a:r>
            <a:r>
              <a:rPr lang="en-US" dirty="0"/>
              <a:t>)</a:t>
            </a:r>
            <a:endParaRPr lang="en-US" dirty="0" smtClean="0"/>
          </a:p>
        </p:txBody>
      </p:sp>
      <p:pic>
        <p:nvPicPr>
          <p:cNvPr id="2050" name="Picture 2" descr="https://git-scm.com/figures/18333fig0305-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3309" y="2233340"/>
            <a:ext cx="6577781" cy="4582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142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7971"/>
            <a:ext cx="9601200" cy="813486"/>
          </a:xfrm>
        </p:spPr>
        <p:txBody>
          <a:bodyPr/>
          <a:lstStyle/>
          <a:p>
            <a:r>
              <a:rPr lang="en-US" dirty="0" err="1" smtClean="0"/>
              <a:t>Git</a:t>
            </a:r>
            <a:r>
              <a:rPr lang="en-US" dirty="0" smtClean="0"/>
              <a:t> branch</a:t>
            </a:r>
            <a:endParaRPr lang="en-US" dirty="0"/>
          </a:p>
        </p:txBody>
      </p:sp>
      <p:sp>
        <p:nvSpPr>
          <p:cNvPr id="3" name="Content Placeholder 2"/>
          <p:cNvSpPr>
            <a:spLocks noGrp="1"/>
          </p:cNvSpPr>
          <p:nvPr>
            <p:ph idx="1"/>
          </p:nvPr>
        </p:nvSpPr>
        <p:spPr>
          <a:xfrm>
            <a:off x="1371600" y="911457"/>
            <a:ext cx="9601200" cy="1898911"/>
          </a:xfrm>
        </p:spPr>
        <p:txBody>
          <a:bodyPr/>
          <a:lstStyle/>
          <a:p>
            <a:r>
              <a:rPr lang="en-US" dirty="0" err="1" smtClean="0"/>
              <a:t>Chuyển</a:t>
            </a:r>
            <a:r>
              <a:rPr lang="en-US" dirty="0" smtClean="0"/>
              <a:t> sang </a:t>
            </a:r>
            <a:r>
              <a:rPr lang="en-US" dirty="0" err="1" smtClean="0"/>
              <a:t>nhanh</a:t>
            </a:r>
            <a:r>
              <a:rPr lang="en-US" dirty="0" smtClean="0"/>
              <a:t> </a:t>
            </a:r>
            <a:r>
              <a:rPr lang="en-US" dirty="0" err="1" smtClean="0"/>
              <a:t>khác</a:t>
            </a:r>
            <a:r>
              <a:rPr lang="en-US" dirty="0" smtClean="0"/>
              <a:t>:</a:t>
            </a:r>
          </a:p>
          <a:p>
            <a:pPr marL="530352" lvl="1" indent="0">
              <a:buNone/>
            </a:pPr>
            <a:r>
              <a:rPr lang="en-US" dirty="0" smtClean="0">
                <a:solidFill>
                  <a:srgbClr val="C00000"/>
                </a:solidFill>
              </a:rPr>
              <a:t>$ </a:t>
            </a:r>
            <a:r>
              <a:rPr lang="en-US" dirty="0" err="1" smtClean="0">
                <a:solidFill>
                  <a:srgbClr val="C00000"/>
                </a:solidFill>
              </a:rPr>
              <a:t>git</a:t>
            </a:r>
            <a:r>
              <a:rPr lang="en-US" dirty="0" smtClean="0">
                <a:solidFill>
                  <a:srgbClr val="C00000"/>
                </a:solidFill>
              </a:rPr>
              <a:t> checkout testing</a:t>
            </a:r>
            <a:r>
              <a:rPr lang="en-US" dirty="0" smtClean="0"/>
              <a:t>		</a:t>
            </a:r>
            <a:r>
              <a:rPr lang="en-US" dirty="0" smtClean="0">
                <a:solidFill>
                  <a:srgbClr val="FF0000"/>
                </a:solidFill>
              </a:rPr>
              <a:t>*</a:t>
            </a:r>
            <a:r>
              <a:rPr lang="en-US" dirty="0" smtClean="0"/>
              <a:t>$ </a:t>
            </a:r>
            <a:r>
              <a:rPr lang="en-US" dirty="0" err="1" smtClean="0"/>
              <a:t>git</a:t>
            </a:r>
            <a:r>
              <a:rPr lang="en-US" dirty="0" smtClean="0"/>
              <a:t> checkout f30ab</a:t>
            </a:r>
          </a:p>
          <a:p>
            <a:pPr lvl="1"/>
            <a:endParaRPr lang="en-US" dirty="0" smtClean="0"/>
          </a:p>
        </p:txBody>
      </p:sp>
      <p:pic>
        <p:nvPicPr>
          <p:cNvPr id="3074" name="Picture 2" descr="https://git-scm.com/figures/18333fig0306-t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3023" y="1724943"/>
            <a:ext cx="5558353" cy="4395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493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7971"/>
            <a:ext cx="9601200" cy="813486"/>
          </a:xfrm>
        </p:spPr>
        <p:txBody>
          <a:bodyPr/>
          <a:lstStyle/>
          <a:p>
            <a:r>
              <a:rPr lang="en-US" dirty="0" err="1" smtClean="0"/>
              <a:t>Git</a:t>
            </a:r>
            <a:r>
              <a:rPr lang="en-US" dirty="0" smtClean="0"/>
              <a:t> branch</a:t>
            </a:r>
            <a:endParaRPr lang="en-US" dirty="0"/>
          </a:p>
        </p:txBody>
      </p:sp>
      <p:sp>
        <p:nvSpPr>
          <p:cNvPr id="3" name="Content Placeholder 2"/>
          <p:cNvSpPr>
            <a:spLocks noGrp="1"/>
          </p:cNvSpPr>
          <p:nvPr>
            <p:ph idx="1"/>
          </p:nvPr>
        </p:nvSpPr>
        <p:spPr>
          <a:xfrm>
            <a:off x="1371600" y="911457"/>
            <a:ext cx="9601200" cy="1898911"/>
          </a:xfrm>
        </p:spPr>
        <p:txBody>
          <a:bodyPr/>
          <a:lstStyle/>
          <a:p>
            <a:r>
              <a:rPr lang="en-US" dirty="0" err="1" smtClean="0"/>
              <a:t>Nếu</a:t>
            </a:r>
            <a:r>
              <a:rPr lang="en-US" dirty="0" smtClean="0"/>
              <a:t> </a:t>
            </a:r>
            <a:r>
              <a:rPr lang="en-US" dirty="0" err="1" smtClean="0"/>
              <a:t>thực</a:t>
            </a:r>
            <a:r>
              <a:rPr lang="en-US" dirty="0" smtClean="0"/>
              <a:t> </a:t>
            </a:r>
            <a:r>
              <a:rPr lang="en-US" dirty="0" err="1" smtClean="0"/>
              <a:t>hiện</a:t>
            </a:r>
            <a:r>
              <a:rPr lang="en-US" dirty="0" smtClean="0"/>
              <a:t> 1 commit </a:t>
            </a:r>
            <a:r>
              <a:rPr lang="en-US" dirty="0" err="1" smtClean="0"/>
              <a:t>khác</a:t>
            </a:r>
            <a:r>
              <a:rPr lang="en-US" dirty="0" smtClean="0"/>
              <a:t>:</a:t>
            </a:r>
          </a:p>
        </p:txBody>
      </p:sp>
      <p:pic>
        <p:nvPicPr>
          <p:cNvPr id="4098" name="Picture 2" descr="https://git-scm.com/figures/18333fig0307-t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794" y="2025386"/>
            <a:ext cx="7442812" cy="4272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1007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7971"/>
            <a:ext cx="9601200" cy="813486"/>
          </a:xfrm>
        </p:spPr>
        <p:txBody>
          <a:bodyPr/>
          <a:lstStyle/>
          <a:p>
            <a:r>
              <a:rPr lang="en-US" dirty="0" err="1" smtClean="0"/>
              <a:t>Git</a:t>
            </a:r>
            <a:r>
              <a:rPr lang="en-US" dirty="0" smtClean="0"/>
              <a:t> branch</a:t>
            </a:r>
            <a:endParaRPr lang="en-US" dirty="0"/>
          </a:p>
        </p:txBody>
      </p:sp>
      <p:sp>
        <p:nvSpPr>
          <p:cNvPr id="3" name="Content Placeholder 2"/>
          <p:cNvSpPr>
            <a:spLocks noGrp="1"/>
          </p:cNvSpPr>
          <p:nvPr>
            <p:ph idx="1"/>
          </p:nvPr>
        </p:nvSpPr>
        <p:spPr>
          <a:xfrm>
            <a:off x="1371600" y="911457"/>
            <a:ext cx="9601200" cy="1898911"/>
          </a:xfrm>
        </p:spPr>
        <p:txBody>
          <a:bodyPr/>
          <a:lstStyle/>
          <a:p>
            <a:r>
              <a:rPr lang="en-US" dirty="0" err="1" smtClean="0"/>
              <a:t>Chuyển</a:t>
            </a:r>
            <a:r>
              <a:rPr lang="en-US" dirty="0" smtClean="0"/>
              <a:t> </a:t>
            </a:r>
            <a:r>
              <a:rPr lang="en-US" dirty="0" err="1" smtClean="0"/>
              <a:t>về</a:t>
            </a:r>
            <a:r>
              <a:rPr lang="en-US" dirty="0" smtClean="0"/>
              <a:t> </a:t>
            </a:r>
            <a:r>
              <a:rPr lang="en-US" dirty="0" err="1" smtClean="0"/>
              <a:t>nhánh</a:t>
            </a:r>
            <a:r>
              <a:rPr lang="en-US" dirty="0" smtClean="0"/>
              <a:t> Master </a:t>
            </a:r>
            <a:r>
              <a:rPr lang="en-US" dirty="0" err="1" smtClean="0"/>
              <a:t>và</a:t>
            </a:r>
            <a:r>
              <a:rPr lang="en-US" dirty="0" smtClean="0"/>
              <a:t> commit.</a:t>
            </a:r>
          </a:p>
        </p:txBody>
      </p:sp>
      <p:pic>
        <p:nvPicPr>
          <p:cNvPr id="5122" name="Picture 2" descr="https://git-scm.com/figures/18333fig0308-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306" y="2810368"/>
            <a:ext cx="5818306" cy="333970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git-scm.com/figures/18333fig0309-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3153" y="2443007"/>
            <a:ext cx="5448847" cy="4162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541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7971"/>
            <a:ext cx="9601200" cy="813486"/>
          </a:xfrm>
        </p:spPr>
        <p:txBody>
          <a:bodyPr/>
          <a:lstStyle/>
          <a:p>
            <a:r>
              <a:rPr lang="en-US" dirty="0" err="1" smtClean="0"/>
              <a:t>Git</a:t>
            </a:r>
            <a:r>
              <a:rPr lang="en-US" dirty="0" smtClean="0"/>
              <a:t> branch - remote</a:t>
            </a:r>
            <a:endParaRPr lang="en-US" dirty="0"/>
          </a:p>
        </p:txBody>
      </p:sp>
      <p:sp>
        <p:nvSpPr>
          <p:cNvPr id="3" name="Content Placeholder 2"/>
          <p:cNvSpPr>
            <a:spLocks noGrp="1"/>
          </p:cNvSpPr>
          <p:nvPr>
            <p:ph idx="1"/>
          </p:nvPr>
        </p:nvSpPr>
        <p:spPr>
          <a:xfrm>
            <a:off x="1371600" y="911457"/>
            <a:ext cx="9601200" cy="1898911"/>
          </a:xfrm>
        </p:spPr>
        <p:txBody>
          <a:bodyPr/>
          <a:lstStyle/>
          <a:p>
            <a:r>
              <a:rPr lang="en-US" dirty="0" err="1" smtClean="0"/>
              <a:t>Nhánh</a:t>
            </a:r>
            <a:r>
              <a:rPr lang="en-US" dirty="0" smtClean="0"/>
              <a:t> </a:t>
            </a:r>
            <a:r>
              <a:rPr lang="en-US" dirty="0" err="1" smtClean="0"/>
              <a:t>từ</a:t>
            </a:r>
            <a:r>
              <a:rPr lang="en-US" dirty="0" smtClean="0"/>
              <a:t> </a:t>
            </a:r>
            <a:r>
              <a:rPr lang="en-US" dirty="0" err="1" smtClean="0"/>
              <a:t>xa</a:t>
            </a:r>
            <a:r>
              <a:rPr lang="en-US" dirty="0" smtClean="0"/>
              <a:t> (remote) </a:t>
            </a:r>
            <a:r>
              <a:rPr lang="en-US" dirty="0" err="1" smtClean="0"/>
              <a:t>là</a:t>
            </a:r>
            <a:r>
              <a:rPr lang="en-US" dirty="0" smtClean="0"/>
              <a:t> </a:t>
            </a:r>
            <a:r>
              <a:rPr lang="en-US" dirty="0" err="1" smtClean="0"/>
              <a:t>các</a:t>
            </a:r>
            <a:r>
              <a:rPr lang="en-US" dirty="0" smtClean="0"/>
              <a:t> </a:t>
            </a:r>
            <a:r>
              <a:rPr lang="en-US" dirty="0" err="1" smtClean="0"/>
              <a:t>tham</a:t>
            </a:r>
            <a:r>
              <a:rPr lang="en-US" dirty="0" smtClean="0"/>
              <a:t> </a:t>
            </a:r>
            <a:r>
              <a:rPr lang="en-US" dirty="0" err="1" smtClean="0"/>
              <a:t>chiếu</a:t>
            </a:r>
            <a:r>
              <a:rPr lang="en-US" dirty="0" smtClean="0"/>
              <a:t> </a:t>
            </a:r>
            <a:r>
              <a:rPr lang="en-US" dirty="0" err="1" smtClean="0"/>
              <a:t>tới</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của</a:t>
            </a:r>
            <a:r>
              <a:rPr lang="en-US" dirty="0" smtClean="0"/>
              <a:t> </a:t>
            </a:r>
            <a:r>
              <a:rPr lang="en-US" dirty="0" err="1" smtClean="0"/>
              <a:t>các</a:t>
            </a:r>
            <a:r>
              <a:rPr lang="en-US" dirty="0" smtClean="0"/>
              <a:t> </a:t>
            </a:r>
            <a:r>
              <a:rPr lang="en-US" dirty="0" err="1" smtClean="0"/>
              <a:t>nhánh</a:t>
            </a:r>
            <a:r>
              <a:rPr lang="en-US" dirty="0" smtClean="0"/>
              <a:t> </a:t>
            </a:r>
            <a:r>
              <a:rPr lang="en-US" dirty="0" err="1" smtClean="0"/>
              <a:t>trên</a:t>
            </a:r>
            <a:r>
              <a:rPr lang="en-US" dirty="0" smtClean="0"/>
              <a:t> </a:t>
            </a:r>
            <a:r>
              <a:rPr lang="en-US" dirty="0" err="1" smtClean="0"/>
              <a:t>kho</a:t>
            </a:r>
            <a:r>
              <a:rPr lang="en-US" dirty="0" smtClean="0"/>
              <a:t> </a:t>
            </a:r>
            <a:r>
              <a:rPr lang="en-US" dirty="0" err="1" smtClean="0"/>
              <a:t>chứa</a:t>
            </a:r>
            <a:r>
              <a:rPr lang="en-US" dirty="0" smtClean="0"/>
              <a:t> </a:t>
            </a:r>
            <a:r>
              <a:rPr lang="en-US" dirty="0" err="1" smtClean="0"/>
              <a:t>trung</a:t>
            </a:r>
            <a:r>
              <a:rPr lang="en-US" dirty="0" smtClean="0"/>
              <a:t> </a:t>
            </a:r>
            <a:r>
              <a:rPr lang="en-US" dirty="0" err="1" smtClean="0"/>
              <a:t>tâm</a:t>
            </a:r>
            <a:r>
              <a:rPr lang="en-US" dirty="0" smtClean="0"/>
              <a:t>.</a:t>
            </a:r>
          </a:p>
          <a:p>
            <a:endParaRPr lang="en-US" b="1" dirty="0" smtClean="0"/>
          </a:p>
        </p:txBody>
      </p:sp>
      <p:pic>
        <p:nvPicPr>
          <p:cNvPr id="1026" name="Picture 2" descr="https://git-scm.com/figures/18333fig0322-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6288" y="1724943"/>
            <a:ext cx="5131824" cy="4957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6088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7971"/>
            <a:ext cx="9601200" cy="813486"/>
          </a:xfrm>
        </p:spPr>
        <p:txBody>
          <a:bodyPr/>
          <a:lstStyle/>
          <a:p>
            <a:r>
              <a:rPr lang="en-US" dirty="0" err="1" smtClean="0"/>
              <a:t>Git</a:t>
            </a:r>
            <a:r>
              <a:rPr lang="en-US" dirty="0" smtClean="0"/>
              <a:t> branch - remote</a:t>
            </a:r>
            <a:endParaRPr lang="en-US" dirty="0"/>
          </a:p>
        </p:txBody>
      </p:sp>
      <p:sp>
        <p:nvSpPr>
          <p:cNvPr id="3" name="Content Placeholder 2"/>
          <p:cNvSpPr>
            <a:spLocks noGrp="1"/>
          </p:cNvSpPr>
          <p:nvPr>
            <p:ph idx="1"/>
          </p:nvPr>
        </p:nvSpPr>
        <p:spPr>
          <a:xfrm>
            <a:off x="1371600" y="911457"/>
            <a:ext cx="9601200" cy="1898911"/>
          </a:xfrm>
        </p:spPr>
        <p:txBody>
          <a:bodyPr/>
          <a:lstStyle/>
          <a:p>
            <a:endParaRPr lang="en-US" dirty="0" smtClean="0"/>
          </a:p>
        </p:txBody>
      </p:sp>
      <p:pic>
        <p:nvPicPr>
          <p:cNvPr id="2050" name="Picture 2" descr="https://git-scm.com/figures/18333fig0323-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8114" y="911457"/>
            <a:ext cx="7668171" cy="5567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8104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7971"/>
            <a:ext cx="9601200" cy="813486"/>
          </a:xfrm>
        </p:spPr>
        <p:txBody>
          <a:bodyPr/>
          <a:lstStyle/>
          <a:p>
            <a:r>
              <a:rPr lang="en-US" dirty="0" err="1" smtClean="0"/>
              <a:t>Git</a:t>
            </a:r>
            <a:r>
              <a:rPr lang="en-US" dirty="0" smtClean="0"/>
              <a:t> branch - remote</a:t>
            </a:r>
            <a:endParaRPr lang="en-US" dirty="0"/>
          </a:p>
        </p:txBody>
      </p:sp>
      <p:sp>
        <p:nvSpPr>
          <p:cNvPr id="3" name="Content Placeholder 2"/>
          <p:cNvSpPr>
            <a:spLocks noGrp="1"/>
          </p:cNvSpPr>
          <p:nvPr>
            <p:ph idx="1"/>
          </p:nvPr>
        </p:nvSpPr>
        <p:spPr>
          <a:xfrm>
            <a:off x="1371600" y="911457"/>
            <a:ext cx="9601200" cy="1898911"/>
          </a:xfrm>
        </p:spPr>
        <p:txBody>
          <a:bodyPr/>
          <a:lstStyle/>
          <a:p>
            <a:endParaRPr lang="en-US" dirty="0" smtClean="0"/>
          </a:p>
        </p:txBody>
      </p:sp>
      <p:pic>
        <p:nvPicPr>
          <p:cNvPr id="4098" name="Picture 2" descr="https://git-scm.com/figures/18333fig0324-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2955" y="911457"/>
            <a:ext cx="5286579" cy="5709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520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7971"/>
            <a:ext cx="9601200" cy="813486"/>
          </a:xfrm>
        </p:spPr>
        <p:txBody>
          <a:bodyPr/>
          <a:lstStyle/>
          <a:p>
            <a:r>
              <a:rPr lang="en-US" dirty="0" err="1" smtClean="0"/>
              <a:t>Git</a:t>
            </a:r>
            <a:r>
              <a:rPr lang="en-US" dirty="0" smtClean="0"/>
              <a:t> merge branch</a:t>
            </a:r>
            <a:endParaRPr lang="en-US" dirty="0"/>
          </a:p>
        </p:txBody>
      </p:sp>
      <p:sp>
        <p:nvSpPr>
          <p:cNvPr id="3" name="Content Placeholder 2"/>
          <p:cNvSpPr>
            <a:spLocks noGrp="1"/>
          </p:cNvSpPr>
          <p:nvPr>
            <p:ph idx="1"/>
          </p:nvPr>
        </p:nvSpPr>
        <p:spPr>
          <a:xfrm>
            <a:off x="1371600" y="911457"/>
            <a:ext cx="9601200" cy="1898911"/>
          </a:xfrm>
        </p:spPr>
        <p:txBody>
          <a:bodyPr/>
          <a:lstStyle/>
          <a:p>
            <a:pPr marL="0" indent="0">
              <a:buNone/>
            </a:pPr>
            <a:r>
              <a:rPr lang="en-US" dirty="0" smtClean="0">
                <a:solidFill>
                  <a:srgbClr val="C00000"/>
                </a:solidFill>
              </a:rPr>
              <a:t>$ </a:t>
            </a:r>
            <a:r>
              <a:rPr lang="en-US" dirty="0" err="1" smtClean="0">
                <a:solidFill>
                  <a:srgbClr val="C00000"/>
                </a:solidFill>
              </a:rPr>
              <a:t>git</a:t>
            </a:r>
            <a:r>
              <a:rPr lang="en-US" dirty="0">
                <a:solidFill>
                  <a:srgbClr val="C00000"/>
                </a:solidFill>
              </a:rPr>
              <a:t> </a:t>
            </a:r>
            <a:r>
              <a:rPr lang="en-US" dirty="0" smtClean="0">
                <a:solidFill>
                  <a:srgbClr val="C00000"/>
                </a:solidFill>
              </a:rPr>
              <a:t>checkout master</a:t>
            </a:r>
          </a:p>
          <a:p>
            <a:pPr marL="0" indent="0">
              <a:buNone/>
            </a:pPr>
            <a:r>
              <a:rPr lang="en-US" dirty="0" smtClean="0">
                <a:solidFill>
                  <a:srgbClr val="C00000"/>
                </a:solidFill>
              </a:rPr>
              <a:t>$ </a:t>
            </a:r>
            <a:r>
              <a:rPr lang="en-US" dirty="0" err="1" smtClean="0">
                <a:solidFill>
                  <a:srgbClr val="C00000"/>
                </a:solidFill>
              </a:rPr>
              <a:t>git</a:t>
            </a:r>
            <a:r>
              <a:rPr lang="en-US" dirty="0" smtClean="0">
                <a:solidFill>
                  <a:srgbClr val="C00000"/>
                </a:solidFill>
              </a:rPr>
              <a:t> merge hotfix</a:t>
            </a:r>
          </a:p>
        </p:txBody>
      </p:sp>
      <p:pic>
        <p:nvPicPr>
          <p:cNvPr id="6146" name="Picture 2" descr="https://git-scm.com/figures/18333fig0313-t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427376"/>
            <a:ext cx="5093109" cy="414327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git-scm.com/figures/18333fig0314-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7662" y="1815557"/>
            <a:ext cx="4803059" cy="4725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068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7971"/>
            <a:ext cx="9601200" cy="813486"/>
          </a:xfrm>
        </p:spPr>
        <p:txBody>
          <a:bodyPr/>
          <a:lstStyle/>
          <a:p>
            <a:r>
              <a:rPr lang="en-US" dirty="0" err="1" smtClean="0"/>
              <a:t>Git</a:t>
            </a:r>
            <a:r>
              <a:rPr lang="en-US" dirty="0" smtClean="0"/>
              <a:t> merge branch</a:t>
            </a:r>
            <a:endParaRPr lang="en-US" dirty="0"/>
          </a:p>
        </p:txBody>
      </p:sp>
      <p:sp>
        <p:nvSpPr>
          <p:cNvPr id="3" name="Content Placeholder 2"/>
          <p:cNvSpPr>
            <a:spLocks noGrp="1"/>
          </p:cNvSpPr>
          <p:nvPr>
            <p:ph idx="1"/>
          </p:nvPr>
        </p:nvSpPr>
        <p:spPr>
          <a:xfrm>
            <a:off x="1371600" y="911457"/>
            <a:ext cx="9601200" cy="1898911"/>
          </a:xfrm>
        </p:spPr>
        <p:txBody>
          <a:bodyPr/>
          <a:lstStyle/>
          <a:p>
            <a:pPr marL="0" indent="0">
              <a:buNone/>
            </a:pPr>
            <a:r>
              <a:rPr lang="en-US" dirty="0" smtClean="0">
                <a:solidFill>
                  <a:srgbClr val="C00000"/>
                </a:solidFill>
              </a:rPr>
              <a:t>$ </a:t>
            </a:r>
            <a:r>
              <a:rPr lang="en-US" dirty="0" err="1" smtClean="0">
                <a:solidFill>
                  <a:srgbClr val="C00000"/>
                </a:solidFill>
              </a:rPr>
              <a:t>git</a:t>
            </a:r>
            <a:r>
              <a:rPr lang="en-US" dirty="0" smtClean="0">
                <a:solidFill>
                  <a:srgbClr val="C00000"/>
                </a:solidFill>
              </a:rPr>
              <a:t> checkout master</a:t>
            </a:r>
          </a:p>
          <a:p>
            <a:pPr marL="0" indent="0">
              <a:buNone/>
            </a:pPr>
            <a:r>
              <a:rPr lang="en-US" dirty="0" smtClean="0">
                <a:solidFill>
                  <a:srgbClr val="C00000"/>
                </a:solidFill>
              </a:rPr>
              <a:t>$ </a:t>
            </a:r>
            <a:r>
              <a:rPr lang="en-US" dirty="0" err="1" smtClean="0">
                <a:solidFill>
                  <a:srgbClr val="C00000"/>
                </a:solidFill>
              </a:rPr>
              <a:t>git</a:t>
            </a:r>
            <a:r>
              <a:rPr lang="en-US" dirty="0" smtClean="0">
                <a:solidFill>
                  <a:srgbClr val="C00000"/>
                </a:solidFill>
              </a:rPr>
              <a:t> merge iss53</a:t>
            </a:r>
          </a:p>
        </p:txBody>
      </p:sp>
      <p:pic>
        <p:nvPicPr>
          <p:cNvPr id="7" name="Picture 2" descr="https://git-scm.com/figures/18333fig0316-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80" y="2116011"/>
            <a:ext cx="5501148" cy="474198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git-scm.com/figures/18333fig0317-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2338" y="2810368"/>
            <a:ext cx="6309662" cy="3347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945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7971"/>
            <a:ext cx="9601200" cy="813486"/>
          </a:xfrm>
        </p:spPr>
        <p:txBody>
          <a:bodyPr/>
          <a:lstStyle/>
          <a:p>
            <a:r>
              <a:rPr lang="en-US" dirty="0" err="1" smtClean="0"/>
              <a:t>Git</a:t>
            </a:r>
            <a:r>
              <a:rPr lang="en-US" dirty="0" smtClean="0"/>
              <a:t> rebase branch</a:t>
            </a:r>
            <a:endParaRPr lang="en-US" dirty="0"/>
          </a:p>
        </p:txBody>
      </p:sp>
      <p:sp>
        <p:nvSpPr>
          <p:cNvPr id="3" name="Content Placeholder 2"/>
          <p:cNvSpPr>
            <a:spLocks noGrp="1"/>
          </p:cNvSpPr>
          <p:nvPr>
            <p:ph idx="1"/>
          </p:nvPr>
        </p:nvSpPr>
        <p:spPr>
          <a:xfrm>
            <a:off x="1371600" y="911458"/>
            <a:ext cx="9601200" cy="622374"/>
          </a:xfrm>
        </p:spPr>
        <p:txBody>
          <a:bodyPr/>
          <a:lstStyle/>
          <a:p>
            <a:r>
              <a:rPr lang="en-US" dirty="0" smtClean="0"/>
              <a:t>Rebase </a:t>
            </a:r>
            <a:r>
              <a:rPr lang="en-US" dirty="0" err="1" smtClean="0"/>
              <a:t>là</a:t>
            </a:r>
            <a:r>
              <a:rPr lang="en-US" dirty="0" smtClean="0"/>
              <a:t> </a:t>
            </a:r>
            <a:r>
              <a:rPr lang="en-US" dirty="0" err="1" smtClean="0"/>
              <a:t>một</a:t>
            </a:r>
            <a:r>
              <a:rPr lang="en-US" dirty="0" smtClean="0"/>
              <a:t> </a:t>
            </a:r>
            <a:r>
              <a:rPr lang="en-US" dirty="0" err="1" smtClean="0"/>
              <a:t>cách</a:t>
            </a:r>
            <a:r>
              <a:rPr lang="en-US" dirty="0" smtClean="0"/>
              <a:t> </a:t>
            </a:r>
            <a:r>
              <a:rPr lang="en-US" dirty="0" err="1" smtClean="0"/>
              <a:t>khác</a:t>
            </a:r>
            <a:r>
              <a:rPr lang="en-US" dirty="0" smtClean="0"/>
              <a:t> </a:t>
            </a:r>
            <a:r>
              <a:rPr lang="en-US" dirty="0" err="1" smtClean="0"/>
              <a:t>để</a:t>
            </a:r>
            <a:r>
              <a:rPr lang="en-US" dirty="0" smtClean="0"/>
              <a:t> </a:t>
            </a:r>
            <a:r>
              <a:rPr lang="en-US" dirty="0" err="1" smtClean="0"/>
              <a:t>tích</a:t>
            </a:r>
            <a:r>
              <a:rPr lang="en-US" dirty="0" smtClean="0"/>
              <a:t> </a:t>
            </a:r>
            <a:r>
              <a:rPr lang="en-US" dirty="0" err="1" smtClean="0"/>
              <a:t>hợp</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từ</a:t>
            </a:r>
            <a:r>
              <a:rPr lang="en-US" dirty="0" smtClean="0"/>
              <a:t> </a:t>
            </a:r>
            <a:r>
              <a:rPr lang="en-US" dirty="0" err="1" smtClean="0"/>
              <a:t>nhánh</a:t>
            </a:r>
            <a:r>
              <a:rPr lang="en-US" dirty="0" smtClean="0"/>
              <a:t> </a:t>
            </a:r>
            <a:r>
              <a:rPr lang="en-US" dirty="0" err="1" smtClean="0"/>
              <a:t>này</a:t>
            </a:r>
            <a:r>
              <a:rPr lang="en-US" dirty="0" smtClean="0"/>
              <a:t> </a:t>
            </a:r>
            <a:r>
              <a:rPr lang="en-US" dirty="0" err="1" smtClean="0"/>
              <a:t>vào</a:t>
            </a:r>
            <a:r>
              <a:rPr lang="en-US" dirty="0" smtClean="0"/>
              <a:t> </a:t>
            </a:r>
            <a:r>
              <a:rPr lang="en-US" dirty="0" err="1" smtClean="0"/>
              <a:t>nhánh</a:t>
            </a:r>
            <a:r>
              <a:rPr lang="en-US" dirty="0" smtClean="0"/>
              <a:t> </a:t>
            </a:r>
            <a:r>
              <a:rPr lang="en-US" dirty="0" err="1" smtClean="0"/>
              <a:t>khác</a:t>
            </a:r>
            <a:r>
              <a:rPr lang="en-US" dirty="0" smtClean="0"/>
              <a:t>.</a:t>
            </a:r>
          </a:p>
          <a:p>
            <a:endParaRPr lang="en-US" dirty="0" smtClean="0"/>
          </a:p>
        </p:txBody>
      </p:sp>
      <p:sp>
        <p:nvSpPr>
          <p:cNvPr id="4" name="TextBox 3"/>
          <p:cNvSpPr txBox="1"/>
          <p:nvPr/>
        </p:nvSpPr>
        <p:spPr>
          <a:xfrm>
            <a:off x="1489587" y="1814052"/>
            <a:ext cx="4454013" cy="923330"/>
          </a:xfrm>
          <a:prstGeom prst="rect">
            <a:avLst/>
          </a:prstGeom>
          <a:noFill/>
        </p:spPr>
        <p:txBody>
          <a:bodyPr wrap="square" rtlCol="0">
            <a:spAutoFit/>
          </a:bodyPr>
          <a:lstStyle/>
          <a:p>
            <a:r>
              <a:rPr lang="en-US" dirty="0" err="1" smtClean="0">
                <a:latin typeface="Arial" panose="020B0604020202020204" pitchFamily="34" charset="0"/>
              </a:rPr>
              <a:t>Với</a:t>
            </a:r>
            <a:r>
              <a:rPr lang="en-US" dirty="0" smtClean="0">
                <a:latin typeface="Arial" panose="020B0604020202020204" pitchFamily="34" charset="0"/>
              </a:rPr>
              <a:t> merge</a:t>
            </a:r>
            <a:endParaRPr lang="en-US" dirty="0">
              <a:latin typeface="Arial" panose="020B0604020202020204" pitchFamily="34" charset="0"/>
            </a:endParaRPr>
          </a:p>
          <a:p>
            <a:r>
              <a:rPr lang="en-US" dirty="0" smtClean="0">
                <a:solidFill>
                  <a:srgbClr val="C00000"/>
                </a:solidFill>
                <a:latin typeface="Arial" panose="020B0604020202020204" pitchFamily="34" charset="0"/>
              </a:rPr>
              <a:t>$ </a:t>
            </a:r>
            <a:r>
              <a:rPr lang="en-US" dirty="0" err="1" smtClean="0">
                <a:solidFill>
                  <a:srgbClr val="C00000"/>
                </a:solidFill>
                <a:latin typeface="Arial" panose="020B0604020202020204" pitchFamily="34" charset="0"/>
              </a:rPr>
              <a:t>git</a:t>
            </a:r>
            <a:r>
              <a:rPr lang="en-US" dirty="0" smtClean="0">
                <a:solidFill>
                  <a:srgbClr val="C00000"/>
                </a:solidFill>
                <a:latin typeface="Arial" panose="020B0604020202020204" pitchFamily="34" charset="0"/>
              </a:rPr>
              <a:t> checkout master</a:t>
            </a:r>
          </a:p>
          <a:p>
            <a:r>
              <a:rPr lang="en-US" dirty="0" smtClean="0">
                <a:solidFill>
                  <a:srgbClr val="C00000"/>
                </a:solidFill>
                <a:latin typeface="Arial" panose="020B0604020202020204" pitchFamily="34" charset="0"/>
              </a:rPr>
              <a:t>$ </a:t>
            </a:r>
            <a:r>
              <a:rPr lang="en-US" dirty="0" err="1" smtClean="0">
                <a:solidFill>
                  <a:srgbClr val="C00000"/>
                </a:solidFill>
                <a:latin typeface="Arial" panose="020B0604020202020204" pitchFamily="34" charset="0"/>
              </a:rPr>
              <a:t>git</a:t>
            </a:r>
            <a:r>
              <a:rPr lang="en-US" dirty="0" smtClean="0">
                <a:solidFill>
                  <a:srgbClr val="C00000"/>
                </a:solidFill>
                <a:latin typeface="Arial" panose="020B0604020202020204" pitchFamily="34" charset="0"/>
              </a:rPr>
              <a:t> merge experiment</a:t>
            </a:r>
            <a:endParaRPr lang="en-US" dirty="0">
              <a:solidFill>
                <a:srgbClr val="C00000"/>
              </a:solidFill>
              <a:latin typeface="Arial" panose="020B0604020202020204" pitchFamily="34" charset="0"/>
            </a:endParaRPr>
          </a:p>
        </p:txBody>
      </p:sp>
      <p:sp>
        <p:nvSpPr>
          <p:cNvPr id="5" name="TextBox 4"/>
          <p:cNvSpPr txBox="1"/>
          <p:nvPr/>
        </p:nvSpPr>
        <p:spPr>
          <a:xfrm>
            <a:off x="6518787" y="1814052"/>
            <a:ext cx="4454013" cy="923330"/>
          </a:xfrm>
          <a:prstGeom prst="rect">
            <a:avLst/>
          </a:prstGeom>
          <a:noFill/>
        </p:spPr>
        <p:txBody>
          <a:bodyPr wrap="square" rtlCol="0">
            <a:spAutoFit/>
          </a:bodyPr>
          <a:lstStyle/>
          <a:p>
            <a:r>
              <a:rPr lang="en-US" dirty="0" err="1" smtClean="0">
                <a:latin typeface="Arial" panose="020B0604020202020204" pitchFamily="34" charset="0"/>
              </a:rPr>
              <a:t>Với</a:t>
            </a:r>
            <a:r>
              <a:rPr lang="en-US" dirty="0" smtClean="0">
                <a:latin typeface="Arial" panose="020B0604020202020204" pitchFamily="34" charset="0"/>
              </a:rPr>
              <a:t> rebase</a:t>
            </a:r>
          </a:p>
          <a:p>
            <a:r>
              <a:rPr lang="en-US" dirty="0">
                <a:solidFill>
                  <a:srgbClr val="C00000"/>
                </a:solidFill>
                <a:latin typeface="Arial" panose="020B0604020202020204" pitchFamily="34" charset="0"/>
              </a:rPr>
              <a:t>$ </a:t>
            </a:r>
            <a:r>
              <a:rPr lang="en-US" dirty="0" err="1">
                <a:solidFill>
                  <a:srgbClr val="C00000"/>
                </a:solidFill>
                <a:latin typeface="Arial" panose="020B0604020202020204" pitchFamily="34" charset="0"/>
              </a:rPr>
              <a:t>git</a:t>
            </a:r>
            <a:r>
              <a:rPr lang="en-US" dirty="0">
                <a:solidFill>
                  <a:srgbClr val="C00000"/>
                </a:solidFill>
                <a:latin typeface="Arial" panose="020B0604020202020204" pitchFamily="34" charset="0"/>
              </a:rPr>
              <a:t> checkout </a:t>
            </a:r>
            <a:r>
              <a:rPr lang="en-US" dirty="0" smtClean="0">
                <a:solidFill>
                  <a:srgbClr val="C00000"/>
                </a:solidFill>
                <a:latin typeface="Arial" panose="020B0604020202020204" pitchFamily="34" charset="0"/>
              </a:rPr>
              <a:t>experiment</a:t>
            </a:r>
          </a:p>
          <a:p>
            <a:r>
              <a:rPr lang="en-US" dirty="0" smtClean="0">
                <a:solidFill>
                  <a:srgbClr val="C00000"/>
                </a:solidFill>
                <a:latin typeface="Arial" panose="020B0604020202020204" pitchFamily="34" charset="0"/>
              </a:rPr>
              <a:t>$ </a:t>
            </a:r>
            <a:r>
              <a:rPr lang="en-US" dirty="0" err="1">
                <a:solidFill>
                  <a:srgbClr val="C00000"/>
                </a:solidFill>
                <a:latin typeface="Arial" panose="020B0604020202020204" pitchFamily="34" charset="0"/>
              </a:rPr>
              <a:t>git</a:t>
            </a:r>
            <a:r>
              <a:rPr lang="en-US" dirty="0">
                <a:solidFill>
                  <a:srgbClr val="C00000"/>
                </a:solidFill>
                <a:latin typeface="Arial" panose="020B0604020202020204" pitchFamily="34" charset="0"/>
              </a:rPr>
              <a:t> rebase master</a:t>
            </a:r>
          </a:p>
        </p:txBody>
      </p:sp>
      <p:pic>
        <p:nvPicPr>
          <p:cNvPr id="5122" name="Picture 2" descr="https://git-scm.com/figures/18333fig0328-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253811"/>
            <a:ext cx="4155209" cy="255705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git-scm.com/figures/18333fig0329-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8787" y="3253810"/>
            <a:ext cx="5390541" cy="2557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1256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7971"/>
            <a:ext cx="9601200" cy="813486"/>
          </a:xfrm>
        </p:spPr>
        <p:txBody>
          <a:bodyPr/>
          <a:lstStyle/>
          <a:p>
            <a:r>
              <a:rPr lang="en-US" dirty="0" err="1" smtClean="0"/>
              <a:t>Git</a:t>
            </a:r>
            <a:r>
              <a:rPr lang="en-US" dirty="0" smtClean="0"/>
              <a:t> basics</a:t>
            </a:r>
            <a:endParaRPr lang="en-US" dirty="0"/>
          </a:p>
        </p:txBody>
      </p:sp>
      <p:sp>
        <p:nvSpPr>
          <p:cNvPr id="3" name="Content Placeholder 2"/>
          <p:cNvSpPr>
            <a:spLocks noGrp="1"/>
          </p:cNvSpPr>
          <p:nvPr>
            <p:ph idx="1"/>
          </p:nvPr>
        </p:nvSpPr>
        <p:spPr>
          <a:xfrm>
            <a:off x="1371600" y="911457"/>
            <a:ext cx="9601200" cy="4302211"/>
          </a:xfrm>
        </p:spPr>
        <p:txBody>
          <a:bodyPr/>
          <a:lstStyle/>
          <a:p>
            <a:r>
              <a:rPr lang="en-US" dirty="0" err="1" smtClean="0"/>
              <a:t>Git</a:t>
            </a:r>
            <a:r>
              <a:rPr lang="en-US" dirty="0" smtClean="0"/>
              <a:t> </a:t>
            </a:r>
            <a:r>
              <a:rPr lang="en-US" dirty="0" err="1" smtClean="0"/>
              <a:t>là</a:t>
            </a:r>
            <a:r>
              <a:rPr lang="en-US" dirty="0" smtClean="0"/>
              <a:t> </a:t>
            </a:r>
            <a:r>
              <a:rPr lang="en-US" dirty="0" err="1" smtClean="0"/>
              <a:t>một</a:t>
            </a:r>
            <a:r>
              <a:rPr lang="en-US" dirty="0" smtClean="0"/>
              <a:t> </a:t>
            </a:r>
            <a:r>
              <a:rPr lang="en-US" dirty="0"/>
              <a:t>Version Control System (VCS</a:t>
            </a:r>
            <a:r>
              <a:rPr lang="en-US" dirty="0" smtClean="0"/>
              <a:t>)</a:t>
            </a:r>
          </a:p>
          <a:p>
            <a:r>
              <a:rPr lang="en-US" dirty="0" err="1" smtClean="0"/>
              <a:t>Coi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giống</a:t>
            </a:r>
            <a:r>
              <a:rPr lang="en-US" dirty="0" smtClean="0"/>
              <a:t> </a:t>
            </a:r>
            <a:r>
              <a:rPr lang="en-US" dirty="0" err="1" smtClean="0"/>
              <a:t>như</a:t>
            </a:r>
            <a:r>
              <a:rPr lang="en-US" dirty="0" smtClean="0"/>
              <a:t> </a:t>
            </a:r>
            <a:r>
              <a:rPr lang="en-US" dirty="0" err="1" smtClean="0"/>
              <a:t>tập</a:t>
            </a:r>
            <a:r>
              <a:rPr lang="en-US" dirty="0" smtClean="0"/>
              <a:t> </a:t>
            </a:r>
            <a:r>
              <a:rPr lang="en-US" dirty="0" err="1" smtClean="0"/>
              <a:t>hợp</a:t>
            </a:r>
            <a:r>
              <a:rPr lang="en-US" dirty="0" smtClean="0"/>
              <a:t> </a:t>
            </a:r>
            <a:r>
              <a:rPr lang="en-US" dirty="0" err="1" smtClean="0"/>
              <a:t>các</a:t>
            </a:r>
            <a:r>
              <a:rPr lang="en-US" dirty="0" smtClean="0"/>
              <a:t> Snapshot.</a:t>
            </a:r>
          </a:p>
          <a:p>
            <a:pPr lvl="1"/>
            <a:r>
              <a:rPr lang="en-US" dirty="0" err="1" smtClean="0"/>
              <a:t>Mỗi</a:t>
            </a:r>
            <a:r>
              <a:rPr lang="en-US" dirty="0" smtClean="0"/>
              <a:t> </a:t>
            </a:r>
            <a:r>
              <a:rPr lang="en-US" dirty="0" err="1" smtClean="0"/>
              <a:t>lần</a:t>
            </a:r>
            <a:r>
              <a:rPr lang="en-US" dirty="0" smtClean="0"/>
              <a:t> commit, </a:t>
            </a:r>
            <a:r>
              <a:rPr lang="en-US" dirty="0" err="1" smtClean="0"/>
              <a:t>git</a:t>
            </a:r>
            <a:r>
              <a:rPr lang="en-US" dirty="0" smtClean="0"/>
              <a:t> “</a:t>
            </a:r>
            <a:r>
              <a:rPr lang="en-US" dirty="0" err="1" smtClean="0"/>
              <a:t>chụp</a:t>
            </a:r>
            <a:r>
              <a:rPr lang="en-US" dirty="0" smtClean="0"/>
              <a:t> </a:t>
            </a:r>
            <a:r>
              <a:rPr lang="en-US" dirty="0" err="1" smtClean="0"/>
              <a:t>ảnh</a:t>
            </a:r>
            <a:r>
              <a:rPr lang="en-US" dirty="0" smtClean="0"/>
              <a:t>” </a:t>
            </a:r>
            <a:r>
              <a:rPr lang="en-US" dirty="0" err="1" smtClean="0"/>
              <a:t>ghi</a:t>
            </a:r>
            <a:r>
              <a:rPr lang="en-US" dirty="0" smtClean="0"/>
              <a:t> </a:t>
            </a:r>
            <a:r>
              <a:rPr lang="en-US" dirty="0" err="1" smtClean="0"/>
              <a:t>lại</a:t>
            </a:r>
            <a:r>
              <a:rPr lang="en-US" dirty="0" smtClean="0"/>
              <a:t> </a:t>
            </a:r>
            <a:r>
              <a:rPr lang="en-US" dirty="0" err="1" smtClean="0"/>
              <a:t>tất</a:t>
            </a:r>
            <a:r>
              <a:rPr lang="en-US" dirty="0" smtClean="0"/>
              <a:t> </a:t>
            </a:r>
            <a:r>
              <a:rPr lang="en-US" dirty="0" err="1" smtClean="0"/>
              <a:t>cả</a:t>
            </a:r>
            <a:r>
              <a:rPr lang="en-US" dirty="0" smtClean="0"/>
              <a:t> </a:t>
            </a:r>
            <a:r>
              <a:rPr lang="en-US" dirty="0" err="1" smtClean="0"/>
              <a:t>tập</a:t>
            </a:r>
            <a:r>
              <a:rPr lang="en-US" dirty="0" smtClean="0"/>
              <a:t> tin </a:t>
            </a:r>
            <a:r>
              <a:rPr lang="en-US" dirty="0" err="1" smtClean="0"/>
              <a:t>tại</a:t>
            </a:r>
            <a:r>
              <a:rPr lang="en-US" dirty="0" smtClean="0"/>
              <a:t> </a:t>
            </a:r>
            <a:r>
              <a:rPr lang="en-US" dirty="0" err="1" smtClean="0"/>
              <a:t>thời</a:t>
            </a:r>
            <a:r>
              <a:rPr lang="en-US" dirty="0" smtClean="0"/>
              <a:t> </a:t>
            </a:r>
            <a:r>
              <a:rPr lang="en-US" dirty="0" err="1" smtClean="0"/>
              <a:t>điểm</a:t>
            </a:r>
            <a:r>
              <a:rPr lang="en-US" dirty="0" smtClean="0"/>
              <a:t> </a:t>
            </a:r>
            <a:r>
              <a:rPr lang="en-US" dirty="0" err="1" smtClean="0"/>
              <a:t>đó</a:t>
            </a:r>
            <a:r>
              <a:rPr lang="en-US" dirty="0" smtClean="0"/>
              <a:t> </a:t>
            </a:r>
            <a:r>
              <a:rPr lang="en-US" dirty="0" err="1" smtClean="0"/>
              <a:t>và</a:t>
            </a:r>
            <a:r>
              <a:rPr lang="en-US" dirty="0" smtClean="0"/>
              <a:t> </a:t>
            </a:r>
            <a:r>
              <a:rPr lang="en-US" dirty="0" err="1" smtClean="0"/>
              <a:t>tạo</a:t>
            </a:r>
            <a:r>
              <a:rPr lang="en-US" dirty="0" smtClean="0"/>
              <a:t> </a:t>
            </a:r>
            <a:r>
              <a:rPr lang="en-US" dirty="0" err="1" smtClean="0"/>
              <a:t>một</a:t>
            </a:r>
            <a:r>
              <a:rPr lang="en-US" dirty="0" smtClean="0"/>
              <a:t> THAM CHIẾU </a:t>
            </a:r>
            <a:r>
              <a:rPr lang="en-US" dirty="0" err="1" smtClean="0"/>
              <a:t>tới</a:t>
            </a:r>
            <a:r>
              <a:rPr lang="en-US" dirty="0" smtClean="0"/>
              <a:t> snapshot </a:t>
            </a:r>
            <a:r>
              <a:rPr lang="en-US" dirty="0" err="1" smtClean="0"/>
              <a:t>đó</a:t>
            </a:r>
            <a:r>
              <a:rPr lang="en-US" dirty="0" smtClean="0"/>
              <a:t>.</a:t>
            </a:r>
          </a:p>
          <a:p>
            <a:pPr lvl="1"/>
            <a:r>
              <a:rPr lang="en-US" dirty="0" err="1" smtClean="0"/>
              <a:t>Với</a:t>
            </a:r>
            <a:r>
              <a:rPr lang="en-US" dirty="0" smtClean="0"/>
              <a:t> </a:t>
            </a:r>
            <a:r>
              <a:rPr lang="en-US" dirty="0" err="1" smtClean="0"/>
              <a:t>tập</a:t>
            </a:r>
            <a:r>
              <a:rPr lang="en-US" dirty="0" smtClean="0"/>
              <a:t> tin </a:t>
            </a:r>
            <a:r>
              <a:rPr lang="en-US" dirty="0" err="1" smtClean="0"/>
              <a:t>ko</a:t>
            </a:r>
            <a:r>
              <a:rPr lang="en-US" dirty="0" smtClean="0"/>
              <a:t> </a:t>
            </a:r>
            <a:r>
              <a:rPr lang="en-US" dirty="0" err="1" smtClean="0"/>
              <a:t>có</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git</a:t>
            </a:r>
            <a:r>
              <a:rPr lang="en-US" dirty="0" smtClean="0"/>
              <a:t> </a:t>
            </a:r>
            <a:r>
              <a:rPr lang="en-US" dirty="0" err="1" smtClean="0"/>
              <a:t>tạo</a:t>
            </a:r>
            <a:r>
              <a:rPr lang="en-US" dirty="0" smtClean="0"/>
              <a:t> </a:t>
            </a:r>
            <a:r>
              <a:rPr lang="en-US" dirty="0" err="1" smtClean="0"/>
              <a:t>một</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tới</a:t>
            </a:r>
            <a:r>
              <a:rPr lang="en-US" dirty="0" smtClean="0"/>
              <a:t> </a:t>
            </a:r>
            <a:r>
              <a:rPr lang="en-US" dirty="0" err="1" smtClean="0"/>
              <a:t>tập</a:t>
            </a:r>
            <a:r>
              <a:rPr lang="en-US" dirty="0" smtClean="0"/>
              <a:t> tin </a:t>
            </a:r>
            <a:r>
              <a:rPr lang="en-US" dirty="0" err="1" smtClean="0"/>
              <a:t>gốc</a:t>
            </a:r>
            <a:r>
              <a:rPr lang="en-US" dirty="0" smtClean="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1390" y="2810368"/>
            <a:ext cx="8704394" cy="3864751"/>
          </a:xfrm>
          <a:prstGeom prst="rect">
            <a:avLst/>
          </a:prstGeom>
        </p:spPr>
      </p:pic>
    </p:spTree>
    <p:extLst>
      <p:ext uri="{BB962C8B-B14F-4D97-AF65-F5344CB8AC3E}">
        <p14:creationId xmlns:p14="http://schemas.microsoft.com/office/powerpoint/2010/main" val="1483028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7971"/>
            <a:ext cx="9601200" cy="813486"/>
          </a:xfrm>
        </p:spPr>
        <p:txBody>
          <a:bodyPr/>
          <a:lstStyle/>
          <a:p>
            <a:r>
              <a:rPr lang="en-US" dirty="0" err="1" smtClean="0"/>
              <a:t>Git</a:t>
            </a:r>
            <a:r>
              <a:rPr lang="en-US" dirty="0" smtClean="0"/>
              <a:t> rebase branch</a:t>
            </a:r>
            <a:endParaRPr lang="en-US" dirty="0"/>
          </a:p>
        </p:txBody>
      </p:sp>
      <p:sp>
        <p:nvSpPr>
          <p:cNvPr id="3" name="Content Placeholder 2"/>
          <p:cNvSpPr>
            <a:spLocks noGrp="1"/>
          </p:cNvSpPr>
          <p:nvPr>
            <p:ph idx="1"/>
          </p:nvPr>
        </p:nvSpPr>
        <p:spPr>
          <a:xfrm>
            <a:off x="1371600" y="911457"/>
            <a:ext cx="9601200" cy="1898911"/>
          </a:xfrm>
        </p:spPr>
        <p:txBody>
          <a:bodyPr/>
          <a:lstStyle/>
          <a:p>
            <a:r>
              <a:rPr lang="en-US" dirty="0" err="1" smtClean="0"/>
              <a:t>Rủi</a:t>
            </a:r>
            <a:r>
              <a:rPr lang="en-US" dirty="0" smtClean="0"/>
              <a:t> </a:t>
            </a:r>
            <a:r>
              <a:rPr lang="en-US" dirty="0" err="1" smtClean="0"/>
              <a:t>ro</a:t>
            </a:r>
            <a:r>
              <a:rPr lang="en-US" dirty="0" smtClean="0"/>
              <a:t> rebase</a:t>
            </a:r>
          </a:p>
        </p:txBody>
      </p:sp>
      <p:pic>
        <p:nvPicPr>
          <p:cNvPr id="4" name="Picture 3"/>
          <p:cNvPicPr>
            <a:picLocks noChangeAspect="1"/>
          </p:cNvPicPr>
          <p:nvPr/>
        </p:nvPicPr>
        <p:blipFill>
          <a:blip r:embed="rId2"/>
          <a:stretch>
            <a:fillRect/>
          </a:stretch>
        </p:blipFill>
        <p:spPr>
          <a:xfrm>
            <a:off x="1371600" y="1403741"/>
            <a:ext cx="10185021" cy="1406627"/>
          </a:xfrm>
          <a:prstGeom prst="rect">
            <a:avLst/>
          </a:prstGeom>
        </p:spPr>
      </p:pic>
    </p:spTree>
    <p:extLst>
      <p:ext uri="{BB962C8B-B14F-4D97-AF65-F5344CB8AC3E}">
        <p14:creationId xmlns:p14="http://schemas.microsoft.com/office/powerpoint/2010/main" val="983514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7971"/>
            <a:ext cx="9601200" cy="813486"/>
          </a:xfrm>
        </p:spPr>
        <p:txBody>
          <a:bodyPr/>
          <a:lstStyle/>
          <a:p>
            <a:r>
              <a:rPr lang="en-US" dirty="0" err="1" smtClean="0"/>
              <a:t>Git</a:t>
            </a:r>
            <a:r>
              <a:rPr lang="en-US" dirty="0" smtClean="0"/>
              <a:t> rebase branch</a:t>
            </a:r>
            <a:endParaRPr lang="en-US" dirty="0"/>
          </a:p>
        </p:txBody>
      </p:sp>
      <p:sp>
        <p:nvSpPr>
          <p:cNvPr id="3" name="Content Placeholder 2"/>
          <p:cNvSpPr>
            <a:spLocks noGrp="1"/>
          </p:cNvSpPr>
          <p:nvPr>
            <p:ph idx="1"/>
          </p:nvPr>
        </p:nvSpPr>
        <p:spPr>
          <a:xfrm>
            <a:off x="1371600" y="911457"/>
            <a:ext cx="9601200" cy="1898911"/>
          </a:xfrm>
        </p:spPr>
        <p:txBody>
          <a:bodyPr/>
          <a:lstStyle/>
          <a:p>
            <a:r>
              <a:rPr lang="en-US" dirty="0" err="1" smtClean="0"/>
              <a:t>Rủi</a:t>
            </a:r>
            <a:r>
              <a:rPr lang="en-US" dirty="0" smtClean="0"/>
              <a:t> </a:t>
            </a:r>
            <a:r>
              <a:rPr lang="en-US" dirty="0" err="1" smtClean="0"/>
              <a:t>ro</a:t>
            </a:r>
            <a:r>
              <a:rPr lang="en-US" dirty="0" smtClean="0"/>
              <a:t> rebase</a:t>
            </a:r>
          </a:p>
        </p:txBody>
      </p:sp>
      <p:pic>
        <p:nvPicPr>
          <p:cNvPr id="6146" name="Picture 2" descr="https://git-scm.com/figures/18333fig0336-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4620" y="1329145"/>
            <a:ext cx="6835160" cy="5345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098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7971"/>
            <a:ext cx="9601200" cy="813486"/>
          </a:xfrm>
        </p:spPr>
        <p:txBody>
          <a:bodyPr/>
          <a:lstStyle/>
          <a:p>
            <a:r>
              <a:rPr lang="en-US" dirty="0" err="1" smtClean="0"/>
              <a:t>Git</a:t>
            </a:r>
            <a:r>
              <a:rPr lang="en-US" dirty="0" smtClean="0"/>
              <a:t> rebase branch</a:t>
            </a:r>
            <a:endParaRPr lang="en-US" dirty="0"/>
          </a:p>
        </p:txBody>
      </p:sp>
      <p:sp>
        <p:nvSpPr>
          <p:cNvPr id="3" name="Content Placeholder 2"/>
          <p:cNvSpPr>
            <a:spLocks noGrp="1"/>
          </p:cNvSpPr>
          <p:nvPr>
            <p:ph idx="1"/>
          </p:nvPr>
        </p:nvSpPr>
        <p:spPr>
          <a:xfrm>
            <a:off x="1371600" y="911457"/>
            <a:ext cx="9601200" cy="1898911"/>
          </a:xfrm>
        </p:spPr>
        <p:txBody>
          <a:bodyPr/>
          <a:lstStyle/>
          <a:p>
            <a:r>
              <a:rPr lang="en-US" dirty="0" err="1" smtClean="0"/>
              <a:t>Rủi</a:t>
            </a:r>
            <a:r>
              <a:rPr lang="en-US" dirty="0" smtClean="0"/>
              <a:t> </a:t>
            </a:r>
            <a:r>
              <a:rPr lang="en-US" dirty="0" err="1" smtClean="0"/>
              <a:t>ro</a:t>
            </a:r>
            <a:r>
              <a:rPr lang="en-US" dirty="0" smtClean="0"/>
              <a:t> rebase</a:t>
            </a:r>
          </a:p>
        </p:txBody>
      </p:sp>
      <p:pic>
        <p:nvPicPr>
          <p:cNvPr id="7172" name="Picture 4" descr="https://git-scm.com/figures/18333fig0337-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7548" y="1330478"/>
            <a:ext cx="6997393" cy="5290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58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7971"/>
            <a:ext cx="9601200" cy="813486"/>
          </a:xfrm>
        </p:spPr>
        <p:txBody>
          <a:bodyPr/>
          <a:lstStyle/>
          <a:p>
            <a:r>
              <a:rPr lang="en-US" dirty="0" err="1" smtClean="0"/>
              <a:t>Git</a:t>
            </a:r>
            <a:r>
              <a:rPr lang="en-US" dirty="0" smtClean="0"/>
              <a:t> rebase branch</a:t>
            </a:r>
            <a:endParaRPr lang="en-US" dirty="0"/>
          </a:p>
        </p:txBody>
      </p:sp>
      <p:sp>
        <p:nvSpPr>
          <p:cNvPr id="3" name="Content Placeholder 2"/>
          <p:cNvSpPr>
            <a:spLocks noGrp="1"/>
          </p:cNvSpPr>
          <p:nvPr>
            <p:ph idx="1"/>
          </p:nvPr>
        </p:nvSpPr>
        <p:spPr>
          <a:xfrm>
            <a:off x="1371600" y="911457"/>
            <a:ext cx="9601200" cy="1898911"/>
          </a:xfrm>
        </p:spPr>
        <p:txBody>
          <a:bodyPr/>
          <a:lstStyle/>
          <a:p>
            <a:r>
              <a:rPr lang="en-US" dirty="0" err="1" smtClean="0"/>
              <a:t>Rủi</a:t>
            </a:r>
            <a:r>
              <a:rPr lang="en-US" dirty="0" smtClean="0"/>
              <a:t> </a:t>
            </a:r>
            <a:r>
              <a:rPr lang="en-US" dirty="0" err="1" smtClean="0"/>
              <a:t>ro</a:t>
            </a:r>
            <a:r>
              <a:rPr lang="en-US" dirty="0" smtClean="0"/>
              <a:t> rebase</a:t>
            </a:r>
          </a:p>
        </p:txBody>
      </p:sp>
      <p:pic>
        <p:nvPicPr>
          <p:cNvPr id="9218" name="Picture 2" descr="https://git-scm.com/figures/18333fig0338-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2891" y="1339543"/>
            <a:ext cx="7218618" cy="5385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89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7971"/>
            <a:ext cx="9601200" cy="813486"/>
          </a:xfrm>
        </p:spPr>
        <p:txBody>
          <a:bodyPr/>
          <a:lstStyle/>
          <a:p>
            <a:r>
              <a:rPr lang="en-US" dirty="0" err="1" smtClean="0"/>
              <a:t>Git</a:t>
            </a:r>
            <a:r>
              <a:rPr lang="en-US" dirty="0" smtClean="0"/>
              <a:t> rebase branch</a:t>
            </a:r>
            <a:endParaRPr lang="en-US" dirty="0"/>
          </a:p>
        </p:txBody>
      </p:sp>
      <p:sp>
        <p:nvSpPr>
          <p:cNvPr id="3" name="Content Placeholder 2"/>
          <p:cNvSpPr>
            <a:spLocks noGrp="1"/>
          </p:cNvSpPr>
          <p:nvPr>
            <p:ph idx="1"/>
          </p:nvPr>
        </p:nvSpPr>
        <p:spPr>
          <a:xfrm>
            <a:off x="1371600" y="911457"/>
            <a:ext cx="9601200" cy="1898911"/>
          </a:xfrm>
        </p:spPr>
        <p:txBody>
          <a:bodyPr/>
          <a:lstStyle/>
          <a:p>
            <a:r>
              <a:rPr lang="en-US" dirty="0" err="1" smtClean="0"/>
              <a:t>Rủi</a:t>
            </a:r>
            <a:r>
              <a:rPr lang="en-US" dirty="0" smtClean="0"/>
              <a:t> </a:t>
            </a:r>
            <a:r>
              <a:rPr lang="en-US" dirty="0" err="1" smtClean="0"/>
              <a:t>ro</a:t>
            </a:r>
            <a:r>
              <a:rPr lang="en-US" dirty="0" smtClean="0"/>
              <a:t> rebase</a:t>
            </a:r>
          </a:p>
        </p:txBody>
      </p:sp>
      <p:pic>
        <p:nvPicPr>
          <p:cNvPr id="8194" name="Picture 2" descr="https://git-scm.com/figures/18333fig0339-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0265" y="1354292"/>
            <a:ext cx="7203870" cy="5374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199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7971"/>
            <a:ext cx="9601200" cy="813486"/>
          </a:xfrm>
        </p:spPr>
        <p:txBody>
          <a:bodyPr>
            <a:normAutofit fontScale="90000"/>
          </a:bodyPr>
          <a:lstStyle/>
          <a:p>
            <a:r>
              <a:rPr lang="en-US" dirty="0" err="1">
                <a:solidFill>
                  <a:schemeClr val="tx1"/>
                </a:solidFill>
              </a:rPr>
              <a:t>Quy</a:t>
            </a:r>
            <a:r>
              <a:rPr lang="en-US" dirty="0">
                <a:solidFill>
                  <a:schemeClr val="tx1"/>
                </a:solidFill>
              </a:rPr>
              <a:t> </a:t>
            </a:r>
            <a:r>
              <a:rPr lang="en-US" dirty="0" err="1">
                <a:solidFill>
                  <a:schemeClr val="tx1"/>
                </a:solidFill>
              </a:rPr>
              <a:t>trình</a:t>
            </a:r>
            <a:r>
              <a:rPr lang="en-US" dirty="0">
                <a:solidFill>
                  <a:schemeClr val="tx1"/>
                </a:solidFill>
              </a:rPr>
              <a:t> </a:t>
            </a:r>
            <a:r>
              <a:rPr lang="en-US" dirty="0" err="1">
                <a:solidFill>
                  <a:schemeClr val="tx1"/>
                </a:solidFill>
              </a:rPr>
              <a:t>làm</a:t>
            </a:r>
            <a:r>
              <a:rPr lang="en-US" dirty="0">
                <a:solidFill>
                  <a:schemeClr val="tx1"/>
                </a:solidFill>
              </a:rPr>
              <a:t> </a:t>
            </a:r>
            <a:r>
              <a:rPr lang="en-US" dirty="0" err="1">
                <a:solidFill>
                  <a:schemeClr val="tx1"/>
                </a:solidFill>
              </a:rPr>
              <a:t>việc</a:t>
            </a:r>
            <a:r>
              <a:rPr lang="en-US" dirty="0">
                <a:solidFill>
                  <a:schemeClr val="tx1"/>
                </a:solidFill>
              </a:rPr>
              <a:t> </a:t>
            </a:r>
            <a:r>
              <a:rPr lang="en-US" dirty="0" err="1">
                <a:solidFill>
                  <a:schemeClr val="tx1"/>
                </a:solidFill>
              </a:rPr>
              <a:t>phân</a:t>
            </a:r>
            <a:r>
              <a:rPr lang="en-US" dirty="0">
                <a:solidFill>
                  <a:schemeClr val="tx1"/>
                </a:solidFill>
              </a:rPr>
              <a:t> </a:t>
            </a:r>
            <a:r>
              <a:rPr lang="en-US" dirty="0" err="1">
                <a:solidFill>
                  <a:schemeClr val="tx1"/>
                </a:solidFill>
              </a:rPr>
              <a:t>nhánh</a:t>
            </a:r>
            <a:r>
              <a:rPr lang="en-US" dirty="0">
                <a:solidFill>
                  <a:schemeClr val="tx1"/>
                </a:solidFill>
              </a:rPr>
              <a:t> – </a:t>
            </a:r>
            <a:r>
              <a:rPr lang="en-US" dirty="0" err="1" smtClean="0"/>
              <a:t>Git</a:t>
            </a:r>
            <a:r>
              <a:rPr lang="en-US" dirty="0" smtClean="0"/>
              <a:t> </a:t>
            </a:r>
            <a:r>
              <a:rPr lang="en-US" dirty="0" smtClean="0"/>
              <a:t>Flow</a:t>
            </a:r>
            <a:endParaRPr lang="en-US" dirty="0"/>
          </a:p>
        </p:txBody>
      </p:sp>
      <p:pic>
        <p:nvPicPr>
          <p:cNvPr id="11266" name="Picture 2" descr="https://git-scm.com/figures/18333fig0318-t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7257" y="1027569"/>
            <a:ext cx="6828971" cy="1311164"/>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https://git-scm.com/figures/18333fig0319-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7257" y="2730596"/>
            <a:ext cx="6828971" cy="3878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916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1427929" y="18184"/>
            <a:ext cx="10972800" cy="930888"/>
          </a:xfrm>
          <a:prstGeom prst="rect">
            <a:avLst/>
          </a:prstGeom>
        </p:spPr>
        <p:txBody>
          <a:bodyPr vert="horz" lIns="121900" tIns="121900" rIns="121900" bIns="121900" rtlCol="0" anchor="b" anchorCtr="0">
            <a:noAutofit/>
          </a:bodyPr>
          <a:lstStyle/>
          <a:p>
            <a:r>
              <a:rPr lang="en-US" dirty="0" err="1" smtClean="0">
                <a:solidFill>
                  <a:schemeClr val="tx1"/>
                </a:solidFill>
              </a:rPr>
              <a:t>Git</a:t>
            </a:r>
            <a:r>
              <a:rPr lang="en-US" dirty="0" smtClean="0">
                <a:solidFill>
                  <a:schemeClr val="tx1"/>
                </a:solidFill>
              </a:rPr>
              <a:t> </a:t>
            </a:r>
            <a:r>
              <a:rPr lang="en-US" dirty="0">
                <a:solidFill>
                  <a:schemeClr val="tx1"/>
                </a:solidFill>
              </a:rPr>
              <a:t>Flow</a:t>
            </a:r>
            <a:endParaRPr lang="en" dirty="0">
              <a:solidFill>
                <a:schemeClr val="tx1"/>
              </a:solidFill>
            </a:endParaRPr>
          </a:p>
        </p:txBody>
      </p:sp>
      <p:sp>
        <p:nvSpPr>
          <p:cNvPr id="163" name="Shape 163"/>
          <p:cNvSpPr/>
          <p:nvPr/>
        </p:nvSpPr>
        <p:spPr>
          <a:xfrm>
            <a:off x="1427929" y="2126988"/>
            <a:ext cx="1516399" cy="681599"/>
          </a:xfrm>
          <a:prstGeom prst="rect">
            <a:avLst/>
          </a:prstGeom>
          <a:solidFill>
            <a:schemeClr val="lt2"/>
          </a:solidFill>
          <a:ln w="19050"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2400" b="1" dirty="0">
                <a:latin typeface="Arial" panose="020B0604020202020204" pitchFamily="34" charset="0"/>
              </a:rPr>
              <a:t>Working</a:t>
            </a:r>
          </a:p>
        </p:txBody>
      </p:sp>
      <p:sp>
        <p:nvSpPr>
          <p:cNvPr id="164" name="Shape 164"/>
          <p:cNvSpPr/>
          <p:nvPr/>
        </p:nvSpPr>
        <p:spPr>
          <a:xfrm>
            <a:off x="3216929" y="2126988"/>
            <a:ext cx="1516399" cy="681599"/>
          </a:xfrm>
          <a:prstGeom prst="rect">
            <a:avLst/>
          </a:prstGeom>
          <a:solidFill>
            <a:schemeClr val="lt2"/>
          </a:solidFill>
          <a:ln w="19050"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2400" b="1" dirty="0">
                <a:latin typeface="Arial" panose="020B0604020202020204" pitchFamily="34" charset="0"/>
              </a:rPr>
              <a:t>Staging</a:t>
            </a:r>
          </a:p>
        </p:txBody>
      </p:sp>
      <p:sp>
        <p:nvSpPr>
          <p:cNvPr id="165" name="Shape 165"/>
          <p:cNvSpPr/>
          <p:nvPr/>
        </p:nvSpPr>
        <p:spPr>
          <a:xfrm>
            <a:off x="4961685" y="2126988"/>
            <a:ext cx="1693261" cy="681599"/>
          </a:xfrm>
          <a:prstGeom prst="rect">
            <a:avLst/>
          </a:prstGeom>
          <a:solidFill>
            <a:schemeClr val="lt2"/>
          </a:solidFill>
          <a:ln w="19050"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2400" b="1" dirty="0" smtClean="0">
                <a:latin typeface="Arial" panose="020B0604020202020204" pitchFamily="34" charset="0"/>
              </a:rPr>
              <a:t>Local </a:t>
            </a:r>
            <a:r>
              <a:rPr lang="en" sz="2400" b="1" dirty="0">
                <a:latin typeface="Arial" panose="020B0604020202020204" pitchFamily="34" charset="0"/>
              </a:rPr>
              <a:t>repo</a:t>
            </a:r>
          </a:p>
        </p:txBody>
      </p:sp>
      <p:sp>
        <p:nvSpPr>
          <p:cNvPr id="166" name="Shape 166"/>
          <p:cNvSpPr/>
          <p:nvPr/>
        </p:nvSpPr>
        <p:spPr>
          <a:xfrm>
            <a:off x="7044795" y="2126988"/>
            <a:ext cx="2194799" cy="681599"/>
          </a:xfrm>
          <a:prstGeom prst="rect">
            <a:avLst/>
          </a:prstGeom>
          <a:solidFill>
            <a:srgbClr val="00FF00"/>
          </a:solidFill>
          <a:ln w="19050"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2400" b="1" dirty="0">
                <a:latin typeface="Arial" panose="020B0604020202020204" pitchFamily="34" charset="0"/>
              </a:rPr>
              <a:t>Your GitHub repo</a:t>
            </a:r>
          </a:p>
        </p:txBody>
      </p:sp>
      <p:sp>
        <p:nvSpPr>
          <p:cNvPr id="167" name="Shape 167"/>
          <p:cNvSpPr/>
          <p:nvPr/>
        </p:nvSpPr>
        <p:spPr>
          <a:xfrm>
            <a:off x="9500828" y="2126988"/>
            <a:ext cx="2109600" cy="681599"/>
          </a:xfrm>
          <a:prstGeom prst="rect">
            <a:avLst/>
          </a:prstGeom>
          <a:solidFill>
            <a:srgbClr val="FF0000"/>
          </a:solidFill>
          <a:ln w="19050"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2400" b="1" dirty="0" smtClean="0">
                <a:latin typeface="Arial" panose="020B0604020202020204" pitchFamily="34" charset="0"/>
              </a:rPr>
              <a:t>nccsoft </a:t>
            </a:r>
            <a:r>
              <a:rPr lang="en" sz="2400" b="1" dirty="0">
                <a:latin typeface="Arial" panose="020B0604020202020204" pitchFamily="34" charset="0"/>
              </a:rPr>
              <a:t>GitHub repo</a:t>
            </a:r>
          </a:p>
        </p:txBody>
      </p:sp>
      <p:cxnSp>
        <p:nvCxnSpPr>
          <p:cNvPr id="168" name="Shape 168"/>
          <p:cNvCxnSpPr/>
          <p:nvPr/>
        </p:nvCxnSpPr>
        <p:spPr>
          <a:xfrm>
            <a:off x="6857301" y="2182622"/>
            <a:ext cx="0" cy="4284399"/>
          </a:xfrm>
          <a:prstGeom prst="straightConnector1">
            <a:avLst/>
          </a:prstGeom>
          <a:noFill/>
          <a:ln w="38100" cap="flat" cmpd="sng">
            <a:solidFill>
              <a:schemeClr val="dk2"/>
            </a:solidFill>
            <a:prstDash val="solid"/>
            <a:round/>
            <a:headEnd type="none" w="lg" len="lg"/>
            <a:tailEnd type="none" w="lg" len="lg"/>
          </a:ln>
        </p:spPr>
      </p:cxnSp>
      <p:cxnSp>
        <p:nvCxnSpPr>
          <p:cNvPr id="169" name="Shape 169"/>
          <p:cNvCxnSpPr/>
          <p:nvPr/>
        </p:nvCxnSpPr>
        <p:spPr>
          <a:xfrm>
            <a:off x="2512995" y="6015633"/>
            <a:ext cx="1293599" cy="0"/>
          </a:xfrm>
          <a:prstGeom prst="straightConnector1">
            <a:avLst/>
          </a:prstGeom>
          <a:noFill/>
          <a:ln w="38100" cap="flat" cmpd="sng">
            <a:solidFill>
              <a:schemeClr val="dk2"/>
            </a:solidFill>
            <a:prstDash val="solid"/>
            <a:round/>
            <a:headEnd type="none" w="lg" len="lg"/>
            <a:tailEnd type="triangle" w="lg" len="lg"/>
          </a:ln>
        </p:spPr>
      </p:cxnSp>
      <p:cxnSp>
        <p:nvCxnSpPr>
          <p:cNvPr id="170" name="Shape 170"/>
          <p:cNvCxnSpPr/>
          <p:nvPr/>
        </p:nvCxnSpPr>
        <p:spPr>
          <a:xfrm>
            <a:off x="4223995" y="6015633"/>
            <a:ext cx="1293599" cy="0"/>
          </a:xfrm>
          <a:prstGeom prst="straightConnector1">
            <a:avLst/>
          </a:prstGeom>
          <a:noFill/>
          <a:ln w="38100" cap="flat" cmpd="sng">
            <a:solidFill>
              <a:schemeClr val="dk2"/>
            </a:solidFill>
            <a:prstDash val="solid"/>
            <a:round/>
            <a:headEnd type="none" w="lg" len="lg"/>
            <a:tailEnd type="triangle" w="lg" len="lg"/>
          </a:ln>
        </p:spPr>
      </p:cxnSp>
      <p:cxnSp>
        <p:nvCxnSpPr>
          <p:cNvPr id="171" name="Shape 171"/>
          <p:cNvCxnSpPr/>
          <p:nvPr/>
        </p:nvCxnSpPr>
        <p:spPr>
          <a:xfrm>
            <a:off x="6313595" y="6015633"/>
            <a:ext cx="1758199" cy="0"/>
          </a:xfrm>
          <a:prstGeom prst="straightConnector1">
            <a:avLst/>
          </a:prstGeom>
          <a:noFill/>
          <a:ln w="38100" cap="flat" cmpd="sng">
            <a:solidFill>
              <a:schemeClr val="dk2"/>
            </a:solidFill>
            <a:prstDash val="solid"/>
            <a:round/>
            <a:headEnd type="none" w="lg" len="lg"/>
            <a:tailEnd type="triangle" w="lg" len="lg"/>
          </a:ln>
        </p:spPr>
      </p:cxnSp>
      <p:cxnSp>
        <p:nvCxnSpPr>
          <p:cNvPr id="172" name="Shape 172"/>
          <p:cNvCxnSpPr/>
          <p:nvPr/>
        </p:nvCxnSpPr>
        <p:spPr>
          <a:xfrm>
            <a:off x="8747995" y="6015633"/>
            <a:ext cx="1293599" cy="0"/>
          </a:xfrm>
          <a:prstGeom prst="straightConnector1">
            <a:avLst/>
          </a:prstGeom>
          <a:noFill/>
          <a:ln w="38100" cap="flat" cmpd="sng">
            <a:solidFill>
              <a:schemeClr val="dk2"/>
            </a:solidFill>
            <a:prstDash val="solid"/>
            <a:round/>
            <a:headEnd type="none" w="lg" len="lg"/>
            <a:tailEnd type="triangle" w="lg" len="lg"/>
          </a:ln>
        </p:spPr>
      </p:cxnSp>
      <p:cxnSp>
        <p:nvCxnSpPr>
          <p:cNvPr id="173" name="Shape 173"/>
          <p:cNvCxnSpPr/>
          <p:nvPr/>
        </p:nvCxnSpPr>
        <p:spPr>
          <a:xfrm flipH="1">
            <a:off x="2421772" y="4760013"/>
            <a:ext cx="3084357" cy="35617"/>
          </a:xfrm>
          <a:prstGeom prst="straightConnector1">
            <a:avLst/>
          </a:prstGeom>
          <a:noFill/>
          <a:ln w="38100" cap="flat" cmpd="sng">
            <a:solidFill>
              <a:schemeClr val="dk2"/>
            </a:solidFill>
            <a:prstDash val="solid"/>
            <a:round/>
            <a:headEnd type="none" w="lg" len="lg"/>
            <a:tailEnd type="triangle" w="lg" len="lg"/>
          </a:ln>
        </p:spPr>
      </p:cxnSp>
      <p:cxnSp>
        <p:nvCxnSpPr>
          <p:cNvPr id="174" name="Shape 174"/>
          <p:cNvCxnSpPr/>
          <p:nvPr/>
        </p:nvCxnSpPr>
        <p:spPr>
          <a:xfrm rot="10800000">
            <a:off x="2392467" y="3629996"/>
            <a:ext cx="3115999" cy="0"/>
          </a:xfrm>
          <a:prstGeom prst="straightConnector1">
            <a:avLst/>
          </a:prstGeom>
          <a:noFill/>
          <a:ln w="38100" cap="flat" cmpd="sng">
            <a:solidFill>
              <a:schemeClr val="dk2"/>
            </a:solidFill>
            <a:prstDash val="solid"/>
            <a:round/>
            <a:headEnd type="none" w="lg" len="lg"/>
            <a:tailEnd type="triangle" w="lg" len="lg"/>
          </a:ln>
        </p:spPr>
      </p:cxnSp>
      <p:cxnSp>
        <p:nvCxnSpPr>
          <p:cNvPr id="175" name="Shape 175"/>
          <p:cNvCxnSpPr/>
          <p:nvPr/>
        </p:nvCxnSpPr>
        <p:spPr>
          <a:xfrm flipH="1">
            <a:off x="6268996" y="3629996"/>
            <a:ext cx="1802798" cy="0"/>
          </a:xfrm>
          <a:prstGeom prst="straightConnector1">
            <a:avLst/>
          </a:prstGeom>
          <a:noFill/>
          <a:ln w="38100" cap="flat" cmpd="sng">
            <a:solidFill>
              <a:schemeClr val="dk2"/>
            </a:solidFill>
            <a:prstDash val="solid"/>
            <a:round/>
            <a:headEnd type="none" w="lg" len="lg"/>
            <a:tailEnd type="triangle" w="lg" len="lg"/>
          </a:ln>
        </p:spPr>
      </p:cxnSp>
      <p:cxnSp>
        <p:nvCxnSpPr>
          <p:cNvPr id="176" name="Shape 176"/>
          <p:cNvCxnSpPr/>
          <p:nvPr/>
        </p:nvCxnSpPr>
        <p:spPr>
          <a:xfrm rot="10800000">
            <a:off x="8789595" y="3629996"/>
            <a:ext cx="1210399" cy="0"/>
          </a:xfrm>
          <a:prstGeom prst="straightConnector1">
            <a:avLst/>
          </a:prstGeom>
          <a:noFill/>
          <a:ln w="38100" cap="flat" cmpd="sng">
            <a:solidFill>
              <a:schemeClr val="dk2"/>
            </a:solidFill>
            <a:prstDash val="solid"/>
            <a:round/>
            <a:headEnd type="none" w="lg" len="lg"/>
            <a:tailEnd type="triangle" w="lg" len="lg"/>
          </a:ln>
        </p:spPr>
      </p:cxnSp>
      <p:cxnSp>
        <p:nvCxnSpPr>
          <p:cNvPr id="177" name="Shape 177"/>
          <p:cNvCxnSpPr/>
          <p:nvPr/>
        </p:nvCxnSpPr>
        <p:spPr>
          <a:xfrm flipH="1">
            <a:off x="6268995" y="4779221"/>
            <a:ext cx="3908799" cy="14000"/>
          </a:xfrm>
          <a:prstGeom prst="straightConnector1">
            <a:avLst/>
          </a:prstGeom>
          <a:noFill/>
          <a:ln w="38100" cap="flat" cmpd="sng">
            <a:solidFill>
              <a:schemeClr val="dk2"/>
            </a:solidFill>
            <a:prstDash val="solid"/>
            <a:round/>
            <a:headEnd type="none" w="lg" len="lg"/>
            <a:tailEnd type="triangle" w="lg" len="lg"/>
          </a:ln>
        </p:spPr>
      </p:cxnSp>
      <p:sp>
        <p:nvSpPr>
          <p:cNvPr id="178" name="Shape 178"/>
          <p:cNvSpPr txBox="1"/>
          <p:nvPr/>
        </p:nvSpPr>
        <p:spPr>
          <a:xfrm>
            <a:off x="2638162" y="5368534"/>
            <a:ext cx="1516399" cy="584399"/>
          </a:xfrm>
          <a:prstGeom prst="rect">
            <a:avLst/>
          </a:prstGeom>
          <a:noFill/>
          <a:ln>
            <a:noFill/>
          </a:ln>
        </p:spPr>
        <p:txBody>
          <a:bodyPr lIns="121900" tIns="121900" rIns="121900" bIns="121900" anchor="t" anchorCtr="0">
            <a:noAutofit/>
          </a:bodyPr>
          <a:lstStyle/>
          <a:p>
            <a:r>
              <a:rPr lang="en" sz="3200" dirty="0">
                <a:latin typeface="Arial" panose="020B0604020202020204" pitchFamily="34" charset="0"/>
              </a:rPr>
              <a:t>add</a:t>
            </a:r>
          </a:p>
        </p:txBody>
      </p:sp>
      <p:sp>
        <p:nvSpPr>
          <p:cNvPr id="179" name="Shape 179"/>
          <p:cNvSpPr txBox="1"/>
          <p:nvPr/>
        </p:nvSpPr>
        <p:spPr>
          <a:xfrm>
            <a:off x="4122395" y="5336667"/>
            <a:ext cx="1730399" cy="584399"/>
          </a:xfrm>
          <a:prstGeom prst="rect">
            <a:avLst/>
          </a:prstGeom>
          <a:noFill/>
          <a:ln>
            <a:noFill/>
          </a:ln>
        </p:spPr>
        <p:txBody>
          <a:bodyPr lIns="121900" tIns="121900" rIns="121900" bIns="121900" anchor="t" anchorCtr="0">
            <a:noAutofit/>
          </a:bodyPr>
          <a:lstStyle/>
          <a:p>
            <a:r>
              <a:rPr lang="en" sz="3200" dirty="0">
                <a:latin typeface="Arial" panose="020B0604020202020204" pitchFamily="34" charset="0"/>
              </a:rPr>
              <a:t>commit</a:t>
            </a:r>
          </a:p>
        </p:txBody>
      </p:sp>
      <p:sp>
        <p:nvSpPr>
          <p:cNvPr id="180" name="Shape 180"/>
          <p:cNvSpPr txBox="1"/>
          <p:nvPr/>
        </p:nvSpPr>
        <p:spPr>
          <a:xfrm>
            <a:off x="3257195" y="4081047"/>
            <a:ext cx="1730399" cy="584399"/>
          </a:xfrm>
          <a:prstGeom prst="rect">
            <a:avLst/>
          </a:prstGeom>
          <a:noFill/>
          <a:ln>
            <a:noFill/>
          </a:ln>
        </p:spPr>
        <p:txBody>
          <a:bodyPr lIns="121900" tIns="121900" rIns="121900" bIns="121900" anchor="t" anchorCtr="0">
            <a:noAutofit/>
          </a:bodyPr>
          <a:lstStyle/>
          <a:p>
            <a:r>
              <a:rPr lang="en" sz="3200" dirty="0" smtClean="0">
                <a:latin typeface="Arial" panose="020B0604020202020204" pitchFamily="34" charset="0"/>
              </a:rPr>
              <a:t>rebase</a:t>
            </a:r>
            <a:endParaRPr lang="en" sz="3200" dirty="0">
              <a:latin typeface="Arial" panose="020B0604020202020204" pitchFamily="34" charset="0"/>
            </a:endParaRPr>
          </a:p>
        </p:txBody>
      </p:sp>
      <p:sp>
        <p:nvSpPr>
          <p:cNvPr id="181" name="Shape 181"/>
          <p:cNvSpPr txBox="1"/>
          <p:nvPr/>
        </p:nvSpPr>
        <p:spPr>
          <a:xfrm>
            <a:off x="2909291" y="2943997"/>
            <a:ext cx="2349403" cy="584399"/>
          </a:xfrm>
          <a:prstGeom prst="rect">
            <a:avLst/>
          </a:prstGeom>
          <a:noFill/>
          <a:ln>
            <a:noFill/>
          </a:ln>
        </p:spPr>
        <p:txBody>
          <a:bodyPr lIns="121900" tIns="121900" rIns="121900" bIns="121900" anchor="t" anchorCtr="0">
            <a:noAutofit/>
          </a:bodyPr>
          <a:lstStyle/>
          <a:p>
            <a:r>
              <a:rPr lang="en-US" sz="3200" dirty="0" smtClean="0">
                <a:latin typeface="Arial" panose="020B0604020202020204" pitchFamily="34" charset="0"/>
              </a:rPr>
              <a:t>C</a:t>
            </a:r>
            <a:r>
              <a:rPr lang="en" sz="3200" dirty="0" smtClean="0">
                <a:latin typeface="Arial" panose="020B0604020202020204" pitchFamily="34" charset="0"/>
              </a:rPr>
              <a:t>heckout -b</a:t>
            </a:r>
            <a:endParaRPr lang="en" sz="3200" dirty="0">
              <a:latin typeface="Arial" panose="020B0604020202020204" pitchFamily="34" charset="0"/>
            </a:endParaRPr>
          </a:p>
        </p:txBody>
      </p:sp>
      <p:sp>
        <p:nvSpPr>
          <p:cNvPr id="182" name="Shape 182"/>
          <p:cNvSpPr txBox="1"/>
          <p:nvPr/>
        </p:nvSpPr>
        <p:spPr>
          <a:xfrm>
            <a:off x="6783847" y="5329634"/>
            <a:ext cx="1730399" cy="584399"/>
          </a:xfrm>
          <a:prstGeom prst="rect">
            <a:avLst/>
          </a:prstGeom>
          <a:noFill/>
          <a:ln>
            <a:noFill/>
          </a:ln>
        </p:spPr>
        <p:txBody>
          <a:bodyPr lIns="121900" tIns="121900" rIns="121900" bIns="121900" anchor="t" anchorCtr="0">
            <a:noAutofit/>
          </a:bodyPr>
          <a:lstStyle/>
          <a:p>
            <a:r>
              <a:rPr lang="en" sz="3200" dirty="0">
                <a:latin typeface="Arial" panose="020B0604020202020204" pitchFamily="34" charset="0"/>
              </a:rPr>
              <a:t>push</a:t>
            </a:r>
          </a:p>
        </p:txBody>
      </p:sp>
      <p:sp>
        <p:nvSpPr>
          <p:cNvPr id="183" name="Shape 183"/>
          <p:cNvSpPr txBox="1"/>
          <p:nvPr/>
        </p:nvSpPr>
        <p:spPr>
          <a:xfrm>
            <a:off x="8544795" y="5329634"/>
            <a:ext cx="2534399" cy="584399"/>
          </a:xfrm>
          <a:prstGeom prst="rect">
            <a:avLst/>
          </a:prstGeom>
          <a:noFill/>
          <a:ln>
            <a:noFill/>
          </a:ln>
        </p:spPr>
        <p:txBody>
          <a:bodyPr lIns="121900" tIns="121900" rIns="121900" bIns="121900" anchor="t" anchorCtr="0">
            <a:noAutofit/>
          </a:bodyPr>
          <a:lstStyle/>
          <a:p>
            <a:r>
              <a:rPr lang="en" sz="3200" dirty="0">
                <a:latin typeface="Arial" panose="020B0604020202020204" pitchFamily="34" charset="0"/>
              </a:rPr>
              <a:t>pull request</a:t>
            </a:r>
          </a:p>
        </p:txBody>
      </p:sp>
      <p:sp>
        <p:nvSpPr>
          <p:cNvPr id="184" name="Shape 184"/>
          <p:cNvSpPr txBox="1"/>
          <p:nvPr/>
        </p:nvSpPr>
        <p:spPr>
          <a:xfrm>
            <a:off x="7931995" y="4109631"/>
            <a:ext cx="1730399" cy="584399"/>
          </a:xfrm>
          <a:prstGeom prst="rect">
            <a:avLst/>
          </a:prstGeom>
          <a:noFill/>
          <a:ln>
            <a:noFill/>
          </a:ln>
        </p:spPr>
        <p:txBody>
          <a:bodyPr lIns="121900" tIns="121900" rIns="121900" bIns="121900" anchor="t" anchorCtr="0">
            <a:noAutofit/>
          </a:bodyPr>
          <a:lstStyle/>
          <a:p>
            <a:r>
              <a:rPr lang="en" sz="3200" dirty="0">
                <a:latin typeface="Arial" panose="020B0604020202020204" pitchFamily="34" charset="0"/>
              </a:rPr>
              <a:t>pull</a:t>
            </a:r>
          </a:p>
        </p:txBody>
      </p:sp>
      <p:sp>
        <p:nvSpPr>
          <p:cNvPr id="185" name="Shape 185"/>
          <p:cNvSpPr txBox="1"/>
          <p:nvPr/>
        </p:nvSpPr>
        <p:spPr>
          <a:xfrm>
            <a:off x="9030929" y="2943997"/>
            <a:ext cx="1730399" cy="584399"/>
          </a:xfrm>
          <a:prstGeom prst="rect">
            <a:avLst/>
          </a:prstGeom>
          <a:noFill/>
          <a:ln>
            <a:noFill/>
          </a:ln>
        </p:spPr>
        <p:txBody>
          <a:bodyPr lIns="121900" tIns="121900" rIns="121900" bIns="121900" anchor="t" anchorCtr="0">
            <a:noAutofit/>
          </a:bodyPr>
          <a:lstStyle/>
          <a:p>
            <a:r>
              <a:rPr lang="en" sz="3200" dirty="0">
                <a:latin typeface="Arial" panose="020B0604020202020204" pitchFamily="34" charset="0"/>
              </a:rPr>
              <a:t>fork</a:t>
            </a:r>
          </a:p>
        </p:txBody>
      </p:sp>
      <p:sp>
        <p:nvSpPr>
          <p:cNvPr id="186" name="Shape 186"/>
          <p:cNvSpPr txBox="1"/>
          <p:nvPr/>
        </p:nvSpPr>
        <p:spPr>
          <a:xfrm>
            <a:off x="6811308" y="3005362"/>
            <a:ext cx="1570199" cy="523034"/>
          </a:xfrm>
          <a:prstGeom prst="rect">
            <a:avLst/>
          </a:prstGeom>
          <a:noFill/>
          <a:ln>
            <a:noFill/>
          </a:ln>
        </p:spPr>
        <p:txBody>
          <a:bodyPr lIns="121900" tIns="121900" rIns="121900" bIns="121900" anchor="t" anchorCtr="0">
            <a:noAutofit/>
          </a:bodyPr>
          <a:lstStyle/>
          <a:p>
            <a:r>
              <a:rPr lang="en" sz="3200" dirty="0">
                <a:latin typeface="Arial" panose="020B0604020202020204" pitchFamily="34" charset="0"/>
              </a:rPr>
              <a:t>clone</a:t>
            </a:r>
          </a:p>
        </p:txBody>
      </p:sp>
      <p:cxnSp>
        <p:nvCxnSpPr>
          <p:cNvPr id="187" name="Shape 187"/>
          <p:cNvCxnSpPr/>
          <p:nvPr/>
        </p:nvCxnSpPr>
        <p:spPr>
          <a:xfrm>
            <a:off x="2186128" y="2808588"/>
            <a:ext cx="0" cy="3533200"/>
          </a:xfrm>
          <a:prstGeom prst="straightConnector1">
            <a:avLst/>
          </a:prstGeom>
          <a:noFill/>
          <a:ln w="19050" cap="flat" cmpd="sng">
            <a:solidFill>
              <a:schemeClr val="dk2"/>
            </a:solidFill>
            <a:prstDash val="dot"/>
            <a:round/>
            <a:headEnd type="none" w="lg" len="lg"/>
            <a:tailEnd type="none" w="lg" len="lg"/>
          </a:ln>
        </p:spPr>
      </p:cxnSp>
      <p:cxnSp>
        <p:nvCxnSpPr>
          <p:cNvPr id="188" name="Shape 188"/>
          <p:cNvCxnSpPr/>
          <p:nvPr/>
        </p:nvCxnSpPr>
        <p:spPr>
          <a:xfrm>
            <a:off x="4013328" y="2808588"/>
            <a:ext cx="0" cy="3533200"/>
          </a:xfrm>
          <a:prstGeom prst="straightConnector1">
            <a:avLst/>
          </a:prstGeom>
          <a:noFill/>
          <a:ln w="19050" cap="flat" cmpd="sng">
            <a:solidFill>
              <a:schemeClr val="dk2"/>
            </a:solidFill>
            <a:prstDash val="dot"/>
            <a:round/>
            <a:headEnd type="none" w="lg" len="lg"/>
            <a:tailEnd type="none" w="lg" len="lg"/>
          </a:ln>
        </p:spPr>
      </p:cxnSp>
      <p:cxnSp>
        <p:nvCxnSpPr>
          <p:cNvPr id="189" name="Shape 189"/>
          <p:cNvCxnSpPr/>
          <p:nvPr/>
        </p:nvCxnSpPr>
        <p:spPr>
          <a:xfrm>
            <a:off x="5797528" y="2808588"/>
            <a:ext cx="0" cy="3533200"/>
          </a:xfrm>
          <a:prstGeom prst="straightConnector1">
            <a:avLst/>
          </a:prstGeom>
          <a:noFill/>
          <a:ln w="19050" cap="flat" cmpd="sng">
            <a:solidFill>
              <a:schemeClr val="dk2"/>
            </a:solidFill>
            <a:prstDash val="dot"/>
            <a:round/>
            <a:headEnd type="none" w="lg" len="lg"/>
            <a:tailEnd type="none" w="lg" len="lg"/>
          </a:ln>
        </p:spPr>
      </p:cxnSp>
      <p:cxnSp>
        <p:nvCxnSpPr>
          <p:cNvPr id="190" name="Shape 190"/>
          <p:cNvCxnSpPr/>
          <p:nvPr/>
        </p:nvCxnSpPr>
        <p:spPr>
          <a:xfrm>
            <a:off x="8223395" y="2808588"/>
            <a:ext cx="0" cy="3533200"/>
          </a:xfrm>
          <a:prstGeom prst="straightConnector1">
            <a:avLst/>
          </a:prstGeom>
          <a:noFill/>
          <a:ln w="19050" cap="flat" cmpd="sng">
            <a:solidFill>
              <a:schemeClr val="dk2"/>
            </a:solidFill>
            <a:prstDash val="dot"/>
            <a:round/>
            <a:headEnd type="none" w="lg" len="lg"/>
            <a:tailEnd type="none" w="lg" len="lg"/>
          </a:ln>
        </p:spPr>
      </p:cxnSp>
      <p:cxnSp>
        <p:nvCxnSpPr>
          <p:cNvPr id="191" name="Shape 191"/>
          <p:cNvCxnSpPr/>
          <p:nvPr/>
        </p:nvCxnSpPr>
        <p:spPr>
          <a:xfrm>
            <a:off x="10555628" y="2808588"/>
            <a:ext cx="0" cy="3533200"/>
          </a:xfrm>
          <a:prstGeom prst="straightConnector1">
            <a:avLst/>
          </a:prstGeom>
          <a:noFill/>
          <a:ln w="19050" cap="flat" cmpd="sng">
            <a:solidFill>
              <a:schemeClr val="dk2"/>
            </a:solidFill>
            <a:prstDash val="dot"/>
            <a:round/>
            <a:headEnd type="none" w="lg" len="lg"/>
            <a:tailEnd type="none" w="lg" len="lg"/>
          </a:ln>
        </p:spPr>
      </p:cxnSp>
    </p:spTree>
    <p:extLst>
      <p:ext uri="{BB962C8B-B14F-4D97-AF65-F5344CB8AC3E}">
        <p14:creationId xmlns:p14="http://schemas.microsoft.com/office/powerpoint/2010/main" val="274626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1219200" y="130629"/>
            <a:ext cx="10972800" cy="880808"/>
          </a:xfrm>
          <a:prstGeom prst="rect">
            <a:avLst/>
          </a:prstGeom>
        </p:spPr>
        <p:txBody>
          <a:bodyPr vert="horz" lIns="121900" tIns="121900" rIns="121900" bIns="121900" rtlCol="0" anchor="b" anchorCtr="0">
            <a:noAutofit/>
          </a:bodyPr>
          <a:lstStyle/>
          <a:p>
            <a:r>
              <a:rPr lang="en" sz="4800" dirty="0"/>
              <a:t>Git </a:t>
            </a:r>
            <a:r>
              <a:rPr lang="en" sz="4800" dirty="0" smtClean="0"/>
              <a:t>flow</a:t>
            </a:r>
            <a:endParaRPr lang="en" sz="4800" dirty="0"/>
          </a:p>
        </p:txBody>
      </p:sp>
      <p:sp>
        <p:nvSpPr>
          <p:cNvPr id="197" name="Shape 197"/>
          <p:cNvSpPr txBox="1">
            <a:spLocks noGrp="1"/>
          </p:cNvSpPr>
          <p:nvPr>
            <p:ph type="body" idx="1"/>
          </p:nvPr>
        </p:nvSpPr>
        <p:spPr>
          <a:xfrm>
            <a:off x="1219200" y="1556658"/>
            <a:ext cx="10972800" cy="4967599"/>
          </a:xfrm>
          <a:prstGeom prst="rect">
            <a:avLst/>
          </a:prstGeom>
        </p:spPr>
        <p:txBody>
          <a:bodyPr vert="horz" lIns="121900" tIns="121900" rIns="121900" bIns="121900" rtlCol="0" anchor="t" anchorCtr="0">
            <a:noAutofit/>
          </a:bodyPr>
          <a:lstStyle/>
          <a:p>
            <a:pPr marL="914400" indent="-914400">
              <a:buAutoNum type="arabicPeriod"/>
            </a:pPr>
            <a:r>
              <a:rPr lang="en" sz="4000" dirty="0" smtClean="0">
                <a:solidFill>
                  <a:schemeClr val="tx1"/>
                </a:solidFill>
              </a:rPr>
              <a:t>Fork</a:t>
            </a:r>
          </a:p>
          <a:p>
            <a:pPr marL="914400" indent="-914400">
              <a:buFont typeface="+mj-lt"/>
              <a:buAutoNum type="arabicPeriod"/>
            </a:pPr>
            <a:r>
              <a:rPr lang="en-US" sz="4000" dirty="0" smtClean="0">
                <a:solidFill>
                  <a:schemeClr val="tx1"/>
                </a:solidFill>
              </a:rPr>
              <a:t>$ </a:t>
            </a:r>
            <a:r>
              <a:rPr lang="en-US" sz="4000" dirty="0" err="1" smtClean="0">
                <a:solidFill>
                  <a:schemeClr val="tx1"/>
                </a:solidFill>
              </a:rPr>
              <a:t>git</a:t>
            </a:r>
            <a:r>
              <a:rPr lang="en-US" sz="4000" dirty="0" smtClean="0">
                <a:solidFill>
                  <a:schemeClr val="tx1"/>
                </a:solidFill>
              </a:rPr>
              <a:t> c</a:t>
            </a:r>
            <a:r>
              <a:rPr lang="en" sz="4000" dirty="0" smtClean="0">
                <a:solidFill>
                  <a:schemeClr val="tx1"/>
                </a:solidFill>
              </a:rPr>
              <a:t>lone [url]</a:t>
            </a:r>
            <a:endParaRPr lang="en" sz="4000" dirty="0">
              <a:solidFill>
                <a:schemeClr val="tx1"/>
              </a:solidFill>
            </a:endParaRPr>
          </a:p>
          <a:p>
            <a:pPr marL="914400" indent="-914400">
              <a:buFont typeface="+mj-lt"/>
              <a:buAutoNum type="arabicPeriod"/>
            </a:pPr>
            <a:r>
              <a:rPr lang="en-US" sz="4000" dirty="0" smtClean="0">
                <a:solidFill>
                  <a:schemeClr val="tx1"/>
                </a:solidFill>
              </a:rPr>
              <a:t>$ g</a:t>
            </a:r>
            <a:r>
              <a:rPr lang="en" sz="4000" dirty="0" smtClean="0">
                <a:solidFill>
                  <a:schemeClr val="tx1"/>
                </a:solidFill>
              </a:rPr>
              <a:t>it remote </a:t>
            </a:r>
            <a:r>
              <a:rPr lang="en" sz="4000" dirty="0">
                <a:solidFill>
                  <a:schemeClr val="tx1"/>
                </a:solidFill>
              </a:rPr>
              <a:t>add </a:t>
            </a:r>
            <a:r>
              <a:rPr lang="en" sz="4000" dirty="0" smtClean="0">
                <a:solidFill>
                  <a:schemeClr val="tx1"/>
                </a:solidFill>
              </a:rPr>
              <a:t>nccsoft [url]</a:t>
            </a:r>
            <a:endParaRPr lang="en" sz="4000" dirty="0">
              <a:solidFill>
                <a:schemeClr val="tx1"/>
              </a:solidFill>
            </a:endParaRPr>
          </a:p>
          <a:p>
            <a:pPr marL="914400" indent="-914400">
              <a:buFont typeface="+mj-lt"/>
              <a:buAutoNum type="arabicPeriod"/>
            </a:pPr>
            <a:r>
              <a:rPr lang="en-US" sz="4000" dirty="0">
                <a:solidFill>
                  <a:schemeClr val="tx1"/>
                </a:solidFill>
              </a:rPr>
              <a:t>$ </a:t>
            </a:r>
            <a:r>
              <a:rPr lang="en" sz="4000" dirty="0" smtClean="0">
                <a:solidFill>
                  <a:schemeClr val="tx1"/>
                </a:solidFill>
              </a:rPr>
              <a:t>git checkout nccsoft/develop</a:t>
            </a:r>
            <a:r>
              <a:rPr lang="en" sz="4000" dirty="0" smtClean="0">
                <a:solidFill>
                  <a:srgbClr val="FF0000"/>
                </a:solidFill>
              </a:rPr>
              <a:t> *</a:t>
            </a:r>
            <a:endParaRPr lang="en" sz="4000" dirty="0">
              <a:solidFill>
                <a:srgbClr val="FF0000"/>
              </a:solidFill>
            </a:endParaRPr>
          </a:p>
        </p:txBody>
      </p:sp>
    </p:spTree>
    <p:extLst>
      <p:ext uri="{BB962C8B-B14F-4D97-AF65-F5344CB8AC3E}">
        <p14:creationId xmlns:p14="http://schemas.microsoft.com/office/powerpoint/2010/main" val="54347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1219200" y="0"/>
            <a:ext cx="10972800" cy="895323"/>
          </a:xfrm>
          <a:prstGeom prst="rect">
            <a:avLst/>
          </a:prstGeom>
        </p:spPr>
        <p:txBody>
          <a:bodyPr vert="horz" lIns="121900" tIns="121900" rIns="121900" bIns="121900" rtlCol="0" anchor="b" anchorCtr="0">
            <a:noAutofit/>
          </a:bodyPr>
          <a:lstStyle/>
          <a:p>
            <a:r>
              <a:rPr lang="en" dirty="0"/>
              <a:t>Git </a:t>
            </a:r>
            <a:r>
              <a:rPr lang="en" dirty="0" smtClean="0"/>
              <a:t>flow</a:t>
            </a:r>
            <a:endParaRPr lang="en" dirty="0"/>
          </a:p>
        </p:txBody>
      </p:sp>
      <p:sp>
        <p:nvSpPr>
          <p:cNvPr id="203" name="Shape 203"/>
          <p:cNvSpPr txBox="1">
            <a:spLocks noGrp="1"/>
          </p:cNvSpPr>
          <p:nvPr>
            <p:ph type="body" idx="1"/>
          </p:nvPr>
        </p:nvSpPr>
        <p:spPr>
          <a:xfrm>
            <a:off x="1219200" y="1513115"/>
            <a:ext cx="10972800" cy="4967599"/>
          </a:xfrm>
          <a:prstGeom prst="rect">
            <a:avLst/>
          </a:prstGeom>
        </p:spPr>
        <p:txBody>
          <a:bodyPr vert="horz" lIns="121900" tIns="121900" rIns="121900" bIns="121900" rtlCol="0" anchor="t" anchorCtr="0">
            <a:noAutofit/>
          </a:bodyPr>
          <a:lstStyle/>
          <a:p>
            <a:pPr>
              <a:spcAft>
                <a:spcPts val="0"/>
              </a:spcAft>
              <a:buNone/>
            </a:pPr>
            <a:r>
              <a:rPr lang="en" sz="4000" dirty="0" smtClean="0">
                <a:solidFill>
                  <a:schemeClr val="tx1"/>
                </a:solidFill>
              </a:rPr>
              <a:t>4. checkout </a:t>
            </a:r>
            <a:r>
              <a:rPr lang="en-US" sz="4000" dirty="0" err="1" smtClean="0">
                <a:solidFill>
                  <a:schemeClr val="tx1"/>
                </a:solidFill>
              </a:rPr>
              <a:t>nccsoft</a:t>
            </a:r>
            <a:r>
              <a:rPr lang="en" sz="4000" dirty="0" smtClean="0">
                <a:solidFill>
                  <a:schemeClr val="tx1"/>
                </a:solidFill>
              </a:rPr>
              <a:t>/develop</a:t>
            </a:r>
          </a:p>
          <a:p>
            <a:pPr>
              <a:spcAft>
                <a:spcPts val="0"/>
              </a:spcAft>
              <a:buNone/>
            </a:pPr>
            <a:r>
              <a:rPr lang="en" sz="4000" dirty="0" smtClean="0">
                <a:solidFill>
                  <a:schemeClr val="tx1"/>
                </a:solidFill>
              </a:rPr>
              <a:t>4.1 Cách 1</a:t>
            </a:r>
            <a:r>
              <a:rPr lang="en" sz="4000" dirty="0">
                <a:solidFill>
                  <a:schemeClr val="tx1"/>
                </a:solidFill>
              </a:rPr>
              <a:t/>
            </a:r>
            <a:br>
              <a:rPr lang="en" sz="4000" dirty="0">
                <a:solidFill>
                  <a:schemeClr val="tx1"/>
                </a:solidFill>
              </a:rPr>
            </a:br>
            <a:r>
              <a:rPr lang="en" sz="4000" dirty="0" smtClean="0">
                <a:solidFill>
                  <a:schemeClr val="tx1"/>
                </a:solidFill>
              </a:rPr>
              <a:t>4.1.1 </a:t>
            </a:r>
            <a:r>
              <a:rPr lang="en-US" sz="4000" dirty="0">
                <a:solidFill>
                  <a:schemeClr val="tx1"/>
                </a:solidFill>
              </a:rPr>
              <a:t>$ </a:t>
            </a:r>
            <a:r>
              <a:rPr lang="en" sz="4000" dirty="0" smtClean="0">
                <a:solidFill>
                  <a:schemeClr val="tx1"/>
                </a:solidFill>
              </a:rPr>
              <a:t>git </a:t>
            </a:r>
            <a:r>
              <a:rPr lang="en" sz="4000" dirty="0">
                <a:solidFill>
                  <a:schemeClr val="tx1"/>
                </a:solidFill>
              </a:rPr>
              <a:t>checkout -b develop</a:t>
            </a:r>
            <a:br>
              <a:rPr lang="en" sz="4000" dirty="0">
                <a:solidFill>
                  <a:schemeClr val="tx1"/>
                </a:solidFill>
              </a:rPr>
            </a:br>
            <a:r>
              <a:rPr lang="en" sz="4000" dirty="0" smtClean="0">
                <a:solidFill>
                  <a:schemeClr val="tx1"/>
                </a:solidFill>
              </a:rPr>
              <a:t>4.1.2 </a:t>
            </a:r>
            <a:r>
              <a:rPr lang="en-US" sz="4000" dirty="0">
                <a:solidFill>
                  <a:schemeClr val="tx1"/>
                </a:solidFill>
              </a:rPr>
              <a:t>$ </a:t>
            </a:r>
            <a:r>
              <a:rPr lang="en" sz="4000" dirty="0" smtClean="0">
                <a:solidFill>
                  <a:schemeClr val="tx1"/>
                </a:solidFill>
              </a:rPr>
              <a:t>git </a:t>
            </a:r>
            <a:r>
              <a:rPr lang="en" sz="4000" dirty="0">
                <a:solidFill>
                  <a:schemeClr val="tx1"/>
                </a:solidFill>
              </a:rPr>
              <a:t>pull </a:t>
            </a:r>
            <a:r>
              <a:rPr lang="en-US" sz="4000" dirty="0" err="1" smtClean="0">
                <a:solidFill>
                  <a:schemeClr val="tx1"/>
                </a:solidFill>
              </a:rPr>
              <a:t>nccsoft</a:t>
            </a:r>
            <a:r>
              <a:rPr lang="en" sz="4000" dirty="0" smtClean="0">
                <a:solidFill>
                  <a:schemeClr val="tx1"/>
                </a:solidFill>
              </a:rPr>
              <a:t> develop</a:t>
            </a:r>
          </a:p>
          <a:p>
            <a:pPr>
              <a:spcAft>
                <a:spcPts val="0"/>
              </a:spcAft>
              <a:buNone/>
            </a:pPr>
            <a:r>
              <a:rPr lang="en" sz="4000" dirty="0" smtClean="0">
                <a:solidFill>
                  <a:schemeClr val="tx1"/>
                </a:solidFill>
              </a:rPr>
              <a:t>4.2 Cách 2</a:t>
            </a:r>
          </a:p>
          <a:p>
            <a:pPr>
              <a:spcAft>
                <a:spcPts val="0"/>
              </a:spcAft>
              <a:buNone/>
            </a:pPr>
            <a:r>
              <a:rPr lang="en" sz="4000" dirty="0" smtClean="0">
                <a:solidFill>
                  <a:schemeClr val="tx1"/>
                </a:solidFill>
              </a:rPr>
              <a:t>	4.2.1 $ git fetch </a:t>
            </a:r>
            <a:r>
              <a:rPr lang="en-US" sz="4000" dirty="0" err="1" smtClean="0">
                <a:solidFill>
                  <a:schemeClr val="tx1"/>
                </a:solidFill>
              </a:rPr>
              <a:t>nccsoft</a:t>
            </a:r>
            <a:r>
              <a:rPr lang="en" sz="4000" dirty="0" smtClean="0">
                <a:solidFill>
                  <a:schemeClr val="tx1"/>
                </a:solidFill>
              </a:rPr>
              <a:t> develop</a:t>
            </a:r>
            <a:br>
              <a:rPr lang="en" sz="4000" dirty="0" smtClean="0">
                <a:solidFill>
                  <a:schemeClr val="tx1"/>
                </a:solidFill>
              </a:rPr>
            </a:br>
            <a:r>
              <a:rPr lang="en" sz="4000" dirty="0" smtClean="0">
                <a:solidFill>
                  <a:schemeClr val="tx1"/>
                </a:solidFill>
              </a:rPr>
              <a:t>4.2.2 </a:t>
            </a:r>
            <a:r>
              <a:rPr lang="en-US" sz="4000" dirty="0" smtClean="0">
                <a:solidFill>
                  <a:schemeClr val="tx1"/>
                </a:solidFill>
              </a:rPr>
              <a:t>$ </a:t>
            </a:r>
            <a:r>
              <a:rPr lang="en" sz="4000" dirty="0" smtClean="0">
                <a:solidFill>
                  <a:schemeClr val="tx1"/>
                </a:solidFill>
              </a:rPr>
              <a:t>git checkout </a:t>
            </a:r>
            <a:r>
              <a:rPr lang="en-US" sz="4000" dirty="0" err="1" smtClean="0">
                <a:solidFill>
                  <a:schemeClr val="tx1"/>
                </a:solidFill>
              </a:rPr>
              <a:t>nccsoft</a:t>
            </a:r>
            <a:r>
              <a:rPr lang="en" sz="4000" dirty="0" smtClean="0">
                <a:solidFill>
                  <a:schemeClr val="tx1"/>
                </a:solidFill>
              </a:rPr>
              <a:t>/develop</a:t>
            </a:r>
            <a:br>
              <a:rPr lang="en" sz="4000" dirty="0" smtClean="0">
                <a:solidFill>
                  <a:schemeClr val="tx1"/>
                </a:solidFill>
              </a:rPr>
            </a:br>
            <a:r>
              <a:rPr lang="en" sz="4000" dirty="0" smtClean="0">
                <a:solidFill>
                  <a:schemeClr val="tx1"/>
                </a:solidFill>
              </a:rPr>
              <a:t>4.2.3 </a:t>
            </a:r>
            <a:r>
              <a:rPr lang="en-US" sz="4000" dirty="0" smtClean="0">
                <a:solidFill>
                  <a:schemeClr val="tx1"/>
                </a:solidFill>
              </a:rPr>
              <a:t>$ </a:t>
            </a:r>
            <a:r>
              <a:rPr lang="en" sz="4000" dirty="0" smtClean="0">
                <a:solidFill>
                  <a:schemeClr val="tx1"/>
                </a:solidFill>
              </a:rPr>
              <a:t>git checkout -b develop</a:t>
            </a:r>
            <a:endParaRPr lang="en" sz="4000" dirty="0">
              <a:solidFill>
                <a:schemeClr val="tx1"/>
              </a:solidFill>
            </a:endParaRPr>
          </a:p>
        </p:txBody>
      </p:sp>
    </p:spTree>
    <p:extLst>
      <p:ext uri="{BB962C8B-B14F-4D97-AF65-F5344CB8AC3E}">
        <p14:creationId xmlns:p14="http://schemas.microsoft.com/office/powerpoint/2010/main" val="2116681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1219200" y="0"/>
            <a:ext cx="10972800" cy="832049"/>
          </a:xfrm>
          <a:prstGeom prst="rect">
            <a:avLst/>
          </a:prstGeom>
        </p:spPr>
        <p:txBody>
          <a:bodyPr vert="horz" lIns="121900" tIns="121900" rIns="121900" bIns="121900" rtlCol="0" anchor="b" anchorCtr="0">
            <a:noAutofit/>
          </a:bodyPr>
          <a:lstStyle/>
          <a:p>
            <a:r>
              <a:rPr lang="en" dirty="0"/>
              <a:t>Git </a:t>
            </a:r>
            <a:r>
              <a:rPr lang="en" dirty="0" smtClean="0"/>
              <a:t>flow</a:t>
            </a:r>
            <a:endParaRPr lang="en" dirty="0"/>
          </a:p>
        </p:txBody>
      </p:sp>
      <p:sp>
        <p:nvSpPr>
          <p:cNvPr id="209" name="Shape 209"/>
          <p:cNvSpPr txBox="1">
            <a:spLocks noGrp="1"/>
          </p:cNvSpPr>
          <p:nvPr>
            <p:ph type="body" idx="1"/>
          </p:nvPr>
        </p:nvSpPr>
        <p:spPr>
          <a:xfrm>
            <a:off x="1219200" y="1543051"/>
            <a:ext cx="10972800" cy="4967599"/>
          </a:xfrm>
          <a:prstGeom prst="rect">
            <a:avLst/>
          </a:prstGeom>
        </p:spPr>
        <p:txBody>
          <a:bodyPr vert="horz" lIns="121900" tIns="121900" rIns="121900" bIns="121900" rtlCol="0" anchor="t" anchorCtr="0">
            <a:noAutofit/>
          </a:bodyPr>
          <a:lstStyle/>
          <a:p>
            <a:pPr>
              <a:buNone/>
            </a:pPr>
            <a:r>
              <a:rPr lang="en" sz="4000" dirty="0">
                <a:solidFill>
                  <a:schemeClr val="tx1"/>
                </a:solidFill>
              </a:rPr>
              <a:t>5. </a:t>
            </a:r>
            <a:r>
              <a:rPr lang="en-US" sz="4000" dirty="0">
                <a:solidFill>
                  <a:schemeClr val="tx1"/>
                </a:solidFill>
              </a:rPr>
              <a:t>$ </a:t>
            </a:r>
            <a:r>
              <a:rPr lang="en" sz="4000" dirty="0" smtClean="0">
                <a:solidFill>
                  <a:schemeClr val="tx1"/>
                </a:solidFill>
              </a:rPr>
              <a:t>git </a:t>
            </a:r>
            <a:r>
              <a:rPr lang="en" sz="4000" dirty="0">
                <a:solidFill>
                  <a:schemeClr val="tx1"/>
                </a:solidFill>
              </a:rPr>
              <a:t>checkout -b new_branch</a:t>
            </a:r>
            <a:br>
              <a:rPr lang="en" sz="4000" dirty="0">
                <a:solidFill>
                  <a:schemeClr val="tx1"/>
                </a:solidFill>
              </a:rPr>
            </a:br>
            <a:r>
              <a:rPr lang="en" sz="4000" dirty="0">
                <a:solidFill>
                  <a:schemeClr val="tx1"/>
                </a:solidFill>
              </a:rPr>
              <a:t>6. </a:t>
            </a:r>
            <a:r>
              <a:rPr lang="en-US" sz="4000" dirty="0">
                <a:solidFill>
                  <a:schemeClr val="tx1"/>
                </a:solidFill>
              </a:rPr>
              <a:t>$ </a:t>
            </a:r>
            <a:r>
              <a:rPr lang="en" sz="4000" dirty="0" smtClean="0">
                <a:solidFill>
                  <a:schemeClr val="tx1"/>
                </a:solidFill>
              </a:rPr>
              <a:t>git </a:t>
            </a:r>
            <a:r>
              <a:rPr lang="en" sz="4000" dirty="0">
                <a:solidFill>
                  <a:schemeClr val="tx1"/>
                </a:solidFill>
              </a:rPr>
              <a:t>add/commit</a:t>
            </a:r>
            <a:br>
              <a:rPr lang="en" sz="4000" dirty="0">
                <a:solidFill>
                  <a:schemeClr val="tx1"/>
                </a:solidFill>
              </a:rPr>
            </a:br>
            <a:r>
              <a:rPr lang="en" sz="4000" dirty="0">
                <a:solidFill>
                  <a:schemeClr val="tx1"/>
                </a:solidFill>
              </a:rPr>
              <a:t>*7. </a:t>
            </a:r>
            <a:r>
              <a:rPr lang="en-US" sz="4000" dirty="0">
                <a:solidFill>
                  <a:schemeClr val="tx1"/>
                </a:solidFill>
              </a:rPr>
              <a:t>$ </a:t>
            </a:r>
            <a:r>
              <a:rPr lang="en" sz="4000" dirty="0" smtClean="0">
                <a:solidFill>
                  <a:schemeClr val="tx1"/>
                </a:solidFill>
              </a:rPr>
              <a:t>git </a:t>
            </a:r>
            <a:r>
              <a:rPr lang="en" sz="4000" dirty="0">
                <a:solidFill>
                  <a:schemeClr val="tx1"/>
                </a:solidFill>
              </a:rPr>
              <a:t>rebase develop</a:t>
            </a:r>
          </a:p>
          <a:p>
            <a:pPr>
              <a:buNone/>
            </a:pPr>
            <a:r>
              <a:rPr lang="en" sz="4000" dirty="0">
                <a:solidFill>
                  <a:schemeClr val="tx1"/>
                </a:solidFill>
              </a:rPr>
              <a:t>*8. </a:t>
            </a:r>
            <a:r>
              <a:rPr lang="en-US" sz="4000" dirty="0">
                <a:solidFill>
                  <a:schemeClr val="tx1"/>
                </a:solidFill>
              </a:rPr>
              <a:t>$ </a:t>
            </a:r>
            <a:r>
              <a:rPr lang="en" sz="4000" dirty="0" smtClean="0">
                <a:solidFill>
                  <a:schemeClr val="tx1"/>
                </a:solidFill>
              </a:rPr>
              <a:t>git </a:t>
            </a:r>
            <a:r>
              <a:rPr lang="en" sz="4000" dirty="0">
                <a:solidFill>
                  <a:schemeClr val="tx1"/>
                </a:solidFill>
              </a:rPr>
              <a:t>push origin new_branch</a:t>
            </a:r>
            <a:br>
              <a:rPr lang="en" sz="4000" dirty="0">
                <a:solidFill>
                  <a:schemeClr val="tx1"/>
                </a:solidFill>
              </a:rPr>
            </a:br>
            <a:r>
              <a:rPr lang="en" sz="4000" dirty="0">
                <a:solidFill>
                  <a:schemeClr val="tx1"/>
                </a:solidFill>
              </a:rPr>
              <a:t>9. make pull request</a:t>
            </a:r>
          </a:p>
        </p:txBody>
      </p:sp>
    </p:spTree>
    <p:extLst>
      <p:ext uri="{BB962C8B-B14F-4D97-AF65-F5344CB8AC3E}">
        <p14:creationId xmlns:p14="http://schemas.microsoft.com/office/powerpoint/2010/main" val="573167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7971"/>
            <a:ext cx="9601200" cy="813486"/>
          </a:xfrm>
        </p:spPr>
        <p:txBody>
          <a:bodyPr/>
          <a:lstStyle/>
          <a:p>
            <a:r>
              <a:rPr lang="en-US" dirty="0" err="1" smtClean="0"/>
              <a:t>Git</a:t>
            </a:r>
            <a:r>
              <a:rPr lang="en-US" dirty="0" smtClean="0"/>
              <a:t> basics</a:t>
            </a:r>
            <a:endParaRPr lang="en-US" dirty="0"/>
          </a:p>
        </p:txBody>
      </p:sp>
      <p:sp>
        <p:nvSpPr>
          <p:cNvPr id="3" name="Content Placeholder 2"/>
          <p:cNvSpPr>
            <a:spLocks noGrp="1"/>
          </p:cNvSpPr>
          <p:nvPr>
            <p:ph idx="1"/>
          </p:nvPr>
        </p:nvSpPr>
        <p:spPr>
          <a:xfrm>
            <a:off x="1371600" y="1494552"/>
            <a:ext cx="4800600" cy="2573865"/>
          </a:xfrm>
        </p:spPr>
        <p:txBody>
          <a:bodyPr>
            <a:normAutofit fontScale="47500" lnSpcReduction="20000"/>
          </a:bodyPr>
          <a:lstStyle/>
          <a:p>
            <a:r>
              <a:rPr lang="en-US" sz="5000" dirty="0" err="1" smtClean="0"/>
              <a:t>Phần</a:t>
            </a:r>
            <a:r>
              <a:rPr lang="en-US" sz="5000" dirty="0" smtClean="0"/>
              <a:t> </a:t>
            </a:r>
            <a:r>
              <a:rPr lang="en-US" sz="5000" dirty="0" err="1" smtClean="0"/>
              <a:t>lớn</a:t>
            </a:r>
            <a:r>
              <a:rPr lang="en-US" sz="5000" dirty="0" smtClean="0"/>
              <a:t> </a:t>
            </a:r>
            <a:r>
              <a:rPr lang="en-US" sz="5000" dirty="0" err="1" smtClean="0"/>
              <a:t>thao</a:t>
            </a:r>
            <a:r>
              <a:rPr lang="en-US" sz="5000" dirty="0" smtClean="0"/>
              <a:t> </a:t>
            </a:r>
            <a:r>
              <a:rPr lang="en-US" sz="5000" dirty="0" err="1" smtClean="0"/>
              <a:t>tác</a:t>
            </a:r>
            <a:r>
              <a:rPr lang="en-US" sz="5000" dirty="0" smtClean="0"/>
              <a:t> </a:t>
            </a:r>
            <a:r>
              <a:rPr lang="en-US" sz="5000" dirty="0" err="1" smtClean="0"/>
              <a:t>diễn</a:t>
            </a:r>
            <a:r>
              <a:rPr lang="en-US" sz="5000" dirty="0" smtClean="0"/>
              <a:t> </a:t>
            </a:r>
            <a:r>
              <a:rPr lang="en-US" sz="5000" dirty="0" err="1" smtClean="0"/>
              <a:t>ra</a:t>
            </a:r>
            <a:r>
              <a:rPr lang="en-US" sz="5000" dirty="0" smtClean="0"/>
              <a:t> </a:t>
            </a:r>
            <a:r>
              <a:rPr lang="en-US" sz="5000" dirty="0" err="1" smtClean="0"/>
              <a:t>trên</a:t>
            </a:r>
            <a:r>
              <a:rPr lang="en-US" sz="5000" dirty="0" smtClean="0"/>
              <a:t> local.</a:t>
            </a:r>
          </a:p>
          <a:p>
            <a:r>
              <a:rPr lang="en-US" sz="5000" dirty="0" err="1" smtClean="0"/>
              <a:t>Git</a:t>
            </a:r>
            <a:r>
              <a:rPr lang="en-US" sz="5000" dirty="0" smtClean="0"/>
              <a:t> </a:t>
            </a:r>
            <a:r>
              <a:rPr lang="en-US" sz="5000" dirty="0" err="1" smtClean="0"/>
              <a:t>chỉ</a:t>
            </a:r>
            <a:r>
              <a:rPr lang="en-US" sz="5000" dirty="0" smtClean="0"/>
              <a:t> </a:t>
            </a:r>
            <a:r>
              <a:rPr lang="en-US" sz="5000" dirty="0" err="1" smtClean="0"/>
              <a:t>thêm</a:t>
            </a:r>
            <a:r>
              <a:rPr lang="en-US" sz="5000" dirty="0" smtClean="0"/>
              <a:t> </a:t>
            </a:r>
            <a:r>
              <a:rPr lang="en-US" sz="5000" dirty="0" err="1" smtClean="0"/>
              <a:t>mới</a:t>
            </a:r>
            <a:r>
              <a:rPr lang="en-US" sz="5000" dirty="0" smtClean="0"/>
              <a:t> </a:t>
            </a:r>
            <a:r>
              <a:rPr lang="en-US" sz="5000" dirty="0" err="1" smtClean="0"/>
              <a:t>dữ</a:t>
            </a:r>
            <a:r>
              <a:rPr lang="en-US" sz="5000" dirty="0" smtClean="0"/>
              <a:t> </a:t>
            </a:r>
            <a:r>
              <a:rPr lang="en-US" sz="5000" dirty="0" err="1" smtClean="0"/>
              <a:t>liệu</a:t>
            </a:r>
            <a:r>
              <a:rPr lang="en-US" sz="5000" dirty="0" smtClean="0"/>
              <a:t>.</a:t>
            </a:r>
          </a:p>
          <a:p>
            <a:r>
              <a:rPr lang="en-US" sz="5000" dirty="0" smtClean="0"/>
              <a:t>3 </a:t>
            </a:r>
            <a:r>
              <a:rPr lang="en-US" sz="5000" dirty="0" err="1" smtClean="0"/>
              <a:t>trạng</a:t>
            </a:r>
            <a:r>
              <a:rPr lang="en-US" sz="5000" dirty="0" smtClean="0"/>
              <a:t> </a:t>
            </a:r>
            <a:r>
              <a:rPr lang="en-US" sz="5000" dirty="0" err="1" smtClean="0"/>
              <a:t>thái</a:t>
            </a:r>
            <a:r>
              <a:rPr lang="en-US" sz="5000" dirty="0" smtClean="0"/>
              <a:t> </a:t>
            </a:r>
            <a:r>
              <a:rPr lang="en-US" sz="5000" dirty="0" err="1" smtClean="0"/>
              <a:t>trong</a:t>
            </a:r>
            <a:r>
              <a:rPr lang="en-US" sz="5000" dirty="0" smtClean="0"/>
              <a:t> </a:t>
            </a:r>
            <a:r>
              <a:rPr lang="en-US" sz="5000" dirty="0" err="1" smtClean="0"/>
              <a:t>Git</a:t>
            </a:r>
            <a:r>
              <a:rPr lang="en-US" sz="5000" dirty="0" smtClean="0"/>
              <a:t>:</a:t>
            </a:r>
          </a:p>
          <a:p>
            <a:pPr lvl="1"/>
            <a:r>
              <a:rPr lang="en-US" sz="4500" dirty="0" err="1" smtClean="0"/>
              <a:t>Commited</a:t>
            </a:r>
            <a:endParaRPr lang="en-US" sz="4500" dirty="0" smtClean="0"/>
          </a:p>
          <a:p>
            <a:pPr lvl="1"/>
            <a:r>
              <a:rPr lang="en-US" sz="4500" dirty="0" err="1" smtClean="0"/>
              <a:t>Stagged</a:t>
            </a:r>
            <a:endParaRPr lang="en-US" sz="4500" dirty="0" smtClean="0"/>
          </a:p>
          <a:p>
            <a:pPr lvl="1"/>
            <a:r>
              <a:rPr lang="en-US" sz="4500" dirty="0" smtClean="0"/>
              <a:t>Modified</a:t>
            </a:r>
          </a:p>
          <a:p>
            <a:endParaRPr lang="en-US" dirty="0" smtClean="0"/>
          </a:p>
        </p:txBody>
      </p:sp>
      <p:pic>
        <p:nvPicPr>
          <p:cNvPr id="1026" name="Picture 2" descr="https://git-scm.com/figures/18333fig0106-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911457"/>
            <a:ext cx="5765013" cy="5303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5646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1219200" y="0"/>
            <a:ext cx="10972800" cy="817762"/>
          </a:xfrm>
          <a:prstGeom prst="rect">
            <a:avLst/>
          </a:prstGeom>
        </p:spPr>
        <p:txBody>
          <a:bodyPr vert="horz" lIns="121900" tIns="121900" rIns="121900" bIns="121900" rtlCol="0" anchor="b" anchorCtr="0">
            <a:noAutofit/>
          </a:bodyPr>
          <a:lstStyle/>
          <a:p>
            <a:r>
              <a:rPr lang="en" dirty="0"/>
              <a:t>Git </a:t>
            </a:r>
            <a:r>
              <a:rPr lang="en" dirty="0" smtClean="0"/>
              <a:t>flow</a:t>
            </a:r>
            <a:endParaRPr lang="en" dirty="0"/>
          </a:p>
        </p:txBody>
      </p:sp>
      <p:sp>
        <p:nvSpPr>
          <p:cNvPr id="215" name="Shape 215"/>
          <p:cNvSpPr txBox="1">
            <a:spLocks noGrp="1"/>
          </p:cNvSpPr>
          <p:nvPr>
            <p:ph type="body" idx="1"/>
          </p:nvPr>
        </p:nvSpPr>
        <p:spPr>
          <a:xfrm>
            <a:off x="1219200" y="1485901"/>
            <a:ext cx="10972800" cy="4967599"/>
          </a:xfrm>
          <a:prstGeom prst="rect">
            <a:avLst/>
          </a:prstGeom>
        </p:spPr>
        <p:txBody>
          <a:bodyPr vert="horz" lIns="121900" tIns="121900" rIns="121900" bIns="121900" rtlCol="0" anchor="t" anchorCtr="0">
            <a:noAutofit/>
          </a:bodyPr>
          <a:lstStyle/>
          <a:p>
            <a:pPr>
              <a:spcAft>
                <a:spcPts val="7333"/>
              </a:spcAft>
              <a:buNone/>
            </a:pPr>
            <a:r>
              <a:rPr lang="en" sz="4000" dirty="0">
                <a:solidFill>
                  <a:schemeClr val="tx1"/>
                </a:solidFill>
              </a:rPr>
              <a:t>7. rebase develop</a:t>
            </a:r>
            <a:br>
              <a:rPr lang="en" sz="4000" dirty="0">
                <a:solidFill>
                  <a:schemeClr val="tx1"/>
                </a:solidFill>
              </a:rPr>
            </a:br>
            <a:r>
              <a:rPr lang="en" sz="4000" dirty="0">
                <a:solidFill>
                  <a:schemeClr val="tx1"/>
                </a:solidFill>
              </a:rPr>
              <a:t>    7.1 </a:t>
            </a:r>
            <a:r>
              <a:rPr lang="en" sz="4000" dirty="0" smtClean="0">
                <a:solidFill>
                  <a:schemeClr val="tx1"/>
                </a:solidFill>
              </a:rPr>
              <a:t>$ git checkout </a:t>
            </a:r>
            <a:r>
              <a:rPr lang="en" sz="4000" dirty="0">
                <a:solidFill>
                  <a:schemeClr val="tx1"/>
                </a:solidFill>
              </a:rPr>
              <a:t>develop</a:t>
            </a:r>
            <a:br>
              <a:rPr lang="en" sz="4000" dirty="0">
                <a:solidFill>
                  <a:schemeClr val="tx1"/>
                </a:solidFill>
              </a:rPr>
            </a:br>
            <a:r>
              <a:rPr lang="en" sz="4000" dirty="0">
                <a:solidFill>
                  <a:schemeClr val="tx1"/>
                </a:solidFill>
              </a:rPr>
              <a:t>    7.2 $ git pull </a:t>
            </a:r>
            <a:r>
              <a:rPr lang="en-US" sz="4000" dirty="0" err="1" smtClean="0">
                <a:solidFill>
                  <a:schemeClr val="tx1"/>
                </a:solidFill>
              </a:rPr>
              <a:t>nccsoft</a:t>
            </a:r>
            <a:r>
              <a:rPr lang="en" sz="4000" dirty="0" smtClean="0">
                <a:solidFill>
                  <a:schemeClr val="tx1"/>
                </a:solidFill>
              </a:rPr>
              <a:t> </a:t>
            </a:r>
            <a:r>
              <a:rPr lang="en" sz="4000" dirty="0">
                <a:solidFill>
                  <a:schemeClr val="tx1"/>
                </a:solidFill>
              </a:rPr>
              <a:t>develop</a:t>
            </a:r>
            <a:br>
              <a:rPr lang="en" sz="4000" dirty="0">
                <a:solidFill>
                  <a:schemeClr val="tx1"/>
                </a:solidFill>
              </a:rPr>
            </a:br>
            <a:r>
              <a:rPr lang="en" sz="4000" dirty="0">
                <a:solidFill>
                  <a:schemeClr val="tx1"/>
                </a:solidFill>
              </a:rPr>
              <a:t>    7.3 $ git checkout new_branch</a:t>
            </a:r>
            <a:br>
              <a:rPr lang="en" sz="4000" dirty="0">
                <a:solidFill>
                  <a:schemeClr val="tx1"/>
                </a:solidFill>
              </a:rPr>
            </a:br>
            <a:r>
              <a:rPr lang="en" sz="4000" dirty="0">
                <a:solidFill>
                  <a:schemeClr val="tx1"/>
                </a:solidFill>
              </a:rPr>
              <a:t>    7.4 $ git rebase develop</a:t>
            </a:r>
          </a:p>
        </p:txBody>
      </p:sp>
    </p:spTree>
    <p:extLst>
      <p:ext uri="{BB962C8B-B14F-4D97-AF65-F5344CB8AC3E}">
        <p14:creationId xmlns:p14="http://schemas.microsoft.com/office/powerpoint/2010/main" val="913122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1219200" y="0"/>
            <a:ext cx="10972800" cy="832049"/>
          </a:xfrm>
          <a:prstGeom prst="rect">
            <a:avLst/>
          </a:prstGeom>
        </p:spPr>
        <p:txBody>
          <a:bodyPr vert="horz" lIns="121900" tIns="121900" rIns="121900" bIns="121900" rtlCol="0" anchor="b" anchorCtr="0">
            <a:noAutofit/>
          </a:bodyPr>
          <a:lstStyle/>
          <a:p>
            <a:r>
              <a:rPr lang="en" dirty="0"/>
              <a:t>Git </a:t>
            </a:r>
            <a:r>
              <a:rPr lang="en" dirty="0" smtClean="0"/>
              <a:t>flow</a:t>
            </a:r>
            <a:endParaRPr lang="en" dirty="0"/>
          </a:p>
        </p:txBody>
      </p:sp>
      <p:sp>
        <p:nvSpPr>
          <p:cNvPr id="221" name="Shape 221"/>
          <p:cNvSpPr txBox="1">
            <a:spLocks noGrp="1"/>
          </p:cNvSpPr>
          <p:nvPr>
            <p:ph type="body" idx="1"/>
          </p:nvPr>
        </p:nvSpPr>
        <p:spPr>
          <a:xfrm>
            <a:off x="1219200" y="1128714"/>
            <a:ext cx="10972800" cy="4967599"/>
          </a:xfrm>
          <a:prstGeom prst="rect">
            <a:avLst/>
          </a:prstGeom>
        </p:spPr>
        <p:txBody>
          <a:bodyPr vert="horz" lIns="121900" tIns="121900" rIns="121900" bIns="121900" rtlCol="0" anchor="t" anchorCtr="0">
            <a:noAutofit/>
          </a:bodyPr>
          <a:lstStyle/>
          <a:p>
            <a:pPr>
              <a:spcAft>
                <a:spcPts val="0"/>
              </a:spcAft>
              <a:buNone/>
            </a:pPr>
            <a:r>
              <a:rPr lang="en" sz="4000" dirty="0" smtClean="0">
                <a:solidFill>
                  <a:schemeClr val="tx1"/>
                </a:solidFill>
              </a:rPr>
              <a:t>7.4 </a:t>
            </a:r>
            <a:r>
              <a:rPr lang="en" sz="4000" dirty="0">
                <a:solidFill>
                  <a:schemeClr val="tx1"/>
                </a:solidFill>
              </a:rPr>
              <a:t>$ git rebase develop</a:t>
            </a:r>
          </a:p>
          <a:p>
            <a:pPr lvl="1">
              <a:spcAft>
                <a:spcPts val="0"/>
              </a:spcAft>
              <a:buNone/>
            </a:pPr>
            <a:r>
              <a:rPr lang="en" sz="4000" dirty="0" smtClean="0">
                <a:solidFill>
                  <a:schemeClr val="tx1"/>
                </a:solidFill>
              </a:rPr>
              <a:t>If </a:t>
            </a:r>
            <a:r>
              <a:rPr lang="en" sz="4000" dirty="0">
                <a:solidFill>
                  <a:schemeClr val="tx1"/>
                </a:solidFill>
              </a:rPr>
              <a:t>conflict:</a:t>
            </a:r>
            <a:br>
              <a:rPr lang="en" sz="4000" dirty="0">
                <a:solidFill>
                  <a:schemeClr val="tx1"/>
                </a:solidFill>
              </a:rPr>
            </a:br>
            <a:r>
              <a:rPr lang="en" sz="4000" dirty="0" smtClean="0">
                <a:solidFill>
                  <a:schemeClr val="tx1"/>
                </a:solidFill>
              </a:rPr>
              <a:t>7.4.1 </a:t>
            </a:r>
            <a:r>
              <a:rPr lang="en" sz="4000" dirty="0">
                <a:solidFill>
                  <a:schemeClr val="tx1"/>
                </a:solidFill>
              </a:rPr>
              <a:t>(no branch) </a:t>
            </a:r>
          </a:p>
          <a:p>
            <a:pPr>
              <a:spcAft>
                <a:spcPts val="0"/>
              </a:spcAft>
              <a:buNone/>
            </a:pPr>
            <a:r>
              <a:rPr lang="en" sz="4000" dirty="0" smtClean="0">
                <a:solidFill>
                  <a:schemeClr val="tx1"/>
                </a:solidFill>
              </a:rPr>
              <a:t>		7.4.2 </a:t>
            </a:r>
            <a:r>
              <a:rPr lang="en" sz="4000" dirty="0">
                <a:solidFill>
                  <a:schemeClr val="tx1"/>
                </a:solidFill>
              </a:rPr>
              <a:t>fix </a:t>
            </a:r>
            <a:r>
              <a:rPr lang="en" sz="4000" dirty="0" smtClean="0">
                <a:solidFill>
                  <a:schemeClr val="tx1"/>
                </a:solidFill>
              </a:rPr>
              <a:t>conflict</a:t>
            </a:r>
            <a:endParaRPr lang="en" sz="4000" dirty="0">
              <a:solidFill>
                <a:schemeClr val="tx1"/>
              </a:solidFill>
            </a:endParaRPr>
          </a:p>
          <a:p>
            <a:pPr>
              <a:spcAft>
                <a:spcPts val="0"/>
              </a:spcAft>
              <a:buNone/>
            </a:pPr>
            <a:r>
              <a:rPr lang="en" sz="4000" dirty="0">
                <a:solidFill>
                  <a:schemeClr val="tx1"/>
                </a:solidFill>
              </a:rPr>
              <a:t>	</a:t>
            </a:r>
            <a:r>
              <a:rPr lang="en" sz="4000" dirty="0" smtClean="0">
                <a:solidFill>
                  <a:schemeClr val="tx1"/>
                </a:solidFill>
              </a:rPr>
              <a:t>	7.4.3 </a:t>
            </a:r>
            <a:r>
              <a:rPr lang="en" sz="4000" dirty="0">
                <a:solidFill>
                  <a:schemeClr val="tx1"/>
                </a:solidFill>
              </a:rPr>
              <a:t>$ git add</a:t>
            </a:r>
            <a:br>
              <a:rPr lang="en" sz="4000" dirty="0">
                <a:solidFill>
                  <a:schemeClr val="tx1"/>
                </a:solidFill>
              </a:rPr>
            </a:br>
            <a:r>
              <a:rPr lang="en" sz="4000" dirty="0">
                <a:solidFill>
                  <a:schemeClr val="tx1"/>
                </a:solidFill>
              </a:rPr>
              <a:t>	</a:t>
            </a:r>
            <a:r>
              <a:rPr lang="en" sz="4000" dirty="0" smtClean="0">
                <a:solidFill>
                  <a:schemeClr val="tx1"/>
                </a:solidFill>
              </a:rPr>
              <a:t>7.4.4 </a:t>
            </a:r>
            <a:r>
              <a:rPr lang="en" sz="4000" dirty="0">
                <a:solidFill>
                  <a:schemeClr val="tx1"/>
                </a:solidFill>
              </a:rPr>
              <a:t>$ git rebase --continue</a:t>
            </a:r>
          </a:p>
        </p:txBody>
      </p:sp>
    </p:spTree>
    <p:extLst>
      <p:ext uri="{BB962C8B-B14F-4D97-AF65-F5344CB8AC3E}">
        <p14:creationId xmlns:p14="http://schemas.microsoft.com/office/powerpoint/2010/main" val="27039258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1219200" y="0"/>
            <a:ext cx="10972800" cy="874912"/>
          </a:xfrm>
          <a:prstGeom prst="rect">
            <a:avLst/>
          </a:prstGeom>
        </p:spPr>
        <p:txBody>
          <a:bodyPr vert="horz" lIns="121900" tIns="121900" rIns="121900" bIns="121900" rtlCol="0" anchor="b" anchorCtr="0">
            <a:noAutofit/>
          </a:bodyPr>
          <a:lstStyle/>
          <a:p>
            <a:r>
              <a:rPr lang="en" dirty="0"/>
              <a:t>Git </a:t>
            </a:r>
            <a:r>
              <a:rPr lang="en" dirty="0" smtClean="0"/>
              <a:t>flow</a:t>
            </a:r>
            <a:endParaRPr lang="en" dirty="0"/>
          </a:p>
        </p:txBody>
      </p:sp>
      <p:sp>
        <p:nvSpPr>
          <p:cNvPr id="227" name="Shape 227"/>
          <p:cNvSpPr txBox="1">
            <a:spLocks noGrp="1"/>
          </p:cNvSpPr>
          <p:nvPr>
            <p:ph type="body" idx="1"/>
          </p:nvPr>
        </p:nvSpPr>
        <p:spPr>
          <a:xfrm>
            <a:off x="1219200" y="1257301"/>
            <a:ext cx="10972800" cy="4967599"/>
          </a:xfrm>
          <a:prstGeom prst="rect">
            <a:avLst/>
          </a:prstGeom>
        </p:spPr>
        <p:txBody>
          <a:bodyPr vert="horz" lIns="121900" tIns="121900" rIns="121900" bIns="121900" rtlCol="0" anchor="t" anchorCtr="0">
            <a:noAutofit/>
          </a:bodyPr>
          <a:lstStyle/>
          <a:p>
            <a:pPr marL="876293" indent="-571500">
              <a:lnSpc>
                <a:spcPct val="115000"/>
              </a:lnSpc>
              <a:buFont typeface="Arial" panose="020B0604020202020204" pitchFamily="34" charset="0"/>
              <a:buChar char="•"/>
            </a:pPr>
            <a:r>
              <a:rPr lang="en" sz="4000" dirty="0">
                <a:solidFill>
                  <a:schemeClr val="tx1"/>
                </a:solidFill>
              </a:rPr>
              <a:t>$ git push with force update</a:t>
            </a:r>
            <a:br>
              <a:rPr lang="en" sz="4000" dirty="0">
                <a:solidFill>
                  <a:schemeClr val="tx1"/>
                </a:solidFill>
              </a:rPr>
            </a:br>
            <a:r>
              <a:rPr lang="en" sz="4000" dirty="0">
                <a:solidFill>
                  <a:schemeClr val="tx1"/>
                </a:solidFill>
              </a:rPr>
              <a:t>$ git push origin new_branch -f</a:t>
            </a:r>
          </a:p>
          <a:p>
            <a:pPr>
              <a:lnSpc>
                <a:spcPct val="115000"/>
              </a:lnSpc>
              <a:buFont typeface="Arial" panose="020B0604020202020204" pitchFamily="34" charset="0"/>
              <a:buChar char="•"/>
            </a:pPr>
            <a:endParaRPr sz="4000" dirty="0">
              <a:solidFill>
                <a:schemeClr val="tx1"/>
              </a:solidFill>
            </a:endParaRPr>
          </a:p>
          <a:p>
            <a:pPr marL="876293" indent="-571500">
              <a:lnSpc>
                <a:spcPct val="115000"/>
              </a:lnSpc>
              <a:buFont typeface="Arial" panose="020B0604020202020204" pitchFamily="34" charset="0"/>
              <a:buChar char="•"/>
            </a:pPr>
            <a:r>
              <a:rPr lang="en" sz="4000" dirty="0">
                <a:solidFill>
                  <a:schemeClr val="tx1"/>
                </a:solidFill>
              </a:rPr>
              <a:t>1 commit/1 pull request</a:t>
            </a:r>
            <a:br>
              <a:rPr lang="en" sz="4000" dirty="0">
                <a:solidFill>
                  <a:schemeClr val="tx1"/>
                </a:solidFill>
              </a:rPr>
            </a:br>
            <a:r>
              <a:rPr lang="en" sz="4000" dirty="0">
                <a:solidFill>
                  <a:schemeClr val="tx1"/>
                </a:solidFill>
              </a:rPr>
              <a:t>$ git commit --amend</a:t>
            </a:r>
            <a:br>
              <a:rPr lang="en" sz="4000" dirty="0">
                <a:solidFill>
                  <a:schemeClr val="tx1"/>
                </a:solidFill>
              </a:rPr>
            </a:br>
            <a:r>
              <a:rPr lang="en" sz="4000" dirty="0">
                <a:solidFill>
                  <a:schemeClr val="tx1"/>
                </a:solidFill>
              </a:rPr>
              <a:t>or </a:t>
            </a:r>
            <a:br>
              <a:rPr lang="en" sz="4000" dirty="0">
                <a:solidFill>
                  <a:schemeClr val="tx1"/>
                </a:solidFill>
              </a:rPr>
            </a:br>
            <a:r>
              <a:rPr lang="en" sz="4000" dirty="0">
                <a:solidFill>
                  <a:schemeClr val="tx1"/>
                </a:solidFill>
              </a:rPr>
              <a:t>$ git rebase -i</a:t>
            </a:r>
          </a:p>
        </p:txBody>
      </p:sp>
    </p:spTree>
    <p:extLst>
      <p:ext uri="{BB962C8B-B14F-4D97-AF65-F5344CB8AC3E}">
        <p14:creationId xmlns:p14="http://schemas.microsoft.com/office/powerpoint/2010/main" val="41284554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1219200" y="0"/>
            <a:ext cx="10972800" cy="846337"/>
          </a:xfrm>
          <a:prstGeom prst="rect">
            <a:avLst/>
          </a:prstGeom>
        </p:spPr>
        <p:txBody>
          <a:bodyPr vert="horz" lIns="121900" tIns="121900" rIns="121900" bIns="121900" rtlCol="0" anchor="b" anchorCtr="0">
            <a:noAutofit/>
          </a:bodyPr>
          <a:lstStyle/>
          <a:p>
            <a:r>
              <a:rPr lang="en" dirty="0">
                <a:solidFill>
                  <a:schemeClr val="tx1"/>
                </a:solidFill>
              </a:rPr>
              <a:t>Reference</a:t>
            </a:r>
          </a:p>
        </p:txBody>
      </p:sp>
      <p:sp>
        <p:nvSpPr>
          <p:cNvPr id="233" name="Shape 233"/>
          <p:cNvSpPr txBox="1">
            <a:spLocks noGrp="1"/>
          </p:cNvSpPr>
          <p:nvPr>
            <p:ph type="body" idx="1"/>
          </p:nvPr>
        </p:nvSpPr>
        <p:spPr>
          <a:xfrm>
            <a:off x="1219200" y="1428751"/>
            <a:ext cx="10972800" cy="4967599"/>
          </a:xfrm>
          <a:prstGeom prst="rect">
            <a:avLst/>
          </a:prstGeom>
        </p:spPr>
        <p:txBody>
          <a:bodyPr vert="horz" lIns="121900" tIns="121900" rIns="121900" bIns="121900" rtlCol="0" anchor="t" anchorCtr="0">
            <a:noAutofit/>
          </a:bodyPr>
          <a:lstStyle/>
          <a:p>
            <a:pPr>
              <a:lnSpc>
                <a:spcPct val="115000"/>
              </a:lnSpc>
              <a:buNone/>
            </a:pPr>
            <a:r>
              <a:rPr lang="en" sz="4000" dirty="0">
                <a:solidFill>
                  <a:schemeClr val="tx1"/>
                </a:solidFill>
              </a:rPr>
              <a:t>Git book:</a:t>
            </a:r>
          </a:p>
          <a:p>
            <a:pPr>
              <a:lnSpc>
                <a:spcPct val="115000"/>
              </a:lnSpc>
              <a:buNone/>
            </a:pPr>
            <a:r>
              <a:rPr lang="en" sz="4000" dirty="0">
                <a:solidFill>
                  <a:schemeClr val="tx1"/>
                </a:solidFill>
              </a:rPr>
              <a:t>http://git-scm.com/book</a:t>
            </a:r>
          </a:p>
          <a:p>
            <a:pPr>
              <a:lnSpc>
                <a:spcPct val="115000"/>
              </a:lnSpc>
              <a:buNone/>
            </a:pPr>
            <a:r>
              <a:rPr lang="en" sz="4000" dirty="0">
                <a:solidFill>
                  <a:schemeClr val="tx1"/>
                </a:solidFill>
              </a:rPr>
              <a:t>Git repository service:</a:t>
            </a:r>
          </a:p>
          <a:p>
            <a:pPr>
              <a:lnSpc>
                <a:spcPct val="115000"/>
              </a:lnSpc>
              <a:buNone/>
            </a:pPr>
            <a:r>
              <a:rPr lang="en" sz="4000" dirty="0">
                <a:solidFill>
                  <a:schemeClr val="tx1"/>
                </a:solidFill>
              </a:rPr>
              <a:t>https://github.com/</a:t>
            </a:r>
          </a:p>
          <a:p>
            <a:pPr>
              <a:lnSpc>
                <a:spcPct val="115000"/>
              </a:lnSpc>
              <a:buNone/>
            </a:pPr>
            <a:endParaRPr dirty="0">
              <a:solidFill>
                <a:schemeClr val="tx1"/>
              </a:solidFill>
            </a:endParaRPr>
          </a:p>
        </p:txBody>
      </p:sp>
    </p:spTree>
    <p:extLst>
      <p:ext uri="{BB962C8B-B14F-4D97-AF65-F5344CB8AC3E}">
        <p14:creationId xmlns:p14="http://schemas.microsoft.com/office/powerpoint/2010/main" val="1407892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7971"/>
            <a:ext cx="9601200" cy="813486"/>
          </a:xfrm>
        </p:spPr>
        <p:txBody>
          <a:bodyPr/>
          <a:lstStyle/>
          <a:p>
            <a:r>
              <a:rPr lang="en-US" dirty="0" err="1" smtClean="0"/>
              <a:t>Git</a:t>
            </a:r>
            <a:r>
              <a:rPr lang="en-US" dirty="0" smtClean="0"/>
              <a:t> basics </a:t>
            </a:r>
            <a:r>
              <a:rPr lang="en-US" sz="2800" dirty="0" smtClean="0"/>
              <a:t>(bonus)</a:t>
            </a:r>
            <a:endParaRPr lang="en-US" sz="2800" dirty="0"/>
          </a:p>
        </p:txBody>
      </p:sp>
      <p:sp>
        <p:nvSpPr>
          <p:cNvPr id="3" name="Content Placeholder 2"/>
          <p:cNvSpPr>
            <a:spLocks noGrp="1"/>
          </p:cNvSpPr>
          <p:nvPr>
            <p:ph idx="1"/>
          </p:nvPr>
        </p:nvSpPr>
        <p:spPr>
          <a:xfrm>
            <a:off x="1371600" y="911457"/>
            <a:ext cx="9601200" cy="4800230"/>
          </a:xfrm>
        </p:spPr>
        <p:txBody>
          <a:bodyPr/>
          <a:lstStyle/>
          <a:p>
            <a:r>
              <a:rPr lang="en-US" sz="2400" dirty="0" err="1" smtClean="0"/>
              <a:t>Thiết</a:t>
            </a:r>
            <a:r>
              <a:rPr lang="en-US" sz="2400" dirty="0" smtClean="0"/>
              <a:t> </a:t>
            </a:r>
            <a:r>
              <a:rPr lang="en-US" sz="2400" dirty="0" err="1" smtClean="0"/>
              <a:t>lập</a:t>
            </a:r>
            <a:r>
              <a:rPr lang="en-US" sz="2400" dirty="0" smtClean="0"/>
              <a:t> </a:t>
            </a:r>
            <a:r>
              <a:rPr lang="en-US" sz="2400" dirty="0" err="1" smtClean="0"/>
              <a:t>danh</a:t>
            </a:r>
            <a:r>
              <a:rPr lang="en-US" sz="2400" dirty="0" smtClean="0"/>
              <a:t> </a:t>
            </a:r>
            <a:r>
              <a:rPr lang="en-US" sz="2400" dirty="0" err="1" smtClean="0"/>
              <a:t>tính</a:t>
            </a:r>
            <a:endParaRPr lang="en-US" sz="2400" dirty="0" smtClean="0"/>
          </a:p>
          <a:p>
            <a:pPr marL="530352" lvl="1" indent="0">
              <a:buNone/>
            </a:pPr>
            <a:r>
              <a:rPr lang="en-US" sz="2400" i="0" dirty="0">
                <a:solidFill>
                  <a:srgbClr val="C00000"/>
                </a:solidFill>
              </a:rPr>
              <a:t>$ </a:t>
            </a:r>
            <a:r>
              <a:rPr lang="en-US" sz="2400" i="0" dirty="0" err="1">
                <a:solidFill>
                  <a:srgbClr val="C00000"/>
                </a:solidFill>
              </a:rPr>
              <a:t>git</a:t>
            </a:r>
            <a:r>
              <a:rPr lang="en-US" sz="2400" i="0" dirty="0">
                <a:solidFill>
                  <a:srgbClr val="C00000"/>
                </a:solidFill>
              </a:rPr>
              <a:t> </a:t>
            </a:r>
            <a:r>
              <a:rPr lang="en-US" sz="2400" i="0" dirty="0" err="1">
                <a:solidFill>
                  <a:srgbClr val="C00000"/>
                </a:solidFill>
              </a:rPr>
              <a:t>config</a:t>
            </a:r>
            <a:r>
              <a:rPr lang="en-US" sz="2400" i="0" dirty="0">
                <a:solidFill>
                  <a:srgbClr val="C00000"/>
                </a:solidFill>
              </a:rPr>
              <a:t> --global user.name </a:t>
            </a:r>
            <a:r>
              <a:rPr lang="en-US" sz="2400" i="0" dirty="0" smtClean="0">
                <a:solidFill>
                  <a:srgbClr val="C00000"/>
                </a:solidFill>
              </a:rPr>
              <a:t>“</a:t>
            </a:r>
            <a:r>
              <a:rPr lang="en-US" sz="2400" i="0" dirty="0" err="1" smtClean="0">
                <a:solidFill>
                  <a:srgbClr val="C00000"/>
                </a:solidFill>
              </a:rPr>
              <a:t>Thaibm</a:t>
            </a:r>
            <a:r>
              <a:rPr lang="en-US" sz="2400" i="0" dirty="0" smtClean="0">
                <a:solidFill>
                  <a:srgbClr val="C00000"/>
                </a:solidFill>
              </a:rPr>
              <a:t>" </a:t>
            </a:r>
          </a:p>
          <a:p>
            <a:pPr marL="530352" lvl="1" indent="0">
              <a:buNone/>
            </a:pPr>
            <a:r>
              <a:rPr lang="en-US" sz="2400" i="0" dirty="0" smtClean="0">
                <a:solidFill>
                  <a:srgbClr val="C00000"/>
                </a:solidFill>
              </a:rPr>
              <a:t>$ </a:t>
            </a:r>
            <a:r>
              <a:rPr lang="en-US" sz="2400" i="0" dirty="0" err="1">
                <a:solidFill>
                  <a:srgbClr val="C00000"/>
                </a:solidFill>
              </a:rPr>
              <a:t>git</a:t>
            </a:r>
            <a:r>
              <a:rPr lang="en-US" sz="2400" i="0" dirty="0">
                <a:solidFill>
                  <a:srgbClr val="C00000"/>
                </a:solidFill>
              </a:rPr>
              <a:t> </a:t>
            </a:r>
            <a:r>
              <a:rPr lang="en-US" sz="2400" i="0" dirty="0" err="1">
                <a:solidFill>
                  <a:srgbClr val="C00000"/>
                </a:solidFill>
              </a:rPr>
              <a:t>config</a:t>
            </a:r>
            <a:r>
              <a:rPr lang="en-US" sz="2400" i="0" dirty="0">
                <a:solidFill>
                  <a:srgbClr val="C00000"/>
                </a:solidFill>
              </a:rPr>
              <a:t> --global </a:t>
            </a:r>
            <a:r>
              <a:rPr lang="en-US" sz="2400" i="0" dirty="0" err="1">
                <a:solidFill>
                  <a:srgbClr val="C00000"/>
                </a:solidFill>
              </a:rPr>
              <a:t>user.email</a:t>
            </a:r>
            <a:r>
              <a:rPr lang="en-US" sz="2400" i="0" dirty="0">
                <a:solidFill>
                  <a:srgbClr val="C00000"/>
                </a:solidFill>
              </a:rPr>
              <a:t> </a:t>
            </a:r>
            <a:r>
              <a:rPr lang="en-US" sz="2400" i="0" dirty="0" smtClean="0">
                <a:solidFill>
                  <a:srgbClr val="C00000"/>
                </a:solidFill>
              </a:rPr>
              <a:t>thai.buiminh@nccsoft.vn</a:t>
            </a:r>
          </a:p>
          <a:p>
            <a:pPr marL="530352" lvl="1" indent="0">
              <a:buNone/>
            </a:pPr>
            <a:endParaRPr lang="en-US" sz="2400" dirty="0"/>
          </a:p>
          <a:p>
            <a:r>
              <a:rPr lang="en-US" sz="2400" i="0" dirty="0" err="1" smtClean="0"/>
              <a:t>Thiết</a:t>
            </a:r>
            <a:r>
              <a:rPr lang="en-US" sz="2400" i="0" dirty="0" smtClean="0"/>
              <a:t> </a:t>
            </a:r>
            <a:r>
              <a:rPr lang="en-US" sz="2400" i="0" dirty="0" err="1" smtClean="0"/>
              <a:t>lập</a:t>
            </a:r>
            <a:r>
              <a:rPr lang="en-US" sz="2400" i="0" dirty="0" smtClean="0"/>
              <a:t> alias</a:t>
            </a:r>
          </a:p>
          <a:p>
            <a:pPr marL="530352" lvl="1" indent="0">
              <a:buNone/>
            </a:pPr>
            <a:r>
              <a:rPr lang="en-US" sz="2400" dirty="0">
                <a:solidFill>
                  <a:srgbClr val="C00000"/>
                </a:solidFill>
              </a:rPr>
              <a:t>$ </a:t>
            </a:r>
            <a:r>
              <a:rPr lang="en-US" sz="2400" dirty="0" err="1">
                <a:solidFill>
                  <a:srgbClr val="C00000"/>
                </a:solidFill>
              </a:rPr>
              <a:t>git</a:t>
            </a:r>
            <a:r>
              <a:rPr lang="en-US" sz="2400" dirty="0">
                <a:solidFill>
                  <a:srgbClr val="C00000"/>
                </a:solidFill>
              </a:rPr>
              <a:t> </a:t>
            </a:r>
            <a:r>
              <a:rPr lang="en-US" sz="2400" dirty="0" err="1">
                <a:solidFill>
                  <a:srgbClr val="C00000"/>
                </a:solidFill>
              </a:rPr>
              <a:t>config</a:t>
            </a:r>
            <a:r>
              <a:rPr lang="en-US" sz="2400" dirty="0">
                <a:solidFill>
                  <a:srgbClr val="C00000"/>
                </a:solidFill>
              </a:rPr>
              <a:t> --global alias.co checkout </a:t>
            </a:r>
          </a:p>
          <a:p>
            <a:pPr marL="530352" lvl="1" indent="0">
              <a:buNone/>
            </a:pPr>
            <a:r>
              <a:rPr lang="en-US" sz="2400" dirty="0">
                <a:solidFill>
                  <a:srgbClr val="C00000"/>
                </a:solidFill>
              </a:rPr>
              <a:t>$ </a:t>
            </a:r>
            <a:r>
              <a:rPr lang="en-US" sz="2400" dirty="0" err="1">
                <a:solidFill>
                  <a:srgbClr val="C00000"/>
                </a:solidFill>
              </a:rPr>
              <a:t>git</a:t>
            </a:r>
            <a:r>
              <a:rPr lang="en-US" sz="2400" dirty="0">
                <a:solidFill>
                  <a:srgbClr val="C00000"/>
                </a:solidFill>
              </a:rPr>
              <a:t> </a:t>
            </a:r>
            <a:r>
              <a:rPr lang="en-US" sz="2400" dirty="0" err="1">
                <a:solidFill>
                  <a:srgbClr val="C00000"/>
                </a:solidFill>
              </a:rPr>
              <a:t>config</a:t>
            </a:r>
            <a:r>
              <a:rPr lang="en-US" sz="2400" dirty="0">
                <a:solidFill>
                  <a:srgbClr val="C00000"/>
                </a:solidFill>
              </a:rPr>
              <a:t> --global alias.br branch </a:t>
            </a:r>
          </a:p>
          <a:p>
            <a:pPr marL="530352" lvl="1" indent="0">
              <a:buNone/>
            </a:pPr>
            <a:r>
              <a:rPr lang="en-US" sz="2400" dirty="0">
                <a:solidFill>
                  <a:srgbClr val="C00000"/>
                </a:solidFill>
              </a:rPr>
              <a:t>$ </a:t>
            </a:r>
            <a:r>
              <a:rPr lang="en-US" sz="2400" dirty="0" err="1">
                <a:solidFill>
                  <a:srgbClr val="C00000"/>
                </a:solidFill>
              </a:rPr>
              <a:t>git</a:t>
            </a:r>
            <a:r>
              <a:rPr lang="en-US" sz="2400" dirty="0">
                <a:solidFill>
                  <a:srgbClr val="C00000"/>
                </a:solidFill>
              </a:rPr>
              <a:t> </a:t>
            </a:r>
            <a:r>
              <a:rPr lang="en-US" sz="2400" dirty="0" err="1">
                <a:solidFill>
                  <a:srgbClr val="C00000"/>
                </a:solidFill>
              </a:rPr>
              <a:t>config</a:t>
            </a:r>
            <a:r>
              <a:rPr lang="en-US" sz="2400" dirty="0">
                <a:solidFill>
                  <a:srgbClr val="C00000"/>
                </a:solidFill>
              </a:rPr>
              <a:t> --global alias.ci commit </a:t>
            </a:r>
          </a:p>
          <a:p>
            <a:pPr marL="530352" lvl="1" indent="0">
              <a:buNone/>
            </a:pPr>
            <a:r>
              <a:rPr lang="en-US" sz="2400" dirty="0">
                <a:solidFill>
                  <a:srgbClr val="C00000"/>
                </a:solidFill>
              </a:rPr>
              <a:t>$ </a:t>
            </a:r>
            <a:r>
              <a:rPr lang="en-US" sz="2400" dirty="0" err="1">
                <a:solidFill>
                  <a:srgbClr val="C00000"/>
                </a:solidFill>
              </a:rPr>
              <a:t>git</a:t>
            </a:r>
            <a:r>
              <a:rPr lang="en-US" sz="2400" dirty="0">
                <a:solidFill>
                  <a:srgbClr val="C00000"/>
                </a:solidFill>
              </a:rPr>
              <a:t> </a:t>
            </a:r>
            <a:r>
              <a:rPr lang="en-US" sz="2400" dirty="0" err="1">
                <a:solidFill>
                  <a:srgbClr val="C00000"/>
                </a:solidFill>
              </a:rPr>
              <a:t>config</a:t>
            </a:r>
            <a:r>
              <a:rPr lang="en-US" sz="2400" dirty="0">
                <a:solidFill>
                  <a:srgbClr val="C00000"/>
                </a:solidFill>
              </a:rPr>
              <a:t> --global alias.st </a:t>
            </a:r>
            <a:r>
              <a:rPr lang="en-US" sz="2400" dirty="0" smtClean="0">
                <a:solidFill>
                  <a:srgbClr val="C00000"/>
                </a:solidFill>
              </a:rPr>
              <a:t>status</a:t>
            </a:r>
          </a:p>
          <a:p>
            <a:endParaRPr lang="en-US" dirty="0"/>
          </a:p>
          <a:p>
            <a:pPr lvl="1"/>
            <a:endParaRPr lang="en-US" i="0" dirty="0" smtClean="0"/>
          </a:p>
          <a:p>
            <a:endParaRPr lang="en-US" i="0" dirty="0" smtClean="0"/>
          </a:p>
        </p:txBody>
      </p:sp>
    </p:spTree>
    <p:extLst>
      <p:ext uri="{BB962C8B-B14F-4D97-AF65-F5344CB8AC3E}">
        <p14:creationId xmlns:p14="http://schemas.microsoft.com/office/powerpoint/2010/main" val="533285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7971"/>
            <a:ext cx="9601200" cy="813486"/>
          </a:xfrm>
        </p:spPr>
        <p:txBody>
          <a:bodyPr/>
          <a:lstStyle/>
          <a:p>
            <a:r>
              <a:rPr lang="en-US" dirty="0" err="1" smtClean="0"/>
              <a:t>Git</a:t>
            </a:r>
            <a:r>
              <a:rPr lang="en-US" dirty="0" smtClean="0"/>
              <a:t> basics</a:t>
            </a:r>
            <a:endParaRPr lang="en-US" dirty="0"/>
          </a:p>
        </p:txBody>
      </p:sp>
      <p:sp>
        <p:nvSpPr>
          <p:cNvPr id="3" name="Content Placeholder 2"/>
          <p:cNvSpPr>
            <a:spLocks noGrp="1"/>
          </p:cNvSpPr>
          <p:nvPr>
            <p:ph idx="1"/>
          </p:nvPr>
        </p:nvSpPr>
        <p:spPr>
          <a:xfrm>
            <a:off x="1371600" y="911457"/>
            <a:ext cx="9601200" cy="5370073"/>
          </a:xfrm>
        </p:spPr>
        <p:txBody>
          <a:bodyPr>
            <a:normAutofit/>
          </a:bodyPr>
          <a:lstStyle/>
          <a:p>
            <a:r>
              <a:rPr lang="en-US" sz="2800" dirty="0" err="1" smtClean="0"/>
              <a:t>Các</a:t>
            </a:r>
            <a:r>
              <a:rPr lang="en-US" sz="2800" dirty="0" smtClean="0"/>
              <a:t> </a:t>
            </a:r>
            <a:r>
              <a:rPr lang="en-US" sz="2800" dirty="0" err="1" smtClean="0"/>
              <a:t>câu</a:t>
            </a:r>
            <a:r>
              <a:rPr lang="en-US" sz="2800" dirty="0" smtClean="0"/>
              <a:t> </a:t>
            </a:r>
            <a:r>
              <a:rPr lang="en-US" sz="2800" dirty="0" err="1" smtClean="0"/>
              <a:t>lệnh</a:t>
            </a:r>
            <a:r>
              <a:rPr lang="en-US" sz="2800" dirty="0" smtClean="0"/>
              <a:t> </a:t>
            </a:r>
            <a:r>
              <a:rPr lang="en-US" sz="2800" dirty="0" err="1" smtClean="0"/>
              <a:t>cơ</a:t>
            </a:r>
            <a:r>
              <a:rPr lang="en-US" sz="2800" dirty="0" smtClean="0"/>
              <a:t> </a:t>
            </a:r>
            <a:r>
              <a:rPr lang="en-US" sz="2800" dirty="0" err="1" smtClean="0"/>
              <a:t>bản</a:t>
            </a:r>
            <a:r>
              <a:rPr lang="en-US" sz="2800" dirty="0" smtClean="0"/>
              <a:t>:</a:t>
            </a:r>
          </a:p>
          <a:p>
            <a:pPr lvl="1"/>
            <a:r>
              <a:rPr lang="en-US" sz="2800" dirty="0" err="1" smtClean="0"/>
              <a:t>Khởi</a:t>
            </a:r>
            <a:r>
              <a:rPr lang="en-US" sz="2800" dirty="0" smtClean="0"/>
              <a:t> </a:t>
            </a:r>
            <a:r>
              <a:rPr lang="en-US" sz="2800" dirty="0" err="1" smtClean="0"/>
              <a:t>tạo</a:t>
            </a:r>
            <a:r>
              <a:rPr lang="en-US" sz="2800" dirty="0" smtClean="0"/>
              <a:t> repo </a:t>
            </a:r>
            <a:r>
              <a:rPr lang="en-US" sz="2800" dirty="0" err="1" smtClean="0"/>
              <a:t>từ</a:t>
            </a:r>
            <a:r>
              <a:rPr lang="en-US" sz="2800" dirty="0" smtClean="0"/>
              <a:t> </a:t>
            </a:r>
            <a:r>
              <a:rPr lang="en-US" sz="2800" dirty="0" err="1" smtClean="0"/>
              <a:t>thư</a:t>
            </a:r>
            <a:r>
              <a:rPr lang="en-US" sz="2800" dirty="0" smtClean="0"/>
              <a:t> </a:t>
            </a:r>
            <a:r>
              <a:rPr lang="en-US" sz="2800" dirty="0" err="1" smtClean="0"/>
              <a:t>mục</a:t>
            </a:r>
            <a:r>
              <a:rPr lang="en-US" sz="2800" dirty="0" smtClean="0"/>
              <a:t> </a:t>
            </a:r>
            <a:r>
              <a:rPr lang="en-US" sz="2800" dirty="0" err="1" smtClean="0"/>
              <a:t>cũ</a:t>
            </a:r>
            <a:r>
              <a:rPr lang="en-US" sz="2800" dirty="0" smtClean="0"/>
              <a:t>:</a:t>
            </a:r>
            <a:br>
              <a:rPr lang="en-US" sz="2800" dirty="0" smtClean="0"/>
            </a:br>
            <a:r>
              <a:rPr lang="en-US" sz="2400" i="0" dirty="0" smtClean="0">
                <a:solidFill>
                  <a:srgbClr val="C00000"/>
                </a:solidFill>
              </a:rPr>
              <a:t>$ </a:t>
            </a:r>
            <a:r>
              <a:rPr lang="en-US" sz="2400" i="0" dirty="0" err="1" smtClean="0">
                <a:solidFill>
                  <a:srgbClr val="C00000"/>
                </a:solidFill>
              </a:rPr>
              <a:t>git</a:t>
            </a:r>
            <a:r>
              <a:rPr lang="en-US" sz="2400" i="0" dirty="0" smtClean="0">
                <a:solidFill>
                  <a:srgbClr val="C00000"/>
                </a:solidFill>
              </a:rPr>
              <a:t> </a:t>
            </a:r>
            <a:r>
              <a:rPr lang="en-US" sz="2400" i="0" dirty="0" err="1" smtClean="0">
                <a:solidFill>
                  <a:srgbClr val="C00000"/>
                </a:solidFill>
              </a:rPr>
              <a:t>init</a:t>
            </a:r>
            <a:endParaRPr lang="en-US" sz="2400" i="0" dirty="0" smtClean="0">
              <a:solidFill>
                <a:srgbClr val="C00000"/>
              </a:solidFill>
            </a:endParaRPr>
          </a:p>
          <a:p>
            <a:pPr lvl="1"/>
            <a:r>
              <a:rPr lang="en-US" sz="2800" dirty="0" err="1" smtClean="0"/>
              <a:t>Thêm</a:t>
            </a:r>
            <a:r>
              <a:rPr lang="en-US" sz="2800" dirty="0" smtClean="0"/>
              <a:t> </a:t>
            </a:r>
            <a:r>
              <a:rPr lang="en-US" sz="2800" dirty="0" err="1" smtClean="0"/>
              <a:t>vào</a:t>
            </a:r>
            <a:r>
              <a:rPr lang="en-US" sz="2800" dirty="0" smtClean="0"/>
              <a:t> </a:t>
            </a:r>
            <a:r>
              <a:rPr lang="en-US" sz="2800" dirty="0" err="1" smtClean="0"/>
              <a:t>vùng</a:t>
            </a:r>
            <a:r>
              <a:rPr lang="en-US" sz="2800" dirty="0" smtClean="0"/>
              <a:t> Stage</a:t>
            </a:r>
          </a:p>
          <a:p>
            <a:pPr marL="987552" lvl="2" indent="0">
              <a:buNone/>
            </a:pPr>
            <a:r>
              <a:rPr lang="en-US" sz="2400" dirty="0" smtClean="0">
                <a:solidFill>
                  <a:srgbClr val="C00000"/>
                </a:solidFill>
              </a:rPr>
              <a:t>$ </a:t>
            </a:r>
            <a:r>
              <a:rPr lang="en-US" sz="2400" dirty="0" err="1" smtClean="0">
                <a:solidFill>
                  <a:srgbClr val="C00000"/>
                </a:solidFill>
              </a:rPr>
              <a:t>git</a:t>
            </a:r>
            <a:r>
              <a:rPr lang="en-US" sz="2400" dirty="0" smtClean="0">
                <a:solidFill>
                  <a:srgbClr val="C00000"/>
                </a:solidFill>
              </a:rPr>
              <a:t> add &lt;</a:t>
            </a:r>
            <a:r>
              <a:rPr lang="en-US" sz="2400" dirty="0" err="1" smtClean="0">
                <a:solidFill>
                  <a:srgbClr val="C00000"/>
                </a:solidFill>
              </a:rPr>
              <a:t>file_name</a:t>
            </a:r>
            <a:r>
              <a:rPr lang="en-US" sz="2400" dirty="0" smtClean="0">
                <a:solidFill>
                  <a:srgbClr val="C00000"/>
                </a:solidFill>
              </a:rPr>
              <a:t>&gt;</a:t>
            </a:r>
          </a:p>
          <a:p>
            <a:pPr marL="987552" lvl="2" indent="0">
              <a:buNone/>
            </a:pPr>
            <a:r>
              <a:rPr lang="en-US" sz="2400" dirty="0" smtClean="0">
                <a:solidFill>
                  <a:srgbClr val="C00000"/>
                </a:solidFill>
              </a:rPr>
              <a:t>$ </a:t>
            </a:r>
            <a:r>
              <a:rPr lang="en-US" sz="2400" dirty="0" err="1" smtClean="0">
                <a:solidFill>
                  <a:srgbClr val="C00000"/>
                </a:solidFill>
              </a:rPr>
              <a:t>git</a:t>
            </a:r>
            <a:r>
              <a:rPr lang="en-US" sz="2400" dirty="0" smtClean="0">
                <a:solidFill>
                  <a:srgbClr val="C00000"/>
                </a:solidFill>
              </a:rPr>
              <a:t> add .</a:t>
            </a:r>
            <a:endParaRPr lang="en-US" sz="2400" dirty="0">
              <a:solidFill>
                <a:srgbClr val="C00000"/>
              </a:solidFill>
            </a:endParaRPr>
          </a:p>
          <a:p>
            <a:pPr lvl="1"/>
            <a:r>
              <a:rPr lang="en-US" sz="2800" dirty="0" smtClean="0"/>
              <a:t>Commit</a:t>
            </a:r>
          </a:p>
          <a:p>
            <a:pPr marL="987552" lvl="2" indent="0">
              <a:buNone/>
            </a:pPr>
            <a:r>
              <a:rPr lang="en-US" sz="2400" dirty="0" smtClean="0">
                <a:solidFill>
                  <a:srgbClr val="C00000"/>
                </a:solidFill>
              </a:rPr>
              <a:t>$ </a:t>
            </a:r>
            <a:r>
              <a:rPr lang="en-US" sz="2400" dirty="0" err="1" smtClean="0">
                <a:solidFill>
                  <a:srgbClr val="C00000"/>
                </a:solidFill>
              </a:rPr>
              <a:t>git</a:t>
            </a:r>
            <a:r>
              <a:rPr lang="en-US" sz="2400" dirty="0" smtClean="0">
                <a:solidFill>
                  <a:srgbClr val="C00000"/>
                </a:solidFill>
              </a:rPr>
              <a:t> commit –m “Description…”</a:t>
            </a:r>
          </a:p>
          <a:p>
            <a:pPr marL="987552" lvl="2" indent="0">
              <a:buNone/>
            </a:pPr>
            <a:r>
              <a:rPr lang="en-US" sz="2400" dirty="0" smtClean="0">
                <a:solidFill>
                  <a:srgbClr val="C00000"/>
                </a:solidFill>
              </a:rPr>
              <a:t>$ </a:t>
            </a:r>
            <a:r>
              <a:rPr lang="en-US" sz="2400" dirty="0" err="1" smtClean="0">
                <a:solidFill>
                  <a:srgbClr val="C00000"/>
                </a:solidFill>
              </a:rPr>
              <a:t>git</a:t>
            </a:r>
            <a:r>
              <a:rPr lang="en-US" sz="2400" dirty="0" smtClean="0">
                <a:solidFill>
                  <a:srgbClr val="C00000"/>
                </a:solidFill>
              </a:rPr>
              <a:t> commit –a –m “Description…”</a:t>
            </a:r>
            <a:endParaRPr lang="en-US" sz="2400" dirty="0">
              <a:solidFill>
                <a:srgbClr val="C00000"/>
              </a:solidFill>
            </a:endParaRPr>
          </a:p>
          <a:p>
            <a:pPr lvl="1"/>
            <a:r>
              <a:rPr lang="en-US" sz="2800" dirty="0" smtClean="0"/>
              <a:t>Sao </a:t>
            </a:r>
            <a:r>
              <a:rPr lang="en-US" sz="2800" dirty="0" err="1" smtClean="0"/>
              <a:t>chép</a:t>
            </a:r>
            <a:r>
              <a:rPr lang="en-US" sz="2800" dirty="0" smtClean="0"/>
              <a:t> </a:t>
            </a:r>
            <a:r>
              <a:rPr lang="en-US" sz="2800" dirty="0" err="1" smtClean="0"/>
              <a:t>một</a:t>
            </a:r>
            <a:r>
              <a:rPr lang="en-US" sz="2800" dirty="0" smtClean="0"/>
              <a:t> </a:t>
            </a:r>
            <a:r>
              <a:rPr lang="en-US" sz="2800" dirty="0" err="1" smtClean="0"/>
              <a:t>kho</a:t>
            </a:r>
            <a:r>
              <a:rPr lang="en-US" sz="2800" dirty="0" smtClean="0"/>
              <a:t> </a:t>
            </a:r>
            <a:r>
              <a:rPr lang="en-US" sz="2800" dirty="0" err="1" smtClean="0"/>
              <a:t>chứa</a:t>
            </a:r>
            <a:endParaRPr lang="en-US" sz="2800" dirty="0" smtClean="0"/>
          </a:p>
          <a:p>
            <a:pPr marL="530352" lvl="1" indent="0">
              <a:buNone/>
            </a:pPr>
            <a:r>
              <a:rPr lang="en-US" sz="2800" dirty="0" smtClean="0"/>
              <a:t>	</a:t>
            </a:r>
            <a:r>
              <a:rPr lang="en-US" sz="2400" i="0" dirty="0" smtClean="0">
                <a:solidFill>
                  <a:srgbClr val="C00000"/>
                </a:solidFill>
              </a:rPr>
              <a:t>$ </a:t>
            </a:r>
            <a:r>
              <a:rPr lang="en-US" sz="2400" i="0" dirty="0" err="1" smtClean="0">
                <a:solidFill>
                  <a:srgbClr val="C00000"/>
                </a:solidFill>
              </a:rPr>
              <a:t>git</a:t>
            </a:r>
            <a:r>
              <a:rPr lang="en-US" sz="2400" i="0" dirty="0" smtClean="0">
                <a:solidFill>
                  <a:srgbClr val="C00000"/>
                </a:solidFill>
              </a:rPr>
              <a:t> clone &lt;</a:t>
            </a:r>
            <a:r>
              <a:rPr lang="en-US" sz="2400" i="0" dirty="0" err="1" smtClean="0">
                <a:solidFill>
                  <a:srgbClr val="C00000"/>
                </a:solidFill>
              </a:rPr>
              <a:t>url</a:t>
            </a:r>
            <a:r>
              <a:rPr lang="en-US" sz="2400" i="0" dirty="0" smtClean="0">
                <a:solidFill>
                  <a:srgbClr val="C00000"/>
                </a:solidFill>
              </a:rPr>
              <a:t>&gt;</a:t>
            </a:r>
          </a:p>
        </p:txBody>
      </p:sp>
    </p:spTree>
    <p:extLst>
      <p:ext uri="{BB962C8B-B14F-4D97-AF65-F5344CB8AC3E}">
        <p14:creationId xmlns:p14="http://schemas.microsoft.com/office/powerpoint/2010/main" val="4144085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7971"/>
            <a:ext cx="9601200" cy="813486"/>
          </a:xfrm>
        </p:spPr>
        <p:txBody>
          <a:bodyPr/>
          <a:lstStyle/>
          <a:p>
            <a:r>
              <a:rPr lang="en-US" dirty="0" err="1" smtClean="0"/>
              <a:t>Git</a:t>
            </a:r>
            <a:r>
              <a:rPr lang="en-US" dirty="0" smtClean="0"/>
              <a:t> basics</a:t>
            </a:r>
            <a:endParaRPr lang="en-US" dirty="0"/>
          </a:p>
        </p:txBody>
      </p:sp>
      <p:sp>
        <p:nvSpPr>
          <p:cNvPr id="3" name="Content Placeholder 2"/>
          <p:cNvSpPr>
            <a:spLocks noGrp="1"/>
          </p:cNvSpPr>
          <p:nvPr>
            <p:ph idx="1"/>
          </p:nvPr>
        </p:nvSpPr>
        <p:spPr>
          <a:xfrm>
            <a:off x="1371599" y="911457"/>
            <a:ext cx="4752753" cy="5383326"/>
          </a:xfrm>
        </p:spPr>
        <p:txBody>
          <a:bodyPr>
            <a:normAutofit fontScale="92500" lnSpcReduction="10000"/>
          </a:bodyPr>
          <a:lstStyle/>
          <a:p>
            <a:r>
              <a:rPr lang="en-US" dirty="0" err="1" smtClean="0"/>
              <a:t>Kiểm</a:t>
            </a:r>
            <a:r>
              <a:rPr lang="en-US" dirty="0" smtClean="0"/>
              <a:t> </a:t>
            </a:r>
            <a:r>
              <a:rPr lang="en-US" dirty="0" err="1" smtClean="0"/>
              <a:t>tra</a:t>
            </a:r>
            <a:r>
              <a:rPr lang="en-US" dirty="0" smtClean="0"/>
              <a:t> </a:t>
            </a:r>
            <a:r>
              <a:rPr lang="en-US" dirty="0" err="1" smtClean="0"/>
              <a:t>trạng</a:t>
            </a:r>
            <a:r>
              <a:rPr lang="en-US" dirty="0" smtClean="0"/>
              <a:t> </a:t>
            </a:r>
            <a:r>
              <a:rPr lang="en-US" dirty="0" err="1" smtClean="0"/>
              <a:t>thái</a:t>
            </a:r>
            <a:r>
              <a:rPr lang="en-US" dirty="0" smtClean="0"/>
              <a:t>:</a:t>
            </a:r>
          </a:p>
          <a:p>
            <a:pPr marL="530352" lvl="1" indent="0">
              <a:buNone/>
            </a:pPr>
            <a:r>
              <a:rPr lang="en-US" sz="2400" dirty="0" smtClean="0">
                <a:solidFill>
                  <a:srgbClr val="C00000"/>
                </a:solidFill>
              </a:rPr>
              <a:t>$ </a:t>
            </a:r>
            <a:r>
              <a:rPr lang="en-US" sz="2400" dirty="0" err="1" smtClean="0">
                <a:solidFill>
                  <a:srgbClr val="C00000"/>
                </a:solidFill>
              </a:rPr>
              <a:t>git</a:t>
            </a:r>
            <a:r>
              <a:rPr lang="en-US" sz="2400" dirty="0" smtClean="0">
                <a:solidFill>
                  <a:srgbClr val="C00000"/>
                </a:solidFill>
              </a:rPr>
              <a:t> status</a:t>
            </a:r>
            <a:endParaRPr lang="en-US" sz="2400" dirty="0">
              <a:solidFill>
                <a:srgbClr val="C00000"/>
              </a:solidFill>
            </a:endParaRPr>
          </a:p>
          <a:p>
            <a:r>
              <a:rPr lang="en-US" dirty="0" err="1" smtClean="0"/>
              <a:t>Bỏ</a:t>
            </a:r>
            <a:r>
              <a:rPr lang="en-US" dirty="0" smtClean="0"/>
              <a:t> qua </a:t>
            </a:r>
            <a:r>
              <a:rPr lang="en-US" dirty="0" err="1" smtClean="0"/>
              <a:t>theo</a:t>
            </a:r>
            <a:r>
              <a:rPr lang="en-US" dirty="0" smtClean="0"/>
              <a:t> </a:t>
            </a:r>
            <a:r>
              <a:rPr lang="en-US" dirty="0" err="1" smtClean="0"/>
              <a:t>dõi</a:t>
            </a:r>
            <a:r>
              <a:rPr lang="en-US" dirty="0" smtClean="0"/>
              <a:t> </a:t>
            </a:r>
            <a:r>
              <a:rPr lang="en-US" dirty="0" err="1" smtClean="0"/>
              <a:t>sử</a:t>
            </a:r>
            <a:r>
              <a:rPr lang="en-US" dirty="0" smtClean="0"/>
              <a:t> </a:t>
            </a:r>
            <a:r>
              <a:rPr lang="en-US" dirty="0" err="1" smtClean="0"/>
              <a:t>dụng</a:t>
            </a:r>
            <a:r>
              <a:rPr lang="en-US" dirty="0" smtClean="0"/>
              <a:t> file </a:t>
            </a:r>
            <a:r>
              <a:rPr lang="en-US" i="1" dirty="0" smtClean="0">
                <a:solidFill>
                  <a:schemeClr val="tx1"/>
                </a:solidFill>
              </a:rPr>
              <a:t>.</a:t>
            </a:r>
            <a:r>
              <a:rPr lang="en-US" sz="2400" i="1" dirty="0" err="1" smtClean="0">
                <a:solidFill>
                  <a:schemeClr val="tx1"/>
                </a:solidFill>
              </a:rPr>
              <a:t>gitignore</a:t>
            </a:r>
            <a:endParaRPr lang="en-US" sz="2400" i="1" dirty="0" smtClean="0">
              <a:solidFill>
                <a:schemeClr val="tx1"/>
              </a:solidFill>
            </a:endParaRPr>
          </a:p>
          <a:p>
            <a:r>
              <a:rPr lang="en-US" dirty="0" err="1" smtClean="0">
                <a:solidFill>
                  <a:schemeClr val="tx1"/>
                </a:solidFill>
              </a:rPr>
              <a:t>Xem</a:t>
            </a:r>
            <a:r>
              <a:rPr lang="en-US" dirty="0" smtClean="0">
                <a:solidFill>
                  <a:schemeClr val="tx1"/>
                </a:solidFill>
              </a:rPr>
              <a:t> </a:t>
            </a:r>
            <a:r>
              <a:rPr lang="en-US" dirty="0" err="1" smtClean="0">
                <a:solidFill>
                  <a:schemeClr val="tx1"/>
                </a:solidFill>
              </a:rPr>
              <a:t>thay</a:t>
            </a:r>
            <a:r>
              <a:rPr lang="en-US" dirty="0" smtClean="0">
                <a:solidFill>
                  <a:schemeClr val="tx1"/>
                </a:solidFill>
              </a:rPr>
              <a:t> </a:t>
            </a:r>
            <a:r>
              <a:rPr lang="en-US" dirty="0" err="1" smtClean="0">
                <a:solidFill>
                  <a:schemeClr val="tx1"/>
                </a:solidFill>
              </a:rPr>
              <a:t>đổi</a:t>
            </a:r>
            <a:r>
              <a:rPr lang="en-US" dirty="0" smtClean="0">
                <a:solidFill>
                  <a:schemeClr val="tx1"/>
                </a:solidFill>
              </a:rPr>
              <a:t> </a:t>
            </a:r>
          </a:p>
          <a:p>
            <a:pPr lvl="1"/>
            <a:r>
              <a:rPr lang="en-US" dirty="0" err="1" smtClean="0">
                <a:solidFill>
                  <a:schemeClr val="tx1"/>
                </a:solidFill>
              </a:rPr>
              <a:t>Chưa</a:t>
            </a:r>
            <a:r>
              <a:rPr lang="en-US" dirty="0" smtClean="0">
                <a:solidFill>
                  <a:schemeClr val="tx1"/>
                </a:solidFill>
              </a:rPr>
              <a:t> </a:t>
            </a:r>
            <a:r>
              <a:rPr lang="en-US" dirty="0">
                <a:solidFill>
                  <a:schemeClr val="tx1"/>
                </a:solidFill>
              </a:rPr>
              <a:t>stage:</a:t>
            </a:r>
          </a:p>
          <a:p>
            <a:pPr marL="987552" lvl="2" indent="0">
              <a:buNone/>
            </a:pPr>
            <a:r>
              <a:rPr lang="en-US" sz="2400" dirty="0" smtClean="0">
                <a:solidFill>
                  <a:srgbClr val="C00000"/>
                </a:solidFill>
              </a:rPr>
              <a:t>$ </a:t>
            </a:r>
            <a:r>
              <a:rPr lang="en-US" sz="2400" dirty="0" err="1" smtClean="0">
                <a:solidFill>
                  <a:srgbClr val="C00000"/>
                </a:solidFill>
              </a:rPr>
              <a:t>git</a:t>
            </a:r>
            <a:r>
              <a:rPr lang="en-US" sz="2400" dirty="0" smtClean="0">
                <a:solidFill>
                  <a:srgbClr val="C00000"/>
                </a:solidFill>
              </a:rPr>
              <a:t> diff</a:t>
            </a:r>
          </a:p>
          <a:p>
            <a:pPr lvl="1"/>
            <a:r>
              <a:rPr lang="en-US" dirty="0" err="1" smtClean="0">
                <a:solidFill>
                  <a:schemeClr val="tx1"/>
                </a:solidFill>
              </a:rPr>
              <a:t>Đã</a:t>
            </a:r>
            <a:r>
              <a:rPr lang="en-US" dirty="0" smtClean="0">
                <a:solidFill>
                  <a:schemeClr val="tx1"/>
                </a:solidFill>
              </a:rPr>
              <a:t> stage:</a:t>
            </a:r>
          </a:p>
          <a:p>
            <a:pPr marL="987552" lvl="2" indent="0">
              <a:buNone/>
            </a:pPr>
            <a:r>
              <a:rPr lang="en-US" sz="2400" dirty="0" smtClean="0">
                <a:solidFill>
                  <a:srgbClr val="C00000"/>
                </a:solidFill>
              </a:rPr>
              <a:t>$ </a:t>
            </a:r>
            <a:r>
              <a:rPr lang="en-US" sz="2400" dirty="0" err="1" smtClean="0">
                <a:solidFill>
                  <a:srgbClr val="C00000"/>
                </a:solidFill>
              </a:rPr>
              <a:t>git</a:t>
            </a:r>
            <a:r>
              <a:rPr lang="en-US" sz="2400" dirty="0" smtClean="0">
                <a:solidFill>
                  <a:srgbClr val="C00000"/>
                </a:solidFill>
              </a:rPr>
              <a:t> diff --staged</a:t>
            </a:r>
          </a:p>
          <a:p>
            <a:r>
              <a:rPr lang="en-US" dirty="0" err="1" smtClean="0">
                <a:solidFill>
                  <a:schemeClr val="tx1"/>
                </a:solidFill>
              </a:rPr>
              <a:t>Xoá</a:t>
            </a:r>
            <a:endParaRPr lang="en-US" dirty="0" smtClean="0">
              <a:solidFill>
                <a:schemeClr val="tx1"/>
              </a:solidFill>
            </a:endParaRPr>
          </a:p>
          <a:p>
            <a:pPr marL="530352" lvl="1" indent="0">
              <a:buNone/>
            </a:pPr>
            <a:r>
              <a:rPr lang="en-US" sz="2400" dirty="0" smtClean="0">
                <a:solidFill>
                  <a:srgbClr val="C00000"/>
                </a:solidFill>
              </a:rPr>
              <a:t>$ </a:t>
            </a:r>
            <a:r>
              <a:rPr lang="en-US" sz="2400" dirty="0" err="1" smtClean="0">
                <a:solidFill>
                  <a:srgbClr val="C00000"/>
                </a:solidFill>
              </a:rPr>
              <a:t>git</a:t>
            </a:r>
            <a:r>
              <a:rPr lang="en-US" sz="2400" dirty="0" smtClean="0">
                <a:solidFill>
                  <a:srgbClr val="C00000"/>
                </a:solidFill>
              </a:rPr>
              <a:t> </a:t>
            </a:r>
            <a:r>
              <a:rPr lang="en-US" sz="2400" dirty="0" err="1" smtClean="0">
                <a:solidFill>
                  <a:srgbClr val="C00000"/>
                </a:solidFill>
              </a:rPr>
              <a:t>rm</a:t>
            </a:r>
            <a:r>
              <a:rPr lang="en-US" sz="2400" dirty="0" smtClean="0">
                <a:solidFill>
                  <a:srgbClr val="C00000"/>
                </a:solidFill>
              </a:rPr>
              <a:t> &lt;</a:t>
            </a:r>
            <a:r>
              <a:rPr lang="en-US" sz="2400" dirty="0" err="1" smtClean="0">
                <a:solidFill>
                  <a:srgbClr val="C00000"/>
                </a:solidFill>
              </a:rPr>
              <a:t>file_name</a:t>
            </a:r>
            <a:r>
              <a:rPr lang="en-US" sz="2400" dirty="0" smtClean="0">
                <a:solidFill>
                  <a:srgbClr val="C00000"/>
                </a:solidFill>
              </a:rPr>
              <a:t>&gt;</a:t>
            </a:r>
          </a:p>
          <a:p>
            <a:pPr marL="530352" lvl="1" indent="0">
              <a:buNone/>
            </a:pPr>
            <a:r>
              <a:rPr lang="en-US" sz="2400" dirty="0" smtClean="0">
                <a:solidFill>
                  <a:srgbClr val="C00000"/>
                </a:solidFill>
              </a:rPr>
              <a:t>$ </a:t>
            </a:r>
            <a:r>
              <a:rPr lang="en-US" sz="2400" dirty="0" err="1" smtClean="0">
                <a:solidFill>
                  <a:srgbClr val="C00000"/>
                </a:solidFill>
              </a:rPr>
              <a:t>git</a:t>
            </a:r>
            <a:r>
              <a:rPr lang="en-US" sz="2400" dirty="0" smtClean="0">
                <a:solidFill>
                  <a:srgbClr val="C00000"/>
                </a:solidFill>
              </a:rPr>
              <a:t> </a:t>
            </a:r>
            <a:r>
              <a:rPr lang="en-US" sz="2400" dirty="0" err="1" smtClean="0">
                <a:solidFill>
                  <a:srgbClr val="C00000"/>
                </a:solidFill>
              </a:rPr>
              <a:t>rm</a:t>
            </a:r>
            <a:r>
              <a:rPr lang="en-US" sz="2400" dirty="0" smtClean="0">
                <a:solidFill>
                  <a:srgbClr val="C00000"/>
                </a:solidFill>
              </a:rPr>
              <a:t> --cached &lt;</a:t>
            </a:r>
            <a:r>
              <a:rPr lang="en-US" sz="2400" dirty="0" err="1" smtClean="0">
                <a:solidFill>
                  <a:srgbClr val="C00000"/>
                </a:solidFill>
              </a:rPr>
              <a:t>file_name</a:t>
            </a:r>
            <a:r>
              <a:rPr lang="en-US" sz="2400" dirty="0" smtClean="0">
                <a:solidFill>
                  <a:srgbClr val="C00000"/>
                </a:solidFill>
              </a:rPr>
              <a:t>&gt;</a:t>
            </a:r>
          </a:p>
          <a:p>
            <a:r>
              <a:rPr lang="en-US" dirty="0" smtClean="0">
                <a:solidFill>
                  <a:schemeClr val="tx1"/>
                </a:solidFill>
              </a:rPr>
              <a:t>Di </a:t>
            </a:r>
            <a:r>
              <a:rPr lang="en-US" dirty="0" err="1" smtClean="0">
                <a:solidFill>
                  <a:schemeClr val="tx1"/>
                </a:solidFill>
              </a:rPr>
              <a:t>chuyển</a:t>
            </a:r>
            <a:endParaRPr lang="en-US" dirty="0" smtClean="0">
              <a:solidFill>
                <a:schemeClr val="tx1"/>
              </a:solidFill>
            </a:endParaRPr>
          </a:p>
          <a:p>
            <a:pPr marL="530352" lvl="1" indent="0">
              <a:buNone/>
            </a:pPr>
            <a:r>
              <a:rPr lang="en-US" sz="2400" dirty="0" smtClean="0">
                <a:solidFill>
                  <a:srgbClr val="C00000"/>
                </a:solidFill>
              </a:rPr>
              <a:t>$ </a:t>
            </a:r>
            <a:r>
              <a:rPr lang="en-US" sz="2400" dirty="0" err="1" smtClean="0">
                <a:solidFill>
                  <a:srgbClr val="C00000"/>
                </a:solidFill>
              </a:rPr>
              <a:t>git</a:t>
            </a:r>
            <a:r>
              <a:rPr lang="en-US" sz="2400" dirty="0" smtClean="0">
                <a:solidFill>
                  <a:srgbClr val="C00000"/>
                </a:solidFill>
              </a:rPr>
              <a:t> mv </a:t>
            </a:r>
            <a:r>
              <a:rPr lang="en-US" sz="2400" dirty="0" err="1" smtClean="0">
                <a:solidFill>
                  <a:srgbClr val="C00000"/>
                </a:solidFill>
              </a:rPr>
              <a:t>file_from</a:t>
            </a:r>
            <a:r>
              <a:rPr lang="en-US" sz="2400" dirty="0" smtClean="0">
                <a:solidFill>
                  <a:srgbClr val="C00000"/>
                </a:solidFill>
              </a:rPr>
              <a:t> </a:t>
            </a:r>
            <a:r>
              <a:rPr lang="en-US" sz="2400" dirty="0" err="1" smtClean="0">
                <a:solidFill>
                  <a:srgbClr val="C00000"/>
                </a:solidFill>
              </a:rPr>
              <a:t>file_to</a:t>
            </a:r>
            <a:endParaRPr lang="en-US" sz="2400" dirty="0">
              <a:solidFill>
                <a:srgbClr val="C00000"/>
              </a:solidFill>
            </a:endParaRPr>
          </a:p>
        </p:txBody>
      </p:sp>
      <p:pic>
        <p:nvPicPr>
          <p:cNvPr id="3074" name="Picture 2" descr="https://git-scm.com/figures/18333fig0201-t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0991" y="1315494"/>
            <a:ext cx="6411009" cy="4064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736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7971"/>
            <a:ext cx="9601200" cy="813486"/>
          </a:xfrm>
        </p:spPr>
        <p:txBody>
          <a:bodyPr/>
          <a:lstStyle/>
          <a:p>
            <a:r>
              <a:rPr lang="en-US" dirty="0" err="1" smtClean="0"/>
              <a:t>Git</a:t>
            </a:r>
            <a:r>
              <a:rPr lang="en-US" dirty="0" smtClean="0"/>
              <a:t> basics</a:t>
            </a:r>
            <a:endParaRPr lang="en-US" dirty="0"/>
          </a:p>
        </p:txBody>
      </p:sp>
      <p:sp>
        <p:nvSpPr>
          <p:cNvPr id="3" name="Content Placeholder 2"/>
          <p:cNvSpPr>
            <a:spLocks noGrp="1"/>
          </p:cNvSpPr>
          <p:nvPr>
            <p:ph idx="1"/>
          </p:nvPr>
        </p:nvSpPr>
        <p:spPr>
          <a:xfrm>
            <a:off x="1371600" y="911457"/>
            <a:ext cx="9601200" cy="5123583"/>
          </a:xfrm>
        </p:spPr>
        <p:txBody>
          <a:bodyPr>
            <a:normAutofit/>
          </a:bodyPr>
          <a:lstStyle/>
          <a:p>
            <a:r>
              <a:rPr lang="en-US" dirty="0" err="1" smtClean="0"/>
              <a:t>Xem</a:t>
            </a:r>
            <a:r>
              <a:rPr lang="en-US" dirty="0" smtClean="0"/>
              <a:t> </a:t>
            </a:r>
            <a:r>
              <a:rPr lang="en-US" dirty="0" err="1" smtClean="0"/>
              <a:t>lịch</a:t>
            </a:r>
            <a:r>
              <a:rPr lang="en-US" dirty="0" smtClean="0"/>
              <a:t> </a:t>
            </a:r>
            <a:r>
              <a:rPr lang="en-US" dirty="0" err="1" smtClean="0"/>
              <a:t>sử</a:t>
            </a:r>
            <a:r>
              <a:rPr lang="en-US" dirty="0" smtClean="0"/>
              <a:t> commit</a:t>
            </a:r>
            <a:endParaRPr lang="en-US" dirty="0"/>
          </a:p>
          <a:p>
            <a:pPr marL="530352" lvl="1" indent="0">
              <a:buNone/>
            </a:pPr>
            <a:r>
              <a:rPr lang="en-US" dirty="0" smtClean="0">
                <a:solidFill>
                  <a:srgbClr val="C00000"/>
                </a:solidFill>
                <a:latin typeface="Arial" panose="020B0604020202020204" pitchFamily="34" charset="0"/>
                <a:cs typeface="Arial" panose="020B0604020202020204" pitchFamily="34" charset="0"/>
              </a:rPr>
              <a:t>$ </a:t>
            </a:r>
            <a:r>
              <a:rPr lang="en-US" dirty="0" err="1" smtClean="0">
                <a:solidFill>
                  <a:srgbClr val="C00000"/>
                </a:solidFill>
                <a:latin typeface="Arial" panose="020B0604020202020204" pitchFamily="34" charset="0"/>
                <a:cs typeface="Arial" panose="020B0604020202020204" pitchFamily="34" charset="0"/>
              </a:rPr>
              <a:t>git</a:t>
            </a:r>
            <a:r>
              <a:rPr lang="en-US" dirty="0" smtClean="0">
                <a:solidFill>
                  <a:srgbClr val="C00000"/>
                </a:solidFill>
                <a:latin typeface="Arial" panose="020B0604020202020204" pitchFamily="34" charset="0"/>
                <a:cs typeface="Arial" panose="020B0604020202020204" pitchFamily="34" charset="0"/>
              </a:rPr>
              <a:t> log --</a:t>
            </a:r>
            <a:r>
              <a:rPr lang="en-US" dirty="0" err="1" smtClean="0">
                <a:solidFill>
                  <a:srgbClr val="C00000"/>
                </a:solidFill>
                <a:latin typeface="Arial" panose="020B0604020202020204" pitchFamily="34" charset="0"/>
                <a:cs typeface="Arial" panose="020B0604020202020204" pitchFamily="34" charset="0"/>
              </a:rPr>
              <a:t>oneline</a:t>
            </a:r>
            <a:endParaRPr lang="en-US" dirty="0" smtClean="0">
              <a:solidFill>
                <a:srgbClr val="C00000"/>
              </a:solidFill>
              <a:latin typeface="Arial" panose="020B0604020202020204" pitchFamily="34" charset="0"/>
              <a:cs typeface="Arial" panose="020B0604020202020204" pitchFamily="34" charset="0"/>
            </a:endParaRPr>
          </a:p>
          <a:p>
            <a:r>
              <a:rPr lang="en-US" dirty="0" err="1" smtClean="0"/>
              <a:t>Hiển</a:t>
            </a:r>
            <a:r>
              <a:rPr lang="en-US" dirty="0" smtClean="0"/>
              <a:t> </a:t>
            </a:r>
            <a:r>
              <a:rPr lang="en-US" dirty="0" err="1" smtClean="0"/>
              <a:t>thị</a:t>
            </a:r>
            <a:r>
              <a:rPr lang="en-US" dirty="0" smtClean="0"/>
              <a:t> diff </a:t>
            </a:r>
            <a:r>
              <a:rPr lang="en-US" dirty="0" err="1" smtClean="0"/>
              <a:t>của</a:t>
            </a:r>
            <a:r>
              <a:rPr lang="en-US" dirty="0" smtClean="0"/>
              <a:t> </a:t>
            </a:r>
            <a:r>
              <a:rPr lang="en-US" dirty="0" err="1" smtClean="0"/>
              <a:t>từng</a:t>
            </a:r>
            <a:r>
              <a:rPr lang="en-US" dirty="0" smtClean="0"/>
              <a:t> commit:</a:t>
            </a:r>
          </a:p>
          <a:p>
            <a:pPr marL="530352" lvl="1" indent="0">
              <a:buNone/>
            </a:pPr>
            <a:r>
              <a:rPr lang="en-US" dirty="0" smtClean="0">
                <a:solidFill>
                  <a:srgbClr val="C00000"/>
                </a:solidFill>
                <a:latin typeface="Arial" panose="020B0604020202020204" pitchFamily="34" charset="0"/>
                <a:cs typeface="Arial" panose="020B0604020202020204" pitchFamily="34" charset="0"/>
              </a:rPr>
              <a:t>$ </a:t>
            </a:r>
            <a:r>
              <a:rPr lang="en-US" dirty="0" err="1" smtClean="0">
                <a:solidFill>
                  <a:srgbClr val="C00000"/>
                </a:solidFill>
                <a:latin typeface="Arial" panose="020B0604020202020204" pitchFamily="34" charset="0"/>
                <a:cs typeface="Arial" panose="020B0604020202020204" pitchFamily="34" charset="0"/>
              </a:rPr>
              <a:t>git</a:t>
            </a:r>
            <a:r>
              <a:rPr lang="en-US" dirty="0" smtClean="0">
                <a:solidFill>
                  <a:srgbClr val="C00000"/>
                </a:solidFill>
                <a:latin typeface="Arial" panose="020B0604020202020204" pitchFamily="34" charset="0"/>
                <a:cs typeface="Arial" panose="020B0604020202020204" pitchFamily="34" charset="0"/>
              </a:rPr>
              <a:t> log -p</a:t>
            </a:r>
          </a:p>
          <a:p>
            <a:pPr marL="530352" lvl="1" indent="0">
              <a:buNone/>
            </a:pPr>
            <a:r>
              <a:rPr lang="en-US" dirty="0" smtClean="0">
                <a:solidFill>
                  <a:srgbClr val="C00000"/>
                </a:solidFill>
                <a:latin typeface="Arial" panose="020B0604020202020204" pitchFamily="34" charset="0"/>
                <a:cs typeface="Arial" panose="020B0604020202020204" pitchFamily="34" charset="0"/>
              </a:rPr>
              <a:t>$ </a:t>
            </a:r>
            <a:r>
              <a:rPr lang="en-US" dirty="0" err="1" smtClean="0">
                <a:solidFill>
                  <a:srgbClr val="C00000"/>
                </a:solidFill>
                <a:latin typeface="Arial" panose="020B0604020202020204" pitchFamily="34" charset="0"/>
                <a:cs typeface="Arial" panose="020B0604020202020204" pitchFamily="34" charset="0"/>
              </a:rPr>
              <a:t>git</a:t>
            </a:r>
            <a:r>
              <a:rPr lang="en-US" dirty="0" smtClean="0">
                <a:solidFill>
                  <a:srgbClr val="C00000"/>
                </a:solidFill>
                <a:latin typeface="Arial" panose="020B0604020202020204" pitchFamily="34" charset="0"/>
                <a:cs typeface="Arial" panose="020B0604020202020204" pitchFamily="34" charset="0"/>
              </a:rPr>
              <a:t> log --graph --</a:t>
            </a:r>
            <a:r>
              <a:rPr lang="en-US" dirty="0" err="1" smtClean="0">
                <a:solidFill>
                  <a:srgbClr val="C00000"/>
                </a:solidFill>
                <a:latin typeface="Arial" panose="020B0604020202020204" pitchFamily="34" charset="0"/>
                <a:cs typeface="Arial" panose="020B0604020202020204" pitchFamily="34" charset="0"/>
              </a:rPr>
              <a:t>oneline</a:t>
            </a:r>
            <a:r>
              <a:rPr lang="en-US" dirty="0" smtClean="0">
                <a:solidFill>
                  <a:srgbClr val="C00000"/>
                </a:solidFill>
                <a:latin typeface="Arial" panose="020B0604020202020204" pitchFamily="34" charset="0"/>
                <a:cs typeface="Arial" panose="020B0604020202020204" pitchFamily="34" charset="0"/>
              </a:rPr>
              <a:t> --all</a:t>
            </a:r>
          </a:p>
          <a:p>
            <a:r>
              <a:rPr lang="en-US" dirty="0" err="1" smtClean="0"/>
              <a:t>Thay</a:t>
            </a:r>
            <a:r>
              <a:rPr lang="en-US" dirty="0" smtClean="0"/>
              <a:t> </a:t>
            </a:r>
            <a:r>
              <a:rPr lang="en-US" dirty="0" err="1" smtClean="0"/>
              <a:t>đổi</a:t>
            </a:r>
            <a:r>
              <a:rPr lang="en-US" dirty="0" smtClean="0"/>
              <a:t> commit </a:t>
            </a:r>
            <a:r>
              <a:rPr lang="en-US" dirty="0" err="1" smtClean="0"/>
              <a:t>cuối</a:t>
            </a:r>
            <a:r>
              <a:rPr lang="en-US" dirty="0" smtClean="0"/>
              <a:t> </a:t>
            </a:r>
            <a:r>
              <a:rPr lang="en-US" dirty="0" err="1" smtClean="0"/>
              <a:t>cùng</a:t>
            </a:r>
            <a:r>
              <a:rPr lang="en-US" dirty="0" smtClean="0"/>
              <a:t>:</a:t>
            </a:r>
          </a:p>
          <a:p>
            <a:pPr marL="530352" lvl="1" indent="0">
              <a:buNone/>
            </a:pPr>
            <a:r>
              <a:rPr lang="en-US" dirty="0" smtClean="0">
                <a:solidFill>
                  <a:srgbClr val="C00000"/>
                </a:solidFill>
                <a:latin typeface="Arial" panose="020B0604020202020204" pitchFamily="34" charset="0"/>
                <a:cs typeface="Arial" panose="020B0604020202020204" pitchFamily="34" charset="0"/>
              </a:rPr>
              <a:t>$</a:t>
            </a:r>
            <a:r>
              <a:rPr lang="en-US" dirty="0" err="1" smtClean="0">
                <a:solidFill>
                  <a:srgbClr val="C00000"/>
                </a:solidFill>
                <a:latin typeface="Arial" panose="020B0604020202020204" pitchFamily="34" charset="0"/>
                <a:cs typeface="Arial" panose="020B0604020202020204" pitchFamily="34" charset="0"/>
              </a:rPr>
              <a:t>git</a:t>
            </a:r>
            <a:r>
              <a:rPr lang="en-US" dirty="0" smtClean="0">
                <a:solidFill>
                  <a:srgbClr val="C00000"/>
                </a:solidFill>
                <a:latin typeface="Arial" panose="020B0604020202020204" pitchFamily="34" charset="0"/>
                <a:cs typeface="Arial" panose="020B0604020202020204" pitchFamily="34" charset="0"/>
              </a:rPr>
              <a:t> commit --amend</a:t>
            </a:r>
          </a:p>
          <a:p>
            <a:r>
              <a:rPr lang="en-US" dirty="0" err="1" smtClean="0"/>
              <a:t>Loại</a:t>
            </a:r>
            <a:r>
              <a:rPr lang="en-US" dirty="0" smtClean="0"/>
              <a:t> </a:t>
            </a:r>
            <a:r>
              <a:rPr lang="en-US" dirty="0" err="1" smtClean="0"/>
              <a:t>bỏ</a:t>
            </a:r>
            <a:r>
              <a:rPr lang="en-US" dirty="0" smtClean="0"/>
              <a:t> </a:t>
            </a:r>
            <a:r>
              <a:rPr lang="en-US" dirty="0" err="1" smtClean="0"/>
              <a:t>tập</a:t>
            </a:r>
            <a:r>
              <a:rPr lang="en-US" dirty="0" smtClean="0"/>
              <a:t> tin </a:t>
            </a:r>
            <a:r>
              <a:rPr lang="en-US" dirty="0" err="1" smtClean="0"/>
              <a:t>đã</a:t>
            </a:r>
            <a:r>
              <a:rPr lang="en-US" dirty="0" smtClean="0"/>
              <a:t> </a:t>
            </a:r>
            <a:r>
              <a:rPr lang="en-US" dirty="0" err="1" smtClean="0"/>
              <a:t>tổ</a:t>
            </a:r>
            <a:r>
              <a:rPr lang="en-US" dirty="0" smtClean="0"/>
              <a:t> </a:t>
            </a:r>
            <a:r>
              <a:rPr lang="en-US" dirty="0" err="1" smtClean="0"/>
              <a:t>chức</a:t>
            </a:r>
            <a:r>
              <a:rPr lang="en-US" dirty="0"/>
              <a:t> </a:t>
            </a:r>
            <a:r>
              <a:rPr lang="en-US" dirty="0" smtClean="0"/>
              <a:t>(</a:t>
            </a:r>
            <a:r>
              <a:rPr lang="en-US" dirty="0" err="1" smtClean="0"/>
              <a:t>đã</a:t>
            </a:r>
            <a:r>
              <a:rPr lang="en-US" dirty="0" smtClean="0"/>
              <a:t> $</a:t>
            </a:r>
            <a:r>
              <a:rPr lang="en-US" dirty="0" err="1" smtClean="0"/>
              <a:t>git</a:t>
            </a:r>
            <a:r>
              <a:rPr lang="en-US" dirty="0" smtClean="0"/>
              <a:t> add):</a:t>
            </a:r>
          </a:p>
          <a:p>
            <a:pPr marL="530352" lvl="1" indent="0">
              <a:buNone/>
            </a:pPr>
            <a:r>
              <a:rPr lang="en-US" dirty="0" smtClean="0">
                <a:solidFill>
                  <a:srgbClr val="C00000"/>
                </a:solidFill>
                <a:latin typeface="Arial" panose="020B0604020202020204" pitchFamily="34" charset="0"/>
                <a:cs typeface="Arial" panose="020B0604020202020204" pitchFamily="34" charset="0"/>
              </a:rPr>
              <a:t>$</a:t>
            </a:r>
            <a:r>
              <a:rPr lang="en-US" dirty="0" err="1" smtClean="0">
                <a:solidFill>
                  <a:srgbClr val="C00000"/>
                </a:solidFill>
                <a:latin typeface="Arial" panose="020B0604020202020204" pitchFamily="34" charset="0"/>
                <a:cs typeface="Arial" panose="020B0604020202020204" pitchFamily="34" charset="0"/>
              </a:rPr>
              <a:t>git</a:t>
            </a:r>
            <a:r>
              <a:rPr lang="en-US" dirty="0" smtClean="0">
                <a:solidFill>
                  <a:srgbClr val="C00000"/>
                </a:solidFill>
                <a:latin typeface="Arial" panose="020B0604020202020204" pitchFamily="34" charset="0"/>
                <a:cs typeface="Arial" panose="020B0604020202020204" pitchFamily="34" charset="0"/>
              </a:rPr>
              <a:t> reset HEAD &lt;</a:t>
            </a:r>
            <a:r>
              <a:rPr lang="en-US" dirty="0" err="1" smtClean="0">
                <a:solidFill>
                  <a:srgbClr val="C00000"/>
                </a:solidFill>
                <a:latin typeface="Arial" panose="020B0604020202020204" pitchFamily="34" charset="0"/>
                <a:cs typeface="Arial" panose="020B0604020202020204" pitchFamily="34" charset="0"/>
              </a:rPr>
              <a:t>file_name</a:t>
            </a:r>
            <a:r>
              <a:rPr lang="en-US" dirty="0" smtClean="0">
                <a:solidFill>
                  <a:srgbClr val="C00000"/>
                </a:solidFill>
                <a:latin typeface="Arial" panose="020B0604020202020204" pitchFamily="34" charset="0"/>
                <a:cs typeface="Arial" panose="020B0604020202020204" pitchFamily="34" charset="0"/>
              </a:rPr>
              <a:t>&gt;</a:t>
            </a:r>
          </a:p>
          <a:p>
            <a:r>
              <a:rPr lang="en-US" dirty="0" err="1" smtClean="0"/>
              <a:t>Phục</a:t>
            </a:r>
            <a:r>
              <a:rPr lang="en-US" dirty="0" smtClean="0"/>
              <a:t> </a:t>
            </a:r>
            <a:r>
              <a:rPr lang="en-US" dirty="0" err="1" smtClean="0"/>
              <a:t>hồi</a:t>
            </a:r>
            <a:r>
              <a:rPr lang="en-US" dirty="0" smtClean="0"/>
              <a:t> </a:t>
            </a:r>
            <a:r>
              <a:rPr lang="en-US" dirty="0" err="1" smtClean="0"/>
              <a:t>tập</a:t>
            </a:r>
            <a:r>
              <a:rPr lang="en-US" dirty="0" smtClean="0"/>
              <a:t> tin </a:t>
            </a:r>
            <a:r>
              <a:rPr lang="en-US" dirty="0" err="1" smtClean="0"/>
              <a:t>đã</a:t>
            </a:r>
            <a:r>
              <a:rPr lang="en-US" dirty="0" smtClean="0"/>
              <a:t> </a:t>
            </a:r>
            <a:r>
              <a:rPr lang="en-US" dirty="0" err="1" smtClean="0"/>
              <a:t>thay</a:t>
            </a:r>
            <a:r>
              <a:rPr lang="en-US" dirty="0" smtClean="0"/>
              <a:t> </a:t>
            </a:r>
            <a:r>
              <a:rPr lang="en-US" dirty="0" err="1" smtClean="0"/>
              <a:t>đổi</a:t>
            </a:r>
            <a:endParaRPr lang="en-US" dirty="0" smtClean="0"/>
          </a:p>
          <a:p>
            <a:pPr marL="530352" lvl="1" indent="0">
              <a:buNone/>
            </a:pPr>
            <a:r>
              <a:rPr lang="en-US" dirty="0" smtClean="0">
                <a:solidFill>
                  <a:srgbClr val="C00000"/>
                </a:solidFill>
                <a:latin typeface="Arial" panose="020B0604020202020204" pitchFamily="34" charset="0"/>
                <a:cs typeface="Arial" panose="020B0604020202020204" pitchFamily="34" charset="0"/>
              </a:rPr>
              <a:t>$ </a:t>
            </a:r>
            <a:r>
              <a:rPr lang="en-US" dirty="0" err="1" smtClean="0">
                <a:solidFill>
                  <a:srgbClr val="C00000"/>
                </a:solidFill>
                <a:latin typeface="Arial" panose="020B0604020202020204" pitchFamily="34" charset="0"/>
                <a:cs typeface="Arial" panose="020B0604020202020204" pitchFamily="34" charset="0"/>
              </a:rPr>
              <a:t>git</a:t>
            </a:r>
            <a:r>
              <a:rPr lang="en-US" dirty="0" smtClean="0">
                <a:solidFill>
                  <a:srgbClr val="C00000"/>
                </a:solidFill>
                <a:latin typeface="Arial" panose="020B0604020202020204" pitchFamily="34" charset="0"/>
                <a:cs typeface="Arial" panose="020B0604020202020204" pitchFamily="34" charset="0"/>
              </a:rPr>
              <a:t> checkout -- &lt;</a:t>
            </a:r>
            <a:r>
              <a:rPr lang="en-US" dirty="0" err="1" smtClean="0">
                <a:solidFill>
                  <a:srgbClr val="C00000"/>
                </a:solidFill>
                <a:latin typeface="Arial" panose="020B0604020202020204" pitchFamily="34" charset="0"/>
                <a:cs typeface="Arial" panose="020B0604020202020204" pitchFamily="34" charset="0"/>
              </a:rPr>
              <a:t>file_name</a:t>
            </a:r>
            <a:r>
              <a:rPr lang="en-US" dirty="0" smtClean="0">
                <a:solidFill>
                  <a:srgbClr val="C00000"/>
                </a:solidFill>
                <a:latin typeface="Arial" panose="020B0604020202020204" pitchFamily="34" charset="0"/>
                <a:cs typeface="Arial" panose="020B0604020202020204" pitchFamily="34" charset="0"/>
              </a:rPr>
              <a:t>&gt;</a:t>
            </a:r>
          </a:p>
          <a:p>
            <a:endParaRPr lang="en-US" dirty="0" smtClean="0"/>
          </a:p>
        </p:txBody>
      </p:sp>
    </p:spTree>
    <p:extLst>
      <p:ext uri="{BB962C8B-B14F-4D97-AF65-F5344CB8AC3E}">
        <p14:creationId xmlns:p14="http://schemas.microsoft.com/office/powerpoint/2010/main" val="2634256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7971"/>
            <a:ext cx="9601200" cy="813486"/>
          </a:xfrm>
        </p:spPr>
        <p:txBody>
          <a:bodyPr/>
          <a:lstStyle/>
          <a:p>
            <a:r>
              <a:rPr lang="en-US" dirty="0" err="1" smtClean="0"/>
              <a:t>Git</a:t>
            </a:r>
            <a:r>
              <a:rPr lang="en-US" dirty="0" smtClean="0"/>
              <a:t> basics</a:t>
            </a:r>
            <a:endParaRPr lang="en-US" dirty="0"/>
          </a:p>
        </p:txBody>
      </p:sp>
      <p:sp>
        <p:nvSpPr>
          <p:cNvPr id="3" name="Content Placeholder 2"/>
          <p:cNvSpPr>
            <a:spLocks noGrp="1"/>
          </p:cNvSpPr>
          <p:nvPr>
            <p:ph idx="1"/>
          </p:nvPr>
        </p:nvSpPr>
        <p:spPr>
          <a:xfrm>
            <a:off x="1371600" y="911457"/>
            <a:ext cx="9601200" cy="5341859"/>
          </a:xfrm>
        </p:spPr>
        <p:txBody>
          <a:bodyPr>
            <a:normAutofit/>
          </a:bodyPr>
          <a:lstStyle/>
          <a:p>
            <a:r>
              <a:rPr lang="en-US" dirty="0" err="1" smtClean="0"/>
              <a:t>Hiển</a:t>
            </a:r>
            <a:r>
              <a:rPr lang="en-US" dirty="0" smtClean="0"/>
              <a:t> </a:t>
            </a:r>
            <a:r>
              <a:rPr lang="en-US" dirty="0" err="1" smtClean="0"/>
              <a:t>thị</a:t>
            </a:r>
            <a:r>
              <a:rPr lang="en-US" dirty="0" smtClean="0"/>
              <a:t> remote:</a:t>
            </a:r>
          </a:p>
          <a:p>
            <a:pPr marL="530352" lvl="1" indent="0">
              <a:buNone/>
            </a:pPr>
            <a:r>
              <a:rPr lang="en-US" dirty="0" smtClean="0">
                <a:solidFill>
                  <a:srgbClr val="C00000"/>
                </a:solidFill>
              </a:rPr>
              <a:t>$ </a:t>
            </a:r>
            <a:r>
              <a:rPr lang="en-US" dirty="0" err="1" smtClean="0">
                <a:solidFill>
                  <a:srgbClr val="C00000"/>
                </a:solidFill>
              </a:rPr>
              <a:t>git</a:t>
            </a:r>
            <a:r>
              <a:rPr lang="en-US" dirty="0" smtClean="0">
                <a:solidFill>
                  <a:srgbClr val="C00000"/>
                </a:solidFill>
              </a:rPr>
              <a:t> remote –v</a:t>
            </a:r>
          </a:p>
          <a:p>
            <a:pPr marL="530352" lvl="1" indent="0">
              <a:buNone/>
            </a:pPr>
            <a:r>
              <a:rPr lang="en-US" dirty="0">
                <a:solidFill>
                  <a:srgbClr val="C00000"/>
                </a:solidFill>
              </a:rPr>
              <a:t>origin  </a:t>
            </a:r>
            <a:r>
              <a:rPr lang="en-US" dirty="0" err="1">
                <a:solidFill>
                  <a:srgbClr val="C00000"/>
                </a:solidFill>
              </a:rPr>
              <a:t>git@github.com:thaibmnccsoft</a:t>
            </a:r>
            <a:r>
              <a:rPr lang="en-US" dirty="0">
                <a:solidFill>
                  <a:srgbClr val="C00000"/>
                </a:solidFill>
              </a:rPr>
              <a:t>/angular-tour-of-</a:t>
            </a:r>
            <a:r>
              <a:rPr lang="en-US" dirty="0" err="1">
                <a:solidFill>
                  <a:srgbClr val="C00000"/>
                </a:solidFill>
              </a:rPr>
              <a:t>heroes.git</a:t>
            </a:r>
            <a:r>
              <a:rPr lang="en-US" dirty="0">
                <a:solidFill>
                  <a:srgbClr val="C00000"/>
                </a:solidFill>
              </a:rPr>
              <a:t> (fetch)</a:t>
            </a:r>
          </a:p>
          <a:p>
            <a:pPr marL="530352" lvl="1" indent="0">
              <a:buNone/>
            </a:pPr>
            <a:r>
              <a:rPr lang="en-US" dirty="0">
                <a:solidFill>
                  <a:srgbClr val="C00000"/>
                </a:solidFill>
              </a:rPr>
              <a:t>origin  </a:t>
            </a:r>
            <a:r>
              <a:rPr lang="en-US" dirty="0" err="1">
                <a:solidFill>
                  <a:srgbClr val="C00000"/>
                </a:solidFill>
              </a:rPr>
              <a:t>git@github.com:thaibmnccsoft</a:t>
            </a:r>
            <a:r>
              <a:rPr lang="en-US" dirty="0">
                <a:solidFill>
                  <a:srgbClr val="C00000"/>
                </a:solidFill>
              </a:rPr>
              <a:t>/angular-tour-of-</a:t>
            </a:r>
            <a:r>
              <a:rPr lang="en-US" dirty="0" err="1">
                <a:solidFill>
                  <a:srgbClr val="C00000"/>
                </a:solidFill>
              </a:rPr>
              <a:t>heroes.git</a:t>
            </a:r>
            <a:r>
              <a:rPr lang="en-US" dirty="0">
                <a:solidFill>
                  <a:srgbClr val="C00000"/>
                </a:solidFill>
              </a:rPr>
              <a:t> (push</a:t>
            </a:r>
            <a:r>
              <a:rPr lang="en-US" dirty="0" smtClean="0">
                <a:solidFill>
                  <a:srgbClr val="C00000"/>
                </a:solidFill>
              </a:rPr>
              <a:t>)</a:t>
            </a:r>
            <a:endParaRPr lang="en-US" dirty="0">
              <a:solidFill>
                <a:srgbClr val="C00000"/>
              </a:solidFill>
            </a:endParaRPr>
          </a:p>
          <a:p>
            <a:r>
              <a:rPr lang="en-US" dirty="0" err="1" smtClean="0"/>
              <a:t>Thêm</a:t>
            </a:r>
            <a:r>
              <a:rPr lang="en-US" dirty="0" smtClean="0"/>
              <a:t> remote: </a:t>
            </a:r>
          </a:p>
          <a:p>
            <a:pPr marL="530352" lvl="1" indent="0">
              <a:buNone/>
            </a:pPr>
            <a:r>
              <a:rPr lang="en-US" dirty="0" smtClean="0">
                <a:solidFill>
                  <a:srgbClr val="C00000"/>
                </a:solidFill>
              </a:rPr>
              <a:t>$ </a:t>
            </a:r>
            <a:r>
              <a:rPr lang="en-US" dirty="0" err="1" smtClean="0">
                <a:solidFill>
                  <a:srgbClr val="C00000"/>
                </a:solidFill>
              </a:rPr>
              <a:t>git</a:t>
            </a:r>
            <a:r>
              <a:rPr lang="en-US" dirty="0" smtClean="0">
                <a:solidFill>
                  <a:srgbClr val="C00000"/>
                </a:solidFill>
              </a:rPr>
              <a:t> remote add &lt;</a:t>
            </a:r>
            <a:r>
              <a:rPr lang="en-US" dirty="0" err="1" smtClean="0">
                <a:solidFill>
                  <a:srgbClr val="C00000"/>
                </a:solidFill>
              </a:rPr>
              <a:t>short_name</a:t>
            </a:r>
            <a:r>
              <a:rPr lang="en-US" dirty="0" smtClean="0">
                <a:solidFill>
                  <a:srgbClr val="C00000"/>
                </a:solidFill>
              </a:rPr>
              <a:t>&gt; &lt;</a:t>
            </a:r>
            <a:r>
              <a:rPr lang="en-US" dirty="0" err="1" smtClean="0">
                <a:solidFill>
                  <a:srgbClr val="C00000"/>
                </a:solidFill>
              </a:rPr>
              <a:t>url</a:t>
            </a:r>
            <a:r>
              <a:rPr lang="en-US" dirty="0" smtClean="0">
                <a:solidFill>
                  <a:srgbClr val="C00000"/>
                </a:solidFill>
              </a:rPr>
              <a:t>&gt;</a:t>
            </a:r>
          </a:p>
          <a:p>
            <a:r>
              <a:rPr lang="en-US" dirty="0" err="1" smtClean="0"/>
              <a:t>Đẩy</a:t>
            </a:r>
            <a:r>
              <a:rPr lang="en-US" dirty="0" smtClean="0"/>
              <a:t> </a:t>
            </a:r>
            <a:r>
              <a:rPr lang="en-US" dirty="0" err="1" smtClean="0"/>
              <a:t>lên</a:t>
            </a:r>
            <a:r>
              <a:rPr lang="en-US" dirty="0" smtClean="0"/>
              <a:t> </a:t>
            </a:r>
            <a:r>
              <a:rPr lang="en-US" dirty="0" err="1" smtClean="0"/>
              <a:t>máy</a:t>
            </a:r>
            <a:r>
              <a:rPr lang="en-US" dirty="0" smtClean="0"/>
              <a:t> </a:t>
            </a:r>
            <a:r>
              <a:rPr lang="en-US" dirty="0" err="1" smtClean="0"/>
              <a:t>chủ</a:t>
            </a:r>
            <a:r>
              <a:rPr lang="en-US" dirty="0" smtClean="0"/>
              <a:t>:</a:t>
            </a:r>
          </a:p>
          <a:p>
            <a:pPr marL="530352" lvl="1" indent="0">
              <a:buNone/>
            </a:pPr>
            <a:r>
              <a:rPr lang="en-US" dirty="0" smtClean="0">
                <a:solidFill>
                  <a:srgbClr val="C00000"/>
                </a:solidFill>
              </a:rPr>
              <a:t>$ </a:t>
            </a:r>
            <a:r>
              <a:rPr lang="en-US" dirty="0" err="1" smtClean="0">
                <a:solidFill>
                  <a:srgbClr val="C00000"/>
                </a:solidFill>
              </a:rPr>
              <a:t>git</a:t>
            </a:r>
            <a:r>
              <a:rPr lang="en-US" dirty="0" smtClean="0">
                <a:solidFill>
                  <a:srgbClr val="C00000"/>
                </a:solidFill>
              </a:rPr>
              <a:t> push &lt;</a:t>
            </a:r>
            <a:r>
              <a:rPr lang="en-US" dirty="0" err="1" smtClean="0">
                <a:solidFill>
                  <a:srgbClr val="C00000"/>
                </a:solidFill>
              </a:rPr>
              <a:t>remote_name</a:t>
            </a:r>
            <a:r>
              <a:rPr lang="en-US" dirty="0" smtClean="0">
                <a:solidFill>
                  <a:srgbClr val="C00000"/>
                </a:solidFill>
              </a:rPr>
              <a:t>&gt; &lt;</a:t>
            </a:r>
            <a:r>
              <a:rPr lang="en-US" dirty="0" err="1" smtClean="0">
                <a:solidFill>
                  <a:srgbClr val="C00000"/>
                </a:solidFill>
              </a:rPr>
              <a:t>branch_name</a:t>
            </a:r>
            <a:r>
              <a:rPr lang="en-US" dirty="0" smtClean="0">
                <a:solidFill>
                  <a:srgbClr val="C00000"/>
                </a:solidFill>
              </a:rPr>
              <a:t>&gt;</a:t>
            </a:r>
          </a:p>
          <a:p>
            <a:r>
              <a:rPr lang="en-US" dirty="0" err="1" smtClean="0"/>
              <a:t>Xóa</a:t>
            </a:r>
            <a:r>
              <a:rPr lang="en-US" dirty="0" smtClean="0"/>
              <a:t> remote:</a:t>
            </a:r>
          </a:p>
          <a:p>
            <a:pPr marL="530352" lvl="1" indent="0">
              <a:buNone/>
            </a:pPr>
            <a:r>
              <a:rPr lang="en-US" dirty="0" smtClean="0">
                <a:solidFill>
                  <a:srgbClr val="C00000"/>
                </a:solidFill>
              </a:rPr>
              <a:t>$ </a:t>
            </a:r>
            <a:r>
              <a:rPr lang="en-US" dirty="0" err="1" smtClean="0">
                <a:solidFill>
                  <a:srgbClr val="C00000"/>
                </a:solidFill>
              </a:rPr>
              <a:t>git</a:t>
            </a:r>
            <a:r>
              <a:rPr lang="en-US" dirty="0" smtClean="0">
                <a:solidFill>
                  <a:srgbClr val="C00000"/>
                </a:solidFill>
              </a:rPr>
              <a:t> remote </a:t>
            </a:r>
            <a:r>
              <a:rPr lang="en-US" dirty="0" err="1" smtClean="0">
                <a:solidFill>
                  <a:srgbClr val="C00000"/>
                </a:solidFill>
              </a:rPr>
              <a:t>rm</a:t>
            </a:r>
            <a:r>
              <a:rPr lang="en-US" dirty="0" smtClean="0">
                <a:solidFill>
                  <a:srgbClr val="C00000"/>
                </a:solidFill>
              </a:rPr>
              <a:t> &lt;</a:t>
            </a:r>
            <a:r>
              <a:rPr lang="en-US" dirty="0" err="1" smtClean="0">
                <a:solidFill>
                  <a:srgbClr val="C00000"/>
                </a:solidFill>
              </a:rPr>
              <a:t>remote_name</a:t>
            </a:r>
            <a:r>
              <a:rPr lang="en-US" dirty="0" smtClean="0">
                <a:solidFill>
                  <a:srgbClr val="C00000"/>
                </a:solidFill>
              </a:rPr>
              <a:t>&gt;</a:t>
            </a:r>
          </a:p>
        </p:txBody>
      </p:sp>
    </p:spTree>
    <p:extLst>
      <p:ext uri="{BB962C8B-B14F-4D97-AF65-F5344CB8AC3E}">
        <p14:creationId xmlns:p14="http://schemas.microsoft.com/office/powerpoint/2010/main" val="2512509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7971"/>
            <a:ext cx="9601200" cy="813486"/>
          </a:xfrm>
        </p:spPr>
        <p:txBody>
          <a:bodyPr/>
          <a:lstStyle/>
          <a:p>
            <a:r>
              <a:rPr lang="en-US" dirty="0" err="1" smtClean="0"/>
              <a:t>Git</a:t>
            </a:r>
            <a:r>
              <a:rPr lang="en-US" dirty="0" smtClean="0"/>
              <a:t> branch</a:t>
            </a:r>
            <a:endParaRPr lang="en-US" dirty="0"/>
          </a:p>
        </p:txBody>
      </p:sp>
      <p:sp>
        <p:nvSpPr>
          <p:cNvPr id="3" name="Content Placeholder 2"/>
          <p:cNvSpPr>
            <a:spLocks noGrp="1"/>
          </p:cNvSpPr>
          <p:nvPr>
            <p:ph idx="1"/>
          </p:nvPr>
        </p:nvSpPr>
        <p:spPr>
          <a:xfrm>
            <a:off x="1371600" y="911457"/>
            <a:ext cx="9601200" cy="2510169"/>
          </a:xfrm>
        </p:spPr>
        <p:txBody>
          <a:bodyPr/>
          <a:lstStyle/>
          <a:p>
            <a:r>
              <a:rPr lang="vi-VN" dirty="0"/>
              <a:t>Một </a:t>
            </a:r>
            <a:r>
              <a:rPr lang="vi-VN" b="1" dirty="0"/>
              <a:t>nhánh</a:t>
            </a:r>
            <a:r>
              <a:rPr lang="vi-VN" dirty="0"/>
              <a:t> trong Git đơn thuần là một </a:t>
            </a:r>
            <a:r>
              <a:rPr lang="vi-VN" b="1" dirty="0"/>
              <a:t>con trỏ</a:t>
            </a:r>
            <a:r>
              <a:rPr lang="vi-VN" dirty="0"/>
              <a:t> có khả năng di chuyển được, trỏ đến một trong những </a:t>
            </a:r>
            <a:r>
              <a:rPr lang="vi-VN" dirty="0" smtClean="0"/>
              <a:t>commit</a:t>
            </a:r>
            <a:r>
              <a:rPr lang="en-US" dirty="0" smtClean="0"/>
              <a:t>.</a:t>
            </a:r>
          </a:p>
          <a:p>
            <a:endParaRPr lang="en-US" dirty="0" smtClean="0"/>
          </a:p>
        </p:txBody>
      </p:sp>
      <p:pic>
        <p:nvPicPr>
          <p:cNvPr id="1026" name="Picture 2" descr="https://git-scm.com/figures/18333fig0303-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7845" y="2166541"/>
            <a:ext cx="7988710" cy="4010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48146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2344</TotalTime>
  <Words>1099</Words>
  <Application>Microsoft Office PowerPoint</Application>
  <PresentationFormat>Widescreen</PresentationFormat>
  <Paragraphs>202</Paragraphs>
  <Slides>33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Franklin Gothic Book</vt:lpstr>
      <vt:lpstr>Crop</vt:lpstr>
      <vt:lpstr>Git &amp; Github</vt:lpstr>
      <vt:lpstr>Git basics</vt:lpstr>
      <vt:lpstr>Git basics</vt:lpstr>
      <vt:lpstr>Git basics (bonus)</vt:lpstr>
      <vt:lpstr>Git basics</vt:lpstr>
      <vt:lpstr>Git basics</vt:lpstr>
      <vt:lpstr>Git basics</vt:lpstr>
      <vt:lpstr>Git basics</vt:lpstr>
      <vt:lpstr>Git branch</vt:lpstr>
      <vt:lpstr>Git branch</vt:lpstr>
      <vt:lpstr>Git branch</vt:lpstr>
      <vt:lpstr>Git branch</vt:lpstr>
      <vt:lpstr>Git branch</vt:lpstr>
      <vt:lpstr>Git branch - remote</vt:lpstr>
      <vt:lpstr>Git branch - remote</vt:lpstr>
      <vt:lpstr>Git branch - remote</vt:lpstr>
      <vt:lpstr>Git merge branch</vt:lpstr>
      <vt:lpstr>Git merge branch</vt:lpstr>
      <vt:lpstr>Git rebase branch</vt:lpstr>
      <vt:lpstr>Git rebase branch</vt:lpstr>
      <vt:lpstr>Git rebase branch</vt:lpstr>
      <vt:lpstr>Git rebase branch</vt:lpstr>
      <vt:lpstr>Git rebase branch</vt:lpstr>
      <vt:lpstr>Git rebase branch</vt:lpstr>
      <vt:lpstr>Quy trình làm việc phân nhánh – Git Flow</vt:lpstr>
      <vt:lpstr>Git Flow</vt:lpstr>
      <vt:lpstr>Git flow</vt:lpstr>
      <vt:lpstr>Git flow</vt:lpstr>
      <vt:lpstr>Git flow</vt:lpstr>
      <vt:lpstr>Git flow</vt:lpstr>
      <vt:lpstr>Git flow</vt:lpstr>
      <vt:lpstr>Git flow</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&amp; Github</dc:title>
  <dc:creator>Bùi Minh Thái</dc:creator>
  <cp:lastModifiedBy>Bùi Minh Thái</cp:lastModifiedBy>
  <cp:revision>42</cp:revision>
  <dcterms:created xsi:type="dcterms:W3CDTF">2017-07-20T09:50:44Z</dcterms:created>
  <dcterms:modified xsi:type="dcterms:W3CDTF">2017-07-29T02:53:31Z</dcterms:modified>
</cp:coreProperties>
</file>