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8" r:id="rId15"/>
    <p:sldId id="281" r:id="rId16"/>
    <p:sldId id="282" r:id="rId17"/>
    <p:sldId id="275" r:id="rId18"/>
    <p:sldId id="276" r:id="rId19"/>
    <p:sldId id="277" r:id="rId20"/>
    <p:sldId id="279" r:id="rId21"/>
    <p:sldId id="283" r:id="rId22"/>
    <p:sldId id="284" r:id="rId23"/>
    <p:sldId id="286" r:id="rId24"/>
    <p:sldId id="285" r:id="rId25"/>
    <p:sldId id="280" r:id="rId26"/>
    <p:sldId id="291" r:id="rId27"/>
    <p:sldId id="292" r:id="rId28"/>
    <p:sldId id="293" r:id="rId29"/>
    <p:sldId id="294" r:id="rId30"/>
    <p:sldId id="295" r:id="rId31"/>
    <p:sldId id="296" r:id="rId32"/>
    <p:sldId id="297" r:id="rId33"/>
    <p:sldId id="29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662" autoAdjust="0"/>
  </p:normalViewPr>
  <p:slideViewPr>
    <p:cSldViewPr snapToGrid="0">
      <p:cViewPr varScale="1">
        <p:scale>
          <a:sx n="59" d="100"/>
          <a:sy n="59"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79331-E025-459A-A3C0-2D73C52475A2}"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332C8-BB0F-4CF1-A0F8-EAD1EA4CDA47}" type="slidenum">
              <a:rPr lang="en-US" smtClean="0"/>
              <a:t>‹#›</a:t>
            </a:fld>
            <a:endParaRPr lang="en-US"/>
          </a:p>
        </p:txBody>
      </p:sp>
    </p:spTree>
    <p:extLst>
      <p:ext uri="{BB962C8B-B14F-4D97-AF65-F5344CB8AC3E}">
        <p14:creationId xmlns:p14="http://schemas.microsoft.com/office/powerpoint/2010/main" val="55654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Committed có nghĩa là dữ liệu đã được lưu trữ một cách an toàn trong cơ sở dữ liệu.</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Modified có nghĩa là bạn đã thay đổi tập tin nhưng chưa commit vào cơ sở dữ liệu.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staged là bạn đã đánh dấu sẽ commit phiên bản hiện tại của một tập tin đã chỉnh sửa trong lần commit sắp tới.</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3</a:t>
            </a:fld>
            <a:endParaRPr lang="en-US"/>
          </a:p>
        </p:txBody>
      </p:sp>
    </p:spTree>
    <p:extLst>
      <p:ext uri="{BB962C8B-B14F-4D97-AF65-F5344CB8AC3E}">
        <p14:creationId xmlns:p14="http://schemas.microsoft.com/office/powerpoint/2010/main" val="50826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Git thực hiện một tích hợp 3-chiều, sử dụng hai snapshot được trỏ tới bởi các đầu mút của nhánh và "cha chung" của cả hai. </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18</a:t>
            </a:fld>
            <a:endParaRPr lang="en-US"/>
          </a:p>
        </p:txBody>
      </p:sp>
    </p:spTree>
    <p:extLst>
      <p:ext uri="{BB962C8B-B14F-4D97-AF65-F5344CB8AC3E}">
        <p14:creationId xmlns:p14="http://schemas.microsoft.com/office/powerpoint/2010/main" val="63680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 sử dụng rebase sẽ cho chúng ta lịch sử rõ ràng hơn.</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19</a:t>
            </a:fld>
            <a:endParaRPr lang="en-US"/>
          </a:p>
        </p:txBody>
      </p:sp>
    </p:spTree>
    <p:extLst>
      <p:ext uri="{BB962C8B-B14F-4D97-AF65-F5344CB8AC3E}">
        <p14:creationId xmlns:p14="http://schemas.microsoft.com/office/powerpoint/2010/main" val="73382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tâm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21</a:t>
            </a:fld>
            <a:endParaRPr lang="en-US"/>
          </a:p>
        </p:txBody>
      </p:sp>
    </p:spTree>
    <p:extLst>
      <p:ext uri="{BB962C8B-B14F-4D97-AF65-F5344CB8AC3E}">
        <p14:creationId xmlns:p14="http://schemas.microsoft.com/office/powerpoint/2010/main" val="116151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ột người khác thực hiện một số thay đổi khác có kèm theo một lần tích hợp (merge), và đẩy lên máy chủ trung tâm.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Bạn truy xuất chúng và tích hợp nhánh trung tâm mới đó vào của bạn,</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22</a:t>
            </a:fld>
            <a:endParaRPr lang="en-US"/>
          </a:p>
        </p:txBody>
      </p:sp>
    </p:spTree>
    <p:extLst>
      <p:ext uri="{BB962C8B-B14F-4D97-AF65-F5344CB8AC3E}">
        <p14:creationId xmlns:p14="http://schemas.microsoft.com/office/powerpoint/2010/main" val="306344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a:t>
            </a:r>
            <a:r>
              <a:rPr lang="vi-VN" sz="1200" b="0" i="0" kern="1200" dirty="0">
                <a:solidFill>
                  <a:schemeClr val="tx1"/>
                </a:solidFill>
                <a:effectLst/>
                <a:latin typeface="+mn-lt"/>
                <a:ea typeface="+mn-ea"/>
                <a:cs typeface="+mn-cs"/>
              </a:rPr>
              <a:t>gười đã đẩy tích hợp đó quyết định lại và rebase lại những thay đổi của họ;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t>
            </a:r>
            <a:r>
              <a:rPr lang="vi-VN" sz="1200" b="0" i="0" kern="1200" dirty="0">
                <a:solidFill>
                  <a:schemeClr val="tx1"/>
                </a:solidFill>
                <a:effectLst/>
                <a:latin typeface="+mn-lt"/>
                <a:ea typeface="+mn-ea"/>
                <a:cs typeface="+mn-cs"/>
              </a:rPr>
              <a:t>ọ thực hiện </a:t>
            </a:r>
            <a:r>
              <a:rPr lang="vi-VN" dirty="0"/>
              <a:t>git push --force</a:t>
            </a:r>
            <a:r>
              <a:rPr lang="vi-VN" sz="1200" b="0" i="0" kern="1200" dirty="0">
                <a:solidFill>
                  <a:schemeClr val="tx1"/>
                </a:solidFill>
                <a:effectLst/>
                <a:latin typeface="+mn-lt"/>
                <a:ea typeface="+mn-ea"/>
                <a:cs typeface="+mn-cs"/>
              </a:rPr>
              <a:t> để ghi đè lịch sử trên máy chủ.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Sau đó bạn truy xuất lại dữ liệu từ máy chủ, đưa về các commit mới.</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23</a:t>
            </a:fld>
            <a:endParaRPr lang="en-US"/>
          </a:p>
        </p:txBody>
      </p:sp>
    </p:spTree>
    <p:extLst>
      <p:ext uri="{BB962C8B-B14F-4D97-AF65-F5344CB8AC3E}">
        <p14:creationId xmlns:p14="http://schemas.microsoft.com/office/powerpoint/2010/main" val="31789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Lúc này, bạn phải tích hợp lại một lần nữa các thay đổi này, mặc dù trước đó bạn đã làm rồi.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Quá trình rebase thay đổi mã băm SHA-1 của các commit này vì thế đối với Git chúng giống như các commit mới,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mà thực tế thì bạn đã có C4 trong lịch sử của bạn</a:t>
            </a:r>
            <a:r>
              <a:rPr lang="en-US"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Bạn phải tích hợp thay đổi đó để có thể theo kịp với các lập trình viên khác về sau này.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Sau khi thực hiện việc này, lịch sử commit của bạn sẽ bao gồm </a:t>
            </a:r>
            <a:r>
              <a:rPr lang="vi-VN" sz="1200" b="1" i="0" kern="1200" dirty="0">
                <a:solidFill>
                  <a:schemeClr val="tx1"/>
                </a:solidFill>
                <a:effectLst/>
                <a:latin typeface="+mn-lt"/>
                <a:ea typeface="+mn-ea"/>
                <a:cs typeface="+mn-cs"/>
              </a:rPr>
              <a:t>cả hai commit C4 và C4' có mã SHA-1 khác nhau </a:t>
            </a:r>
            <a:r>
              <a:rPr lang="vi-VN" sz="1200" b="0" i="0" kern="1200" dirty="0">
                <a:solidFill>
                  <a:schemeClr val="tx1"/>
                </a:solidFill>
                <a:effectLst/>
                <a:latin typeface="+mn-lt"/>
                <a:ea typeface="+mn-ea"/>
                <a:cs typeface="+mn-cs"/>
              </a:rPr>
              <a:t>nhưng lại có </a:t>
            </a:r>
            <a:r>
              <a:rPr lang="vi-VN" sz="1200" b="1" i="0" kern="1200" dirty="0">
                <a:solidFill>
                  <a:schemeClr val="tx1"/>
                </a:solidFill>
                <a:effectLst/>
                <a:latin typeface="+mn-lt"/>
                <a:ea typeface="+mn-ea"/>
                <a:cs typeface="+mn-cs"/>
              </a:rPr>
              <a:t>cùng chung nội dung thay đổi cũng như thông điệp commit</a:t>
            </a:r>
            <a:r>
              <a:rPr lang="vi-VN" sz="1200" b="0" i="0" kern="1200" dirty="0">
                <a:solidFill>
                  <a:schemeClr val="tx1"/>
                </a:solidFill>
                <a:effectLst/>
                <a:latin typeface="+mn-lt"/>
                <a:ea typeface="+mn-ea"/>
                <a:cs typeface="+mn-cs"/>
              </a:rPr>
              <a:t>. Nếu bạn chạy lệnh </a:t>
            </a:r>
            <a:r>
              <a:rPr lang="vi-VN" dirty="0"/>
              <a:t>git log</a:t>
            </a:r>
            <a:r>
              <a:rPr lang="vi-VN" sz="1200" b="0" i="0" kern="1200" dirty="0">
                <a:solidFill>
                  <a:schemeClr val="tx1"/>
                </a:solidFill>
                <a:effectLst/>
                <a:latin typeface="+mn-lt"/>
                <a:ea typeface="+mn-ea"/>
                <a:cs typeface="+mn-cs"/>
              </a:rPr>
              <a:t> trong trường hợp này bạn sẽ thấy hai commit cùng chung ngày commit và thông điệp, điều này sẽ gây khó hiểu cho bạn. Hơn nữa, nếu bạn đẩy chúng ngược lên máy chủ, bạn sẽ đưa vào một lần nữa tất cả các commit đã rebase đó và sẽ gây khó hiểu cho nhiều người khác nữa.</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24</a:t>
            </a:fld>
            <a:endParaRPr lang="en-US"/>
          </a:p>
        </p:txBody>
      </p:sp>
    </p:spTree>
    <p:extLst>
      <p:ext uri="{BB962C8B-B14F-4D97-AF65-F5344CB8AC3E}">
        <p14:creationId xmlns:p14="http://schemas.microsoft.com/office/powerpoint/2010/main" val="84813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a:t>
            </a:r>
          </a:p>
        </p:txBody>
      </p:sp>
    </p:spTree>
    <p:extLst>
      <p:ext uri="{BB962C8B-B14F-4D97-AF65-F5344CB8AC3E}">
        <p14:creationId xmlns:p14="http://schemas.microsoft.com/office/powerpoint/2010/main" val="2831634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328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08085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8378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git</a:t>
            </a:r>
            <a:r>
              <a:rPr lang="en-US" dirty="0"/>
              <a:t> </a:t>
            </a:r>
            <a:r>
              <a:rPr lang="en-US" dirty="0" err="1"/>
              <a:t>config</a:t>
            </a:r>
            <a:r>
              <a:rPr lang="en-US" dirty="0"/>
              <a:t> --global alias.co checkout </a:t>
            </a:r>
          </a:p>
          <a:p>
            <a:r>
              <a:rPr lang="en-US" dirty="0"/>
              <a:t>$ </a:t>
            </a:r>
            <a:r>
              <a:rPr lang="en-US" dirty="0" err="1"/>
              <a:t>git</a:t>
            </a:r>
            <a:r>
              <a:rPr lang="en-US" dirty="0"/>
              <a:t> </a:t>
            </a:r>
            <a:r>
              <a:rPr lang="en-US" dirty="0" err="1"/>
              <a:t>config</a:t>
            </a:r>
            <a:r>
              <a:rPr lang="en-US" dirty="0"/>
              <a:t> --global alias.br branch </a:t>
            </a:r>
          </a:p>
          <a:p>
            <a:r>
              <a:rPr lang="en-US" dirty="0"/>
              <a:t>$ </a:t>
            </a:r>
            <a:r>
              <a:rPr lang="en-US" dirty="0" err="1"/>
              <a:t>git</a:t>
            </a:r>
            <a:r>
              <a:rPr lang="en-US" dirty="0"/>
              <a:t> </a:t>
            </a:r>
            <a:r>
              <a:rPr lang="en-US" dirty="0" err="1"/>
              <a:t>config</a:t>
            </a:r>
            <a:r>
              <a:rPr lang="en-US" dirty="0"/>
              <a:t> --global alias.ci commit </a:t>
            </a:r>
          </a:p>
          <a:p>
            <a:r>
              <a:rPr lang="en-US" dirty="0"/>
              <a:t>$ </a:t>
            </a:r>
            <a:r>
              <a:rPr lang="en-US" dirty="0" err="1"/>
              <a:t>git</a:t>
            </a:r>
            <a:r>
              <a:rPr lang="en-US" dirty="0"/>
              <a:t> </a:t>
            </a:r>
            <a:r>
              <a:rPr lang="en-US" dirty="0" err="1"/>
              <a:t>config</a:t>
            </a:r>
            <a:r>
              <a:rPr lang="en-US" dirty="0"/>
              <a:t> --global alias.st status</a:t>
            </a:r>
          </a:p>
        </p:txBody>
      </p:sp>
      <p:sp>
        <p:nvSpPr>
          <p:cNvPr id="4" name="Slide Number Placeholder 3"/>
          <p:cNvSpPr>
            <a:spLocks noGrp="1"/>
          </p:cNvSpPr>
          <p:nvPr>
            <p:ph type="sldNum" sz="quarter" idx="10"/>
          </p:nvPr>
        </p:nvSpPr>
        <p:spPr/>
        <p:txBody>
          <a:bodyPr/>
          <a:lstStyle/>
          <a:p>
            <a:fld id="{5A8332C8-BB0F-4CF1-A0F8-EAD1EA4CDA47}" type="slidenum">
              <a:rPr lang="en-US" smtClean="0"/>
              <a:t>4</a:t>
            </a:fld>
            <a:endParaRPr lang="en-US"/>
          </a:p>
        </p:txBody>
      </p:sp>
    </p:spTree>
    <p:extLst>
      <p:ext uri="{BB962C8B-B14F-4D97-AF65-F5344CB8AC3E}">
        <p14:creationId xmlns:p14="http://schemas.microsoft.com/office/powerpoint/2010/main" val="31679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1106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944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a:p>
            <a:pPr lvl="0" rtl="0">
              <a:spcBef>
                <a:spcPts val="0"/>
              </a:spcBef>
              <a:buNone/>
            </a:pPr>
            <a:endParaRPr/>
          </a:p>
        </p:txBody>
      </p:sp>
    </p:spTree>
    <p:extLst>
      <p:ext uri="{BB962C8B-B14F-4D97-AF65-F5344CB8AC3E}">
        <p14:creationId xmlns:p14="http://schemas.microsoft.com/office/powerpoint/2010/main" val="383128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5994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7</a:t>
            </a:fld>
            <a:endParaRPr lang="en-US"/>
          </a:p>
        </p:txBody>
      </p:sp>
    </p:spTree>
    <p:extLst>
      <p:ext uri="{BB962C8B-B14F-4D97-AF65-F5344CB8AC3E}">
        <p14:creationId xmlns:p14="http://schemas.microsoft.com/office/powerpoint/2010/main" val="37839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Tên nhánh mặc định của Git là master.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Như trong những lần commit đầu tiên, chúng đều được trỏ tới nhánh </a:t>
            </a:r>
            <a:r>
              <a:rPr lang="vi-VN" dirty="0"/>
              <a:t>master</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Và mỗi lần bạn thực hiện commit, nó sẽ được tự động ghi vào theo hướng tiến lên</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9</a:t>
            </a:fld>
            <a:endParaRPr lang="en-US"/>
          </a:p>
        </p:txBody>
      </p:sp>
    </p:spTree>
    <p:extLst>
      <p:ext uri="{BB962C8B-B14F-4D97-AF65-F5344CB8AC3E}">
        <p14:creationId xmlns:p14="http://schemas.microsoft.com/office/powerpoint/2010/main" val="36765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a:t>
            </a:r>
            <a:r>
              <a:rPr lang="en-US" baseline="0" dirty="0"/>
              <a:t> con </a:t>
            </a:r>
            <a:r>
              <a:rPr lang="en-US" baseline="0" dirty="0" err="1"/>
              <a:t>trỏ</a:t>
            </a:r>
            <a:r>
              <a:rPr lang="en-US" baseline="0" dirty="0"/>
              <a:t> </a:t>
            </a:r>
            <a:r>
              <a:rPr lang="en-US" baseline="0" dirty="0" err="1"/>
              <a:t>trỏ</a:t>
            </a:r>
            <a:r>
              <a:rPr lang="en-US" baseline="0" dirty="0"/>
              <a:t> </a:t>
            </a:r>
            <a:r>
              <a:rPr lang="en-US" baseline="0" dirty="0" err="1"/>
              <a:t>tới</a:t>
            </a:r>
            <a:r>
              <a:rPr lang="en-US" baseline="0" dirty="0"/>
              <a:t> </a:t>
            </a:r>
            <a:r>
              <a:rPr lang="en-US" baseline="0" dirty="0" err="1"/>
              <a:t>nhanh</a:t>
            </a:r>
            <a:r>
              <a:rPr lang="en-US" baseline="0" dirty="0"/>
              <a:t> </a:t>
            </a:r>
            <a:r>
              <a:rPr lang="en-US" baseline="0" dirty="0" err="1"/>
              <a:t>đang</a:t>
            </a:r>
            <a:r>
              <a:rPr lang="en-US" baseline="0" dirty="0"/>
              <a:t> </a:t>
            </a:r>
            <a:r>
              <a:rPr lang="en-US" baseline="0" dirty="0" err="1"/>
              <a:t>làm</a:t>
            </a:r>
            <a:r>
              <a:rPr lang="en-US" baseline="0" dirty="0"/>
              <a:t> </a:t>
            </a:r>
            <a:r>
              <a:rPr lang="en-US" baseline="0" dirty="0" err="1"/>
              <a:t>việc</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10</a:t>
            </a:fld>
            <a:endParaRPr lang="en-US"/>
          </a:p>
        </p:txBody>
      </p:sp>
    </p:spTree>
    <p:extLst>
      <p:ext uri="{BB962C8B-B14F-4D97-AF65-F5344CB8AC3E}">
        <p14:creationId xmlns:p14="http://schemas.microsoft.com/office/powerpoint/2010/main" val="270626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13</a:t>
            </a:fld>
            <a:endParaRPr lang="en-US"/>
          </a:p>
        </p:txBody>
      </p:sp>
    </p:spTree>
    <p:extLst>
      <p:ext uri="{BB962C8B-B14F-4D97-AF65-F5344CB8AC3E}">
        <p14:creationId xmlns:p14="http://schemas.microsoft.com/office/powerpoint/2010/main" val="7256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dirty="0"/>
              <a:t>origin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con </a:t>
            </a:r>
            <a:r>
              <a:rPr lang="en-US" sz="1200" b="0" i="0" kern="1200" dirty="0" err="1">
                <a:solidFill>
                  <a:schemeClr val="tx1"/>
                </a:solidFill>
                <a:effectLst/>
                <a:latin typeface="+mn-lt"/>
                <a:ea typeface="+mn-ea"/>
                <a:cs typeface="+mn-cs"/>
              </a:rPr>
              <a:t>trỏ</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nhánh</a:t>
            </a:r>
            <a:r>
              <a:rPr lang="en-US" sz="1200" b="0" i="0" kern="1200" dirty="0">
                <a:solidFill>
                  <a:schemeClr val="tx1"/>
                </a:solidFill>
                <a:effectLst/>
                <a:latin typeface="+mn-lt"/>
                <a:ea typeface="+mn-ea"/>
                <a:cs typeface="+mn-cs"/>
              </a:rPr>
              <a:t> </a:t>
            </a:r>
            <a:r>
              <a:rPr lang="en-US" dirty="0"/>
              <a:t>master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nội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dirty="0"/>
              <a:t>origin/master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di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nhánh</a:t>
            </a:r>
            <a:r>
              <a:rPr lang="en-US" sz="1200" b="0" i="0" kern="1200" dirty="0">
                <a:solidFill>
                  <a:schemeClr val="tx1"/>
                </a:solidFill>
                <a:effectLst/>
                <a:latin typeface="+mn-lt"/>
                <a:ea typeface="+mn-ea"/>
                <a:cs typeface="+mn-cs"/>
              </a:rPr>
              <a:t> </a:t>
            </a:r>
            <a:r>
              <a:rPr lang="en-US" dirty="0"/>
              <a:t>master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riêng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cùng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dirty="0"/>
              <a:t>master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origin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14</a:t>
            </a:fld>
            <a:endParaRPr lang="en-US"/>
          </a:p>
        </p:txBody>
      </p:sp>
    </p:spTree>
    <p:extLst>
      <p:ext uri="{BB962C8B-B14F-4D97-AF65-F5344CB8AC3E}">
        <p14:creationId xmlns:p14="http://schemas.microsoft.com/office/powerpoint/2010/main" val="134925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thực hiện một số thay đổi trên nhánh </a:t>
            </a:r>
            <a:r>
              <a:rPr lang="vi-VN" dirty="0"/>
              <a:t>master</a:t>
            </a:r>
            <a:r>
              <a:rPr lang="vi-VN" sz="1200" b="0" i="0" kern="1200" dirty="0">
                <a:solidFill>
                  <a:schemeClr val="tx1"/>
                </a:solidFill>
                <a:effectLst/>
                <a:latin typeface="+mn-lt"/>
                <a:ea typeface="+mn-ea"/>
                <a:cs typeface="+mn-cs"/>
              </a:rPr>
              <a:t> nội bộ, và cùng thời điểm đó, một người nào đó đẩy lên </a:t>
            </a:r>
            <a:r>
              <a:rPr lang="vi-VN" dirty="0"/>
              <a:t>git.ourcompany.com</a:t>
            </a:r>
            <a:r>
              <a:rPr lang="vi-VN" sz="1200" b="0" i="0" kern="1200" dirty="0">
                <a:solidFill>
                  <a:schemeClr val="tx1"/>
                </a:solidFill>
                <a:effectLst/>
                <a:latin typeface="+mn-lt"/>
                <a:ea typeface="+mn-ea"/>
                <a:cs typeface="+mn-cs"/>
              </a:rPr>
              <a:t> và cập nhật nhánh master của nó, thì lịch sử của bạn sẽ di chuyển về phía trước khác đi. Miễn là bạn không kết nối tới máy chủ thì con trỏ </a:t>
            </a:r>
            <a:r>
              <a:rPr lang="vi-VN" dirty="0"/>
              <a:t>origin/master</a:t>
            </a:r>
            <a:r>
              <a:rPr lang="vi-VN" sz="1200" b="0" i="0" kern="1200" dirty="0">
                <a:solidFill>
                  <a:schemeClr val="tx1"/>
                </a:solidFill>
                <a:effectLst/>
                <a:latin typeface="+mn-lt"/>
                <a:ea typeface="+mn-ea"/>
                <a:cs typeface="+mn-cs"/>
              </a:rPr>
              <a:t> sẽ vẫn không đổi </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15</a:t>
            </a:fld>
            <a:endParaRPr lang="en-US"/>
          </a:p>
        </p:txBody>
      </p:sp>
    </p:spTree>
    <p:extLst>
      <p:ext uri="{BB962C8B-B14F-4D97-AF65-F5344CB8AC3E}">
        <p14:creationId xmlns:p14="http://schemas.microsoft.com/office/powerpoint/2010/main" val="320884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16</a:t>
            </a:fld>
            <a:endParaRPr lang="en-US"/>
          </a:p>
        </p:txBody>
      </p:sp>
    </p:spTree>
    <p:extLst>
      <p:ext uri="{BB962C8B-B14F-4D97-AF65-F5344CB8AC3E}">
        <p14:creationId xmlns:p14="http://schemas.microsoft.com/office/powerpoint/2010/main" val="245610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82333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latin typeface="Arial" panose="020B0604020202020204" pitchFamily="34" charset="0"/>
              </a:defRPr>
            </a:lvl1pPr>
          </a:lstStyle>
          <a:p>
            <a:fld id="{87DE6118-2437-4B30-8E3C-4D2BE6020583}" type="datetimeFigureOut">
              <a:rPr lang="en-US" smtClean="0"/>
              <a:pPr/>
              <a:t>12/5/2019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latin typeface="Arial" panose="020B0604020202020204" pitchFamily="34" charset="0"/>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Arial" panose="020B0604020202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rial" panose="020B0604020202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rial" panose="020B0604020202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rial" panose="020B0604020202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rial" panose="020B0604020202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rial" panose="020B0604020202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Git</a:t>
            </a:r>
            <a:r>
              <a:rPr lang="en-US" dirty="0"/>
              <a:t> &amp; </a:t>
            </a:r>
            <a:r>
              <a:rPr lang="en-US" dirty="0" err="1"/>
              <a:t>Github</a:t>
            </a:r>
            <a:endParaRPr lang="en-US" dirty="0"/>
          </a:p>
        </p:txBody>
      </p:sp>
      <p:sp>
        <p:nvSpPr>
          <p:cNvPr id="3" name="Subtitle 2"/>
          <p:cNvSpPr>
            <a:spLocks noGrp="1"/>
          </p:cNvSpPr>
          <p:nvPr>
            <p:ph type="subTitle" idx="1"/>
          </p:nvPr>
        </p:nvSpPr>
        <p:spPr/>
        <p:txBody>
          <a:bodyPr/>
          <a:lstStyle/>
          <a:p>
            <a:r>
              <a:rPr lang="en-US" dirty="0"/>
              <a:t>Bùi Minh Thái - </a:t>
            </a:r>
            <a:r>
              <a:rPr lang="en-US" dirty="0" err="1"/>
              <a:t>nccsoft</a:t>
            </a:r>
            <a:endParaRPr lang="en-US" dirty="0"/>
          </a:p>
        </p:txBody>
      </p:sp>
    </p:spTree>
    <p:extLst>
      <p:ext uri="{BB962C8B-B14F-4D97-AF65-F5344CB8AC3E}">
        <p14:creationId xmlns:p14="http://schemas.microsoft.com/office/powerpoint/2010/main" val="80979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a:t>
            </a:r>
          </a:p>
        </p:txBody>
      </p:sp>
      <p:sp>
        <p:nvSpPr>
          <p:cNvPr id="3" name="Content Placeholder 2"/>
          <p:cNvSpPr>
            <a:spLocks noGrp="1"/>
          </p:cNvSpPr>
          <p:nvPr>
            <p:ph idx="1"/>
          </p:nvPr>
        </p:nvSpPr>
        <p:spPr>
          <a:xfrm>
            <a:off x="1371600" y="911457"/>
            <a:ext cx="9601200" cy="1898911"/>
          </a:xfrm>
        </p:spPr>
        <p:txBody>
          <a:bodyPr/>
          <a:lstStyle/>
          <a:p>
            <a:r>
              <a:rPr lang="en-US" dirty="0" err="1"/>
              <a:t>Tạo</a:t>
            </a:r>
            <a:r>
              <a:rPr lang="en-US" dirty="0"/>
              <a:t> </a:t>
            </a:r>
            <a:r>
              <a:rPr lang="en-US" dirty="0" err="1"/>
              <a:t>nhanh</a:t>
            </a:r>
            <a:r>
              <a:rPr lang="en-US" dirty="0"/>
              <a:t> </a:t>
            </a:r>
            <a:r>
              <a:rPr lang="en-US" dirty="0" err="1"/>
              <a:t>mới</a:t>
            </a:r>
            <a:r>
              <a:rPr lang="en-US" dirty="0"/>
              <a:t>:</a:t>
            </a:r>
          </a:p>
          <a:p>
            <a:pPr lvl="1"/>
            <a:r>
              <a:rPr lang="en-US" dirty="0">
                <a:solidFill>
                  <a:srgbClr val="C00000"/>
                </a:solidFill>
              </a:rPr>
              <a:t>$ </a:t>
            </a:r>
            <a:r>
              <a:rPr lang="en-US" dirty="0" err="1">
                <a:solidFill>
                  <a:srgbClr val="C00000"/>
                </a:solidFill>
              </a:rPr>
              <a:t>git</a:t>
            </a:r>
            <a:r>
              <a:rPr lang="en-US" dirty="0">
                <a:solidFill>
                  <a:srgbClr val="C00000"/>
                </a:solidFill>
              </a:rPr>
              <a:t> branch testing</a:t>
            </a:r>
          </a:p>
          <a:p>
            <a:pPr lvl="1"/>
            <a:r>
              <a:rPr lang="en-US" dirty="0">
                <a:solidFill>
                  <a:srgbClr val="C00000"/>
                </a:solidFill>
              </a:rPr>
              <a:t>$ </a:t>
            </a:r>
            <a:r>
              <a:rPr lang="en-US" dirty="0" err="1">
                <a:solidFill>
                  <a:srgbClr val="C00000"/>
                </a:solidFill>
              </a:rPr>
              <a:t>git</a:t>
            </a:r>
            <a:r>
              <a:rPr lang="en-US" dirty="0">
                <a:solidFill>
                  <a:srgbClr val="C00000"/>
                </a:solidFill>
              </a:rPr>
              <a:t> checkout -b testing </a:t>
            </a:r>
            <a:r>
              <a:rPr lang="en-US" dirty="0"/>
              <a:t>(</a:t>
            </a:r>
            <a:r>
              <a:rPr lang="en-US" dirty="0" err="1"/>
              <a:t>tạo</a:t>
            </a:r>
            <a:r>
              <a:rPr lang="en-US" dirty="0"/>
              <a:t> </a:t>
            </a:r>
            <a:r>
              <a:rPr lang="en-US" dirty="0" err="1"/>
              <a:t>nhánh</a:t>
            </a:r>
            <a:r>
              <a:rPr lang="en-US" dirty="0"/>
              <a:t> testing </a:t>
            </a:r>
            <a:r>
              <a:rPr lang="en-US" dirty="0" err="1"/>
              <a:t>và</a:t>
            </a:r>
            <a:r>
              <a:rPr lang="en-US" dirty="0"/>
              <a:t> </a:t>
            </a:r>
            <a:r>
              <a:rPr lang="en-US" dirty="0" err="1"/>
              <a:t>chuyển</a:t>
            </a:r>
            <a:r>
              <a:rPr lang="en-US" dirty="0"/>
              <a:t> sang </a:t>
            </a:r>
            <a:r>
              <a:rPr lang="en-US" dirty="0" err="1"/>
              <a:t>nhánh</a:t>
            </a:r>
            <a:r>
              <a:rPr lang="en-US" dirty="0"/>
              <a:t> </a:t>
            </a:r>
            <a:r>
              <a:rPr lang="en-US" dirty="0" err="1"/>
              <a:t>mới</a:t>
            </a:r>
            <a:r>
              <a:rPr lang="en-US" dirty="0"/>
              <a:t>)</a:t>
            </a:r>
          </a:p>
        </p:txBody>
      </p:sp>
      <p:pic>
        <p:nvPicPr>
          <p:cNvPr id="2050" name="Picture 2"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309" y="2233340"/>
            <a:ext cx="6577781" cy="458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14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a:t>
            </a:r>
          </a:p>
        </p:txBody>
      </p:sp>
      <p:sp>
        <p:nvSpPr>
          <p:cNvPr id="3" name="Content Placeholder 2"/>
          <p:cNvSpPr>
            <a:spLocks noGrp="1"/>
          </p:cNvSpPr>
          <p:nvPr>
            <p:ph idx="1"/>
          </p:nvPr>
        </p:nvSpPr>
        <p:spPr>
          <a:xfrm>
            <a:off x="1371600" y="911457"/>
            <a:ext cx="9601200" cy="1898911"/>
          </a:xfrm>
        </p:spPr>
        <p:txBody>
          <a:bodyPr/>
          <a:lstStyle/>
          <a:p>
            <a:r>
              <a:rPr lang="en-US" dirty="0" err="1"/>
              <a:t>Chuyển</a:t>
            </a:r>
            <a:r>
              <a:rPr lang="en-US" dirty="0"/>
              <a:t> sang </a:t>
            </a:r>
            <a:r>
              <a:rPr lang="en-US" dirty="0" err="1"/>
              <a:t>nhanh</a:t>
            </a:r>
            <a:r>
              <a:rPr lang="en-US" dirty="0"/>
              <a:t> </a:t>
            </a:r>
            <a:r>
              <a:rPr lang="en-US" dirty="0" err="1"/>
              <a:t>khác</a:t>
            </a:r>
            <a:r>
              <a:rPr lang="en-US" dirty="0"/>
              <a:t>:</a:t>
            </a:r>
          </a:p>
          <a:p>
            <a:pPr marL="530352" lvl="1" indent="0">
              <a:buNone/>
            </a:pPr>
            <a:r>
              <a:rPr lang="en-US" dirty="0">
                <a:solidFill>
                  <a:srgbClr val="C00000"/>
                </a:solidFill>
              </a:rPr>
              <a:t>$ </a:t>
            </a:r>
            <a:r>
              <a:rPr lang="en-US" dirty="0" err="1">
                <a:solidFill>
                  <a:srgbClr val="C00000"/>
                </a:solidFill>
              </a:rPr>
              <a:t>git</a:t>
            </a:r>
            <a:r>
              <a:rPr lang="en-US" dirty="0">
                <a:solidFill>
                  <a:srgbClr val="C00000"/>
                </a:solidFill>
              </a:rPr>
              <a:t> checkout testing</a:t>
            </a:r>
            <a:r>
              <a:rPr lang="en-US" dirty="0"/>
              <a:t>		</a:t>
            </a:r>
            <a:r>
              <a:rPr lang="en-US" dirty="0">
                <a:solidFill>
                  <a:srgbClr val="FF0000"/>
                </a:solidFill>
              </a:rPr>
              <a:t>*</a:t>
            </a:r>
            <a:r>
              <a:rPr lang="en-US" dirty="0"/>
              <a:t>$ </a:t>
            </a:r>
            <a:r>
              <a:rPr lang="en-US" dirty="0" err="1"/>
              <a:t>git</a:t>
            </a:r>
            <a:r>
              <a:rPr lang="en-US" dirty="0"/>
              <a:t> checkout f30ab</a:t>
            </a:r>
          </a:p>
          <a:p>
            <a:pPr lvl="1"/>
            <a:endParaRPr lang="en-US" dirty="0"/>
          </a:p>
        </p:txBody>
      </p:sp>
      <p:pic>
        <p:nvPicPr>
          <p:cNvPr id="3074" name="Picture 2" descr="https://git-scm.com/figures/18333fig0306-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023" y="1724943"/>
            <a:ext cx="5558353" cy="439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9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a:t>
            </a:r>
          </a:p>
        </p:txBody>
      </p:sp>
      <p:sp>
        <p:nvSpPr>
          <p:cNvPr id="3" name="Content Placeholder 2"/>
          <p:cNvSpPr>
            <a:spLocks noGrp="1"/>
          </p:cNvSpPr>
          <p:nvPr>
            <p:ph idx="1"/>
          </p:nvPr>
        </p:nvSpPr>
        <p:spPr>
          <a:xfrm>
            <a:off x="1371600" y="911457"/>
            <a:ext cx="9601200" cy="1898911"/>
          </a:xfrm>
        </p:spPr>
        <p:txBody>
          <a:bodyPr/>
          <a:lstStyle/>
          <a:p>
            <a:r>
              <a:rPr lang="en-US" dirty="0" err="1"/>
              <a:t>Nếu</a:t>
            </a:r>
            <a:r>
              <a:rPr lang="en-US" dirty="0"/>
              <a:t> </a:t>
            </a:r>
            <a:r>
              <a:rPr lang="en-US" dirty="0" err="1"/>
              <a:t>thực</a:t>
            </a:r>
            <a:r>
              <a:rPr lang="en-US" dirty="0"/>
              <a:t> </a:t>
            </a:r>
            <a:r>
              <a:rPr lang="en-US" dirty="0" err="1"/>
              <a:t>hiện</a:t>
            </a:r>
            <a:r>
              <a:rPr lang="en-US" dirty="0"/>
              <a:t> 1 commit </a:t>
            </a:r>
            <a:r>
              <a:rPr lang="en-US" dirty="0" err="1"/>
              <a:t>khác</a:t>
            </a:r>
            <a:r>
              <a:rPr lang="en-US" dirty="0"/>
              <a:t>:</a:t>
            </a:r>
          </a:p>
        </p:txBody>
      </p:sp>
      <p:pic>
        <p:nvPicPr>
          <p:cNvPr id="4098" name="Picture 2" descr="https://git-scm.com/figures/18333fig0307-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94" y="2025386"/>
            <a:ext cx="7442812" cy="42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0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a:t>
            </a:r>
          </a:p>
        </p:txBody>
      </p:sp>
      <p:sp>
        <p:nvSpPr>
          <p:cNvPr id="3" name="Content Placeholder 2"/>
          <p:cNvSpPr>
            <a:spLocks noGrp="1"/>
          </p:cNvSpPr>
          <p:nvPr>
            <p:ph idx="1"/>
          </p:nvPr>
        </p:nvSpPr>
        <p:spPr>
          <a:xfrm>
            <a:off x="1371600" y="911457"/>
            <a:ext cx="9601200" cy="1898911"/>
          </a:xfrm>
        </p:spPr>
        <p:txBody>
          <a:bodyPr/>
          <a:lstStyle/>
          <a:p>
            <a:r>
              <a:rPr lang="en-US" dirty="0" err="1"/>
              <a:t>Chuyển</a:t>
            </a:r>
            <a:r>
              <a:rPr lang="en-US" dirty="0"/>
              <a:t> </a:t>
            </a:r>
            <a:r>
              <a:rPr lang="en-US" dirty="0" err="1"/>
              <a:t>về</a:t>
            </a:r>
            <a:r>
              <a:rPr lang="en-US" dirty="0"/>
              <a:t> </a:t>
            </a:r>
            <a:r>
              <a:rPr lang="en-US" dirty="0" err="1"/>
              <a:t>nhánh</a:t>
            </a:r>
            <a:r>
              <a:rPr lang="en-US" dirty="0"/>
              <a:t> Master </a:t>
            </a:r>
            <a:r>
              <a:rPr lang="en-US" dirty="0" err="1"/>
              <a:t>và</a:t>
            </a:r>
            <a:r>
              <a:rPr lang="en-US" dirty="0"/>
              <a:t> commit.</a:t>
            </a:r>
          </a:p>
        </p:txBody>
      </p:sp>
      <p:pic>
        <p:nvPicPr>
          <p:cNvPr id="5122" name="Picture 2" descr="https://git-scm.com/figures/18333fig030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06" y="2810368"/>
            <a:ext cx="5818306" cy="33397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9-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153" y="2443007"/>
            <a:ext cx="5448847" cy="416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4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 - remote</a:t>
            </a:r>
          </a:p>
        </p:txBody>
      </p:sp>
      <p:sp>
        <p:nvSpPr>
          <p:cNvPr id="3" name="Content Placeholder 2"/>
          <p:cNvSpPr>
            <a:spLocks noGrp="1"/>
          </p:cNvSpPr>
          <p:nvPr>
            <p:ph idx="1"/>
          </p:nvPr>
        </p:nvSpPr>
        <p:spPr>
          <a:xfrm>
            <a:off x="1371600" y="911457"/>
            <a:ext cx="9601200" cy="1898911"/>
          </a:xfrm>
        </p:spPr>
        <p:txBody>
          <a:bodyPr/>
          <a:lstStyle/>
          <a:p>
            <a:r>
              <a:rPr lang="en-US" dirty="0" err="1"/>
              <a:t>Nhánh</a:t>
            </a:r>
            <a:r>
              <a:rPr lang="en-US" dirty="0"/>
              <a:t> </a:t>
            </a:r>
            <a:r>
              <a:rPr lang="en-US" dirty="0" err="1"/>
              <a:t>từ</a:t>
            </a:r>
            <a:r>
              <a:rPr lang="en-US" dirty="0"/>
              <a:t> </a:t>
            </a:r>
            <a:r>
              <a:rPr lang="en-US" dirty="0" err="1"/>
              <a:t>xa</a:t>
            </a:r>
            <a:r>
              <a:rPr lang="en-US" dirty="0"/>
              <a:t> (remote) </a:t>
            </a:r>
            <a:r>
              <a:rPr lang="en-US" dirty="0" err="1"/>
              <a:t>là</a:t>
            </a:r>
            <a:r>
              <a:rPr lang="en-US" dirty="0"/>
              <a:t> </a:t>
            </a:r>
            <a:r>
              <a:rPr lang="en-US" dirty="0" err="1"/>
              <a:t>các</a:t>
            </a:r>
            <a:r>
              <a:rPr lang="en-US" dirty="0"/>
              <a:t> </a:t>
            </a:r>
            <a:r>
              <a:rPr lang="en-US" dirty="0" err="1"/>
              <a:t>tham</a:t>
            </a:r>
            <a:r>
              <a:rPr lang="en-US" dirty="0"/>
              <a:t> </a:t>
            </a:r>
            <a:r>
              <a:rPr lang="en-US" dirty="0" err="1"/>
              <a:t>chiếu</a:t>
            </a:r>
            <a:r>
              <a:rPr lang="en-US" dirty="0"/>
              <a:t> </a:t>
            </a:r>
            <a:r>
              <a:rPr lang="en-US" dirty="0" err="1"/>
              <a:t>tới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các</a:t>
            </a:r>
            <a:r>
              <a:rPr lang="en-US" dirty="0"/>
              <a:t> </a:t>
            </a:r>
            <a:r>
              <a:rPr lang="en-US" dirty="0" err="1"/>
              <a:t>nhánh</a:t>
            </a:r>
            <a:r>
              <a:rPr lang="en-US" dirty="0"/>
              <a:t> </a:t>
            </a:r>
            <a:r>
              <a:rPr lang="en-US" dirty="0" err="1"/>
              <a:t>trên</a:t>
            </a:r>
            <a:r>
              <a:rPr lang="en-US" dirty="0"/>
              <a:t> </a:t>
            </a:r>
            <a:r>
              <a:rPr lang="en-US" dirty="0" err="1"/>
              <a:t>kho</a:t>
            </a:r>
            <a:r>
              <a:rPr lang="en-US" dirty="0"/>
              <a:t> </a:t>
            </a:r>
            <a:r>
              <a:rPr lang="en-US" dirty="0" err="1"/>
              <a:t>chứa</a:t>
            </a:r>
            <a:r>
              <a:rPr lang="en-US" dirty="0"/>
              <a:t> </a:t>
            </a:r>
            <a:r>
              <a:rPr lang="en-US" dirty="0" err="1"/>
              <a:t>trung</a:t>
            </a:r>
            <a:r>
              <a:rPr lang="en-US" dirty="0"/>
              <a:t> </a:t>
            </a:r>
            <a:r>
              <a:rPr lang="en-US" dirty="0" err="1"/>
              <a:t>tâm</a:t>
            </a:r>
            <a:r>
              <a:rPr lang="en-US" dirty="0"/>
              <a:t>.</a:t>
            </a:r>
          </a:p>
          <a:p>
            <a:endParaRPr lang="en-US" b="1" dirty="0"/>
          </a:p>
        </p:txBody>
      </p:sp>
      <p:pic>
        <p:nvPicPr>
          <p:cNvPr id="1026" name="Picture 2" descr="https://git-scm.com/figures/18333fig032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288" y="1724943"/>
            <a:ext cx="5131824" cy="495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08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 - remote</a:t>
            </a:r>
          </a:p>
        </p:txBody>
      </p:sp>
      <p:sp>
        <p:nvSpPr>
          <p:cNvPr id="3" name="Content Placeholder 2"/>
          <p:cNvSpPr>
            <a:spLocks noGrp="1"/>
          </p:cNvSpPr>
          <p:nvPr>
            <p:ph idx="1"/>
          </p:nvPr>
        </p:nvSpPr>
        <p:spPr>
          <a:xfrm>
            <a:off x="1371600" y="911457"/>
            <a:ext cx="9601200" cy="1898911"/>
          </a:xfrm>
        </p:spPr>
        <p:txBody>
          <a:bodyPr/>
          <a:lstStyle/>
          <a:p>
            <a:endParaRPr lang="en-US" dirty="0"/>
          </a:p>
        </p:txBody>
      </p:sp>
      <p:pic>
        <p:nvPicPr>
          <p:cNvPr id="2050" name="Picture 2" descr="https://git-scm.com/figures/18333fig032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114" y="911457"/>
            <a:ext cx="7668171" cy="556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10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 - remote</a:t>
            </a:r>
          </a:p>
        </p:txBody>
      </p:sp>
      <p:sp>
        <p:nvSpPr>
          <p:cNvPr id="3" name="Content Placeholder 2"/>
          <p:cNvSpPr>
            <a:spLocks noGrp="1"/>
          </p:cNvSpPr>
          <p:nvPr>
            <p:ph idx="1"/>
          </p:nvPr>
        </p:nvSpPr>
        <p:spPr>
          <a:xfrm>
            <a:off x="1371600" y="911457"/>
            <a:ext cx="9601200" cy="1898911"/>
          </a:xfrm>
        </p:spPr>
        <p:txBody>
          <a:bodyPr/>
          <a:lstStyle/>
          <a:p>
            <a:endParaRPr lang="en-US" dirty="0"/>
          </a:p>
        </p:txBody>
      </p:sp>
      <p:pic>
        <p:nvPicPr>
          <p:cNvPr id="4098" name="Picture 2" descr="https://git-scm.com/figures/18333fig032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955" y="911457"/>
            <a:ext cx="5286579" cy="570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2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merge branch</a:t>
            </a:r>
          </a:p>
        </p:txBody>
      </p:sp>
      <p:sp>
        <p:nvSpPr>
          <p:cNvPr id="3" name="Content Placeholder 2"/>
          <p:cNvSpPr>
            <a:spLocks noGrp="1"/>
          </p:cNvSpPr>
          <p:nvPr>
            <p:ph idx="1"/>
          </p:nvPr>
        </p:nvSpPr>
        <p:spPr>
          <a:xfrm>
            <a:off x="1371600" y="911457"/>
            <a:ext cx="9601200" cy="1898911"/>
          </a:xfrm>
        </p:spPr>
        <p:txBody>
          <a:bodyPr/>
          <a:lstStyle/>
          <a:p>
            <a:pPr marL="0" indent="0">
              <a:buNone/>
            </a:pPr>
            <a:r>
              <a:rPr lang="en-US" dirty="0">
                <a:solidFill>
                  <a:srgbClr val="C00000"/>
                </a:solidFill>
              </a:rPr>
              <a:t>$ </a:t>
            </a:r>
            <a:r>
              <a:rPr lang="en-US" dirty="0" err="1">
                <a:solidFill>
                  <a:srgbClr val="C00000"/>
                </a:solidFill>
              </a:rPr>
              <a:t>git</a:t>
            </a:r>
            <a:r>
              <a:rPr lang="en-US" dirty="0">
                <a:solidFill>
                  <a:srgbClr val="C00000"/>
                </a:solidFill>
              </a:rPr>
              <a:t> checkout master</a:t>
            </a:r>
          </a:p>
          <a:p>
            <a:pPr marL="0" indent="0">
              <a:buNone/>
            </a:pPr>
            <a:r>
              <a:rPr lang="en-US" dirty="0">
                <a:solidFill>
                  <a:srgbClr val="C00000"/>
                </a:solidFill>
              </a:rPr>
              <a:t>$ </a:t>
            </a:r>
            <a:r>
              <a:rPr lang="en-US" dirty="0" err="1">
                <a:solidFill>
                  <a:srgbClr val="C00000"/>
                </a:solidFill>
              </a:rPr>
              <a:t>git</a:t>
            </a:r>
            <a:r>
              <a:rPr lang="en-US" dirty="0">
                <a:solidFill>
                  <a:srgbClr val="C00000"/>
                </a:solidFill>
              </a:rPr>
              <a:t> merge hotfix</a:t>
            </a:r>
          </a:p>
        </p:txBody>
      </p:sp>
      <p:pic>
        <p:nvPicPr>
          <p:cNvPr id="6146" name="Picture 2" descr="https://git-scm.com/figures/18333fig0313-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27376"/>
            <a:ext cx="5093109" cy="41432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git-scm.com/figures/18333fig031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662" y="1815557"/>
            <a:ext cx="4803059" cy="472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6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merge branch</a:t>
            </a:r>
          </a:p>
        </p:txBody>
      </p:sp>
      <p:sp>
        <p:nvSpPr>
          <p:cNvPr id="3" name="Content Placeholder 2"/>
          <p:cNvSpPr>
            <a:spLocks noGrp="1"/>
          </p:cNvSpPr>
          <p:nvPr>
            <p:ph idx="1"/>
          </p:nvPr>
        </p:nvSpPr>
        <p:spPr>
          <a:xfrm>
            <a:off x="1371600" y="911457"/>
            <a:ext cx="9601200" cy="1898911"/>
          </a:xfrm>
        </p:spPr>
        <p:txBody>
          <a:bodyPr/>
          <a:lstStyle/>
          <a:p>
            <a:pPr marL="0" indent="0">
              <a:buNone/>
            </a:pPr>
            <a:r>
              <a:rPr lang="en-US" dirty="0">
                <a:solidFill>
                  <a:srgbClr val="C00000"/>
                </a:solidFill>
              </a:rPr>
              <a:t>$ </a:t>
            </a:r>
            <a:r>
              <a:rPr lang="en-US" dirty="0" err="1">
                <a:solidFill>
                  <a:srgbClr val="C00000"/>
                </a:solidFill>
              </a:rPr>
              <a:t>git</a:t>
            </a:r>
            <a:r>
              <a:rPr lang="en-US" dirty="0">
                <a:solidFill>
                  <a:srgbClr val="C00000"/>
                </a:solidFill>
              </a:rPr>
              <a:t> checkout master</a:t>
            </a:r>
          </a:p>
          <a:p>
            <a:pPr marL="0" indent="0">
              <a:buNone/>
            </a:pPr>
            <a:r>
              <a:rPr lang="en-US" dirty="0">
                <a:solidFill>
                  <a:srgbClr val="C00000"/>
                </a:solidFill>
              </a:rPr>
              <a:t>$ </a:t>
            </a:r>
            <a:r>
              <a:rPr lang="en-US" dirty="0" err="1">
                <a:solidFill>
                  <a:srgbClr val="C00000"/>
                </a:solidFill>
              </a:rPr>
              <a:t>git</a:t>
            </a:r>
            <a:r>
              <a:rPr lang="en-US" dirty="0">
                <a:solidFill>
                  <a:srgbClr val="C00000"/>
                </a:solidFill>
              </a:rPr>
              <a:t> merge iss53</a:t>
            </a:r>
          </a:p>
        </p:txBody>
      </p:sp>
      <p:pic>
        <p:nvPicPr>
          <p:cNvPr id="7" name="Picture 2" descr="https://git-scm.com/figures/18333fig031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80" y="2116011"/>
            <a:ext cx="5501148" cy="47419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git-scm.com/figures/18333fig0317-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338" y="2810368"/>
            <a:ext cx="6309662" cy="334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4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rebase branch</a:t>
            </a:r>
          </a:p>
        </p:txBody>
      </p:sp>
      <p:sp>
        <p:nvSpPr>
          <p:cNvPr id="3" name="Content Placeholder 2"/>
          <p:cNvSpPr>
            <a:spLocks noGrp="1"/>
          </p:cNvSpPr>
          <p:nvPr>
            <p:ph idx="1"/>
          </p:nvPr>
        </p:nvSpPr>
        <p:spPr>
          <a:xfrm>
            <a:off x="1371600" y="911458"/>
            <a:ext cx="9601200" cy="622374"/>
          </a:xfrm>
        </p:spPr>
        <p:txBody>
          <a:bodyPr/>
          <a:lstStyle/>
          <a:p>
            <a:r>
              <a:rPr lang="en-US" dirty="0"/>
              <a:t>Rebase </a:t>
            </a:r>
            <a:r>
              <a:rPr lang="en-US" dirty="0" err="1"/>
              <a:t>là</a:t>
            </a:r>
            <a:r>
              <a:rPr lang="en-US" dirty="0"/>
              <a:t> </a:t>
            </a:r>
            <a:r>
              <a:rPr lang="en-US" dirty="0" err="1"/>
              <a:t>một</a:t>
            </a:r>
            <a:r>
              <a:rPr lang="en-US" dirty="0"/>
              <a:t> </a:t>
            </a:r>
            <a:r>
              <a:rPr lang="en-US" dirty="0" err="1"/>
              <a:t>cách</a:t>
            </a:r>
            <a:r>
              <a:rPr lang="en-US" dirty="0"/>
              <a:t> </a:t>
            </a:r>
            <a:r>
              <a:rPr lang="en-US" dirty="0" err="1"/>
              <a:t>khác</a:t>
            </a:r>
            <a:r>
              <a:rPr lang="en-US" dirty="0"/>
              <a:t> </a:t>
            </a:r>
            <a:r>
              <a:rPr lang="en-US" dirty="0" err="1"/>
              <a:t>để</a:t>
            </a:r>
            <a:r>
              <a:rPr lang="en-US" dirty="0"/>
              <a:t> </a:t>
            </a:r>
            <a:r>
              <a:rPr lang="en-US" dirty="0" err="1"/>
              <a:t>tích</a:t>
            </a:r>
            <a:r>
              <a:rPr lang="en-US" dirty="0"/>
              <a:t> </a:t>
            </a:r>
            <a:r>
              <a:rPr lang="en-US" dirty="0" err="1"/>
              <a:t>hợp</a:t>
            </a:r>
            <a:r>
              <a:rPr lang="en-US" dirty="0"/>
              <a:t> </a:t>
            </a:r>
            <a:r>
              <a:rPr lang="en-US" dirty="0" err="1"/>
              <a:t>thay</a:t>
            </a:r>
            <a:r>
              <a:rPr lang="en-US" dirty="0"/>
              <a:t> </a:t>
            </a:r>
            <a:r>
              <a:rPr lang="en-US" dirty="0" err="1"/>
              <a:t>đổi</a:t>
            </a:r>
            <a:r>
              <a:rPr lang="en-US" dirty="0"/>
              <a:t> </a:t>
            </a:r>
            <a:r>
              <a:rPr lang="en-US" dirty="0" err="1"/>
              <a:t>từ</a:t>
            </a:r>
            <a:r>
              <a:rPr lang="en-US" dirty="0"/>
              <a:t> </a:t>
            </a:r>
            <a:r>
              <a:rPr lang="en-US" dirty="0" err="1"/>
              <a:t>nhánh</a:t>
            </a:r>
            <a:r>
              <a:rPr lang="en-US" dirty="0"/>
              <a:t> </a:t>
            </a:r>
            <a:r>
              <a:rPr lang="en-US" dirty="0" err="1"/>
              <a:t>này</a:t>
            </a:r>
            <a:r>
              <a:rPr lang="en-US" dirty="0"/>
              <a:t> </a:t>
            </a:r>
            <a:r>
              <a:rPr lang="en-US" dirty="0" err="1"/>
              <a:t>vào</a:t>
            </a:r>
            <a:r>
              <a:rPr lang="en-US" dirty="0"/>
              <a:t> </a:t>
            </a:r>
            <a:r>
              <a:rPr lang="en-US" dirty="0" err="1"/>
              <a:t>nhánh</a:t>
            </a:r>
            <a:r>
              <a:rPr lang="en-US" dirty="0"/>
              <a:t> </a:t>
            </a:r>
            <a:r>
              <a:rPr lang="en-US" dirty="0" err="1"/>
              <a:t>khác</a:t>
            </a:r>
            <a:r>
              <a:rPr lang="en-US" dirty="0"/>
              <a:t>.</a:t>
            </a:r>
          </a:p>
          <a:p>
            <a:endParaRPr lang="en-US" dirty="0"/>
          </a:p>
        </p:txBody>
      </p:sp>
      <p:sp>
        <p:nvSpPr>
          <p:cNvPr id="4" name="TextBox 3"/>
          <p:cNvSpPr txBox="1"/>
          <p:nvPr/>
        </p:nvSpPr>
        <p:spPr>
          <a:xfrm>
            <a:off x="1489587" y="1814052"/>
            <a:ext cx="4454013" cy="923330"/>
          </a:xfrm>
          <a:prstGeom prst="rect">
            <a:avLst/>
          </a:prstGeom>
          <a:noFill/>
        </p:spPr>
        <p:txBody>
          <a:bodyPr wrap="square" rtlCol="0">
            <a:spAutoFit/>
          </a:bodyPr>
          <a:lstStyle/>
          <a:p>
            <a:r>
              <a:rPr lang="en-US" dirty="0" err="1">
                <a:latin typeface="Arial" panose="020B0604020202020204" pitchFamily="34" charset="0"/>
              </a:rPr>
              <a:t>Với</a:t>
            </a:r>
            <a:r>
              <a:rPr lang="en-US" dirty="0">
                <a:latin typeface="Arial" panose="020B0604020202020204" pitchFamily="34" charset="0"/>
              </a:rPr>
              <a:t> merge</a:t>
            </a:r>
          </a:p>
          <a:p>
            <a:r>
              <a:rPr lang="en-US" dirty="0">
                <a:solidFill>
                  <a:srgbClr val="C00000"/>
                </a:solidFill>
                <a:latin typeface="Arial" panose="020B0604020202020204" pitchFamily="34" charset="0"/>
              </a:rPr>
              <a:t>$ </a:t>
            </a:r>
            <a:r>
              <a:rPr lang="en-US" dirty="0" err="1">
                <a:solidFill>
                  <a:srgbClr val="C00000"/>
                </a:solidFill>
                <a:latin typeface="Arial" panose="020B0604020202020204" pitchFamily="34" charset="0"/>
              </a:rPr>
              <a:t>git</a:t>
            </a:r>
            <a:r>
              <a:rPr lang="en-US" dirty="0">
                <a:solidFill>
                  <a:srgbClr val="C00000"/>
                </a:solidFill>
                <a:latin typeface="Arial" panose="020B0604020202020204" pitchFamily="34" charset="0"/>
              </a:rPr>
              <a:t> checkout master</a:t>
            </a:r>
          </a:p>
          <a:p>
            <a:r>
              <a:rPr lang="en-US" dirty="0">
                <a:solidFill>
                  <a:srgbClr val="C00000"/>
                </a:solidFill>
                <a:latin typeface="Arial" panose="020B0604020202020204" pitchFamily="34" charset="0"/>
              </a:rPr>
              <a:t>$ </a:t>
            </a:r>
            <a:r>
              <a:rPr lang="en-US" dirty="0" err="1">
                <a:solidFill>
                  <a:srgbClr val="C00000"/>
                </a:solidFill>
                <a:latin typeface="Arial" panose="020B0604020202020204" pitchFamily="34" charset="0"/>
              </a:rPr>
              <a:t>git</a:t>
            </a:r>
            <a:r>
              <a:rPr lang="en-US" dirty="0">
                <a:solidFill>
                  <a:srgbClr val="C00000"/>
                </a:solidFill>
                <a:latin typeface="Arial" panose="020B0604020202020204" pitchFamily="34" charset="0"/>
              </a:rPr>
              <a:t> merge experiment</a:t>
            </a:r>
          </a:p>
        </p:txBody>
      </p:sp>
      <p:sp>
        <p:nvSpPr>
          <p:cNvPr id="5" name="TextBox 4"/>
          <p:cNvSpPr txBox="1"/>
          <p:nvPr/>
        </p:nvSpPr>
        <p:spPr>
          <a:xfrm>
            <a:off x="6518787" y="1814052"/>
            <a:ext cx="4454013" cy="923330"/>
          </a:xfrm>
          <a:prstGeom prst="rect">
            <a:avLst/>
          </a:prstGeom>
          <a:noFill/>
        </p:spPr>
        <p:txBody>
          <a:bodyPr wrap="square" rtlCol="0">
            <a:spAutoFit/>
          </a:bodyPr>
          <a:lstStyle/>
          <a:p>
            <a:r>
              <a:rPr lang="en-US" dirty="0" err="1">
                <a:latin typeface="Arial" panose="020B0604020202020204" pitchFamily="34" charset="0"/>
              </a:rPr>
              <a:t>Với</a:t>
            </a:r>
            <a:r>
              <a:rPr lang="en-US" dirty="0">
                <a:latin typeface="Arial" panose="020B0604020202020204" pitchFamily="34" charset="0"/>
              </a:rPr>
              <a:t> rebase</a:t>
            </a:r>
          </a:p>
          <a:p>
            <a:r>
              <a:rPr lang="en-US" dirty="0">
                <a:solidFill>
                  <a:srgbClr val="C00000"/>
                </a:solidFill>
                <a:latin typeface="Arial" panose="020B0604020202020204" pitchFamily="34" charset="0"/>
              </a:rPr>
              <a:t>$ </a:t>
            </a:r>
            <a:r>
              <a:rPr lang="en-US" dirty="0" err="1">
                <a:solidFill>
                  <a:srgbClr val="C00000"/>
                </a:solidFill>
                <a:latin typeface="Arial" panose="020B0604020202020204" pitchFamily="34" charset="0"/>
              </a:rPr>
              <a:t>git</a:t>
            </a:r>
            <a:r>
              <a:rPr lang="en-US" dirty="0">
                <a:solidFill>
                  <a:srgbClr val="C00000"/>
                </a:solidFill>
                <a:latin typeface="Arial" panose="020B0604020202020204" pitchFamily="34" charset="0"/>
              </a:rPr>
              <a:t> checkout experiment</a:t>
            </a:r>
          </a:p>
          <a:p>
            <a:r>
              <a:rPr lang="en-US" dirty="0">
                <a:solidFill>
                  <a:srgbClr val="C00000"/>
                </a:solidFill>
                <a:latin typeface="Arial" panose="020B0604020202020204" pitchFamily="34" charset="0"/>
              </a:rPr>
              <a:t>$ </a:t>
            </a:r>
            <a:r>
              <a:rPr lang="en-US" dirty="0" err="1">
                <a:solidFill>
                  <a:srgbClr val="C00000"/>
                </a:solidFill>
                <a:latin typeface="Arial" panose="020B0604020202020204" pitchFamily="34" charset="0"/>
              </a:rPr>
              <a:t>git</a:t>
            </a:r>
            <a:r>
              <a:rPr lang="en-US" dirty="0">
                <a:solidFill>
                  <a:srgbClr val="C00000"/>
                </a:solidFill>
                <a:latin typeface="Arial" panose="020B0604020202020204" pitchFamily="34" charset="0"/>
              </a:rPr>
              <a:t> rebase master</a:t>
            </a:r>
          </a:p>
        </p:txBody>
      </p:sp>
      <p:pic>
        <p:nvPicPr>
          <p:cNvPr id="5122" name="Picture 2" descr="https://git-scm.com/figures/18333fig032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53811"/>
            <a:ext cx="4155209" cy="25570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29-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787" y="3253810"/>
            <a:ext cx="5390541" cy="255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5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a:t>
            </a:r>
          </a:p>
        </p:txBody>
      </p:sp>
      <p:sp>
        <p:nvSpPr>
          <p:cNvPr id="3" name="Content Placeholder 2"/>
          <p:cNvSpPr>
            <a:spLocks noGrp="1"/>
          </p:cNvSpPr>
          <p:nvPr>
            <p:ph idx="1"/>
          </p:nvPr>
        </p:nvSpPr>
        <p:spPr>
          <a:xfrm>
            <a:off x="1371600" y="911457"/>
            <a:ext cx="9601200" cy="4302211"/>
          </a:xfrm>
        </p:spPr>
        <p:txBody>
          <a:bodyPr/>
          <a:lstStyle/>
          <a:p>
            <a:r>
              <a:rPr lang="en-US" dirty="0" err="1"/>
              <a:t>Git</a:t>
            </a:r>
            <a:r>
              <a:rPr lang="en-US" dirty="0"/>
              <a:t> </a:t>
            </a:r>
            <a:r>
              <a:rPr lang="en-US" dirty="0" err="1"/>
              <a:t>là</a:t>
            </a:r>
            <a:r>
              <a:rPr lang="en-US" dirty="0"/>
              <a:t> </a:t>
            </a:r>
            <a:r>
              <a:rPr lang="en-US" dirty="0" err="1"/>
              <a:t>một</a:t>
            </a:r>
            <a:r>
              <a:rPr lang="en-US" dirty="0"/>
              <a:t> Version Control System (VCS)</a:t>
            </a:r>
          </a:p>
          <a:p>
            <a:r>
              <a:rPr lang="en-US" dirty="0" err="1"/>
              <a:t>Coi</a:t>
            </a:r>
            <a:r>
              <a:rPr lang="en-US" dirty="0"/>
              <a:t> </a:t>
            </a:r>
            <a:r>
              <a:rPr lang="en-US" dirty="0" err="1"/>
              <a:t>dữ</a:t>
            </a:r>
            <a:r>
              <a:rPr lang="en-US" dirty="0"/>
              <a:t> </a:t>
            </a:r>
            <a:r>
              <a:rPr lang="en-US" dirty="0" err="1"/>
              <a:t>liệu</a:t>
            </a:r>
            <a:r>
              <a:rPr lang="en-US" dirty="0"/>
              <a:t> </a:t>
            </a:r>
            <a:r>
              <a:rPr lang="en-US" dirty="0" err="1"/>
              <a:t>giống</a:t>
            </a:r>
            <a:r>
              <a:rPr lang="en-US" dirty="0"/>
              <a:t> </a:t>
            </a:r>
            <a:r>
              <a:rPr lang="en-US" dirty="0" err="1"/>
              <a:t>như</a:t>
            </a:r>
            <a:r>
              <a:rPr lang="en-US" dirty="0"/>
              <a:t> </a:t>
            </a:r>
            <a:r>
              <a:rPr lang="en-US" dirty="0" err="1"/>
              <a:t>tập</a:t>
            </a:r>
            <a:r>
              <a:rPr lang="en-US" dirty="0"/>
              <a:t> </a:t>
            </a:r>
            <a:r>
              <a:rPr lang="en-US" dirty="0" err="1"/>
              <a:t>hợp</a:t>
            </a:r>
            <a:r>
              <a:rPr lang="en-US" dirty="0"/>
              <a:t> </a:t>
            </a:r>
            <a:r>
              <a:rPr lang="en-US" dirty="0" err="1"/>
              <a:t>các</a:t>
            </a:r>
            <a:r>
              <a:rPr lang="en-US" dirty="0"/>
              <a:t> Snapshot.</a:t>
            </a:r>
          </a:p>
          <a:p>
            <a:pPr lvl="1"/>
            <a:r>
              <a:rPr lang="en-US" dirty="0" err="1"/>
              <a:t>Mỗi</a:t>
            </a:r>
            <a:r>
              <a:rPr lang="en-US" dirty="0"/>
              <a:t> </a:t>
            </a:r>
            <a:r>
              <a:rPr lang="en-US" dirty="0" err="1"/>
              <a:t>lần</a:t>
            </a:r>
            <a:r>
              <a:rPr lang="en-US" dirty="0"/>
              <a:t> commit, </a:t>
            </a:r>
            <a:r>
              <a:rPr lang="en-US" dirty="0" err="1"/>
              <a:t>git</a:t>
            </a:r>
            <a:r>
              <a:rPr lang="en-US" dirty="0"/>
              <a:t> “</a:t>
            </a:r>
            <a:r>
              <a:rPr lang="en-US" dirty="0" err="1"/>
              <a:t>chụp</a:t>
            </a:r>
            <a:r>
              <a:rPr lang="en-US" dirty="0"/>
              <a:t> </a:t>
            </a:r>
            <a:r>
              <a:rPr lang="en-US" dirty="0" err="1"/>
              <a:t>ảnh</a:t>
            </a:r>
            <a:r>
              <a:rPr lang="en-US" dirty="0"/>
              <a:t>” </a:t>
            </a: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tập</a:t>
            </a:r>
            <a:r>
              <a:rPr lang="en-US" dirty="0"/>
              <a:t> tin </a:t>
            </a:r>
            <a:r>
              <a:rPr lang="en-US" dirty="0" err="1"/>
              <a:t>tại</a:t>
            </a:r>
            <a:r>
              <a:rPr lang="en-US" dirty="0"/>
              <a:t> </a:t>
            </a:r>
            <a:r>
              <a:rPr lang="en-US" dirty="0" err="1"/>
              <a:t>thời</a:t>
            </a:r>
            <a:r>
              <a:rPr lang="en-US" dirty="0"/>
              <a:t> </a:t>
            </a:r>
            <a:r>
              <a:rPr lang="en-US" dirty="0" err="1"/>
              <a:t>điểm</a:t>
            </a:r>
            <a:r>
              <a:rPr lang="en-US" dirty="0"/>
              <a:t> </a:t>
            </a:r>
            <a:r>
              <a:rPr lang="en-US" dirty="0" err="1"/>
              <a:t>đó</a:t>
            </a:r>
            <a:r>
              <a:rPr lang="en-US" dirty="0"/>
              <a:t> </a:t>
            </a:r>
            <a:r>
              <a:rPr lang="en-US" dirty="0" err="1"/>
              <a:t>và</a:t>
            </a:r>
            <a:r>
              <a:rPr lang="en-US" dirty="0"/>
              <a:t> </a:t>
            </a:r>
            <a:r>
              <a:rPr lang="en-US" dirty="0" err="1"/>
              <a:t>tạo</a:t>
            </a:r>
            <a:r>
              <a:rPr lang="en-US" dirty="0"/>
              <a:t> </a:t>
            </a:r>
            <a:r>
              <a:rPr lang="en-US" dirty="0" err="1"/>
              <a:t>một</a:t>
            </a:r>
            <a:r>
              <a:rPr lang="en-US" dirty="0"/>
              <a:t> THAM CHIẾU </a:t>
            </a:r>
            <a:r>
              <a:rPr lang="en-US" dirty="0" err="1"/>
              <a:t>tới</a:t>
            </a:r>
            <a:r>
              <a:rPr lang="en-US" dirty="0"/>
              <a:t> snapshot </a:t>
            </a:r>
            <a:r>
              <a:rPr lang="en-US" dirty="0" err="1"/>
              <a:t>đó</a:t>
            </a:r>
            <a:r>
              <a:rPr lang="en-US" dirty="0"/>
              <a:t>.</a:t>
            </a:r>
          </a:p>
          <a:p>
            <a:pPr lvl="1"/>
            <a:r>
              <a:rPr lang="en-US" dirty="0" err="1"/>
              <a:t>Với</a:t>
            </a:r>
            <a:r>
              <a:rPr lang="en-US" dirty="0"/>
              <a:t> </a:t>
            </a:r>
            <a:r>
              <a:rPr lang="en-US" dirty="0" err="1"/>
              <a:t>tập</a:t>
            </a:r>
            <a:r>
              <a:rPr lang="en-US" dirty="0"/>
              <a:t> tin </a:t>
            </a:r>
            <a:r>
              <a:rPr lang="en-US" dirty="0" err="1"/>
              <a:t>ko</a:t>
            </a:r>
            <a:r>
              <a:rPr lang="en-US" dirty="0"/>
              <a:t> </a:t>
            </a:r>
            <a:r>
              <a:rPr lang="en-US" dirty="0" err="1"/>
              <a:t>có</a:t>
            </a:r>
            <a:r>
              <a:rPr lang="en-US" dirty="0"/>
              <a:t> </a:t>
            </a:r>
            <a:r>
              <a:rPr lang="en-US" dirty="0" err="1"/>
              <a:t>thay</a:t>
            </a:r>
            <a:r>
              <a:rPr lang="en-US" dirty="0"/>
              <a:t> </a:t>
            </a:r>
            <a:r>
              <a:rPr lang="en-US" dirty="0" err="1"/>
              <a:t>đổi</a:t>
            </a:r>
            <a:r>
              <a:rPr lang="en-US" dirty="0"/>
              <a:t>, </a:t>
            </a:r>
            <a:r>
              <a:rPr lang="en-US" dirty="0" err="1"/>
              <a:t>git</a:t>
            </a:r>
            <a:r>
              <a:rPr lang="en-US" dirty="0"/>
              <a:t> </a:t>
            </a:r>
            <a:r>
              <a:rPr lang="en-US" dirty="0" err="1"/>
              <a:t>tạo</a:t>
            </a:r>
            <a:r>
              <a:rPr lang="en-US" dirty="0"/>
              <a:t> </a:t>
            </a:r>
            <a:r>
              <a:rPr lang="en-US" dirty="0" err="1"/>
              <a:t>một</a:t>
            </a:r>
            <a:r>
              <a:rPr lang="en-US" dirty="0"/>
              <a:t> </a:t>
            </a:r>
            <a:r>
              <a:rPr lang="en-US" dirty="0" err="1"/>
              <a:t>liên</a:t>
            </a:r>
            <a:r>
              <a:rPr lang="en-US" dirty="0"/>
              <a:t> </a:t>
            </a:r>
            <a:r>
              <a:rPr lang="en-US" dirty="0" err="1"/>
              <a:t>kết</a:t>
            </a:r>
            <a:r>
              <a:rPr lang="en-US" dirty="0"/>
              <a:t> </a:t>
            </a:r>
            <a:r>
              <a:rPr lang="en-US" dirty="0" err="1"/>
              <a:t>tới</a:t>
            </a:r>
            <a:r>
              <a:rPr lang="en-US" dirty="0"/>
              <a:t> </a:t>
            </a:r>
            <a:r>
              <a:rPr lang="en-US" dirty="0" err="1"/>
              <a:t>tập</a:t>
            </a:r>
            <a:r>
              <a:rPr lang="en-US" dirty="0"/>
              <a:t> tin </a:t>
            </a:r>
            <a:r>
              <a:rPr lang="en-US" dirty="0" err="1"/>
              <a:t>gốc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390" y="2810368"/>
            <a:ext cx="8704394" cy="3864751"/>
          </a:xfrm>
          <a:prstGeom prst="rect">
            <a:avLst/>
          </a:prstGeom>
        </p:spPr>
      </p:pic>
    </p:spTree>
    <p:extLst>
      <p:ext uri="{BB962C8B-B14F-4D97-AF65-F5344CB8AC3E}">
        <p14:creationId xmlns:p14="http://schemas.microsoft.com/office/powerpoint/2010/main" val="148302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rebase branch</a:t>
            </a:r>
          </a:p>
        </p:txBody>
      </p:sp>
      <p:sp>
        <p:nvSpPr>
          <p:cNvPr id="3" name="Content Placeholder 2"/>
          <p:cNvSpPr>
            <a:spLocks noGrp="1"/>
          </p:cNvSpPr>
          <p:nvPr>
            <p:ph idx="1"/>
          </p:nvPr>
        </p:nvSpPr>
        <p:spPr>
          <a:xfrm>
            <a:off x="1371600" y="911457"/>
            <a:ext cx="9601200" cy="1898911"/>
          </a:xfrm>
        </p:spPr>
        <p:txBody>
          <a:bodyPr/>
          <a:lstStyle/>
          <a:p>
            <a:r>
              <a:rPr lang="en-US" dirty="0" err="1"/>
              <a:t>Rủi</a:t>
            </a:r>
            <a:r>
              <a:rPr lang="en-US" dirty="0"/>
              <a:t> </a:t>
            </a:r>
            <a:r>
              <a:rPr lang="en-US" dirty="0" err="1"/>
              <a:t>ro</a:t>
            </a:r>
            <a:r>
              <a:rPr lang="en-US" dirty="0"/>
              <a:t> rebase</a:t>
            </a:r>
          </a:p>
        </p:txBody>
      </p:sp>
      <p:pic>
        <p:nvPicPr>
          <p:cNvPr id="4" name="Picture 3"/>
          <p:cNvPicPr>
            <a:picLocks noChangeAspect="1"/>
          </p:cNvPicPr>
          <p:nvPr/>
        </p:nvPicPr>
        <p:blipFill>
          <a:blip r:embed="rId2"/>
          <a:stretch>
            <a:fillRect/>
          </a:stretch>
        </p:blipFill>
        <p:spPr>
          <a:xfrm>
            <a:off x="1371600" y="1403741"/>
            <a:ext cx="10185021" cy="1406627"/>
          </a:xfrm>
          <a:prstGeom prst="rect">
            <a:avLst/>
          </a:prstGeom>
        </p:spPr>
      </p:pic>
    </p:spTree>
    <p:extLst>
      <p:ext uri="{BB962C8B-B14F-4D97-AF65-F5344CB8AC3E}">
        <p14:creationId xmlns:p14="http://schemas.microsoft.com/office/powerpoint/2010/main" val="98351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rebase branch</a:t>
            </a:r>
          </a:p>
        </p:txBody>
      </p:sp>
      <p:sp>
        <p:nvSpPr>
          <p:cNvPr id="3" name="Content Placeholder 2"/>
          <p:cNvSpPr>
            <a:spLocks noGrp="1"/>
          </p:cNvSpPr>
          <p:nvPr>
            <p:ph idx="1"/>
          </p:nvPr>
        </p:nvSpPr>
        <p:spPr>
          <a:xfrm>
            <a:off x="1371600" y="911457"/>
            <a:ext cx="9601200" cy="1898911"/>
          </a:xfrm>
        </p:spPr>
        <p:txBody>
          <a:bodyPr/>
          <a:lstStyle/>
          <a:p>
            <a:r>
              <a:rPr lang="en-US" dirty="0" err="1"/>
              <a:t>Rủi</a:t>
            </a:r>
            <a:r>
              <a:rPr lang="en-US" dirty="0"/>
              <a:t> </a:t>
            </a:r>
            <a:r>
              <a:rPr lang="en-US" dirty="0" err="1"/>
              <a:t>ro</a:t>
            </a:r>
            <a:r>
              <a:rPr lang="en-US" dirty="0"/>
              <a:t> rebase</a:t>
            </a:r>
          </a:p>
        </p:txBody>
      </p:sp>
      <p:pic>
        <p:nvPicPr>
          <p:cNvPr id="6146" name="Picture 2" descr="https://git-scm.com/figures/18333fig033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620" y="1329145"/>
            <a:ext cx="6835160" cy="534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9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rebase branch</a:t>
            </a:r>
          </a:p>
        </p:txBody>
      </p:sp>
      <p:sp>
        <p:nvSpPr>
          <p:cNvPr id="3" name="Content Placeholder 2"/>
          <p:cNvSpPr>
            <a:spLocks noGrp="1"/>
          </p:cNvSpPr>
          <p:nvPr>
            <p:ph idx="1"/>
          </p:nvPr>
        </p:nvSpPr>
        <p:spPr>
          <a:xfrm>
            <a:off x="1371600" y="911457"/>
            <a:ext cx="9601200" cy="1898911"/>
          </a:xfrm>
        </p:spPr>
        <p:txBody>
          <a:bodyPr/>
          <a:lstStyle/>
          <a:p>
            <a:r>
              <a:rPr lang="en-US" dirty="0" err="1"/>
              <a:t>Rủi</a:t>
            </a:r>
            <a:r>
              <a:rPr lang="en-US" dirty="0"/>
              <a:t> </a:t>
            </a:r>
            <a:r>
              <a:rPr lang="en-US" dirty="0" err="1"/>
              <a:t>ro</a:t>
            </a:r>
            <a:r>
              <a:rPr lang="en-US" dirty="0"/>
              <a:t> rebase</a:t>
            </a:r>
          </a:p>
        </p:txBody>
      </p:sp>
      <p:pic>
        <p:nvPicPr>
          <p:cNvPr id="7172" name="Picture 4" descr="https://git-scm.com/figures/18333fig033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548" y="1330478"/>
            <a:ext cx="6997393" cy="529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5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rebase branch</a:t>
            </a:r>
          </a:p>
        </p:txBody>
      </p:sp>
      <p:sp>
        <p:nvSpPr>
          <p:cNvPr id="3" name="Content Placeholder 2"/>
          <p:cNvSpPr>
            <a:spLocks noGrp="1"/>
          </p:cNvSpPr>
          <p:nvPr>
            <p:ph idx="1"/>
          </p:nvPr>
        </p:nvSpPr>
        <p:spPr>
          <a:xfrm>
            <a:off x="1371600" y="911457"/>
            <a:ext cx="9601200" cy="1898911"/>
          </a:xfrm>
        </p:spPr>
        <p:txBody>
          <a:bodyPr/>
          <a:lstStyle/>
          <a:p>
            <a:r>
              <a:rPr lang="en-US" dirty="0" err="1"/>
              <a:t>Rủi</a:t>
            </a:r>
            <a:r>
              <a:rPr lang="en-US" dirty="0"/>
              <a:t> </a:t>
            </a:r>
            <a:r>
              <a:rPr lang="en-US" dirty="0" err="1"/>
              <a:t>ro</a:t>
            </a:r>
            <a:r>
              <a:rPr lang="en-US" dirty="0"/>
              <a:t> rebase</a:t>
            </a:r>
          </a:p>
        </p:txBody>
      </p:sp>
      <p:pic>
        <p:nvPicPr>
          <p:cNvPr id="9218" name="Picture 2" descr="https://git-scm.com/figures/18333fig033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891" y="1339543"/>
            <a:ext cx="7218618" cy="538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rebase branch</a:t>
            </a:r>
          </a:p>
        </p:txBody>
      </p:sp>
      <p:sp>
        <p:nvSpPr>
          <p:cNvPr id="3" name="Content Placeholder 2"/>
          <p:cNvSpPr>
            <a:spLocks noGrp="1"/>
          </p:cNvSpPr>
          <p:nvPr>
            <p:ph idx="1"/>
          </p:nvPr>
        </p:nvSpPr>
        <p:spPr>
          <a:xfrm>
            <a:off x="1371600" y="911457"/>
            <a:ext cx="9601200" cy="1898911"/>
          </a:xfrm>
        </p:spPr>
        <p:txBody>
          <a:bodyPr/>
          <a:lstStyle/>
          <a:p>
            <a:r>
              <a:rPr lang="en-US" dirty="0" err="1"/>
              <a:t>Rủi</a:t>
            </a:r>
            <a:r>
              <a:rPr lang="en-US" dirty="0"/>
              <a:t> </a:t>
            </a:r>
            <a:r>
              <a:rPr lang="en-US" dirty="0" err="1"/>
              <a:t>ro</a:t>
            </a:r>
            <a:r>
              <a:rPr lang="en-US" dirty="0"/>
              <a:t> rebase</a:t>
            </a:r>
          </a:p>
        </p:txBody>
      </p:sp>
      <p:pic>
        <p:nvPicPr>
          <p:cNvPr id="8194" name="Picture 2" descr="https://git-scm.com/figures/18333fig0339-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65" y="1354292"/>
            <a:ext cx="7203870" cy="537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99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normAutofit fontScale="90000"/>
          </a:bodyPr>
          <a:lstStyle/>
          <a:p>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nhánh</a:t>
            </a:r>
            <a:r>
              <a:rPr lang="en-US" dirty="0">
                <a:solidFill>
                  <a:schemeClr val="tx1"/>
                </a:solidFill>
              </a:rPr>
              <a:t> – </a:t>
            </a:r>
            <a:r>
              <a:rPr lang="en-US" dirty="0" err="1"/>
              <a:t>Git</a:t>
            </a:r>
            <a:r>
              <a:rPr lang="en-US" dirty="0"/>
              <a:t> Flow</a:t>
            </a:r>
          </a:p>
        </p:txBody>
      </p:sp>
      <p:pic>
        <p:nvPicPr>
          <p:cNvPr id="11266" name="Picture 2" descr="https://git-scm.com/figures/18333fig0318-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7" y="1027569"/>
            <a:ext cx="6828971" cy="131116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git-scm.com/figures/18333fig0319-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257" y="2730596"/>
            <a:ext cx="6828971" cy="387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1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427929" y="18184"/>
            <a:ext cx="10972800" cy="930888"/>
          </a:xfrm>
          <a:prstGeom prst="rect">
            <a:avLst/>
          </a:prstGeom>
        </p:spPr>
        <p:txBody>
          <a:bodyPr vert="horz" lIns="121900" tIns="121900" rIns="121900" bIns="121900" rtlCol="0" anchor="b" anchorCtr="0">
            <a:noAutofit/>
          </a:bodyPr>
          <a:lstStyle/>
          <a:p>
            <a:r>
              <a:rPr lang="en-US" dirty="0" err="1">
                <a:solidFill>
                  <a:schemeClr val="tx1"/>
                </a:solidFill>
              </a:rPr>
              <a:t>Git</a:t>
            </a:r>
            <a:r>
              <a:rPr lang="en-US" dirty="0">
                <a:solidFill>
                  <a:schemeClr val="tx1"/>
                </a:solidFill>
              </a:rPr>
              <a:t> Flow</a:t>
            </a:r>
            <a:endParaRPr lang="en" dirty="0">
              <a:solidFill>
                <a:schemeClr val="tx1"/>
              </a:solidFill>
            </a:endParaRPr>
          </a:p>
        </p:txBody>
      </p:sp>
      <p:sp>
        <p:nvSpPr>
          <p:cNvPr id="163" name="Shape 163"/>
          <p:cNvSpPr/>
          <p:nvPr/>
        </p:nvSpPr>
        <p:spPr>
          <a:xfrm>
            <a:off x="1427929" y="2126988"/>
            <a:ext cx="1516399" cy="681599"/>
          </a:xfrm>
          <a:prstGeom prst="rect">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Working</a:t>
            </a:r>
          </a:p>
        </p:txBody>
      </p:sp>
      <p:sp>
        <p:nvSpPr>
          <p:cNvPr id="164" name="Shape 164"/>
          <p:cNvSpPr/>
          <p:nvPr/>
        </p:nvSpPr>
        <p:spPr>
          <a:xfrm>
            <a:off x="3216929" y="2126988"/>
            <a:ext cx="1516399" cy="681599"/>
          </a:xfrm>
          <a:prstGeom prst="rect">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Staging</a:t>
            </a:r>
          </a:p>
        </p:txBody>
      </p:sp>
      <p:sp>
        <p:nvSpPr>
          <p:cNvPr id="165" name="Shape 165"/>
          <p:cNvSpPr/>
          <p:nvPr/>
        </p:nvSpPr>
        <p:spPr>
          <a:xfrm>
            <a:off x="4961685" y="2126988"/>
            <a:ext cx="1693261" cy="681599"/>
          </a:xfrm>
          <a:prstGeom prst="rect">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Local repo</a:t>
            </a:r>
          </a:p>
        </p:txBody>
      </p:sp>
      <p:sp>
        <p:nvSpPr>
          <p:cNvPr id="166" name="Shape 166"/>
          <p:cNvSpPr/>
          <p:nvPr/>
        </p:nvSpPr>
        <p:spPr>
          <a:xfrm>
            <a:off x="7044795" y="2126988"/>
            <a:ext cx="2194799" cy="681599"/>
          </a:xfrm>
          <a:prstGeom prst="rect">
            <a:avLst/>
          </a:prstGeom>
          <a:solidFill>
            <a:srgbClr val="00FF00"/>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Your GitHub repo</a:t>
            </a:r>
          </a:p>
        </p:txBody>
      </p:sp>
      <p:sp>
        <p:nvSpPr>
          <p:cNvPr id="167" name="Shape 167"/>
          <p:cNvSpPr/>
          <p:nvPr/>
        </p:nvSpPr>
        <p:spPr>
          <a:xfrm>
            <a:off x="9500828" y="2126988"/>
            <a:ext cx="2109600" cy="681599"/>
          </a:xfrm>
          <a:prstGeom prst="rect">
            <a:avLst/>
          </a:prstGeom>
          <a:solidFill>
            <a:srgbClr val="FF0000"/>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nccsoft GitHub repo</a:t>
            </a:r>
          </a:p>
        </p:txBody>
      </p:sp>
      <p:cxnSp>
        <p:nvCxnSpPr>
          <p:cNvPr id="168" name="Shape 168"/>
          <p:cNvCxnSpPr/>
          <p:nvPr/>
        </p:nvCxnSpPr>
        <p:spPr>
          <a:xfrm>
            <a:off x="6857301" y="2182622"/>
            <a:ext cx="0" cy="4284399"/>
          </a:xfrm>
          <a:prstGeom prst="straightConnector1">
            <a:avLst/>
          </a:prstGeom>
          <a:noFill/>
          <a:ln w="38100" cap="flat" cmpd="sng">
            <a:solidFill>
              <a:schemeClr val="dk2"/>
            </a:solidFill>
            <a:prstDash val="solid"/>
            <a:round/>
            <a:headEnd type="none" w="lg" len="lg"/>
            <a:tailEnd type="none" w="lg" len="lg"/>
          </a:ln>
        </p:spPr>
      </p:cxnSp>
      <p:cxnSp>
        <p:nvCxnSpPr>
          <p:cNvPr id="169" name="Shape 169"/>
          <p:cNvCxnSpPr/>
          <p:nvPr/>
        </p:nvCxnSpPr>
        <p:spPr>
          <a:xfrm>
            <a:off x="2512995" y="6015633"/>
            <a:ext cx="1293599" cy="0"/>
          </a:xfrm>
          <a:prstGeom prst="straightConnector1">
            <a:avLst/>
          </a:prstGeom>
          <a:noFill/>
          <a:ln w="38100" cap="flat" cmpd="sng">
            <a:solidFill>
              <a:schemeClr val="dk2"/>
            </a:solidFill>
            <a:prstDash val="solid"/>
            <a:round/>
            <a:headEnd type="none" w="lg" len="lg"/>
            <a:tailEnd type="triangle" w="lg" len="lg"/>
          </a:ln>
        </p:spPr>
      </p:cxnSp>
      <p:cxnSp>
        <p:nvCxnSpPr>
          <p:cNvPr id="170" name="Shape 170"/>
          <p:cNvCxnSpPr/>
          <p:nvPr/>
        </p:nvCxnSpPr>
        <p:spPr>
          <a:xfrm>
            <a:off x="4223995" y="6015633"/>
            <a:ext cx="1293599" cy="0"/>
          </a:xfrm>
          <a:prstGeom prst="straightConnector1">
            <a:avLst/>
          </a:prstGeom>
          <a:noFill/>
          <a:ln w="38100" cap="flat" cmpd="sng">
            <a:solidFill>
              <a:schemeClr val="dk2"/>
            </a:solidFill>
            <a:prstDash val="solid"/>
            <a:round/>
            <a:headEnd type="none" w="lg" len="lg"/>
            <a:tailEnd type="triangle" w="lg" len="lg"/>
          </a:ln>
        </p:spPr>
      </p:cxnSp>
      <p:cxnSp>
        <p:nvCxnSpPr>
          <p:cNvPr id="171" name="Shape 171"/>
          <p:cNvCxnSpPr/>
          <p:nvPr/>
        </p:nvCxnSpPr>
        <p:spPr>
          <a:xfrm>
            <a:off x="6313595" y="6015633"/>
            <a:ext cx="1758199" cy="0"/>
          </a:xfrm>
          <a:prstGeom prst="straightConnector1">
            <a:avLst/>
          </a:prstGeom>
          <a:noFill/>
          <a:ln w="38100" cap="flat" cmpd="sng">
            <a:solidFill>
              <a:schemeClr val="dk2"/>
            </a:solidFill>
            <a:prstDash val="solid"/>
            <a:round/>
            <a:headEnd type="none" w="lg" len="lg"/>
            <a:tailEnd type="triangle" w="lg" len="lg"/>
          </a:ln>
        </p:spPr>
      </p:cxnSp>
      <p:cxnSp>
        <p:nvCxnSpPr>
          <p:cNvPr id="172" name="Shape 172"/>
          <p:cNvCxnSpPr/>
          <p:nvPr/>
        </p:nvCxnSpPr>
        <p:spPr>
          <a:xfrm>
            <a:off x="8747995" y="6015633"/>
            <a:ext cx="1293599" cy="0"/>
          </a:xfrm>
          <a:prstGeom prst="straightConnector1">
            <a:avLst/>
          </a:prstGeom>
          <a:noFill/>
          <a:ln w="38100" cap="flat" cmpd="sng">
            <a:solidFill>
              <a:schemeClr val="dk2"/>
            </a:solidFill>
            <a:prstDash val="solid"/>
            <a:round/>
            <a:headEnd type="none" w="lg" len="lg"/>
            <a:tailEnd type="triangle" w="lg" len="lg"/>
          </a:ln>
        </p:spPr>
      </p:cxnSp>
      <p:cxnSp>
        <p:nvCxnSpPr>
          <p:cNvPr id="173" name="Shape 173"/>
          <p:cNvCxnSpPr/>
          <p:nvPr/>
        </p:nvCxnSpPr>
        <p:spPr>
          <a:xfrm flipH="1">
            <a:off x="2421772" y="4760013"/>
            <a:ext cx="3084357" cy="35617"/>
          </a:xfrm>
          <a:prstGeom prst="straightConnector1">
            <a:avLst/>
          </a:prstGeom>
          <a:noFill/>
          <a:ln w="38100" cap="flat" cmpd="sng">
            <a:solidFill>
              <a:schemeClr val="dk2"/>
            </a:solidFill>
            <a:prstDash val="solid"/>
            <a:round/>
            <a:headEnd type="none" w="lg" len="lg"/>
            <a:tailEnd type="triangle" w="lg" len="lg"/>
          </a:ln>
        </p:spPr>
      </p:cxnSp>
      <p:cxnSp>
        <p:nvCxnSpPr>
          <p:cNvPr id="174" name="Shape 174"/>
          <p:cNvCxnSpPr/>
          <p:nvPr/>
        </p:nvCxnSpPr>
        <p:spPr>
          <a:xfrm rot="10800000">
            <a:off x="2392467" y="3629996"/>
            <a:ext cx="3115999" cy="0"/>
          </a:xfrm>
          <a:prstGeom prst="straightConnector1">
            <a:avLst/>
          </a:prstGeom>
          <a:noFill/>
          <a:ln w="38100" cap="flat" cmpd="sng">
            <a:solidFill>
              <a:schemeClr val="dk2"/>
            </a:solidFill>
            <a:prstDash val="solid"/>
            <a:round/>
            <a:headEnd type="none" w="lg" len="lg"/>
            <a:tailEnd type="triangle" w="lg" len="lg"/>
          </a:ln>
        </p:spPr>
      </p:cxnSp>
      <p:cxnSp>
        <p:nvCxnSpPr>
          <p:cNvPr id="175" name="Shape 175"/>
          <p:cNvCxnSpPr/>
          <p:nvPr/>
        </p:nvCxnSpPr>
        <p:spPr>
          <a:xfrm flipH="1">
            <a:off x="6268996" y="3629996"/>
            <a:ext cx="1802798" cy="0"/>
          </a:xfrm>
          <a:prstGeom prst="straightConnector1">
            <a:avLst/>
          </a:prstGeom>
          <a:noFill/>
          <a:ln w="38100" cap="flat" cmpd="sng">
            <a:solidFill>
              <a:schemeClr val="dk2"/>
            </a:solidFill>
            <a:prstDash val="solid"/>
            <a:round/>
            <a:headEnd type="none" w="lg" len="lg"/>
            <a:tailEnd type="triangle" w="lg" len="lg"/>
          </a:ln>
        </p:spPr>
      </p:cxnSp>
      <p:cxnSp>
        <p:nvCxnSpPr>
          <p:cNvPr id="176" name="Shape 176"/>
          <p:cNvCxnSpPr/>
          <p:nvPr/>
        </p:nvCxnSpPr>
        <p:spPr>
          <a:xfrm rot="10800000">
            <a:off x="8789595" y="3629996"/>
            <a:ext cx="1210399" cy="0"/>
          </a:xfrm>
          <a:prstGeom prst="straightConnector1">
            <a:avLst/>
          </a:prstGeom>
          <a:noFill/>
          <a:ln w="38100" cap="flat" cmpd="sng">
            <a:solidFill>
              <a:schemeClr val="dk2"/>
            </a:solidFill>
            <a:prstDash val="solid"/>
            <a:round/>
            <a:headEnd type="none" w="lg" len="lg"/>
            <a:tailEnd type="triangle" w="lg" len="lg"/>
          </a:ln>
        </p:spPr>
      </p:cxnSp>
      <p:cxnSp>
        <p:nvCxnSpPr>
          <p:cNvPr id="177" name="Shape 177"/>
          <p:cNvCxnSpPr/>
          <p:nvPr/>
        </p:nvCxnSpPr>
        <p:spPr>
          <a:xfrm flipH="1">
            <a:off x="6268995" y="4779221"/>
            <a:ext cx="3908799" cy="14000"/>
          </a:xfrm>
          <a:prstGeom prst="straightConnector1">
            <a:avLst/>
          </a:prstGeom>
          <a:noFill/>
          <a:ln w="38100" cap="flat" cmpd="sng">
            <a:solidFill>
              <a:schemeClr val="dk2"/>
            </a:solidFill>
            <a:prstDash val="solid"/>
            <a:round/>
            <a:headEnd type="none" w="lg" len="lg"/>
            <a:tailEnd type="triangle" w="lg" len="lg"/>
          </a:ln>
        </p:spPr>
      </p:cxnSp>
      <p:sp>
        <p:nvSpPr>
          <p:cNvPr id="178" name="Shape 178"/>
          <p:cNvSpPr txBox="1"/>
          <p:nvPr/>
        </p:nvSpPr>
        <p:spPr>
          <a:xfrm>
            <a:off x="2638162" y="5368534"/>
            <a:ext cx="1516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add</a:t>
            </a:r>
          </a:p>
        </p:txBody>
      </p:sp>
      <p:sp>
        <p:nvSpPr>
          <p:cNvPr id="179" name="Shape 179"/>
          <p:cNvSpPr txBox="1"/>
          <p:nvPr/>
        </p:nvSpPr>
        <p:spPr>
          <a:xfrm>
            <a:off x="4122395" y="5336667"/>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commit</a:t>
            </a:r>
          </a:p>
        </p:txBody>
      </p:sp>
      <p:sp>
        <p:nvSpPr>
          <p:cNvPr id="180" name="Shape 180"/>
          <p:cNvSpPr txBox="1"/>
          <p:nvPr/>
        </p:nvSpPr>
        <p:spPr>
          <a:xfrm>
            <a:off x="3257195" y="4081047"/>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rebase</a:t>
            </a:r>
          </a:p>
        </p:txBody>
      </p:sp>
      <p:sp>
        <p:nvSpPr>
          <p:cNvPr id="181" name="Shape 181"/>
          <p:cNvSpPr txBox="1"/>
          <p:nvPr/>
        </p:nvSpPr>
        <p:spPr>
          <a:xfrm>
            <a:off x="2909291" y="2943997"/>
            <a:ext cx="2349403" cy="584399"/>
          </a:xfrm>
          <a:prstGeom prst="rect">
            <a:avLst/>
          </a:prstGeom>
          <a:noFill/>
          <a:ln>
            <a:noFill/>
          </a:ln>
        </p:spPr>
        <p:txBody>
          <a:bodyPr lIns="121900" tIns="121900" rIns="121900" bIns="121900" anchor="t" anchorCtr="0">
            <a:noAutofit/>
          </a:bodyPr>
          <a:lstStyle/>
          <a:p>
            <a:r>
              <a:rPr lang="en-US" sz="3200" dirty="0">
                <a:latin typeface="Arial" panose="020B0604020202020204" pitchFamily="34" charset="0"/>
              </a:rPr>
              <a:t>C</a:t>
            </a:r>
            <a:r>
              <a:rPr lang="en" sz="3200" dirty="0">
                <a:latin typeface="Arial" panose="020B0604020202020204" pitchFamily="34" charset="0"/>
              </a:rPr>
              <a:t>heckout -b</a:t>
            </a:r>
          </a:p>
        </p:txBody>
      </p:sp>
      <p:sp>
        <p:nvSpPr>
          <p:cNvPr id="182" name="Shape 182"/>
          <p:cNvSpPr txBox="1"/>
          <p:nvPr/>
        </p:nvSpPr>
        <p:spPr>
          <a:xfrm>
            <a:off x="6783847" y="5329634"/>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push</a:t>
            </a:r>
          </a:p>
        </p:txBody>
      </p:sp>
      <p:sp>
        <p:nvSpPr>
          <p:cNvPr id="183" name="Shape 183"/>
          <p:cNvSpPr txBox="1"/>
          <p:nvPr/>
        </p:nvSpPr>
        <p:spPr>
          <a:xfrm>
            <a:off x="8544795" y="5329634"/>
            <a:ext cx="2534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pull request</a:t>
            </a:r>
          </a:p>
        </p:txBody>
      </p:sp>
      <p:sp>
        <p:nvSpPr>
          <p:cNvPr id="184" name="Shape 184"/>
          <p:cNvSpPr txBox="1"/>
          <p:nvPr/>
        </p:nvSpPr>
        <p:spPr>
          <a:xfrm>
            <a:off x="7931995" y="4109631"/>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pull</a:t>
            </a:r>
          </a:p>
        </p:txBody>
      </p:sp>
      <p:sp>
        <p:nvSpPr>
          <p:cNvPr id="185" name="Shape 185"/>
          <p:cNvSpPr txBox="1"/>
          <p:nvPr/>
        </p:nvSpPr>
        <p:spPr>
          <a:xfrm>
            <a:off x="9030929" y="2943997"/>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fork</a:t>
            </a:r>
          </a:p>
        </p:txBody>
      </p:sp>
      <p:sp>
        <p:nvSpPr>
          <p:cNvPr id="186" name="Shape 186"/>
          <p:cNvSpPr txBox="1"/>
          <p:nvPr/>
        </p:nvSpPr>
        <p:spPr>
          <a:xfrm>
            <a:off x="6811308" y="3005362"/>
            <a:ext cx="1570199" cy="523034"/>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clone</a:t>
            </a:r>
          </a:p>
        </p:txBody>
      </p:sp>
      <p:cxnSp>
        <p:nvCxnSpPr>
          <p:cNvPr id="187" name="Shape 187"/>
          <p:cNvCxnSpPr/>
          <p:nvPr/>
        </p:nvCxnSpPr>
        <p:spPr>
          <a:xfrm>
            <a:off x="2186128"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88" name="Shape 188"/>
          <p:cNvCxnSpPr/>
          <p:nvPr/>
        </p:nvCxnSpPr>
        <p:spPr>
          <a:xfrm>
            <a:off x="4013328"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89" name="Shape 189"/>
          <p:cNvCxnSpPr/>
          <p:nvPr/>
        </p:nvCxnSpPr>
        <p:spPr>
          <a:xfrm>
            <a:off x="5797528"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90" name="Shape 190"/>
          <p:cNvCxnSpPr/>
          <p:nvPr/>
        </p:nvCxnSpPr>
        <p:spPr>
          <a:xfrm>
            <a:off x="8223395"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91" name="Shape 191"/>
          <p:cNvCxnSpPr/>
          <p:nvPr/>
        </p:nvCxnSpPr>
        <p:spPr>
          <a:xfrm>
            <a:off x="10555628" y="2808588"/>
            <a:ext cx="0" cy="3533200"/>
          </a:xfrm>
          <a:prstGeom prst="straightConnector1">
            <a:avLst/>
          </a:prstGeom>
          <a:noFill/>
          <a:ln w="19050" cap="flat" cmpd="sng">
            <a:solidFill>
              <a:schemeClr val="dk2"/>
            </a:solidFill>
            <a:prstDash val="dot"/>
            <a:round/>
            <a:headEnd type="none" w="lg" len="lg"/>
            <a:tailEnd type="none" w="lg" len="lg"/>
          </a:ln>
        </p:spPr>
      </p:cxnSp>
    </p:spTree>
    <p:extLst>
      <p:ext uri="{BB962C8B-B14F-4D97-AF65-F5344CB8AC3E}">
        <p14:creationId xmlns:p14="http://schemas.microsoft.com/office/powerpoint/2010/main" val="27462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219200" y="130629"/>
            <a:ext cx="10972800" cy="880808"/>
          </a:xfrm>
          <a:prstGeom prst="rect">
            <a:avLst/>
          </a:prstGeom>
        </p:spPr>
        <p:txBody>
          <a:bodyPr vert="horz" lIns="121900" tIns="121900" rIns="121900" bIns="121900" rtlCol="0" anchor="b" anchorCtr="0">
            <a:noAutofit/>
          </a:bodyPr>
          <a:lstStyle/>
          <a:p>
            <a:r>
              <a:rPr lang="en" sz="4800" dirty="0"/>
              <a:t>Git flow</a:t>
            </a:r>
          </a:p>
        </p:txBody>
      </p:sp>
      <p:sp>
        <p:nvSpPr>
          <p:cNvPr id="197" name="Shape 197"/>
          <p:cNvSpPr txBox="1">
            <a:spLocks noGrp="1"/>
          </p:cNvSpPr>
          <p:nvPr>
            <p:ph type="body" idx="1"/>
          </p:nvPr>
        </p:nvSpPr>
        <p:spPr>
          <a:xfrm>
            <a:off x="1219200" y="1556658"/>
            <a:ext cx="10972800" cy="4967599"/>
          </a:xfrm>
          <a:prstGeom prst="rect">
            <a:avLst/>
          </a:prstGeom>
        </p:spPr>
        <p:txBody>
          <a:bodyPr vert="horz" lIns="121900" tIns="121900" rIns="121900" bIns="121900" rtlCol="0" anchor="t" anchorCtr="0">
            <a:noAutofit/>
          </a:bodyPr>
          <a:lstStyle/>
          <a:p>
            <a:pPr marL="914400" indent="-914400">
              <a:buAutoNum type="arabicPeriod"/>
            </a:pPr>
            <a:r>
              <a:rPr lang="en" sz="4000" dirty="0">
                <a:solidFill>
                  <a:schemeClr val="tx1"/>
                </a:solidFill>
              </a:rPr>
              <a:t>Fork</a:t>
            </a:r>
          </a:p>
          <a:p>
            <a:pPr marL="914400" indent="-914400">
              <a:buFont typeface="+mj-lt"/>
              <a:buAutoNum type="arabicPeriod"/>
            </a:pPr>
            <a:r>
              <a:rPr lang="en-US" sz="4000" dirty="0">
                <a:solidFill>
                  <a:schemeClr val="tx1"/>
                </a:solidFill>
              </a:rPr>
              <a:t>$ </a:t>
            </a:r>
            <a:r>
              <a:rPr lang="en-US" sz="4000" dirty="0" err="1">
                <a:solidFill>
                  <a:schemeClr val="tx1"/>
                </a:solidFill>
              </a:rPr>
              <a:t>git</a:t>
            </a:r>
            <a:r>
              <a:rPr lang="en-US" sz="4000" dirty="0">
                <a:solidFill>
                  <a:schemeClr val="tx1"/>
                </a:solidFill>
              </a:rPr>
              <a:t> c</a:t>
            </a:r>
            <a:r>
              <a:rPr lang="en" sz="4000" dirty="0">
                <a:solidFill>
                  <a:schemeClr val="tx1"/>
                </a:solidFill>
              </a:rPr>
              <a:t>lone [url]</a:t>
            </a:r>
          </a:p>
          <a:p>
            <a:pPr marL="914400" indent="-914400">
              <a:buFont typeface="+mj-lt"/>
              <a:buAutoNum type="arabicPeriod"/>
            </a:pPr>
            <a:r>
              <a:rPr lang="en-US" sz="4000" dirty="0">
                <a:solidFill>
                  <a:schemeClr val="tx1"/>
                </a:solidFill>
              </a:rPr>
              <a:t>$ g</a:t>
            </a:r>
            <a:r>
              <a:rPr lang="en" sz="4000" dirty="0">
                <a:solidFill>
                  <a:schemeClr val="tx1"/>
                </a:solidFill>
              </a:rPr>
              <a:t>it remote add nccsoft [url]</a:t>
            </a:r>
          </a:p>
          <a:p>
            <a:pPr marL="914400" indent="-914400">
              <a:buFont typeface="+mj-lt"/>
              <a:buAutoNum type="arabicPeriod"/>
            </a:pPr>
            <a:r>
              <a:rPr lang="en-US" sz="4000" dirty="0">
                <a:solidFill>
                  <a:schemeClr val="tx1"/>
                </a:solidFill>
              </a:rPr>
              <a:t>$ </a:t>
            </a:r>
            <a:r>
              <a:rPr lang="en" sz="4000" dirty="0">
                <a:solidFill>
                  <a:schemeClr val="tx1"/>
                </a:solidFill>
              </a:rPr>
              <a:t>git checkout nccsoft/develop</a:t>
            </a:r>
            <a:r>
              <a:rPr lang="en" sz="4000" dirty="0">
                <a:solidFill>
                  <a:srgbClr val="FF0000"/>
                </a:solidFill>
              </a:rPr>
              <a:t> *</a:t>
            </a:r>
          </a:p>
        </p:txBody>
      </p:sp>
    </p:spTree>
    <p:extLst>
      <p:ext uri="{BB962C8B-B14F-4D97-AF65-F5344CB8AC3E}">
        <p14:creationId xmlns:p14="http://schemas.microsoft.com/office/powerpoint/2010/main" val="5434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219200" y="0"/>
            <a:ext cx="10972800" cy="895323"/>
          </a:xfrm>
          <a:prstGeom prst="rect">
            <a:avLst/>
          </a:prstGeom>
        </p:spPr>
        <p:txBody>
          <a:bodyPr vert="horz" lIns="121900" tIns="121900" rIns="121900" bIns="121900" rtlCol="0" anchor="b" anchorCtr="0">
            <a:noAutofit/>
          </a:bodyPr>
          <a:lstStyle/>
          <a:p>
            <a:r>
              <a:rPr lang="en" dirty="0"/>
              <a:t>Git flow</a:t>
            </a:r>
          </a:p>
        </p:txBody>
      </p:sp>
      <p:sp>
        <p:nvSpPr>
          <p:cNvPr id="203" name="Shape 203"/>
          <p:cNvSpPr txBox="1">
            <a:spLocks noGrp="1"/>
          </p:cNvSpPr>
          <p:nvPr>
            <p:ph type="body" idx="1"/>
          </p:nvPr>
        </p:nvSpPr>
        <p:spPr>
          <a:xfrm>
            <a:off x="1219200" y="1513115"/>
            <a:ext cx="10972800" cy="4967599"/>
          </a:xfrm>
          <a:prstGeom prst="rect">
            <a:avLst/>
          </a:prstGeom>
        </p:spPr>
        <p:txBody>
          <a:bodyPr vert="horz" lIns="121900" tIns="121900" rIns="121900" bIns="121900" rtlCol="0" anchor="t" anchorCtr="0">
            <a:noAutofit/>
          </a:bodyPr>
          <a:lstStyle/>
          <a:p>
            <a:pPr>
              <a:spcAft>
                <a:spcPts val="0"/>
              </a:spcAft>
              <a:buNone/>
            </a:pPr>
            <a:r>
              <a:rPr lang="en" sz="4000" dirty="0">
                <a:solidFill>
                  <a:schemeClr val="tx1"/>
                </a:solidFill>
              </a:rPr>
              <a:t>4. checkout </a:t>
            </a:r>
            <a:r>
              <a:rPr lang="en-US" sz="4000" dirty="0" err="1">
                <a:solidFill>
                  <a:schemeClr val="tx1"/>
                </a:solidFill>
              </a:rPr>
              <a:t>nccsoft</a:t>
            </a:r>
            <a:r>
              <a:rPr lang="en" sz="4000" dirty="0">
                <a:solidFill>
                  <a:schemeClr val="tx1"/>
                </a:solidFill>
              </a:rPr>
              <a:t>/develop</a:t>
            </a:r>
          </a:p>
          <a:p>
            <a:pPr>
              <a:spcAft>
                <a:spcPts val="0"/>
              </a:spcAft>
              <a:buNone/>
            </a:pPr>
            <a:r>
              <a:rPr lang="en" sz="4000" dirty="0">
                <a:solidFill>
                  <a:schemeClr val="tx1"/>
                </a:solidFill>
              </a:rPr>
              <a:t>4.1 Cách 1</a:t>
            </a:r>
            <a:br>
              <a:rPr lang="en" sz="4000" dirty="0">
                <a:solidFill>
                  <a:schemeClr val="tx1"/>
                </a:solidFill>
              </a:rPr>
            </a:br>
            <a:r>
              <a:rPr lang="en" sz="4000" dirty="0">
                <a:solidFill>
                  <a:schemeClr val="tx1"/>
                </a:solidFill>
              </a:rPr>
              <a:t>4.1.1 </a:t>
            </a:r>
            <a:r>
              <a:rPr lang="en-US" sz="4000" dirty="0">
                <a:solidFill>
                  <a:schemeClr val="tx1"/>
                </a:solidFill>
              </a:rPr>
              <a:t>$ </a:t>
            </a:r>
            <a:r>
              <a:rPr lang="en" sz="4000" dirty="0">
                <a:solidFill>
                  <a:schemeClr val="tx1"/>
                </a:solidFill>
              </a:rPr>
              <a:t>git checkout -b develop</a:t>
            </a:r>
            <a:br>
              <a:rPr lang="en" sz="4000" dirty="0">
                <a:solidFill>
                  <a:schemeClr val="tx1"/>
                </a:solidFill>
              </a:rPr>
            </a:br>
            <a:r>
              <a:rPr lang="en" sz="4000" dirty="0">
                <a:solidFill>
                  <a:schemeClr val="tx1"/>
                </a:solidFill>
              </a:rPr>
              <a:t>4.1.2 </a:t>
            </a:r>
            <a:r>
              <a:rPr lang="en-US" sz="4000" dirty="0">
                <a:solidFill>
                  <a:schemeClr val="tx1"/>
                </a:solidFill>
              </a:rPr>
              <a:t>$ </a:t>
            </a:r>
            <a:r>
              <a:rPr lang="en" sz="4000" dirty="0">
                <a:solidFill>
                  <a:schemeClr val="tx1"/>
                </a:solidFill>
              </a:rPr>
              <a:t>git pull </a:t>
            </a:r>
            <a:r>
              <a:rPr lang="en-US" sz="4000" dirty="0" err="1">
                <a:solidFill>
                  <a:schemeClr val="tx1"/>
                </a:solidFill>
              </a:rPr>
              <a:t>nccsoft</a:t>
            </a:r>
            <a:r>
              <a:rPr lang="en" sz="4000" dirty="0">
                <a:solidFill>
                  <a:schemeClr val="tx1"/>
                </a:solidFill>
              </a:rPr>
              <a:t> develop</a:t>
            </a:r>
          </a:p>
          <a:p>
            <a:pPr>
              <a:spcAft>
                <a:spcPts val="0"/>
              </a:spcAft>
              <a:buNone/>
            </a:pPr>
            <a:r>
              <a:rPr lang="en" sz="4000" dirty="0">
                <a:solidFill>
                  <a:schemeClr val="tx1"/>
                </a:solidFill>
              </a:rPr>
              <a:t>4.2 Cách 2</a:t>
            </a:r>
          </a:p>
          <a:p>
            <a:pPr>
              <a:spcAft>
                <a:spcPts val="0"/>
              </a:spcAft>
              <a:buNone/>
            </a:pPr>
            <a:r>
              <a:rPr lang="en" sz="4000" dirty="0">
                <a:solidFill>
                  <a:schemeClr val="tx1"/>
                </a:solidFill>
              </a:rPr>
              <a:t>	4.2.1 $ git fetch </a:t>
            </a:r>
            <a:r>
              <a:rPr lang="en-US" sz="4000" dirty="0" err="1">
                <a:solidFill>
                  <a:schemeClr val="tx1"/>
                </a:solidFill>
              </a:rPr>
              <a:t>nccsoft</a:t>
            </a:r>
            <a:r>
              <a:rPr lang="en" sz="4000" dirty="0">
                <a:solidFill>
                  <a:schemeClr val="tx1"/>
                </a:solidFill>
              </a:rPr>
              <a:t> develop</a:t>
            </a:r>
            <a:br>
              <a:rPr lang="en" sz="4000" dirty="0">
                <a:solidFill>
                  <a:schemeClr val="tx1"/>
                </a:solidFill>
              </a:rPr>
            </a:br>
            <a:r>
              <a:rPr lang="en" sz="4000" dirty="0">
                <a:solidFill>
                  <a:schemeClr val="tx1"/>
                </a:solidFill>
              </a:rPr>
              <a:t>4.2.2 </a:t>
            </a:r>
            <a:r>
              <a:rPr lang="en-US" sz="4000" dirty="0">
                <a:solidFill>
                  <a:schemeClr val="tx1"/>
                </a:solidFill>
              </a:rPr>
              <a:t>$ </a:t>
            </a:r>
            <a:r>
              <a:rPr lang="en" sz="4000" dirty="0">
                <a:solidFill>
                  <a:schemeClr val="tx1"/>
                </a:solidFill>
              </a:rPr>
              <a:t>git checkout </a:t>
            </a:r>
            <a:r>
              <a:rPr lang="en-US" sz="4000" dirty="0" err="1">
                <a:solidFill>
                  <a:schemeClr val="tx1"/>
                </a:solidFill>
              </a:rPr>
              <a:t>nccsoft</a:t>
            </a:r>
            <a:r>
              <a:rPr lang="en" sz="4000" dirty="0">
                <a:solidFill>
                  <a:schemeClr val="tx1"/>
                </a:solidFill>
              </a:rPr>
              <a:t>/develop</a:t>
            </a:r>
            <a:br>
              <a:rPr lang="en" sz="4000" dirty="0">
                <a:solidFill>
                  <a:schemeClr val="tx1"/>
                </a:solidFill>
              </a:rPr>
            </a:br>
            <a:r>
              <a:rPr lang="en" sz="4000" dirty="0">
                <a:solidFill>
                  <a:schemeClr val="tx1"/>
                </a:solidFill>
              </a:rPr>
              <a:t>4.2.3 </a:t>
            </a:r>
            <a:r>
              <a:rPr lang="en-US" sz="4000" dirty="0">
                <a:solidFill>
                  <a:schemeClr val="tx1"/>
                </a:solidFill>
              </a:rPr>
              <a:t>$ </a:t>
            </a:r>
            <a:r>
              <a:rPr lang="en" sz="4000" dirty="0">
                <a:solidFill>
                  <a:schemeClr val="tx1"/>
                </a:solidFill>
              </a:rPr>
              <a:t>git checkout -b develop</a:t>
            </a:r>
          </a:p>
        </p:txBody>
      </p:sp>
    </p:spTree>
    <p:extLst>
      <p:ext uri="{BB962C8B-B14F-4D97-AF65-F5344CB8AC3E}">
        <p14:creationId xmlns:p14="http://schemas.microsoft.com/office/powerpoint/2010/main" val="211668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219200" y="0"/>
            <a:ext cx="10972800" cy="832049"/>
          </a:xfrm>
          <a:prstGeom prst="rect">
            <a:avLst/>
          </a:prstGeom>
        </p:spPr>
        <p:txBody>
          <a:bodyPr vert="horz" lIns="121900" tIns="121900" rIns="121900" bIns="121900" rtlCol="0" anchor="b" anchorCtr="0">
            <a:noAutofit/>
          </a:bodyPr>
          <a:lstStyle/>
          <a:p>
            <a:r>
              <a:rPr lang="en" dirty="0"/>
              <a:t>Git flow</a:t>
            </a:r>
          </a:p>
        </p:txBody>
      </p:sp>
      <p:sp>
        <p:nvSpPr>
          <p:cNvPr id="209" name="Shape 209"/>
          <p:cNvSpPr txBox="1">
            <a:spLocks noGrp="1"/>
          </p:cNvSpPr>
          <p:nvPr>
            <p:ph type="body" idx="1"/>
          </p:nvPr>
        </p:nvSpPr>
        <p:spPr>
          <a:xfrm>
            <a:off x="1219200" y="1543051"/>
            <a:ext cx="10972800" cy="4967599"/>
          </a:xfrm>
          <a:prstGeom prst="rect">
            <a:avLst/>
          </a:prstGeom>
        </p:spPr>
        <p:txBody>
          <a:bodyPr vert="horz" lIns="121900" tIns="121900" rIns="121900" bIns="121900" rtlCol="0" anchor="t" anchorCtr="0">
            <a:noAutofit/>
          </a:bodyPr>
          <a:lstStyle/>
          <a:p>
            <a:pPr>
              <a:buNone/>
            </a:pPr>
            <a:r>
              <a:rPr lang="en" sz="4000" dirty="0">
                <a:solidFill>
                  <a:schemeClr val="tx1"/>
                </a:solidFill>
              </a:rPr>
              <a:t>5. </a:t>
            </a:r>
            <a:r>
              <a:rPr lang="en-US" sz="4000" dirty="0">
                <a:solidFill>
                  <a:schemeClr val="tx1"/>
                </a:solidFill>
              </a:rPr>
              <a:t>$ </a:t>
            </a:r>
            <a:r>
              <a:rPr lang="en" sz="4000" dirty="0">
                <a:solidFill>
                  <a:schemeClr val="tx1"/>
                </a:solidFill>
              </a:rPr>
              <a:t>git checkout -b new_branch</a:t>
            </a:r>
            <a:br>
              <a:rPr lang="en" sz="4000" dirty="0">
                <a:solidFill>
                  <a:schemeClr val="tx1"/>
                </a:solidFill>
              </a:rPr>
            </a:br>
            <a:r>
              <a:rPr lang="en" sz="4000" dirty="0">
                <a:solidFill>
                  <a:schemeClr val="tx1"/>
                </a:solidFill>
              </a:rPr>
              <a:t>6. </a:t>
            </a:r>
            <a:r>
              <a:rPr lang="en-US" sz="4000" dirty="0">
                <a:solidFill>
                  <a:schemeClr val="tx1"/>
                </a:solidFill>
              </a:rPr>
              <a:t>$ </a:t>
            </a:r>
            <a:r>
              <a:rPr lang="en" sz="4000" dirty="0">
                <a:solidFill>
                  <a:schemeClr val="tx1"/>
                </a:solidFill>
              </a:rPr>
              <a:t>git add/commit</a:t>
            </a:r>
            <a:br>
              <a:rPr lang="en" sz="4000" dirty="0">
                <a:solidFill>
                  <a:schemeClr val="tx1"/>
                </a:solidFill>
              </a:rPr>
            </a:br>
            <a:r>
              <a:rPr lang="en" sz="4000" dirty="0">
                <a:solidFill>
                  <a:schemeClr val="tx1"/>
                </a:solidFill>
              </a:rPr>
              <a:t>*7. </a:t>
            </a:r>
            <a:r>
              <a:rPr lang="en-US" sz="4000" dirty="0">
                <a:solidFill>
                  <a:schemeClr val="tx1"/>
                </a:solidFill>
              </a:rPr>
              <a:t>$ </a:t>
            </a:r>
            <a:r>
              <a:rPr lang="en" sz="4000" dirty="0">
                <a:solidFill>
                  <a:schemeClr val="tx1"/>
                </a:solidFill>
              </a:rPr>
              <a:t>git rebase develop</a:t>
            </a:r>
          </a:p>
          <a:p>
            <a:pPr>
              <a:buNone/>
            </a:pPr>
            <a:r>
              <a:rPr lang="en" sz="4000" dirty="0">
                <a:solidFill>
                  <a:schemeClr val="tx1"/>
                </a:solidFill>
              </a:rPr>
              <a:t>*8. </a:t>
            </a:r>
            <a:r>
              <a:rPr lang="en-US" sz="4000" dirty="0">
                <a:solidFill>
                  <a:schemeClr val="tx1"/>
                </a:solidFill>
              </a:rPr>
              <a:t>$ </a:t>
            </a:r>
            <a:r>
              <a:rPr lang="en" sz="4000" dirty="0">
                <a:solidFill>
                  <a:schemeClr val="tx1"/>
                </a:solidFill>
              </a:rPr>
              <a:t>git push origin new_branch</a:t>
            </a:r>
            <a:br>
              <a:rPr lang="en" sz="4000" dirty="0">
                <a:solidFill>
                  <a:schemeClr val="tx1"/>
                </a:solidFill>
              </a:rPr>
            </a:br>
            <a:r>
              <a:rPr lang="en" sz="4000" dirty="0">
                <a:solidFill>
                  <a:schemeClr val="tx1"/>
                </a:solidFill>
              </a:rPr>
              <a:t>9. make pull request</a:t>
            </a:r>
          </a:p>
        </p:txBody>
      </p:sp>
    </p:spTree>
    <p:extLst>
      <p:ext uri="{BB962C8B-B14F-4D97-AF65-F5344CB8AC3E}">
        <p14:creationId xmlns:p14="http://schemas.microsoft.com/office/powerpoint/2010/main" val="57316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a:t>
            </a:r>
          </a:p>
        </p:txBody>
      </p:sp>
      <p:sp>
        <p:nvSpPr>
          <p:cNvPr id="3" name="Content Placeholder 2"/>
          <p:cNvSpPr>
            <a:spLocks noGrp="1"/>
          </p:cNvSpPr>
          <p:nvPr>
            <p:ph idx="1"/>
          </p:nvPr>
        </p:nvSpPr>
        <p:spPr>
          <a:xfrm>
            <a:off x="1371600" y="1494552"/>
            <a:ext cx="4800600" cy="2573865"/>
          </a:xfrm>
        </p:spPr>
        <p:txBody>
          <a:bodyPr>
            <a:normAutofit fontScale="47500" lnSpcReduction="20000"/>
          </a:bodyPr>
          <a:lstStyle/>
          <a:p>
            <a:r>
              <a:rPr lang="en-US" sz="5000" dirty="0" err="1"/>
              <a:t>Phần</a:t>
            </a:r>
            <a:r>
              <a:rPr lang="en-US" sz="5000" dirty="0"/>
              <a:t> </a:t>
            </a:r>
            <a:r>
              <a:rPr lang="en-US" sz="5000" dirty="0" err="1"/>
              <a:t>lớn</a:t>
            </a:r>
            <a:r>
              <a:rPr lang="en-US" sz="5000" dirty="0"/>
              <a:t> </a:t>
            </a:r>
            <a:r>
              <a:rPr lang="en-US" sz="5000" dirty="0" err="1"/>
              <a:t>thao</a:t>
            </a:r>
            <a:r>
              <a:rPr lang="en-US" sz="5000" dirty="0"/>
              <a:t> </a:t>
            </a:r>
            <a:r>
              <a:rPr lang="en-US" sz="5000" dirty="0" err="1"/>
              <a:t>tác</a:t>
            </a:r>
            <a:r>
              <a:rPr lang="en-US" sz="5000" dirty="0"/>
              <a:t> </a:t>
            </a:r>
            <a:r>
              <a:rPr lang="en-US" sz="5000" dirty="0" err="1"/>
              <a:t>diễn</a:t>
            </a:r>
            <a:r>
              <a:rPr lang="en-US" sz="5000" dirty="0"/>
              <a:t> </a:t>
            </a:r>
            <a:r>
              <a:rPr lang="en-US" sz="5000" dirty="0" err="1"/>
              <a:t>ra</a:t>
            </a:r>
            <a:r>
              <a:rPr lang="en-US" sz="5000" dirty="0"/>
              <a:t> </a:t>
            </a:r>
            <a:r>
              <a:rPr lang="en-US" sz="5000" dirty="0" err="1"/>
              <a:t>trên</a:t>
            </a:r>
            <a:r>
              <a:rPr lang="en-US" sz="5000" dirty="0"/>
              <a:t> local.</a:t>
            </a:r>
          </a:p>
          <a:p>
            <a:r>
              <a:rPr lang="en-US" sz="5000" dirty="0" err="1"/>
              <a:t>Git</a:t>
            </a:r>
            <a:r>
              <a:rPr lang="en-US" sz="5000" dirty="0"/>
              <a:t> </a:t>
            </a:r>
            <a:r>
              <a:rPr lang="en-US" sz="5000" dirty="0" err="1"/>
              <a:t>chỉ</a:t>
            </a:r>
            <a:r>
              <a:rPr lang="en-US" sz="5000" dirty="0"/>
              <a:t> </a:t>
            </a:r>
            <a:r>
              <a:rPr lang="en-US" sz="5000" dirty="0" err="1"/>
              <a:t>thêm</a:t>
            </a:r>
            <a:r>
              <a:rPr lang="en-US" sz="5000" dirty="0"/>
              <a:t> </a:t>
            </a:r>
            <a:r>
              <a:rPr lang="en-US" sz="5000" dirty="0" err="1"/>
              <a:t>mới</a:t>
            </a:r>
            <a:r>
              <a:rPr lang="en-US" sz="5000" dirty="0"/>
              <a:t> </a:t>
            </a:r>
            <a:r>
              <a:rPr lang="en-US" sz="5000" dirty="0" err="1"/>
              <a:t>dữ</a:t>
            </a:r>
            <a:r>
              <a:rPr lang="en-US" sz="5000" dirty="0"/>
              <a:t> </a:t>
            </a:r>
            <a:r>
              <a:rPr lang="en-US" sz="5000" dirty="0" err="1"/>
              <a:t>liệu</a:t>
            </a:r>
            <a:r>
              <a:rPr lang="en-US" sz="5000" dirty="0"/>
              <a:t>.</a:t>
            </a:r>
          </a:p>
          <a:p>
            <a:r>
              <a:rPr lang="en-US" sz="5000" dirty="0"/>
              <a:t>3 </a:t>
            </a:r>
            <a:r>
              <a:rPr lang="en-US" sz="5000" dirty="0" err="1"/>
              <a:t>trạng</a:t>
            </a:r>
            <a:r>
              <a:rPr lang="en-US" sz="5000" dirty="0"/>
              <a:t> </a:t>
            </a:r>
            <a:r>
              <a:rPr lang="en-US" sz="5000" dirty="0" err="1"/>
              <a:t>thái</a:t>
            </a:r>
            <a:r>
              <a:rPr lang="en-US" sz="5000" dirty="0"/>
              <a:t> </a:t>
            </a:r>
            <a:r>
              <a:rPr lang="en-US" sz="5000" dirty="0" err="1"/>
              <a:t>trong</a:t>
            </a:r>
            <a:r>
              <a:rPr lang="en-US" sz="5000" dirty="0"/>
              <a:t> </a:t>
            </a:r>
            <a:r>
              <a:rPr lang="en-US" sz="5000" dirty="0" err="1"/>
              <a:t>Git</a:t>
            </a:r>
            <a:r>
              <a:rPr lang="en-US" sz="5000" dirty="0"/>
              <a:t>:</a:t>
            </a:r>
          </a:p>
          <a:p>
            <a:pPr lvl="1"/>
            <a:r>
              <a:rPr lang="en-US" sz="4500" dirty="0" err="1"/>
              <a:t>Commited</a:t>
            </a:r>
            <a:endParaRPr lang="en-US" sz="4500" dirty="0"/>
          </a:p>
          <a:p>
            <a:pPr lvl="1"/>
            <a:r>
              <a:rPr lang="en-US" sz="4500" dirty="0" err="1"/>
              <a:t>Stagged</a:t>
            </a:r>
            <a:endParaRPr lang="en-US" sz="4500" dirty="0"/>
          </a:p>
          <a:p>
            <a:pPr lvl="1"/>
            <a:r>
              <a:rPr lang="en-US" sz="4500" dirty="0"/>
              <a:t>Modified</a:t>
            </a:r>
          </a:p>
          <a:p>
            <a:endParaRPr lang="en-US" dirty="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11457"/>
            <a:ext cx="5765013" cy="530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64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1219200" y="0"/>
            <a:ext cx="10972800" cy="817762"/>
          </a:xfrm>
          <a:prstGeom prst="rect">
            <a:avLst/>
          </a:prstGeom>
        </p:spPr>
        <p:txBody>
          <a:bodyPr vert="horz" lIns="121900" tIns="121900" rIns="121900" bIns="121900" rtlCol="0" anchor="b" anchorCtr="0">
            <a:noAutofit/>
          </a:bodyPr>
          <a:lstStyle/>
          <a:p>
            <a:r>
              <a:rPr lang="en" dirty="0"/>
              <a:t>Git flow</a:t>
            </a:r>
          </a:p>
        </p:txBody>
      </p:sp>
      <p:sp>
        <p:nvSpPr>
          <p:cNvPr id="215" name="Shape 215"/>
          <p:cNvSpPr txBox="1">
            <a:spLocks noGrp="1"/>
          </p:cNvSpPr>
          <p:nvPr>
            <p:ph type="body" idx="1"/>
          </p:nvPr>
        </p:nvSpPr>
        <p:spPr>
          <a:xfrm>
            <a:off x="1219200" y="1485901"/>
            <a:ext cx="10972800" cy="4967599"/>
          </a:xfrm>
          <a:prstGeom prst="rect">
            <a:avLst/>
          </a:prstGeom>
        </p:spPr>
        <p:txBody>
          <a:bodyPr vert="horz" lIns="121900" tIns="121900" rIns="121900" bIns="121900" rtlCol="0" anchor="t" anchorCtr="0">
            <a:noAutofit/>
          </a:bodyPr>
          <a:lstStyle/>
          <a:p>
            <a:pPr>
              <a:spcAft>
                <a:spcPts val="7333"/>
              </a:spcAft>
              <a:buNone/>
            </a:pPr>
            <a:r>
              <a:rPr lang="en" sz="4000" dirty="0">
                <a:solidFill>
                  <a:schemeClr val="tx1"/>
                </a:solidFill>
              </a:rPr>
              <a:t>7. rebase develop</a:t>
            </a:r>
            <a:br>
              <a:rPr lang="en" sz="4000" dirty="0">
                <a:solidFill>
                  <a:schemeClr val="tx1"/>
                </a:solidFill>
              </a:rPr>
            </a:br>
            <a:r>
              <a:rPr lang="en" sz="4000" dirty="0">
                <a:solidFill>
                  <a:schemeClr val="tx1"/>
                </a:solidFill>
              </a:rPr>
              <a:t>    7.1 $ git checkout develop</a:t>
            </a:r>
            <a:br>
              <a:rPr lang="en" sz="4000" dirty="0">
                <a:solidFill>
                  <a:schemeClr val="tx1"/>
                </a:solidFill>
              </a:rPr>
            </a:br>
            <a:r>
              <a:rPr lang="en" sz="4000" dirty="0">
                <a:solidFill>
                  <a:schemeClr val="tx1"/>
                </a:solidFill>
              </a:rPr>
              <a:t>    7.2 $ git pull </a:t>
            </a:r>
            <a:r>
              <a:rPr lang="en-US" sz="4000" dirty="0" err="1">
                <a:solidFill>
                  <a:schemeClr val="tx1"/>
                </a:solidFill>
              </a:rPr>
              <a:t>nccsoft</a:t>
            </a:r>
            <a:r>
              <a:rPr lang="en" sz="4000" dirty="0">
                <a:solidFill>
                  <a:schemeClr val="tx1"/>
                </a:solidFill>
              </a:rPr>
              <a:t> develop</a:t>
            </a:r>
            <a:br>
              <a:rPr lang="en" sz="4000" dirty="0">
                <a:solidFill>
                  <a:schemeClr val="tx1"/>
                </a:solidFill>
              </a:rPr>
            </a:br>
            <a:r>
              <a:rPr lang="en" sz="4000" dirty="0">
                <a:solidFill>
                  <a:schemeClr val="tx1"/>
                </a:solidFill>
              </a:rPr>
              <a:t>    7.3 $ git checkout new_branch</a:t>
            </a:r>
            <a:br>
              <a:rPr lang="en" sz="4000" dirty="0">
                <a:solidFill>
                  <a:schemeClr val="tx1"/>
                </a:solidFill>
              </a:rPr>
            </a:br>
            <a:r>
              <a:rPr lang="en" sz="4000" dirty="0">
                <a:solidFill>
                  <a:schemeClr val="tx1"/>
                </a:solidFill>
              </a:rPr>
              <a:t>    7.4 $ git rebase develop</a:t>
            </a:r>
          </a:p>
        </p:txBody>
      </p:sp>
    </p:spTree>
    <p:extLst>
      <p:ext uri="{BB962C8B-B14F-4D97-AF65-F5344CB8AC3E}">
        <p14:creationId xmlns:p14="http://schemas.microsoft.com/office/powerpoint/2010/main" val="91312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219200" y="0"/>
            <a:ext cx="10972800" cy="832049"/>
          </a:xfrm>
          <a:prstGeom prst="rect">
            <a:avLst/>
          </a:prstGeom>
        </p:spPr>
        <p:txBody>
          <a:bodyPr vert="horz" lIns="121900" tIns="121900" rIns="121900" bIns="121900" rtlCol="0" anchor="b" anchorCtr="0">
            <a:noAutofit/>
          </a:bodyPr>
          <a:lstStyle/>
          <a:p>
            <a:r>
              <a:rPr lang="en" dirty="0"/>
              <a:t>Git flow</a:t>
            </a:r>
          </a:p>
        </p:txBody>
      </p:sp>
      <p:sp>
        <p:nvSpPr>
          <p:cNvPr id="221" name="Shape 221"/>
          <p:cNvSpPr txBox="1">
            <a:spLocks noGrp="1"/>
          </p:cNvSpPr>
          <p:nvPr>
            <p:ph type="body" idx="1"/>
          </p:nvPr>
        </p:nvSpPr>
        <p:spPr>
          <a:xfrm>
            <a:off x="1219200" y="1128714"/>
            <a:ext cx="10972800" cy="4967599"/>
          </a:xfrm>
          <a:prstGeom prst="rect">
            <a:avLst/>
          </a:prstGeom>
        </p:spPr>
        <p:txBody>
          <a:bodyPr vert="horz" lIns="121900" tIns="121900" rIns="121900" bIns="121900" rtlCol="0" anchor="t" anchorCtr="0">
            <a:noAutofit/>
          </a:bodyPr>
          <a:lstStyle/>
          <a:p>
            <a:pPr>
              <a:spcAft>
                <a:spcPts val="0"/>
              </a:spcAft>
              <a:buNone/>
            </a:pPr>
            <a:r>
              <a:rPr lang="en" sz="4000" dirty="0">
                <a:solidFill>
                  <a:schemeClr val="tx1"/>
                </a:solidFill>
              </a:rPr>
              <a:t>7.4 $ git rebase develop</a:t>
            </a:r>
          </a:p>
          <a:p>
            <a:pPr lvl="1">
              <a:spcAft>
                <a:spcPts val="0"/>
              </a:spcAft>
              <a:buNone/>
            </a:pPr>
            <a:r>
              <a:rPr lang="en" sz="4000" dirty="0">
                <a:solidFill>
                  <a:schemeClr val="tx1"/>
                </a:solidFill>
              </a:rPr>
              <a:t>If conflict:</a:t>
            </a:r>
            <a:br>
              <a:rPr lang="en" sz="4000" dirty="0">
                <a:solidFill>
                  <a:schemeClr val="tx1"/>
                </a:solidFill>
              </a:rPr>
            </a:br>
            <a:r>
              <a:rPr lang="en" sz="4000" dirty="0">
                <a:solidFill>
                  <a:schemeClr val="tx1"/>
                </a:solidFill>
              </a:rPr>
              <a:t>7.4.1 (no branch) </a:t>
            </a:r>
          </a:p>
          <a:p>
            <a:pPr>
              <a:spcAft>
                <a:spcPts val="0"/>
              </a:spcAft>
              <a:buNone/>
            </a:pPr>
            <a:r>
              <a:rPr lang="en" sz="4000" dirty="0">
                <a:solidFill>
                  <a:schemeClr val="tx1"/>
                </a:solidFill>
              </a:rPr>
              <a:t>		7.4.2 fix conflict</a:t>
            </a:r>
          </a:p>
          <a:p>
            <a:pPr>
              <a:spcAft>
                <a:spcPts val="0"/>
              </a:spcAft>
              <a:buNone/>
            </a:pPr>
            <a:r>
              <a:rPr lang="en" sz="4000" dirty="0">
                <a:solidFill>
                  <a:schemeClr val="tx1"/>
                </a:solidFill>
              </a:rPr>
              <a:t>		7.4.3 $ git add</a:t>
            </a:r>
            <a:br>
              <a:rPr lang="en" sz="4000" dirty="0">
                <a:solidFill>
                  <a:schemeClr val="tx1"/>
                </a:solidFill>
              </a:rPr>
            </a:br>
            <a:r>
              <a:rPr lang="en" sz="4000" dirty="0">
                <a:solidFill>
                  <a:schemeClr val="tx1"/>
                </a:solidFill>
              </a:rPr>
              <a:t>	7.4.4 $ git rebase --continue</a:t>
            </a:r>
          </a:p>
        </p:txBody>
      </p:sp>
    </p:spTree>
    <p:extLst>
      <p:ext uri="{BB962C8B-B14F-4D97-AF65-F5344CB8AC3E}">
        <p14:creationId xmlns:p14="http://schemas.microsoft.com/office/powerpoint/2010/main" val="2703925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219200" y="0"/>
            <a:ext cx="10972800" cy="874912"/>
          </a:xfrm>
          <a:prstGeom prst="rect">
            <a:avLst/>
          </a:prstGeom>
        </p:spPr>
        <p:txBody>
          <a:bodyPr vert="horz" lIns="121900" tIns="121900" rIns="121900" bIns="121900" rtlCol="0" anchor="b" anchorCtr="0">
            <a:noAutofit/>
          </a:bodyPr>
          <a:lstStyle/>
          <a:p>
            <a:r>
              <a:rPr lang="en" dirty="0"/>
              <a:t>Git flow</a:t>
            </a:r>
          </a:p>
        </p:txBody>
      </p:sp>
      <p:sp>
        <p:nvSpPr>
          <p:cNvPr id="227" name="Shape 227"/>
          <p:cNvSpPr txBox="1">
            <a:spLocks noGrp="1"/>
          </p:cNvSpPr>
          <p:nvPr>
            <p:ph type="body" idx="1"/>
          </p:nvPr>
        </p:nvSpPr>
        <p:spPr>
          <a:xfrm>
            <a:off x="1219200" y="1257301"/>
            <a:ext cx="10972800" cy="4967599"/>
          </a:xfrm>
          <a:prstGeom prst="rect">
            <a:avLst/>
          </a:prstGeom>
        </p:spPr>
        <p:txBody>
          <a:bodyPr vert="horz" lIns="121900" tIns="121900" rIns="121900" bIns="121900" rtlCol="0" anchor="t" anchorCtr="0">
            <a:noAutofit/>
          </a:bodyPr>
          <a:lstStyle/>
          <a:p>
            <a:pPr marL="876293" indent="-571500">
              <a:lnSpc>
                <a:spcPct val="115000"/>
              </a:lnSpc>
              <a:buFont typeface="Arial" panose="020B0604020202020204" pitchFamily="34" charset="0"/>
              <a:buChar char="•"/>
            </a:pPr>
            <a:r>
              <a:rPr lang="en" sz="4000" dirty="0">
                <a:solidFill>
                  <a:schemeClr val="tx1"/>
                </a:solidFill>
              </a:rPr>
              <a:t>$ git push with force update</a:t>
            </a:r>
            <a:br>
              <a:rPr lang="en" sz="4000" dirty="0">
                <a:solidFill>
                  <a:schemeClr val="tx1"/>
                </a:solidFill>
              </a:rPr>
            </a:br>
            <a:r>
              <a:rPr lang="en" sz="4000" dirty="0">
                <a:solidFill>
                  <a:schemeClr val="tx1"/>
                </a:solidFill>
              </a:rPr>
              <a:t>$ git push origin new_branch -f</a:t>
            </a:r>
          </a:p>
          <a:p>
            <a:pPr>
              <a:lnSpc>
                <a:spcPct val="115000"/>
              </a:lnSpc>
              <a:buFont typeface="Arial" panose="020B0604020202020204" pitchFamily="34" charset="0"/>
              <a:buChar char="•"/>
            </a:pPr>
            <a:endParaRPr sz="4000" dirty="0">
              <a:solidFill>
                <a:schemeClr val="tx1"/>
              </a:solidFill>
            </a:endParaRPr>
          </a:p>
          <a:p>
            <a:pPr marL="876293" indent="-571500">
              <a:lnSpc>
                <a:spcPct val="115000"/>
              </a:lnSpc>
              <a:buFont typeface="Arial" panose="020B0604020202020204" pitchFamily="34" charset="0"/>
              <a:buChar char="•"/>
            </a:pPr>
            <a:r>
              <a:rPr lang="en" sz="4000" dirty="0">
                <a:solidFill>
                  <a:schemeClr val="tx1"/>
                </a:solidFill>
              </a:rPr>
              <a:t>1 commit/1 pull request</a:t>
            </a:r>
            <a:br>
              <a:rPr lang="en" sz="4000" dirty="0">
                <a:solidFill>
                  <a:schemeClr val="tx1"/>
                </a:solidFill>
              </a:rPr>
            </a:br>
            <a:r>
              <a:rPr lang="en" sz="4000" dirty="0">
                <a:solidFill>
                  <a:schemeClr val="tx1"/>
                </a:solidFill>
              </a:rPr>
              <a:t>$ git commit --amend</a:t>
            </a:r>
            <a:br>
              <a:rPr lang="en" sz="4000" dirty="0">
                <a:solidFill>
                  <a:schemeClr val="tx1"/>
                </a:solidFill>
              </a:rPr>
            </a:br>
            <a:r>
              <a:rPr lang="en" sz="4000" dirty="0">
                <a:solidFill>
                  <a:schemeClr val="tx1"/>
                </a:solidFill>
              </a:rPr>
              <a:t>or </a:t>
            </a:r>
            <a:br>
              <a:rPr lang="en" sz="4000" dirty="0">
                <a:solidFill>
                  <a:schemeClr val="tx1"/>
                </a:solidFill>
              </a:rPr>
            </a:br>
            <a:r>
              <a:rPr lang="en" sz="4000" dirty="0">
                <a:solidFill>
                  <a:schemeClr val="tx1"/>
                </a:solidFill>
              </a:rPr>
              <a:t>$ git rebase -i</a:t>
            </a:r>
          </a:p>
        </p:txBody>
      </p:sp>
    </p:spTree>
    <p:extLst>
      <p:ext uri="{BB962C8B-B14F-4D97-AF65-F5344CB8AC3E}">
        <p14:creationId xmlns:p14="http://schemas.microsoft.com/office/powerpoint/2010/main" val="4128455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219200" y="0"/>
            <a:ext cx="10972800" cy="846337"/>
          </a:xfrm>
          <a:prstGeom prst="rect">
            <a:avLst/>
          </a:prstGeom>
        </p:spPr>
        <p:txBody>
          <a:bodyPr vert="horz" lIns="121900" tIns="121900" rIns="121900" bIns="121900" rtlCol="0" anchor="b" anchorCtr="0">
            <a:noAutofit/>
          </a:bodyPr>
          <a:lstStyle/>
          <a:p>
            <a:r>
              <a:rPr lang="en" dirty="0">
                <a:solidFill>
                  <a:schemeClr val="tx1"/>
                </a:solidFill>
              </a:rPr>
              <a:t>Reference</a:t>
            </a:r>
          </a:p>
        </p:txBody>
      </p:sp>
      <p:sp>
        <p:nvSpPr>
          <p:cNvPr id="233" name="Shape 233"/>
          <p:cNvSpPr txBox="1">
            <a:spLocks noGrp="1"/>
          </p:cNvSpPr>
          <p:nvPr>
            <p:ph type="body" idx="1"/>
          </p:nvPr>
        </p:nvSpPr>
        <p:spPr>
          <a:xfrm>
            <a:off x="1219200" y="1428751"/>
            <a:ext cx="10972800" cy="4967599"/>
          </a:xfrm>
          <a:prstGeom prst="rect">
            <a:avLst/>
          </a:prstGeom>
        </p:spPr>
        <p:txBody>
          <a:bodyPr vert="horz" lIns="121900" tIns="121900" rIns="121900" bIns="121900" rtlCol="0" anchor="t" anchorCtr="0">
            <a:noAutofit/>
          </a:bodyPr>
          <a:lstStyle/>
          <a:p>
            <a:pPr>
              <a:lnSpc>
                <a:spcPct val="115000"/>
              </a:lnSpc>
              <a:buNone/>
            </a:pPr>
            <a:r>
              <a:rPr lang="en" sz="4000" dirty="0">
                <a:solidFill>
                  <a:schemeClr val="tx1"/>
                </a:solidFill>
              </a:rPr>
              <a:t>Git book:</a:t>
            </a:r>
          </a:p>
          <a:p>
            <a:pPr>
              <a:lnSpc>
                <a:spcPct val="115000"/>
              </a:lnSpc>
              <a:buNone/>
            </a:pPr>
            <a:r>
              <a:rPr lang="en" sz="4000" dirty="0">
                <a:solidFill>
                  <a:schemeClr val="tx1"/>
                </a:solidFill>
              </a:rPr>
              <a:t>http://git-scm.com/book</a:t>
            </a:r>
          </a:p>
          <a:p>
            <a:pPr>
              <a:lnSpc>
                <a:spcPct val="115000"/>
              </a:lnSpc>
              <a:buNone/>
            </a:pPr>
            <a:r>
              <a:rPr lang="en" sz="4000" dirty="0">
                <a:solidFill>
                  <a:schemeClr val="tx1"/>
                </a:solidFill>
              </a:rPr>
              <a:t>Git repository service:</a:t>
            </a:r>
          </a:p>
          <a:p>
            <a:pPr>
              <a:lnSpc>
                <a:spcPct val="115000"/>
              </a:lnSpc>
              <a:buNone/>
            </a:pPr>
            <a:r>
              <a:rPr lang="en" sz="4000" dirty="0">
                <a:solidFill>
                  <a:schemeClr val="tx1"/>
                </a:solidFill>
              </a:rPr>
              <a:t>https://github.com/</a:t>
            </a:r>
          </a:p>
          <a:p>
            <a:pPr>
              <a:lnSpc>
                <a:spcPct val="115000"/>
              </a:lnSpc>
              <a:buNone/>
            </a:pPr>
            <a:endParaRPr dirty="0">
              <a:solidFill>
                <a:schemeClr val="tx1"/>
              </a:solidFill>
            </a:endParaRPr>
          </a:p>
        </p:txBody>
      </p:sp>
    </p:spTree>
    <p:extLst>
      <p:ext uri="{BB962C8B-B14F-4D97-AF65-F5344CB8AC3E}">
        <p14:creationId xmlns:p14="http://schemas.microsoft.com/office/powerpoint/2010/main" val="140789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 </a:t>
            </a:r>
            <a:r>
              <a:rPr lang="en-US" sz="2800" dirty="0"/>
              <a:t>(bonus)</a:t>
            </a:r>
          </a:p>
        </p:txBody>
      </p:sp>
      <p:sp>
        <p:nvSpPr>
          <p:cNvPr id="3" name="Content Placeholder 2"/>
          <p:cNvSpPr>
            <a:spLocks noGrp="1"/>
          </p:cNvSpPr>
          <p:nvPr>
            <p:ph idx="1"/>
          </p:nvPr>
        </p:nvSpPr>
        <p:spPr>
          <a:xfrm>
            <a:off x="1371600" y="911457"/>
            <a:ext cx="9601200" cy="4800230"/>
          </a:xfrm>
        </p:spPr>
        <p:txBody>
          <a:bodyPr/>
          <a:lstStyle/>
          <a:p>
            <a:r>
              <a:rPr lang="en-US" sz="2400" dirty="0" err="1"/>
              <a:t>Thiết</a:t>
            </a:r>
            <a:r>
              <a:rPr lang="en-US" sz="2400" dirty="0"/>
              <a:t> </a:t>
            </a:r>
            <a:r>
              <a:rPr lang="en-US" sz="2400" dirty="0" err="1"/>
              <a:t>lập</a:t>
            </a:r>
            <a:r>
              <a:rPr lang="en-US" sz="2400" dirty="0"/>
              <a:t> </a:t>
            </a:r>
            <a:r>
              <a:rPr lang="en-US" sz="2400" dirty="0" err="1"/>
              <a:t>danh</a:t>
            </a:r>
            <a:r>
              <a:rPr lang="en-US" sz="2400" dirty="0"/>
              <a:t> </a:t>
            </a:r>
            <a:r>
              <a:rPr lang="en-US" sz="2400" dirty="0" err="1"/>
              <a:t>tính</a:t>
            </a:r>
            <a:endParaRPr lang="en-US" sz="2400" dirty="0"/>
          </a:p>
          <a:p>
            <a:pPr marL="530352" lvl="1" indent="0">
              <a:buNone/>
            </a:pPr>
            <a:r>
              <a:rPr lang="en-US" sz="2400" i="0" dirty="0">
                <a:solidFill>
                  <a:srgbClr val="C00000"/>
                </a:solidFill>
              </a:rPr>
              <a:t>$ </a:t>
            </a:r>
            <a:r>
              <a:rPr lang="en-US" sz="2400" i="0" dirty="0" err="1">
                <a:solidFill>
                  <a:srgbClr val="C00000"/>
                </a:solidFill>
              </a:rPr>
              <a:t>git</a:t>
            </a:r>
            <a:r>
              <a:rPr lang="en-US" sz="2400" i="0" dirty="0">
                <a:solidFill>
                  <a:srgbClr val="C00000"/>
                </a:solidFill>
              </a:rPr>
              <a:t> </a:t>
            </a:r>
            <a:r>
              <a:rPr lang="en-US" sz="2400" i="0" dirty="0" err="1">
                <a:solidFill>
                  <a:srgbClr val="C00000"/>
                </a:solidFill>
              </a:rPr>
              <a:t>config</a:t>
            </a:r>
            <a:r>
              <a:rPr lang="en-US" sz="2400" i="0" dirty="0">
                <a:solidFill>
                  <a:srgbClr val="C00000"/>
                </a:solidFill>
              </a:rPr>
              <a:t> --global user.name “</a:t>
            </a:r>
            <a:r>
              <a:rPr lang="en-US" sz="2400" i="0" dirty="0" err="1">
                <a:solidFill>
                  <a:srgbClr val="C00000"/>
                </a:solidFill>
              </a:rPr>
              <a:t>Thaibm</a:t>
            </a:r>
            <a:r>
              <a:rPr lang="en-US" sz="2400" i="0" dirty="0">
                <a:solidFill>
                  <a:srgbClr val="C00000"/>
                </a:solidFill>
              </a:rPr>
              <a:t>" </a:t>
            </a:r>
          </a:p>
          <a:p>
            <a:pPr marL="530352" lvl="1" indent="0">
              <a:buNone/>
            </a:pPr>
            <a:r>
              <a:rPr lang="en-US" sz="2400" i="0" dirty="0">
                <a:solidFill>
                  <a:srgbClr val="C00000"/>
                </a:solidFill>
              </a:rPr>
              <a:t>$ </a:t>
            </a:r>
            <a:r>
              <a:rPr lang="en-US" sz="2400" i="0" dirty="0" err="1">
                <a:solidFill>
                  <a:srgbClr val="C00000"/>
                </a:solidFill>
              </a:rPr>
              <a:t>git</a:t>
            </a:r>
            <a:r>
              <a:rPr lang="en-US" sz="2400" i="0" dirty="0">
                <a:solidFill>
                  <a:srgbClr val="C00000"/>
                </a:solidFill>
              </a:rPr>
              <a:t> </a:t>
            </a:r>
            <a:r>
              <a:rPr lang="en-US" sz="2400" i="0" dirty="0" err="1">
                <a:solidFill>
                  <a:srgbClr val="C00000"/>
                </a:solidFill>
              </a:rPr>
              <a:t>config</a:t>
            </a:r>
            <a:r>
              <a:rPr lang="en-US" sz="2400" i="0" dirty="0">
                <a:solidFill>
                  <a:srgbClr val="C00000"/>
                </a:solidFill>
              </a:rPr>
              <a:t> --global </a:t>
            </a:r>
            <a:r>
              <a:rPr lang="en-US" sz="2400" i="0" dirty="0" err="1">
                <a:solidFill>
                  <a:srgbClr val="C00000"/>
                </a:solidFill>
              </a:rPr>
              <a:t>user.email</a:t>
            </a:r>
            <a:r>
              <a:rPr lang="en-US" sz="2400" i="0" dirty="0">
                <a:solidFill>
                  <a:srgbClr val="C00000"/>
                </a:solidFill>
              </a:rPr>
              <a:t> thai.buiminh@nccsoft.vn</a:t>
            </a:r>
          </a:p>
          <a:p>
            <a:pPr marL="530352" lvl="1" indent="0">
              <a:buNone/>
            </a:pPr>
            <a:endParaRPr lang="en-US" sz="2400" dirty="0"/>
          </a:p>
          <a:p>
            <a:r>
              <a:rPr lang="en-US" sz="2400" i="0" dirty="0" err="1"/>
              <a:t>Thiết</a:t>
            </a:r>
            <a:r>
              <a:rPr lang="en-US" sz="2400" i="0" dirty="0"/>
              <a:t> </a:t>
            </a:r>
            <a:r>
              <a:rPr lang="en-US" sz="2400" i="0" dirty="0" err="1"/>
              <a:t>lập</a:t>
            </a:r>
            <a:r>
              <a:rPr lang="en-US" sz="2400" i="0" dirty="0"/>
              <a:t> alias</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alias.co checkout </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alias.br branch </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alias.ci commit </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alias.st status</a:t>
            </a:r>
          </a:p>
          <a:p>
            <a:endParaRPr lang="en-US" dirty="0"/>
          </a:p>
          <a:p>
            <a:pPr lvl="1"/>
            <a:endParaRPr lang="en-US" i="0" dirty="0"/>
          </a:p>
          <a:p>
            <a:endParaRPr lang="en-US" i="0" dirty="0"/>
          </a:p>
        </p:txBody>
      </p:sp>
    </p:spTree>
    <p:extLst>
      <p:ext uri="{BB962C8B-B14F-4D97-AF65-F5344CB8AC3E}">
        <p14:creationId xmlns:p14="http://schemas.microsoft.com/office/powerpoint/2010/main" val="53328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a:t>
            </a:r>
          </a:p>
        </p:txBody>
      </p:sp>
      <p:sp>
        <p:nvSpPr>
          <p:cNvPr id="3" name="Content Placeholder 2"/>
          <p:cNvSpPr>
            <a:spLocks noGrp="1"/>
          </p:cNvSpPr>
          <p:nvPr>
            <p:ph idx="1"/>
          </p:nvPr>
        </p:nvSpPr>
        <p:spPr>
          <a:xfrm>
            <a:off x="1371600" y="911457"/>
            <a:ext cx="9601200" cy="5370073"/>
          </a:xfrm>
        </p:spPr>
        <p:txBody>
          <a:bodyPr>
            <a:normAutofit/>
          </a:bodyPr>
          <a:lstStyle/>
          <a:p>
            <a:r>
              <a:rPr lang="en-US" sz="2800" dirty="0" err="1"/>
              <a:t>Các</a:t>
            </a:r>
            <a:r>
              <a:rPr lang="en-US" sz="2800" dirty="0"/>
              <a:t> </a:t>
            </a:r>
            <a:r>
              <a:rPr lang="en-US" sz="2800" dirty="0" err="1"/>
              <a:t>câu</a:t>
            </a:r>
            <a:r>
              <a:rPr lang="en-US" sz="2800" dirty="0"/>
              <a:t> </a:t>
            </a:r>
            <a:r>
              <a:rPr lang="en-US" sz="2800" dirty="0" err="1"/>
              <a:t>lệnh</a:t>
            </a:r>
            <a:r>
              <a:rPr lang="en-US" sz="2800" dirty="0"/>
              <a:t> </a:t>
            </a:r>
            <a:r>
              <a:rPr lang="en-US" sz="2800" dirty="0" err="1"/>
              <a:t>cơ</a:t>
            </a:r>
            <a:r>
              <a:rPr lang="en-US" sz="2800" dirty="0"/>
              <a:t> </a:t>
            </a:r>
            <a:r>
              <a:rPr lang="en-US" sz="2800" dirty="0" err="1"/>
              <a:t>bản</a:t>
            </a:r>
            <a:r>
              <a:rPr lang="en-US" sz="2800" dirty="0"/>
              <a:t>:</a:t>
            </a:r>
          </a:p>
          <a:p>
            <a:pPr lvl="1"/>
            <a:r>
              <a:rPr lang="en-US" sz="2800" dirty="0" err="1"/>
              <a:t>Khởi</a:t>
            </a:r>
            <a:r>
              <a:rPr lang="en-US" sz="2800" dirty="0"/>
              <a:t> </a:t>
            </a:r>
            <a:r>
              <a:rPr lang="en-US" sz="2800" dirty="0" err="1"/>
              <a:t>tạo</a:t>
            </a:r>
            <a:r>
              <a:rPr lang="en-US" sz="2800" dirty="0"/>
              <a:t> repo </a:t>
            </a:r>
            <a:r>
              <a:rPr lang="en-US" sz="2800" dirty="0" err="1"/>
              <a:t>từ</a:t>
            </a:r>
            <a:r>
              <a:rPr lang="en-US" sz="2800" dirty="0"/>
              <a:t> </a:t>
            </a:r>
            <a:r>
              <a:rPr lang="en-US" sz="2800" dirty="0" err="1"/>
              <a:t>thư</a:t>
            </a:r>
            <a:r>
              <a:rPr lang="en-US" sz="2800" dirty="0"/>
              <a:t> </a:t>
            </a:r>
            <a:r>
              <a:rPr lang="en-US" sz="2800" dirty="0" err="1"/>
              <a:t>mục</a:t>
            </a:r>
            <a:r>
              <a:rPr lang="en-US" sz="2800" dirty="0"/>
              <a:t> </a:t>
            </a:r>
            <a:r>
              <a:rPr lang="en-US" sz="2800" dirty="0" err="1"/>
              <a:t>cũ</a:t>
            </a:r>
            <a:r>
              <a:rPr lang="en-US" sz="2800" dirty="0"/>
              <a:t>:</a:t>
            </a:r>
            <a:br>
              <a:rPr lang="en-US" sz="2800" dirty="0"/>
            </a:br>
            <a:r>
              <a:rPr lang="en-US" sz="2400" i="0" dirty="0">
                <a:solidFill>
                  <a:srgbClr val="C00000"/>
                </a:solidFill>
              </a:rPr>
              <a:t>$ </a:t>
            </a:r>
            <a:r>
              <a:rPr lang="en-US" sz="2400" i="0" dirty="0" err="1">
                <a:solidFill>
                  <a:srgbClr val="C00000"/>
                </a:solidFill>
              </a:rPr>
              <a:t>git</a:t>
            </a:r>
            <a:r>
              <a:rPr lang="en-US" sz="2400" i="0" dirty="0">
                <a:solidFill>
                  <a:srgbClr val="C00000"/>
                </a:solidFill>
              </a:rPr>
              <a:t> </a:t>
            </a:r>
            <a:r>
              <a:rPr lang="en-US" sz="2400" i="0" dirty="0" err="1">
                <a:solidFill>
                  <a:srgbClr val="C00000"/>
                </a:solidFill>
              </a:rPr>
              <a:t>init</a:t>
            </a:r>
            <a:endParaRPr lang="en-US" sz="2400" i="0" dirty="0">
              <a:solidFill>
                <a:srgbClr val="C00000"/>
              </a:solidFill>
            </a:endParaRPr>
          </a:p>
          <a:p>
            <a:pPr lvl="1"/>
            <a:r>
              <a:rPr lang="en-US" sz="2800" dirty="0" err="1"/>
              <a:t>Thêm</a:t>
            </a:r>
            <a:r>
              <a:rPr lang="en-US" sz="2800" dirty="0"/>
              <a:t> </a:t>
            </a:r>
            <a:r>
              <a:rPr lang="en-US" sz="2800" dirty="0" err="1"/>
              <a:t>vào</a:t>
            </a:r>
            <a:r>
              <a:rPr lang="en-US" sz="2800" dirty="0"/>
              <a:t> </a:t>
            </a:r>
            <a:r>
              <a:rPr lang="en-US" sz="2800" dirty="0" err="1"/>
              <a:t>vùng</a:t>
            </a:r>
            <a:r>
              <a:rPr lang="en-US" sz="2800" dirty="0"/>
              <a:t> Stage</a:t>
            </a:r>
          </a:p>
          <a:p>
            <a:pPr marL="987552" lvl="2"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add &lt;</a:t>
            </a:r>
            <a:r>
              <a:rPr lang="en-US" sz="2400" dirty="0" err="1">
                <a:solidFill>
                  <a:srgbClr val="C00000"/>
                </a:solidFill>
              </a:rPr>
              <a:t>file_name</a:t>
            </a:r>
            <a:r>
              <a:rPr lang="en-US" sz="2400" dirty="0">
                <a:solidFill>
                  <a:srgbClr val="C00000"/>
                </a:solidFill>
              </a:rPr>
              <a:t>&gt;</a:t>
            </a:r>
          </a:p>
          <a:p>
            <a:pPr marL="987552" lvl="2"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add .</a:t>
            </a:r>
          </a:p>
          <a:p>
            <a:pPr lvl="1"/>
            <a:r>
              <a:rPr lang="en-US" sz="2800" dirty="0"/>
              <a:t>Commit</a:t>
            </a:r>
          </a:p>
          <a:p>
            <a:pPr marL="987552" lvl="2"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commit –m “Description…”</a:t>
            </a:r>
          </a:p>
          <a:p>
            <a:pPr marL="987552" lvl="2"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commit –a –m “Description…”</a:t>
            </a:r>
          </a:p>
          <a:p>
            <a:pPr lvl="1"/>
            <a:r>
              <a:rPr lang="en-US" sz="2800" dirty="0"/>
              <a:t>Sao </a:t>
            </a:r>
            <a:r>
              <a:rPr lang="en-US" sz="2800" dirty="0" err="1"/>
              <a:t>chép</a:t>
            </a:r>
            <a:r>
              <a:rPr lang="en-US" sz="2800" dirty="0"/>
              <a:t> </a:t>
            </a:r>
            <a:r>
              <a:rPr lang="en-US" sz="2800" dirty="0" err="1"/>
              <a:t>một</a:t>
            </a:r>
            <a:r>
              <a:rPr lang="en-US" sz="2800" dirty="0"/>
              <a:t> </a:t>
            </a:r>
            <a:r>
              <a:rPr lang="en-US" sz="2800" dirty="0" err="1"/>
              <a:t>kho</a:t>
            </a:r>
            <a:r>
              <a:rPr lang="en-US" sz="2800" dirty="0"/>
              <a:t> </a:t>
            </a:r>
            <a:r>
              <a:rPr lang="en-US" sz="2800" dirty="0" err="1"/>
              <a:t>chứa</a:t>
            </a:r>
            <a:endParaRPr lang="en-US" sz="2800" dirty="0"/>
          </a:p>
          <a:p>
            <a:pPr marL="530352" lvl="1" indent="0">
              <a:buNone/>
            </a:pPr>
            <a:r>
              <a:rPr lang="en-US" sz="2800" dirty="0"/>
              <a:t>	</a:t>
            </a:r>
            <a:r>
              <a:rPr lang="en-US" sz="2400" i="0" dirty="0">
                <a:solidFill>
                  <a:srgbClr val="C00000"/>
                </a:solidFill>
              </a:rPr>
              <a:t>$ </a:t>
            </a:r>
            <a:r>
              <a:rPr lang="en-US" sz="2400" i="0" dirty="0" err="1">
                <a:solidFill>
                  <a:srgbClr val="C00000"/>
                </a:solidFill>
              </a:rPr>
              <a:t>git</a:t>
            </a:r>
            <a:r>
              <a:rPr lang="en-US" sz="2400" i="0" dirty="0">
                <a:solidFill>
                  <a:srgbClr val="C00000"/>
                </a:solidFill>
              </a:rPr>
              <a:t> clone &lt;</a:t>
            </a:r>
            <a:r>
              <a:rPr lang="en-US" sz="2400" i="0" dirty="0" err="1">
                <a:solidFill>
                  <a:srgbClr val="C00000"/>
                </a:solidFill>
              </a:rPr>
              <a:t>url</a:t>
            </a:r>
            <a:r>
              <a:rPr lang="en-US" sz="2400" i="0" dirty="0">
                <a:solidFill>
                  <a:srgbClr val="C00000"/>
                </a:solidFill>
              </a:rPr>
              <a:t>&gt;</a:t>
            </a:r>
          </a:p>
        </p:txBody>
      </p:sp>
    </p:spTree>
    <p:extLst>
      <p:ext uri="{BB962C8B-B14F-4D97-AF65-F5344CB8AC3E}">
        <p14:creationId xmlns:p14="http://schemas.microsoft.com/office/powerpoint/2010/main" val="414408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a:t>
            </a:r>
          </a:p>
        </p:txBody>
      </p:sp>
      <p:sp>
        <p:nvSpPr>
          <p:cNvPr id="3" name="Content Placeholder 2"/>
          <p:cNvSpPr>
            <a:spLocks noGrp="1"/>
          </p:cNvSpPr>
          <p:nvPr>
            <p:ph idx="1"/>
          </p:nvPr>
        </p:nvSpPr>
        <p:spPr>
          <a:xfrm>
            <a:off x="1371599" y="911457"/>
            <a:ext cx="4752753" cy="5383326"/>
          </a:xfrm>
        </p:spPr>
        <p:txBody>
          <a:bodyPr>
            <a:normAutofit fontScale="92500" lnSpcReduction="10000"/>
          </a:bodyPr>
          <a:lstStyle/>
          <a:p>
            <a:r>
              <a:rPr lang="en-US" dirty="0" err="1"/>
              <a:t>Kiểm</a:t>
            </a:r>
            <a:r>
              <a:rPr lang="en-US" dirty="0"/>
              <a:t> </a:t>
            </a:r>
            <a:r>
              <a:rPr lang="en-US" dirty="0" err="1"/>
              <a:t>tra</a:t>
            </a:r>
            <a:r>
              <a:rPr lang="en-US" dirty="0"/>
              <a:t> </a:t>
            </a:r>
            <a:r>
              <a:rPr lang="en-US" dirty="0" err="1"/>
              <a:t>trạng</a:t>
            </a:r>
            <a:r>
              <a:rPr lang="en-US" dirty="0"/>
              <a:t> </a:t>
            </a:r>
            <a:r>
              <a:rPr lang="en-US" dirty="0" err="1"/>
              <a:t>thái</a:t>
            </a:r>
            <a:r>
              <a:rPr lang="en-US" dirty="0"/>
              <a:t>:</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status</a:t>
            </a:r>
          </a:p>
          <a:p>
            <a:r>
              <a:rPr lang="en-US" dirty="0" err="1"/>
              <a:t>Bỏ</a:t>
            </a:r>
            <a:r>
              <a:rPr lang="en-US" dirty="0"/>
              <a:t> qua </a:t>
            </a:r>
            <a:r>
              <a:rPr lang="en-US" dirty="0" err="1"/>
              <a:t>theo</a:t>
            </a:r>
            <a:r>
              <a:rPr lang="en-US" dirty="0"/>
              <a:t> </a:t>
            </a:r>
            <a:r>
              <a:rPr lang="en-US" dirty="0" err="1"/>
              <a:t>dõi</a:t>
            </a:r>
            <a:r>
              <a:rPr lang="en-US" dirty="0"/>
              <a:t> </a:t>
            </a:r>
            <a:r>
              <a:rPr lang="en-US" dirty="0" err="1"/>
              <a:t>sử</a:t>
            </a:r>
            <a:r>
              <a:rPr lang="en-US" dirty="0"/>
              <a:t> </a:t>
            </a:r>
            <a:r>
              <a:rPr lang="en-US" dirty="0" err="1"/>
              <a:t>dụng</a:t>
            </a:r>
            <a:r>
              <a:rPr lang="en-US" dirty="0"/>
              <a:t> file </a:t>
            </a:r>
            <a:r>
              <a:rPr lang="en-US" i="1" dirty="0">
                <a:solidFill>
                  <a:schemeClr val="tx1"/>
                </a:solidFill>
              </a:rPr>
              <a:t>.</a:t>
            </a:r>
            <a:r>
              <a:rPr lang="en-US" sz="2400" i="1" dirty="0" err="1">
                <a:solidFill>
                  <a:schemeClr val="tx1"/>
                </a:solidFill>
              </a:rPr>
              <a:t>gitignore</a:t>
            </a:r>
            <a:endParaRPr lang="en-US" sz="2400" i="1" dirty="0">
              <a:solidFill>
                <a:schemeClr val="tx1"/>
              </a:solidFill>
            </a:endParaRPr>
          </a:p>
          <a:p>
            <a:r>
              <a:rPr lang="en-US" dirty="0" err="1">
                <a:solidFill>
                  <a:schemeClr val="tx1"/>
                </a:solidFill>
              </a:rPr>
              <a:t>Xem</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p>
          <a:p>
            <a:pPr lvl="1"/>
            <a:r>
              <a:rPr lang="en-US" dirty="0" err="1">
                <a:solidFill>
                  <a:schemeClr val="tx1"/>
                </a:solidFill>
              </a:rPr>
              <a:t>Chưa</a:t>
            </a:r>
            <a:r>
              <a:rPr lang="en-US" dirty="0">
                <a:solidFill>
                  <a:schemeClr val="tx1"/>
                </a:solidFill>
              </a:rPr>
              <a:t> stage:</a:t>
            </a:r>
          </a:p>
          <a:p>
            <a:pPr marL="987552" lvl="2"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diff</a:t>
            </a:r>
          </a:p>
          <a:p>
            <a:pPr lvl="1"/>
            <a:r>
              <a:rPr lang="en-US" dirty="0" err="1">
                <a:solidFill>
                  <a:schemeClr val="tx1"/>
                </a:solidFill>
              </a:rPr>
              <a:t>Đã</a:t>
            </a:r>
            <a:r>
              <a:rPr lang="en-US" dirty="0">
                <a:solidFill>
                  <a:schemeClr val="tx1"/>
                </a:solidFill>
              </a:rPr>
              <a:t> stage:</a:t>
            </a:r>
          </a:p>
          <a:p>
            <a:pPr marL="987552" lvl="2"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diff --staged</a:t>
            </a:r>
          </a:p>
          <a:p>
            <a:r>
              <a:rPr lang="en-US" dirty="0" err="1">
                <a:solidFill>
                  <a:schemeClr val="tx1"/>
                </a:solidFill>
              </a:rPr>
              <a:t>Xoá</a:t>
            </a:r>
            <a:endParaRPr lang="en-US" dirty="0">
              <a:solidFill>
                <a:schemeClr val="tx1"/>
              </a:solidFill>
            </a:endParaRP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rm</a:t>
            </a:r>
            <a:r>
              <a:rPr lang="en-US" sz="2400" dirty="0">
                <a:solidFill>
                  <a:srgbClr val="C00000"/>
                </a:solidFill>
              </a:rPr>
              <a:t> &lt;</a:t>
            </a:r>
            <a:r>
              <a:rPr lang="en-US" sz="2400" dirty="0" err="1">
                <a:solidFill>
                  <a:srgbClr val="C00000"/>
                </a:solidFill>
              </a:rPr>
              <a:t>file_name</a:t>
            </a:r>
            <a:r>
              <a:rPr lang="en-US" sz="2400" dirty="0">
                <a:solidFill>
                  <a:srgbClr val="C00000"/>
                </a:solidFill>
              </a:rPr>
              <a:t>&gt;</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rm</a:t>
            </a:r>
            <a:r>
              <a:rPr lang="en-US" sz="2400" dirty="0">
                <a:solidFill>
                  <a:srgbClr val="C00000"/>
                </a:solidFill>
              </a:rPr>
              <a:t> --cached &lt;</a:t>
            </a:r>
            <a:r>
              <a:rPr lang="en-US" sz="2400" dirty="0" err="1">
                <a:solidFill>
                  <a:srgbClr val="C00000"/>
                </a:solidFill>
              </a:rPr>
              <a:t>file_name</a:t>
            </a:r>
            <a:r>
              <a:rPr lang="en-US" sz="2400" dirty="0">
                <a:solidFill>
                  <a:srgbClr val="C00000"/>
                </a:solidFill>
              </a:rPr>
              <a:t>&gt;</a:t>
            </a:r>
          </a:p>
          <a:p>
            <a:r>
              <a:rPr lang="en-US" dirty="0">
                <a:solidFill>
                  <a:schemeClr val="tx1"/>
                </a:solidFill>
              </a:rPr>
              <a:t>Di </a:t>
            </a:r>
            <a:r>
              <a:rPr lang="en-US" dirty="0" err="1">
                <a:solidFill>
                  <a:schemeClr val="tx1"/>
                </a:solidFill>
              </a:rPr>
              <a:t>chuyển</a:t>
            </a:r>
            <a:endParaRPr lang="en-US" dirty="0">
              <a:solidFill>
                <a:schemeClr val="tx1"/>
              </a:solidFill>
            </a:endParaRP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mv </a:t>
            </a:r>
            <a:r>
              <a:rPr lang="en-US" sz="2400" dirty="0" err="1">
                <a:solidFill>
                  <a:srgbClr val="C00000"/>
                </a:solidFill>
              </a:rPr>
              <a:t>file_from</a:t>
            </a:r>
            <a:r>
              <a:rPr lang="en-US" sz="2400" dirty="0">
                <a:solidFill>
                  <a:srgbClr val="C00000"/>
                </a:solidFill>
              </a:rPr>
              <a:t> </a:t>
            </a:r>
            <a:r>
              <a:rPr lang="en-US" sz="2400" dirty="0" err="1">
                <a:solidFill>
                  <a:srgbClr val="C00000"/>
                </a:solidFill>
              </a:rPr>
              <a:t>file_to</a:t>
            </a:r>
            <a:endParaRPr lang="en-US" sz="2400" dirty="0">
              <a:solidFill>
                <a:srgbClr val="C00000"/>
              </a:solidFill>
            </a:endParaRPr>
          </a:p>
        </p:txBody>
      </p:sp>
      <p:pic>
        <p:nvPicPr>
          <p:cNvPr id="3074" name="Picture 2" descr="https://git-scm.com/figures/18333fig0201-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991" y="1315494"/>
            <a:ext cx="6411009" cy="406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3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a:t>
            </a:r>
          </a:p>
        </p:txBody>
      </p:sp>
      <p:sp>
        <p:nvSpPr>
          <p:cNvPr id="3" name="Content Placeholder 2"/>
          <p:cNvSpPr>
            <a:spLocks noGrp="1"/>
          </p:cNvSpPr>
          <p:nvPr>
            <p:ph idx="1"/>
          </p:nvPr>
        </p:nvSpPr>
        <p:spPr>
          <a:xfrm>
            <a:off x="1371600" y="911457"/>
            <a:ext cx="9601200" cy="5123583"/>
          </a:xfrm>
        </p:spPr>
        <p:txBody>
          <a:bodyPr>
            <a:normAutofit lnSpcReduction="10000"/>
          </a:bodyPr>
          <a:lstStyle/>
          <a:p>
            <a:r>
              <a:rPr lang="en-US" dirty="0" err="1"/>
              <a:t>Xem</a:t>
            </a:r>
            <a:r>
              <a:rPr lang="en-US" dirty="0"/>
              <a:t> </a:t>
            </a:r>
            <a:r>
              <a:rPr lang="en-US" dirty="0" err="1"/>
              <a:t>lịch</a:t>
            </a:r>
            <a:r>
              <a:rPr lang="en-US" dirty="0"/>
              <a:t> </a:t>
            </a:r>
            <a:r>
              <a:rPr lang="en-US" dirty="0" err="1"/>
              <a:t>sử</a:t>
            </a:r>
            <a:r>
              <a:rPr lang="en-US" dirty="0"/>
              <a:t> commit</a:t>
            </a:r>
          </a:p>
          <a:p>
            <a:pPr marL="530352" lvl="1" indent="0">
              <a:buNone/>
            </a:pPr>
            <a:r>
              <a:rPr lang="en-US" dirty="0">
                <a:solidFill>
                  <a:srgbClr val="C00000"/>
                </a:solidFill>
                <a:latin typeface="Arial" panose="020B0604020202020204" pitchFamily="34" charset="0"/>
                <a:cs typeface="Arial" panose="020B0604020202020204" pitchFamily="34" charset="0"/>
              </a:rPr>
              <a:t>	$ git log --</a:t>
            </a:r>
            <a:r>
              <a:rPr lang="en-US" dirty="0" err="1">
                <a:solidFill>
                  <a:srgbClr val="C00000"/>
                </a:solidFill>
                <a:latin typeface="Arial" panose="020B0604020202020204" pitchFamily="34" charset="0"/>
                <a:cs typeface="Arial" panose="020B0604020202020204" pitchFamily="34" charset="0"/>
              </a:rPr>
              <a:t>oneline</a:t>
            </a:r>
            <a:endParaRPr lang="en-US" dirty="0">
              <a:solidFill>
                <a:srgbClr val="C00000"/>
              </a:solidFill>
              <a:latin typeface="Arial" panose="020B0604020202020204" pitchFamily="34" charset="0"/>
              <a:cs typeface="Arial" panose="020B0604020202020204" pitchFamily="34" charset="0"/>
            </a:endParaRPr>
          </a:p>
          <a:p>
            <a:r>
              <a:rPr lang="en-US" dirty="0" err="1"/>
              <a:t>Hiển</a:t>
            </a:r>
            <a:r>
              <a:rPr lang="en-US" dirty="0"/>
              <a:t> </a:t>
            </a:r>
            <a:r>
              <a:rPr lang="en-US" dirty="0" err="1"/>
              <a:t>thị</a:t>
            </a:r>
            <a:r>
              <a:rPr lang="en-US" dirty="0"/>
              <a:t> diff </a:t>
            </a:r>
            <a:r>
              <a:rPr lang="en-US" dirty="0" err="1"/>
              <a:t>của</a:t>
            </a:r>
            <a:r>
              <a:rPr lang="en-US" dirty="0"/>
              <a:t> </a:t>
            </a:r>
            <a:r>
              <a:rPr lang="en-US" dirty="0" err="1"/>
              <a:t>từng</a:t>
            </a:r>
            <a:r>
              <a:rPr lang="en-US" dirty="0"/>
              <a:t> commit:</a:t>
            </a:r>
          </a:p>
          <a:p>
            <a:pPr marL="530352" lvl="1" indent="0">
              <a:buNone/>
            </a:pPr>
            <a:r>
              <a:rPr lang="en-US" dirty="0">
                <a:solidFill>
                  <a:srgbClr val="C00000"/>
                </a:solidFill>
                <a:latin typeface="Arial" panose="020B0604020202020204" pitchFamily="34" charset="0"/>
                <a:cs typeface="Arial" panose="020B0604020202020204" pitchFamily="34" charset="0"/>
              </a:rPr>
              <a:t>	$ git log -p</a:t>
            </a:r>
          </a:p>
          <a:p>
            <a:pPr marL="530352" lvl="1" indent="0">
              <a:buNone/>
            </a:pPr>
            <a:r>
              <a:rPr lang="en-US" dirty="0">
                <a:solidFill>
                  <a:srgbClr val="C00000"/>
                </a:solidFill>
                <a:latin typeface="Arial" panose="020B0604020202020204" pitchFamily="34" charset="0"/>
                <a:cs typeface="Arial" panose="020B0604020202020204" pitchFamily="34" charset="0"/>
              </a:rPr>
              <a:t>	$ git log --graph --</a:t>
            </a:r>
            <a:r>
              <a:rPr lang="en-US" dirty="0" err="1">
                <a:solidFill>
                  <a:srgbClr val="C00000"/>
                </a:solidFill>
                <a:latin typeface="Arial" panose="020B0604020202020204" pitchFamily="34" charset="0"/>
                <a:cs typeface="Arial" panose="020B0604020202020204" pitchFamily="34" charset="0"/>
              </a:rPr>
              <a:t>oneline</a:t>
            </a:r>
            <a:r>
              <a:rPr lang="en-US" dirty="0">
                <a:solidFill>
                  <a:srgbClr val="C00000"/>
                </a:solidFill>
                <a:latin typeface="Arial" panose="020B0604020202020204" pitchFamily="34" charset="0"/>
                <a:cs typeface="Arial" panose="020B0604020202020204" pitchFamily="34" charset="0"/>
              </a:rPr>
              <a:t> --all</a:t>
            </a:r>
          </a:p>
          <a:p>
            <a:r>
              <a:rPr lang="en-US" dirty="0" err="1"/>
              <a:t>Thay</a:t>
            </a:r>
            <a:r>
              <a:rPr lang="en-US" dirty="0"/>
              <a:t> </a:t>
            </a:r>
            <a:r>
              <a:rPr lang="en-US" dirty="0" err="1"/>
              <a:t>đổi</a:t>
            </a:r>
            <a:r>
              <a:rPr lang="en-US" dirty="0"/>
              <a:t> commit </a:t>
            </a:r>
            <a:r>
              <a:rPr lang="en-US" dirty="0" err="1"/>
              <a:t>cuối</a:t>
            </a:r>
            <a:r>
              <a:rPr lang="en-US" dirty="0"/>
              <a:t> </a:t>
            </a:r>
            <a:r>
              <a:rPr lang="en-US" dirty="0" err="1"/>
              <a:t>cùng</a:t>
            </a:r>
            <a:r>
              <a:rPr lang="en-US" dirty="0"/>
              <a:t>:</a:t>
            </a:r>
          </a:p>
          <a:p>
            <a:pPr marL="530352" lvl="1" indent="0">
              <a:buNone/>
            </a:pPr>
            <a:r>
              <a:rPr lang="en-US" dirty="0">
                <a:solidFill>
                  <a:srgbClr val="C00000"/>
                </a:solidFill>
                <a:latin typeface="Arial" panose="020B0604020202020204" pitchFamily="34" charset="0"/>
                <a:cs typeface="Arial" panose="020B0604020202020204" pitchFamily="34" charset="0"/>
              </a:rPr>
              <a:t>	$ git commit --amend</a:t>
            </a:r>
          </a:p>
          <a:p>
            <a:r>
              <a:rPr lang="en-US" dirty="0" err="1"/>
              <a:t>Loại</a:t>
            </a:r>
            <a:r>
              <a:rPr lang="en-US" dirty="0"/>
              <a:t> </a:t>
            </a:r>
            <a:r>
              <a:rPr lang="en-US" dirty="0" err="1"/>
              <a:t>bỏ</a:t>
            </a:r>
            <a:r>
              <a:rPr lang="en-US" dirty="0"/>
              <a:t> </a:t>
            </a:r>
            <a:r>
              <a:rPr lang="en-US" dirty="0" err="1"/>
              <a:t>tập</a:t>
            </a:r>
            <a:r>
              <a:rPr lang="en-US" dirty="0"/>
              <a:t> tin </a:t>
            </a:r>
            <a:r>
              <a:rPr lang="en-US" dirty="0" err="1"/>
              <a:t>đã</a:t>
            </a:r>
            <a:r>
              <a:rPr lang="en-US" dirty="0"/>
              <a:t> </a:t>
            </a:r>
            <a:r>
              <a:rPr lang="en-US" dirty="0" err="1"/>
              <a:t>tổ</a:t>
            </a:r>
            <a:r>
              <a:rPr lang="en-US" dirty="0"/>
              <a:t> </a:t>
            </a:r>
            <a:r>
              <a:rPr lang="en-US" dirty="0" err="1"/>
              <a:t>chức</a:t>
            </a:r>
            <a:r>
              <a:rPr lang="en-US" dirty="0"/>
              <a:t> (</a:t>
            </a:r>
            <a:r>
              <a:rPr lang="en-US" dirty="0" err="1"/>
              <a:t>đã</a:t>
            </a:r>
            <a:r>
              <a:rPr lang="en-US" dirty="0"/>
              <a:t> $git add):</a:t>
            </a:r>
          </a:p>
          <a:p>
            <a:pPr marL="0" indent="0">
              <a:buNone/>
            </a:pPr>
            <a:r>
              <a:rPr lang="en-US" dirty="0">
                <a:solidFill>
                  <a:srgbClr val="C00000"/>
                </a:solidFill>
                <a:cs typeface="Arial" panose="020B0604020202020204" pitchFamily="34" charset="0"/>
              </a:rPr>
              <a:t>	$ git reset HEAD &lt;</a:t>
            </a:r>
            <a:r>
              <a:rPr lang="en-US" dirty="0" err="1">
                <a:solidFill>
                  <a:srgbClr val="C00000"/>
                </a:solidFill>
                <a:cs typeface="Arial" panose="020B0604020202020204" pitchFamily="34" charset="0"/>
              </a:rPr>
              <a:t>file_name</a:t>
            </a:r>
            <a:r>
              <a:rPr lang="en-US" dirty="0">
                <a:solidFill>
                  <a:srgbClr val="C00000"/>
                </a:solidFill>
                <a:cs typeface="Arial" panose="020B0604020202020204" pitchFamily="34" charset="0"/>
              </a:rPr>
              <a:t>&gt;</a:t>
            </a:r>
            <a:endParaRPr lang="en-US" dirty="0"/>
          </a:p>
          <a:p>
            <a:r>
              <a:rPr lang="en-US" dirty="0"/>
              <a:t>Remove the last commit</a:t>
            </a:r>
          </a:p>
          <a:p>
            <a:pPr marL="530352" lvl="1" indent="0">
              <a:buNone/>
            </a:pPr>
            <a:r>
              <a:rPr lang="en-US" dirty="0">
                <a:solidFill>
                  <a:srgbClr val="FF0000"/>
                </a:solidFill>
              </a:rPr>
              <a:t>	$ git reset --soft HEAD~1 </a:t>
            </a:r>
            <a:r>
              <a:rPr lang="en-US" dirty="0">
                <a:solidFill>
                  <a:schemeClr val="tx1"/>
                </a:solidFill>
              </a:rPr>
              <a:t>(1 – </a:t>
            </a:r>
            <a:r>
              <a:rPr lang="en-US" dirty="0" err="1">
                <a:solidFill>
                  <a:schemeClr val="tx1"/>
                </a:solidFill>
              </a:rPr>
              <a:t>số</a:t>
            </a:r>
            <a:r>
              <a:rPr lang="en-US" dirty="0">
                <a:solidFill>
                  <a:schemeClr val="tx1"/>
                </a:solidFill>
              </a:rPr>
              <a:t> commit </a:t>
            </a:r>
            <a:r>
              <a:rPr lang="en-US" dirty="0" err="1">
                <a:solidFill>
                  <a:schemeClr val="tx1"/>
                </a:solidFill>
              </a:rPr>
              <a:t>muốn</a:t>
            </a:r>
            <a:r>
              <a:rPr lang="en-US">
                <a:solidFill>
                  <a:schemeClr val="tx1"/>
                </a:solidFill>
              </a:rPr>
              <a:t> reset)</a:t>
            </a:r>
            <a:endParaRPr lang="en-US" dirty="0">
              <a:solidFill>
                <a:schemeClr val="tx1"/>
              </a:solidFill>
              <a:cs typeface="Arial" panose="020B0604020202020204" pitchFamily="34" charset="0"/>
            </a:endParaRPr>
          </a:p>
          <a:p>
            <a:r>
              <a:rPr lang="en-US" dirty="0" err="1"/>
              <a:t>Phục</a:t>
            </a:r>
            <a:r>
              <a:rPr lang="en-US" dirty="0"/>
              <a:t> </a:t>
            </a:r>
            <a:r>
              <a:rPr lang="en-US" dirty="0" err="1"/>
              <a:t>hồi</a:t>
            </a:r>
            <a:r>
              <a:rPr lang="en-US" dirty="0"/>
              <a:t> </a:t>
            </a:r>
            <a:r>
              <a:rPr lang="en-US" dirty="0" err="1"/>
              <a:t>tập</a:t>
            </a:r>
            <a:r>
              <a:rPr lang="en-US" dirty="0"/>
              <a:t> tin </a:t>
            </a:r>
            <a:r>
              <a:rPr lang="en-US" dirty="0" err="1"/>
              <a:t>đã</a:t>
            </a:r>
            <a:r>
              <a:rPr lang="en-US" dirty="0"/>
              <a:t> </a:t>
            </a:r>
            <a:r>
              <a:rPr lang="en-US" dirty="0" err="1"/>
              <a:t>thay</a:t>
            </a:r>
            <a:r>
              <a:rPr lang="en-US" dirty="0"/>
              <a:t> </a:t>
            </a:r>
            <a:r>
              <a:rPr lang="en-US" dirty="0" err="1"/>
              <a:t>đổi</a:t>
            </a:r>
            <a:endParaRPr lang="en-US" dirty="0"/>
          </a:p>
          <a:p>
            <a:pPr marL="530352" lvl="1" indent="0">
              <a:buNone/>
            </a:pPr>
            <a:r>
              <a:rPr lang="en-US" dirty="0">
                <a:solidFill>
                  <a:srgbClr val="C00000"/>
                </a:solidFill>
                <a:latin typeface="Arial" panose="020B0604020202020204" pitchFamily="34" charset="0"/>
                <a:cs typeface="Arial" panose="020B0604020202020204" pitchFamily="34" charset="0"/>
              </a:rPr>
              <a:t>	$ git checkout -- &lt;</a:t>
            </a:r>
            <a:r>
              <a:rPr lang="en-US" dirty="0" err="1">
                <a:solidFill>
                  <a:srgbClr val="C00000"/>
                </a:solidFill>
                <a:latin typeface="Arial" panose="020B0604020202020204" pitchFamily="34" charset="0"/>
                <a:cs typeface="Arial" panose="020B0604020202020204" pitchFamily="34" charset="0"/>
              </a:rPr>
              <a:t>file_name</a:t>
            </a:r>
            <a:r>
              <a:rPr lang="en-US" dirty="0">
                <a:solidFill>
                  <a:srgbClr val="C00000"/>
                </a:solidFill>
                <a:latin typeface="Arial" panose="020B0604020202020204" pitchFamily="34" charset="0"/>
                <a:cs typeface="Arial" panose="020B0604020202020204" pitchFamily="34" charset="0"/>
              </a:rPr>
              <a:t>&gt;</a:t>
            </a:r>
          </a:p>
          <a:p>
            <a:endParaRPr lang="en-US" dirty="0"/>
          </a:p>
        </p:txBody>
      </p:sp>
    </p:spTree>
    <p:extLst>
      <p:ext uri="{BB962C8B-B14F-4D97-AF65-F5344CB8AC3E}">
        <p14:creationId xmlns:p14="http://schemas.microsoft.com/office/powerpoint/2010/main" val="263425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basics</a:t>
            </a:r>
          </a:p>
        </p:txBody>
      </p:sp>
      <p:sp>
        <p:nvSpPr>
          <p:cNvPr id="3" name="Content Placeholder 2"/>
          <p:cNvSpPr>
            <a:spLocks noGrp="1"/>
          </p:cNvSpPr>
          <p:nvPr>
            <p:ph idx="1"/>
          </p:nvPr>
        </p:nvSpPr>
        <p:spPr>
          <a:xfrm>
            <a:off x="1371600" y="911457"/>
            <a:ext cx="9601200" cy="5341859"/>
          </a:xfrm>
        </p:spPr>
        <p:txBody>
          <a:bodyPr>
            <a:normAutofit/>
          </a:bodyPr>
          <a:lstStyle/>
          <a:p>
            <a:r>
              <a:rPr lang="en-US" dirty="0" err="1"/>
              <a:t>Hiển</a:t>
            </a:r>
            <a:r>
              <a:rPr lang="en-US" dirty="0"/>
              <a:t> </a:t>
            </a:r>
            <a:r>
              <a:rPr lang="en-US" dirty="0" err="1"/>
              <a:t>thị</a:t>
            </a:r>
            <a:r>
              <a:rPr lang="en-US" dirty="0"/>
              <a:t> remote:</a:t>
            </a:r>
          </a:p>
          <a:p>
            <a:pPr marL="530352" lvl="1" indent="0">
              <a:buNone/>
            </a:pPr>
            <a:r>
              <a:rPr lang="en-US" dirty="0">
                <a:solidFill>
                  <a:srgbClr val="C00000"/>
                </a:solidFill>
              </a:rPr>
              <a:t>$ </a:t>
            </a:r>
            <a:r>
              <a:rPr lang="en-US" dirty="0" err="1">
                <a:solidFill>
                  <a:srgbClr val="C00000"/>
                </a:solidFill>
              </a:rPr>
              <a:t>git</a:t>
            </a:r>
            <a:r>
              <a:rPr lang="en-US" dirty="0">
                <a:solidFill>
                  <a:srgbClr val="C00000"/>
                </a:solidFill>
              </a:rPr>
              <a:t> remote –v</a:t>
            </a:r>
          </a:p>
          <a:p>
            <a:pPr marL="530352" lvl="1" indent="0">
              <a:buNone/>
            </a:pPr>
            <a:r>
              <a:rPr lang="en-US" dirty="0">
                <a:solidFill>
                  <a:srgbClr val="C00000"/>
                </a:solidFill>
              </a:rPr>
              <a:t>origin  </a:t>
            </a:r>
            <a:r>
              <a:rPr lang="en-US" dirty="0" err="1">
                <a:solidFill>
                  <a:srgbClr val="C00000"/>
                </a:solidFill>
              </a:rPr>
              <a:t>git@github.com:thaibmnccsoft</a:t>
            </a:r>
            <a:r>
              <a:rPr lang="en-US" dirty="0">
                <a:solidFill>
                  <a:srgbClr val="C00000"/>
                </a:solidFill>
              </a:rPr>
              <a:t>/angular-tour-of-</a:t>
            </a:r>
            <a:r>
              <a:rPr lang="en-US" dirty="0" err="1">
                <a:solidFill>
                  <a:srgbClr val="C00000"/>
                </a:solidFill>
              </a:rPr>
              <a:t>heroes.git</a:t>
            </a:r>
            <a:r>
              <a:rPr lang="en-US" dirty="0">
                <a:solidFill>
                  <a:srgbClr val="C00000"/>
                </a:solidFill>
              </a:rPr>
              <a:t> (fetch)</a:t>
            </a:r>
          </a:p>
          <a:p>
            <a:pPr marL="530352" lvl="1" indent="0">
              <a:buNone/>
            </a:pPr>
            <a:r>
              <a:rPr lang="en-US" dirty="0">
                <a:solidFill>
                  <a:srgbClr val="C00000"/>
                </a:solidFill>
              </a:rPr>
              <a:t>origin  </a:t>
            </a:r>
            <a:r>
              <a:rPr lang="en-US" dirty="0" err="1">
                <a:solidFill>
                  <a:srgbClr val="C00000"/>
                </a:solidFill>
              </a:rPr>
              <a:t>git@github.com:thaibmnccsoft</a:t>
            </a:r>
            <a:r>
              <a:rPr lang="en-US" dirty="0">
                <a:solidFill>
                  <a:srgbClr val="C00000"/>
                </a:solidFill>
              </a:rPr>
              <a:t>/angular-tour-of-</a:t>
            </a:r>
            <a:r>
              <a:rPr lang="en-US" dirty="0" err="1">
                <a:solidFill>
                  <a:srgbClr val="C00000"/>
                </a:solidFill>
              </a:rPr>
              <a:t>heroes.git</a:t>
            </a:r>
            <a:r>
              <a:rPr lang="en-US" dirty="0">
                <a:solidFill>
                  <a:srgbClr val="C00000"/>
                </a:solidFill>
              </a:rPr>
              <a:t> (push)</a:t>
            </a:r>
          </a:p>
          <a:p>
            <a:r>
              <a:rPr lang="en-US" dirty="0" err="1"/>
              <a:t>Thêm</a:t>
            </a:r>
            <a:r>
              <a:rPr lang="en-US" dirty="0"/>
              <a:t> remote: </a:t>
            </a:r>
          </a:p>
          <a:p>
            <a:pPr marL="530352" lvl="1" indent="0">
              <a:buNone/>
            </a:pPr>
            <a:r>
              <a:rPr lang="en-US" dirty="0">
                <a:solidFill>
                  <a:srgbClr val="C00000"/>
                </a:solidFill>
              </a:rPr>
              <a:t>$ </a:t>
            </a:r>
            <a:r>
              <a:rPr lang="en-US" dirty="0" err="1">
                <a:solidFill>
                  <a:srgbClr val="C00000"/>
                </a:solidFill>
              </a:rPr>
              <a:t>git</a:t>
            </a:r>
            <a:r>
              <a:rPr lang="en-US" dirty="0">
                <a:solidFill>
                  <a:srgbClr val="C00000"/>
                </a:solidFill>
              </a:rPr>
              <a:t> remote add &lt;</a:t>
            </a:r>
            <a:r>
              <a:rPr lang="en-US" dirty="0" err="1">
                <a:solidFill>
                  <a:srgbClr val="C00000"/>
                </a:solidFill>
              </a:rPr>
              <a:t>short_name</a:t>
            </a:r>
            <a:r>
              <a:rPr lang="en-US" dirty="0">
                <a:solidFill>
                  <a:srgbClr val="C00000"/>
                </a:solidFill>
              </a:rPr>
              <a:t>&gt; &lt;</a:t>
            </a:r>
            <a:r>
              <a:rPr lang="en-US" dirty="0" err="1">
                <a:solidFill>
                  <a:srgbClr val="C00000"/>
                </a:solidFill>
              </a:rPr>
              <a:t>url</a:t>
            </a:r>
            <a:r>
              <a:rPr lang="en-US" dirty="0">
                <a:solidFill>
                  <a:srgbClr val="C00000"/>
                </a:solidFill>
              </a:rPr>
              <a:t>&gt;</a:t>
            </a:r>
          </a:p>
          <a:p>
            <a:r>
              <a:rPr lang="en-US" dirty="0" err="1"/>
              <a:t>Đẩy</a:t>
            </a:r>
            <a:r>
              <a:rPr lang="en-US" dirty="0"/>
              <a:t> </a:t>
            </a:r>
            <a:r>
              <a:rPr lang="en-US" dirty="0" err="1"/>
              <a:t>lên</a:t>
            </a:r>
            <a:r>
              <a:rPr lang="en-US" dirty="0"/>
              <a:t> </a:t>
            </a:r>
            <a:r>
              <a:rPr lang="en-US" dirty="0" err="1"/>
              <a:t>máy</a:t>
            </a:r>
            <a:r>
              <a:rPr lang="en-US" dirty="0"/>
              <a:t> </a:t>
            </a:r>
            <a:r>
              <a:rPr lang="en-US" dirty="0" err="1"/>
              <a:t>chủ</a:t>
            </a:r>
            <a:r>
              <a:rPr lang="en-US" dirty="0"/>
              <a:t>:</a:t>
            </a:r>
          </a:p>
          <a:p>
            <a:pPr marL="530352" lvl="1" indent="0">
              <a:buNone/>
            </a:pPr>
            <a:r>
              <a:rPr lang="en-US" dirty="0">
                <a:solidFill>
                  <a:srgbClr val="C00000"/>
                </a:solidFill>
              </a:rPr>
              <a:t>$ </a:t>
            </a:r>
            <a:r>
              <a:rPr lang="en-US" dirty="0" err="1">
                <a:solidFill>
                  <a:srgbClr val="C00000"/>
                </a:solidFill>
              </a:rPr>
              <a:t>git</a:t>
            </a:r>
            <a:r>
              <a:rPr lang="en-US" dirty="0">
                <a:solidFill>
                  <a:srgbClr val="C00000"/>
                </a:solidFill>
              </a:rPr>
              <a:t> push &lt;</a:t>
            </a:r>
            <a:r>
              <a:rPr lang="en-US" dirty="0" err="1">
                <a:solidFill>
                  <a:srgbClr val="C00000"/>
                </a:solidFill>
              </a:rPr>
              <a:t>remote_name</a:t>
            </a:r>
            <a:r>
              <a:rPr lang="en-US" dirty="0">
                <a:solidFill>
                  <a:srgbClr val="C00000"/>
                </a:solidFill>
              </a:rPr>
              <a:t>&gt; &lt;</a:t>
            </a:r>
            <a:r>
              <a:rPr lang="en-US" dirty="0" err="1">
                <a:solidFill>
                  <a:srgbClr val="C00000"/>
                </a:solidFill>
              </a:rPr>
              <a:t>branch_name</a:t>
            </a:r>
            <a:r>
              <a:rPr lang="en-US" dirty="0">
                <a:solidFill>
                  <a:srgbClr val="C00000"/>
                </a:solidFill>
              </a:rPr>
              <a:t>&gt;</a:t>
            </a:r>
          </a:p>
          <a:p>
            <a:r>
              <a:rPr lang="en-US" dirty="0" err="1"/>
              <a:t>Xóa</a:t>
            </a:r>
            <a:r>
              <a:rPr lang="en-US" dirty="0"/>
              <a:t> remote:</a:t>
            </a:r>
          </a:p>
          <a:p>
            <a:pPr marL="530352" lvl="1" indent="0">
              <a:buNone/>
            </a:pPr>
            <a:r>
              <a:rPr lang="en-US" dirty="0">
                <a:solidFill>
                  <a:srgbClr val="C00000"/>
                </a:solidFill>
              </a:rPr>
              <a:t>$ </a:t>
            </a:r>
            <a:r>
              <a:rPr lang="en-US" dirty="0" err="1">
                <a:solidFill>
                  <a:srgbClr val="C00000"/>
                </a:solidFill>
              </a:rPr>
              <a:t>git</a:t>
            </a:r>
            <a:r>
              <a:rPr lang="en-US" dirty="0">
                <a:solidFill>
                  <a:srgbClr val="C00000"/>
                </a:solidFill>
              </a:rPr>
              <a:t> remote </a:t>
            </a:r>
            <a:r>
              <a:rPr lang="en-US" dirty="0" err="1">
                <a:solidFill>
                  <a:srgbClr val="C00000"/>
                </a:solidFill>
              </a:rPr>
              <a:t>rm</a:t>
            </a:r>
            <a:r>
              <a:rPr lang="en-US" dirty="0">
                <a:solidFill>
                  <a:srgbClr val="C00000"/>
                </a:solidFill>
              </a:rPr>
              <a:t> &lt;</a:t>
            </a:r>
            <a:r>
              <a:rPr lang="en-US" dirty="0" err="1">
                <a:solidFill>
                  <a:srgbClr val="C00000"/>
                </a:solidFill>
              </a:rPr>
              <a:t>remote_name</a:t>
            </a:r>
            <a:r>
              <a:rPr lang="en-US" dirty="0">
                <a:solidFill>
                  <a:srgbClr val="C00000"/>
                </a:solidFill>
              </a:rPr>
              <a:t>&gt;</a:t>
            </a:r>
          </a:p>
        </p:txBody>
      </p:sp>
    </p:spTree>
    <p:extLst>
      <p:ext uri="{BB962C8B-B14F-4D97-AF65-F5344CB8AC3E}">
        <p14:creationId xmlns:p14="http://schemas.microsoft.com/office/powerpoint/2010/main" val="251250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a:t>Git</a:t>
            </a:r>
            <a:r>
              <a:rPr lang="en-US" dirty="0"/>
              <a:t> branch</a:t>
            </a:r>
          </a:p>
        </p:txBody>
      </p:sp>
      <p:sp>
        <p:nvSpPr>
          <p:cNvPr id="3" name="Content Placeholder 2"/>
          <p:cNvSpPr>
            <a:spLocks noGrp="1"/>
          </p:cNvSpPr>
          <p:nvPr>
            <p:ph idx="1"/>
          </p:nvPr>
        </p:nvSpPr>
        <p:spPr>
          <a:xfrm>
            <a:off x="1371600" y="911457"/>
            <a:ext cx="9601200" cy="2510169"/>
          </a:xfrm>
        </p:spPr>
        <p:txBody>
          <a:bodyPr/>
          <a:lstStyle/>
          <a:p>
            <a:r>
              <a:rPr lang="vi-VN" dirty="0"/>
              <a:t>Một </a:t>
            </a:r>
            <a:r>
              <a:rPr lang="vi-VN" b="1" dirty="0"/>
              <a:t>nhánh</a:t>
            </a:r>
            <a:r>
              <a:rPr lang="vi-VN" dirty="0"/>
              <a:t> trong Git đơn thuần là một </a:t>
            </a:r>
            <a:r>
              <a:rPr lang="vi-VN" b="1" dirty="0"/>
              <a:t>con trỏ</a:t>
            </a:r>
            <a:r>
              <a:rPr lang="vi-VN" dirty="0"/>
              <a:t> có khả năng di chuyển được, trỏ đến một trong những commit</a:t>
            </a:r>
            <a:r>
              <a:rPr lang="en-US" dirty="0"/>
              <a:t>.</a:t>
            </a:r>
          </a:p>
          <a:p>
            <a:endParaRPr lang="en-US"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845" y="2166541"/>
            <a:ext cx="7988710" cy="401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814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2366</TotalTime>
  <Words>1679</Words>
  <Application>Microsoft Office PowerPoint</Application>
  <PresentationFormat>Widescreen</PresentationFormat>
  <Paragraphs>204</Paragraphs>
  <Slides>33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Franklin Gothic Book</vt:lpstr>
      <vt:lpstr>Crop</vt:lpstr>
      <vt:lpstr>Git &amp; Github</vt:lpstr>
      <vt:lpstr>Git basics</vt:lpstr>
      <vt:lpstr>Git basics</vt:lpstr>
      <vt:lpstr>Git basics (bonus)</vt:lpstr>
      <vt:lpstr>Git basics</vt:lpstr>
      <vt:lpstr>Git basics</vt:lpstr>
      <vt:lpstr>Git basics</vt:lpstr>
      <vt:lpstr>Git basics</vt:lpstr>
      <vt:lpstr>Git branch</vt:lpstr>
      <vt:lpstr>Git branch</vt:lpstr>
      <vt:lpstr>Git branch</vt:lpstr>
      <vt:lpstr>Git branch</vt:lpstr>
      <vt:lpstr>Git branch</vt:lpstr>
      <vt:lpstr>Git branch - remote</vt:lpstr>
      <vt:lpstr>Git branch - remote</vt:lpstr>
      <vt:lpstr>Git branch - remote</vt:lpstr>
      <vt:lpstr>Git merge branch</vt:lpstr>
      <vt:lpstr>Git merge branch</vt:lpstr>
      <vt:lpstr>Git rebase branch</vt:lpstr>
      <vt:lpstr>Git rebase branch</vt:lpstr>
      <vt:lpstr>Git rebase branch</vt:lpstr>
      <vt:lpstr>Git rebase branch</vt:lpstr>
      <vt:lpstr>Git rebase branch</vt:lpstr>
      <vt:lpstr>Git rebase branch</vt:lpstr>
      <vt:lpstr>Quy trình làm việc phân nhánh – Git Flow</vt:lpstr>
      <vt:lpstr>Git Flow</vt:lpstr>
      <vt:lpstr>Git flow</vt:lpstr>
      <vt:lpstr>Git flow</vt:lpstr>
      <vt:lpstr>Git flow</vt:lpstr>
      <vt:lpstr>Git flow</vt:lpstr>
      <vt:lpstr>Git flow</vt:lpstr>
      <vt:lpstr>Git flow</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Bùi Minh Thái</dc:creator>
  <cp:lastModifiedBy>Bùi Minh Thái</cp:lastModifiedBy>
  <cp:revision>44</cp:revision>
  <dcterms:created xsi:type="dcterms:W3CDTF">2017-07-20T09:50:44Z</dcterms:created>
  <dcterms:modified xsi:type="dcterms:W3CDTF">2019-12-05T03:21:28Z</dcterms:modified>
</cp:coreProperties>
</file>