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3" r:id="rId5"/>
    <p:sldId id="267" r:id="rId6"/>
    <p:sldId id="261" r:id="rId7"/>
    <p:sldId id="264" r:id="rId8"/>
    <p:sldId id="265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456CA-AA71-4692-B771-120F166EC8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C229C-14B4-4723-8397-121667D7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https://www.riyas.org/2013/12/online-led-matrix-font-generator-with.html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C229C-14B4-4723-8397-121667D7C8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2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{B000000000000000000000000000000000000000000000000,</a:t>
            </a:r>
          </a:p>
          <a:p>
            <a:r>
              <a:rPr lang="en-US" dirty="0" smtClean="0"/>
              <a:t>B000110010000000000000000000010000000000000000000,</a:t>
            </a:r>
          </a:p>
          <a:p>
            <a:r>
              <a:rPr lang="en-US" dirty="0" smtClean="0"/>
              <a:t>B001001010000000000000000000010000000000000000000,</a:t>
            </a:r>
          </a:p>
          <a:p>
            <a:r>
              <a:rPr lang="en-US" dirty="0" smtClean="0"/>
              <a:t>B001000011100011001010010011010011010101100000000,</a:t>
            </a:r>
          </a:p>
          <a:p>
            <a:r>
              <a:rPr lang="en-US" dirty="0" smtClean="0"/>
              <a:t>B000110010010100101101010100110100110110010000000,</a:t>
            </a:r>
          </a:p>
          <a:p>
            <a:r>
              <a:rPr lang="en-US" dirty="0" smtClean="0"/>
              <a:t>B000001010010111101000010100010100010100010000000,</a:t>
            </a:r>
          </a:p>
          <a:p>
            <a:r>
              <a:rPr lang="en-US" dirty="0" smtClean="0"/>
              <a:t>B001001010010100001000010100110100110100010000000,</a:t>
            </a:r>
          </a:p>
          <a:p>
            <a:r>
              <a:rPr lang="en-US" dirty="0" smtClean="0"/>
              <a:t>B000110010010011001000010011010011010100010000000}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C229C-14B4-4723-8397-121667D7C8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 matrix control software</a:t>
            </a:r>
          </a:p>
          <a:p>
            <a:r>
              <a:rPr lang="en-US" dirty="0" smtClean="0"/>
              <a:t>https://kno.wled.ge/</a:t>
            </a:r>
          </a:p>
          <a:p>
            <a:r>
              <a:rPr lang="en-US" dirty="0" smtClean="0"/>
              <a:t>https://live-leds.de/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C229C-14B4-4723-8397-121667D7C8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7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1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key.ca/short/f9dv2tr9" TargetMode="External"/><Relationship Id="rId3" Type="http://schemas.openxmlformats.org/officeDocument/2006/relationships/hyperlink" Target="https://www.digikey.ca/short/jnv5vq5c" TargetMode="External"/><Relationship Id="rId7" Type="http://schemas.openxmlformats.org/officeDocument/2006/relationships/hyperlink" Target="https://www.digikey.ca/short/zqb9wfd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a/short/q9wrp704" TargetMode="External"/><Relationship Id="rId5" Type="http://schemas.openxmlformats.org/officeDocument/2006/relationships/hyperlink" Target="https://www.digikey.ca/short/nqbmz070" TargetMode="External"/><Relationship Id="rId4" Type="http://schemas.openxmlformats.org/officeDocument/2006/relationships/hyperlink" Target="https://www.digikey.ca/short/r7zpz4q5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afruit.com/product/3211" TargetMode="External"/><Relationship Id="rId3" Type="http://schemas.openxmlformats.org/officeDocument/2006/relationships/hyperlink" Target="https://docs.opencv.org/4.x/d4/d73/tutorial_py_contours_begin.html" TargetMode="External"/><Relationship Id="rId7" Type="http://schemas.openxmlformats.org/officeDocument/2006/relationships/hyperlink" Target="https://www.digikey.ca/short/9b3ft5n2" TargetMode="External"/><Relationship Id="rId2" Type="http://schemas.openxmlformats.org/officeDocument/2006/relationships/hyperlink" Target="https://www.riyas.org/2013/12/online-led-matrix-font-generator-wit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.cam.ac.uk/projects/raspberrypi/tutorials/image-processing/" TargetMode="External"/><Relationship Id="rId5" Type="http://schemas.openxmlformats.org/officeDocument/2006/relationships/hyperlink" Target="https://www.digikey.ca/en/maker/tutorials/2022/introduction-to-image-processing-raspberry-pi" TargetMode="External"/><Relationship Id="rId4" Type="http://schemas.openxmlformats.org/officeDocument/2006/relationships/hyperlink" Target="https://github.com/ecd1012/rpi_pose_esti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470025"/>
          </a:xfrm>
        </p:spPr>
        <p:txBody>
          <a:bodyPr/>
          <a:lstStyle/>
          <a:p>
            <a:r>
              <a:rPr lang="en-US" dirty="0" smtClean="0"/>
              <a:t>Robotic Club Project’s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944" y="3657600"/>
            <a:ext cx="4232856" cy="17526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Version</a:t>
            </a:r>
            <a:r>
              <a:rPr lang="en-US" sz="2000" b="1" smtClean="0"/>
              <a:t>: 0.4</a:t>
            </a:r>
            <a:endParaRPr lang="en-US" sz="2000" b="1" dirty="0" smtClean="0"/>
          </a:p>
          <a:p>
            <a:pPr algn="l"/>
            <a:r>
              <a:rPr lang="en-US" sz="2000" b="1" dirty="0" smtClean="0"/>
              <a:t>Date: Feb 21,2024</a:t>
            </a:r>
          </a:p>
          <a:p>
            <a:pPr algn="l"/>
            <a:r>
              <a:rPr lang="en-US" sz="2000" b="1" dirty="0"/>
              <a:t>Author: </a:t>
            </a:r>
            <a:r>
              <a:rPr lang="en-US" sz="2000" b="1" dirty="0" smtClean="0"/>
              <a:t>Dao Nam THAI</a:t>
            </a:r>
            <a:endParaRPr lang="en-US" sz="2000" b="1" dirty="0"/>
          </a:p>
          <a:p>
            <a:pPr algn="l"/>
            <a:r>
              <a:rPr lang="en-US" sz="2000" b="1" dirty="0"/>
              <a:t>Email</a:t>
            </a:r>
            <a:r>
              <a:rPr lang="en-US" sz="2000" b="1" dirty="0" smtClean="0"/>
              <a:t>: daothai@sheridancollege.ca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990600" y="19050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Interactive LED screen</a:t>
            </a:r>
          </a:p>
        </p:txBody>
      </p:sp>
    </p:spTree>
    <p:extLst>
      <p:ext uri="{BB962C8B-B14F-4D97-AF65-F5344CB8AC3E}">
        <p14:creationId xmlns:p14="http://schemas.microsoft.com/office/powerpoint/2010/main" val="382513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8551" y="2141362"/>
            <a:ext cx="1981200" cy="1119222"/>
            <a:chOff x="304800" y="2004978"/>
            <a:chExt cx="2851800" cy="1500222"/>
          </a:xfrm>
        </p:grpSpPr>
        <p:pic>
          <p:nvPicPr>
            <p:cNvPr id="1026" name="Picture 2" descr="C:\Users\Gin Lee\AppData\Local\Microsoft\Windows\INetCache\IE\GGZJO2TJ\man-294314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5654" y="2208784"/>
              <a:ext cx="568539" cy="1137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Gin Lee\AppData\Local\Microsoft\Windows\INetCache\IE\5GICSYR3\0002764522MM-1280x1920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004978"/>
              <a:ext cx="1000460" cy="15002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Gin Lee\AppData\Local\Microsoft\Windows\INetCache\IE\5GICSYR3\fitness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193" y="2143453"/>
              <a:ext cx="1202407" cy="12024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Raspberry Pi Camera Pinout - Arduca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76" y="2954739"/>
            <a:ext cx="1461329" cy="133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8433" y="429725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open CV to get the human body/hand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8433" y="230840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(2)Raspberry Pi and Camera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25599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(3) LED panel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1" y="4297250"/>
            <a:ext cx="2141312" cy="75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I. System Overview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15473"/>
            <a:ext cx="2006401" cy="1214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68943" y="509598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(1b) Hand gesture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8551" y="32737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(1a) Body gesture</a:t>
            </a:r>
            <a:endParaRPr lang="en-US" b="1" dirty="0"/>
          </a:p>
        </p:txBody>
      </p:sp>
      <p:sp>
        <p:nvSpPr>
          <p:cNvPr id="4" name="Right Arrow 3"/>
          <p:cNvSpPr/>
          <p:nvPr/>
        </p:nvSpPr>
        <p:spPr>
          <a:xfrm>
            <a:off x="2971800" y="3431514"/>
            <a:ext cx="501482" cy="382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943600" y="3431514"/>
            <a:ext cx="501482" cy="382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828800"/>
            <a:ext cx="2408863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17799" y="1828800"/>
            <a:ext cx="2408863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31535" y="1828800"/>
            <a:ext cx="2408863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96070" y="5594961"/>
            <a:ext cx="121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14223" y="5624102"/>
            <a:ext cx="121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Processing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127959" y="5637377"/>
            <a:ext cx="121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36342" y="436957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Playing the interactive games in 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II. User case (1) – active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Detect the human by ultrasonic sensors.</a:t>
            </a:r>
          </a:p>
          <a:p>
            <a:pPr marL="514350" indent="-514350">
              <a:buAutoNum type="arabicPeriod"/>
            </a:pPr>
            <a:r>
              <a:rPr lang="en-US" dirty="0" smtClean="0"/>
              <a:t>Take picture of human body.</a:t>
            </a:r>
          </a:p>
          <a:p>
            <a:pPr marL="514350" indent="-514350">
              <a:buAutoNum type="arabicPeriod"/>
            </a:pPr>
            <a:r>
              <a:rPr lang="en-US" dirty="0" smtClean="0"/>
              <a:t>Get contour of human body by using Raspberry Pi and </a:t>
            </a:r>
            <a:r>
              <a:rPr lang="en-US" dirty="0" err="1" smtClean="0"/>
              <a:t>OpenCV</a:t>
            </a:r>
            <a:r>
              <a:rPr lang="en-US" dirty="0" smtClean="0"/>
              <a:t> library</a:t>
            </a:r>
          </a:p>
          <a:p>
            <a:pPr marL="514350" indent="-514350">
              <a:buAutoNum type="arabicPeriod"/>
            </a:pPr>
            <a:r>
              <a:rPr lang="en-US" dirty="0" smtClean="0"/>
              <a:t>Display the contour on LED panel in real-time</a:t>
            </a:r>
          </a:p>
          <a:p>
            <a:pPr marL="514350" indent="-514350">
              <a:buAutoNum type="arabicPeriod"/>
            </a:pPr>
            <a:r>
              <a:rPr lang="en-US" dirty="0" smtClean="0"/>
              <a:t>When users stand in front of LED panel, it allows users play some interactive games such as Tetris, Snake, Rock paper scissors, Dunk Ball …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1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II. User case(2) </a:t>
            </a:r>
            <a:r>
              <a:rPr lang="en-US" smtClean="0"/>
              <a:t>– Idle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Display the current clock (EST, </a:t>
            </a:r>
            <a:r>
              <a:rPr lang="en-US" dirty="0"/>
              <a:t>I</a:t>
            </a:r>
            <a:r>
              <a:rPr lang="en-US" dirty="0" smtClean="0"/>
              <a:t>ndian, Chinese time …)</a:t>
            </a:r>
          </a:p>
          <a:p>
            <a:pPr marL="514350" indent="-514350">
              <a:buAutoNum type="arabicPeriod"/>
            </a:pPr>
            <a:r>
              <a:rPr lang="en-US" dirty="0" smtClean="0"/>
              <a:t>Display the current weather information.</a:t>
            </a:r>
          </a:p>
          <a:p>
            <a:pPr marL="514350" indent="-514350">
              <a:buAutoNum type="arabicPeriod"/>
            </a:pPr>
            <a:r>
              <a:rPr lang="en-US" dirty="0"/>
              <a:t>Display </a:t>
            </a:r>
            <a:r>
              <a:rPr lang="en-US" dirty="0" smtClean="0"/>
              <a:t>the motivational quotes in multiple languages.</a:t>
            </a:r>
          </a:p>
          <a:p>
            <a:pPr marL="514350" indent="-514350">
              <a:buAutoNum type="arabicPeriod"/>
            </a:pPr>
            <a:r>
              <a:rPr lang="en-US" dirty="0" smtClean="0"/>
              <a:t>Etc…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5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III. Design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Hardware:</a:t>
            </a:r>
          </a:p>
          <a:p>
            <a:pPr>
              <a:buFontTx/>
              <a:buChar char="-"/>
            </a:pPr>
            <a:r>
              <a:rPr lang="en-US" sz="2000" dirty="0" err="1" smtClean="0"/>
              <a:t>Rasperry</a:t>
            </a:r>
            <a:r>
              <a:rPr lang="en-US" sz="2000" dirty="0" smtClean="0"/>
              <a:t> Pi, Camera,</a:t>
            </a:r>
          </a:p>
          <a:p>
            <a:pPr>
              <a:buFontTx/>
              <a:buChar char="-"/>
            </a:pPr>
            <a:r>
              <a:rPr lang="en-US" sz="2000" dirty="0" err="1" smtClean="0"/>
              <a:t>Arduino</a:t>
            </a:r>
            <a:r>
              <a:rPr lang="en-US" sz="2000" dirty="0" smtClean="0"/>
              <a:t> and LED matrix</a:t>
            </a:r>
          </a:p>
          <a:p>
            <a:pPr>
              <a:buFontTx/>
              <a:buChar char="-"/>
            </a:pPr>
            <a:r>
              <a:rPr lang="en-US" sz="2000" dirty="0" smtClean="0"/>
              <a:t>Ultrasonic </a:t>
            </a:r>
            <a:r>
              <a:rPr lang="en-US" sz="2000" dirty="0"/>
              <a:t>sensor</a:t>
            </a:r>
            <a:endParaRPr lang="en-US" sz="2000" dirty="0" smtClean="0"/>
          </a:p>
          <a:p>
            <a:pPr>
              <a:buFontTx/>
              <a:buChar char="-"/>
            </a:pPr>
            <a:r>
              <a:rPr lang="en-US" sz="2000" dirty="0" smtClean="0"/>
              <a:t>Power supply adapter and accessories</a:t>
            </a:r>
          </a:p>
          <a:p>
            <a:pPr marL="0" indent="0">
              <a:buNone/>
            </a:pPr>
            <a:r>
              <a:rPr lang="en-US" sz="2000" b="1" dirty="0" smtClean="0"/>
              <a:t>Software:</a:t>
            </a:r>
          </a:p>
          <a:p>
            <a:pPr>
              <a:buFontTx/>
              <a:buChar char="-"/>
            </a:pPr>
            <a:r>
              <a:rPr lang="en-US" sz="2000" dirty="0" smtClean="0"/>
              <a:t>OS: </a:t>
            </a:r>
            <a:r>
              <a:rPr lang="en-US" sz="2000" dirty="0"/>
              <a:t>Raspberry </a:t>
            </a:r>
            <a:r>
              <a:rPr lang="en-US" sz="2000" dirty="0" smtClean="0"/>
              <a:t>Pi</a:t>
            </a:r>
          </a:p>
          <a:p>
            <a:pPr>
              <a:buFontTx/>
              <a:buChar char="-"/>
            </a:pPr>
            <a:r>
              <a:rPr lang="en-US" sz="2000" dirty="0" smtClean="0"/>
              <a:t>Programing language: Python, Script, C/C++</a:t>
            </a:r>
          </a:p>
          <a:p>
            <a:pPr>
              <a:buFontTx/>
              <a:buChar char="-"/>
            </a:pPr>
            <a:r>
              <a:rPr lang="en-US" sz="2000" dirty="0" smtClean="0"/>
              <a:t>Library: </a:t>
            </a: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err="1" smtClean="0"/>
              <a:t>OpenCV</a:t>
            </a:r>
            <a:r>
              <a:rPr lang="en-US" sz="2000" dirty="0" smtClean="0"/>
              <a:t> ( Related to Hand </a:t>
            </a:r>
            <a:r>
              <a:rPr lang="en-US" sz="2000" dirty="0"/>
              <a:t>Gesture </a:t>
            </a:r>
            <a:r>
              <a:rPr lang="en-US" sz="2000" dirty="0" smtClean="0"/>
              <a:t>Recognition, Human Gesture Recognition).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err="1"/>
              <a:t>TensorFlow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322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III. Development </a:t>
            </a:r>
            <a:r>
              <a:rPr lang="en-US" dirty="0"/>
              <a:t>environment</a:t>
            </a:r>
          </a:p>
        </p:txBody>
      </p:sp>
      <p:pic>
        <p:nvPicPr>
          <p:cNvPr id="1026" name="Picture 2" descr="C:\Users\Gin Lee\AppData\Local\Microsoft\Windows\INetCache\IE\GGZJO2TJ\coding-1294361_960_72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47800" y="4228656"/>
            <a:ext cx="104150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147257" y="1379916"/>
            <a:ext cx="3377685" cy="1955566"/>
            <a:chOff x="3217371" y="1576659"/>
            <a:chExt cx="3377685" cy="1955566"/>
          </a:xfrm>
        </p:grpSpPr>
        <p:sp>
          <p:nvSpPr>
            <p:cNvPr id="8" name="Rectangle 7"/>
            <p:cNvSpPr/>
            <p:nvPr/>
          </p:nvSpPr>
          <p:spPr>
            <a:xfrm>
              <a:off x="3217371" y="1576659"/>
              <a:ext cx="3377685" cy="19555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/>
            </a:p>
          </p:txBody>
        </p:sp>
        <p:pic>
          <p:nvPicPr>
            <p:cNvPr id="5" name="Picture 6" descr="Raspberry Pi Camera Pinout - Arduca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398" y="2626534"/>
              <a:ext cx="990600" cy="905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257" y="2823278"/>
              <a:ext cx="919978" cy="512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825" y="1857408"/>
              <a:ext cx="3152775" cy="6435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 descr="C:\Users\Gin Lee\AppData\Local\Microsoft\Windows\INetCache\IE\M6UYVYPC\wi-fi-1655553_640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04878" y="2068081"/>
            <a:ext cx="3173466" cy="317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143" y="3683791"/>
            <a:ext cx="1363037" cy="155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Elbow Connector 21"/>
          <p:cNvCxnSpPr>
            <a:endCxn id="8" idx="1"/>
          </p:cNvCxnSpPr>
          <p:nvPr/>
        </p:nvCxnSpPr>
        <p:spPr>
          <a:xfrm flipV="1">
            <a:off x="2743200" y="2357699"/>
            <a:ext cx="2404057" cy="2204889"/>
          </a:xfrm>
          <a:prstGeom prst="bentConnector3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flipV="1">
            <a:off x="2625143" y="2209800"/>
            <a:ext cx="2404057" cy="2204889"/>
          </a:xfrm>
          <a:prstGeom prst="bentConnector3">
            <a:avLst/>
          </a:prstGeom>
          <a:ln w="254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150162" y="2492408"/>
            <a:ext cx="1701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Telnet, SSH, remote control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0600" y="5408996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(1)Developers</a:t>
            </a:r>
          </a:p>
          <a:p>
            <a:pPr algn="ctr"/>
            <a:r>
              <a:rPr lang="en-US" dirty="0" smtClean="0"/>
              <a:t>(Robotics Club classroom)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53000" y="3011269"/>
            <a:ext cx="129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(2) Device</a:t>
            </a:r>
          </a:p>
          <a:p>
            <a:pPr algn="ctr"/>
            <a:r>
              <a:rPr lang="en-US" dirty="0" smtClean="0"/>
              <a:t>(B204)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96200" y="4558054"/>
            <a:ext cx="129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(3) User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5504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III. Design plan - Flowchart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219200"/>
            <a:ext cx="914400" cy="266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Start</a:t>
            </a:r>
            <a:endParaRPr lang="en-US" sz="1600" b="1" dirty="0"/>
          </a:p>
        </p:txBody>
      </p:sp>
      <p:sp>
        <p:nvSpPr>
          <p:cNvPr id="6" name="Flowchart: Decision 5"/>
          <p:cNvSpPr/>
          <p:nvPr/>
        </p:nvSpPr>
        <p:spPr>
          <a:xfrm>
            <a:off x="2476500" y="2133600"/>
            <a:ext cx="1905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Active user?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914400" y="22479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Idle</a:t>
            </a:r>
            <a:endParaRPr lang="en-US" sz="1600" b="1" dirty="0"/>
          </a:p>
        </p:txBody>
      </p:sp>
      <p:cxnSp>
        <p:nvCxnSpPr>
          <p:cNvPr id="9" name="Straight Arrow Connector 8"/>
          <p:cNvCxnSpPr>
            <a:stCxn id="6" idx="1"/>
            <a:endCxn id="7" idx="3"/>
          </p:cNvCxnSpPr>
          <p:nvPr/>
        </p:nvCxnSpPr>
        <p:spPr>
          <a:xfrm flipH="1">
            <a:off x="1828800" y="2514600"/>
            <a:ext cx="6477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" y="3352800"/>
            <a:ext cx="1371600" cy="95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Display</a:t>
            </a:r>
          </a:p>
          <a:p>
            <a:pPr algn="ctr"/>
            <a:r>
              <a:rPr lang="en-US" sz="1600" b="1" dirty="0" smtClean="0"/>
              <a:t>Clock, Weather conditions</a:t>
            </a:r>
            <a:endParaRPr lang="en-US" sz="1600" b="1" dirty="0"/>
          </a:p>
        </p:txBody>
      </p:sp>
      <p:sp>
        <p:nvSpPr>
          <p:cNvPr id="11" name="Rectangle 10"/>
          <p:cNvSpPr/>
          <p:nvPr/>
        </p:nvSpPr>
        <p:spPr>
          <a:xfrm>
            <a:off x="2362200" y="3475149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Taking the picture</a:t>
            </a:r>
            <a:endParaRPr lang="en-US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2362200" y="4275786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Get contour</a:t>
            </a:r>
            <a:endParaRPr lang="en-US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2362200" y="5075886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Display on LED matrix</a:t>
            </a:r>
            <a:endParaRPr lang="en-US" sz="1600" b="1" dirty="0"/>
          </a:p>
        </p:txBody>
      </p:sp>
      <p:sp>
        <p:nvSpPr>
          <p:cNvPr id="14" name="Flowchart: Decision 13"/>
          <p:cNvSpPr/>
          <p:nvPr/>
        </p:nvSpPr>
        <p:spPr>
          <a:xfrm>
            <a:off x="2476500" y="5837886"/>
            <a:ext cx="1905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Wanna</a:t>
            </a:r>
            <a:r>
              <a:rPr lang="en-US" sz="1600" b="1" dirty="0" smtClean="0"/>
              <a:t> play game?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5029200" y="3475149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Activate game mode</a:t>
            </a:r>
            <a:endParaRPr lang="en-US" sz="1600" b="1" dirty="0"/>
          </a:p>
        </p:txBody>
      </p:sp>
      <p:sp>
        <p:nvSpPr>
          <p:cNvPr id="16" name="Flowchart: Decision 15"/>
          <p:cNvSpPr/>
          <p:nvPr/>
        </p:nvSpPr>
        <p:spPr>
          <a:xfrm>
            <a:off x="5143500" y="4487551"/>
            <a:ext cx="1905000" cy="762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Timeout?</a:t>
            </a:r>
            <a:endParaRPr lang="en-US" sz="1600" b="1" dirty="0"/>
          </a:p>
        </p:txBody>
      </p:sp>
      <p:cxnSp>
        <p:nvCxnSpPr>
          <p:cNvPr id="17" name="Straight Arrow Connector 16"/>
          <p:cNvCxnSpPr>
            <a:stCxn id="6" idx="2"/>
            <a:endCxn id="11" idx="0"/>
          </p:cNvCxnSpPr>
          <p:nvPr/>
        </p:nvCxnSpPr>
        <p:spPr>
          <a:xfrm>
            <a:off x="3429000" y="2895600"/>
            <a:ext cx="0" cy="57954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72200" y="519326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18309" y="443964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10" idx="0"/>
          </p:cNvCxnSpPr>
          <p:nvPr/>
        </p:nvCxnSpPr>
        <p:spPr>
          <a:xfrm>
            <a:off x="1371600" y="2781300"/>
            <a:ext cx="0" cy="571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6" idx="0"/>
          </p:cNvCxnSpPr>
          <p:nvPr/>
        </p:nvCxnSpPr>
        <p:spPr>
          <a:xfrm>
            <a:off x="3429000" y="1485900"/>
            <a:ext cx="0" cy="647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1"/>
            <a:endCxn id="6" idx="0"/>
          </p:cNvCxnSpPr>
          <p:nvPr/>
        </p:nvCxnSpPr>
        <p:spPr>
          <a:xfrm rot="10800000" flipH="1">
            <a:off x="685800" y="2133600"/>
            <a:ext cx="2743200" cy="1695450"/>
          </a:xfrm>
          <a:prstGeom prst="bentConnector4">
            <a:avLst>
              <a:gd name="adj1" fmla="val -8333"/>
              <a:gd name="adj2" fmla="val 11348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2" idx="0"/>
          </p:cNvCxnSpPr>
          <p:nvPr/>
        </p:nvCxnSpPr>
        <p:spPr>
          <a:xfrm>
            <a:off x="3429000" y="4008549"/>
            <a:ext cx="0" cy="26723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13" idx="0"/>
          </p:cNvCxnSpPr>
          <p:nvPr/>
        </p:nvCxnSpPr>
        <p:spPr>
          <a:xfrm>
            <a:off x="3429000" y="4809186"/>
            <a:ext cx="0" cy="2667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3429000" y="5609286"/>
            <a:ext cx="0" cy="228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3"/>
            <a:endCxn id="15" idx="0"/>
          </p:cNvCxnSpPr>
          <p:nvPr/>
        </p:nvCxnSpPr>
        <p:spPr>
          <a:xfrm flipV="1">
            <a:off x="4381500" y="3475149"/>
            <a:ext cx="1714500" cy="2743737"/>
          </a:xfrm>
          <a:prstGeom prst="bentConnector4">
            <a:avLst>
              <a:gd name="adj1" fmla="val 18889"/>
              <a:gd name="adj2" fmla="val 10833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5" idx="2"/>
            <a:endCxn id="16" idx="0"/>
          </p:cNvCxnSpPr>
          <p:nvPr/>
        </p:nvCxnSpPr>
        <p:spPr>
          <a:xfrm>
            <a:off x="6096000" y="4008549"/>
            <a:ext cx="0" cy="47900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8" idx="3"/>
            <a:endCxn id="6" idx="0"/>
          </p:cNvCxnSpPr>
          <p:nvPr/>
        </p:nvCxnSpPr>
        <p:spPr>
          <a:xfrm flipH="1" flipV="1">
            <a:off x="3429000" y="2133600"/>
            <a:ext cx="3733800" cy="3692618"/>
          </a:xfrm>
          <a:prstGeom prst="bentConnector4">
            <a:avLst>
              <a:gd name="adj1" fmla="val -23023"/>
              <a:gd name="adj2" fmla="val 10619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29200" y="5559518"/>
            <a:ext cx="2133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Show the result</a:t>
            </a:r>
            <a:endParaRPr lang="en-US" sz="1600" b="1" dirty="0"/>
          </a:p>
        </p:txBody>
      </p:sp>
      <p:cxnSp>
        <p:nvCxnSpPr>
          <p:cNvPr id="61" name="Straight Arrow Connector 60"/>
          <p:cNvCxnSpPr>
            <a:stCxn id="16" idx="2"/>
            <a:endCxn id="58" idx="0"/>
          </p:cNvCxnSpPr>
          <p:nvPr/>
        </p:nvCxnSpPr>
        <p:spPr>
          <a:xfrm>
            <a:off x="6096000" y="5249551"/>
            <a:ext cx="0" cy="3099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29000" y="2979179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57400" y="213360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49194" y="5723586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51"/>
          <p:cNvCxnSpPr>
            <a:stCxn id="16" idx="3"/>
            <a:endCxn id="16" idx="0"/>
          </p:cNvCxnSpPr>
          <p:nvPr/>
        </p:nvCxnSpPr>
        <p:spPr>
          <a:xfrm flipH="1" flipV="1">
            <a:off x="6096000" y="4487551"/>
            <a:ext cx="952500" cy="381000"/>
          </a:xfrm>
          <a:prstGeom prst="bentConnector4">
            <a:avLst>
              <a:gd name="adj1" fmla="val -24000"/>
              <a:gd name="adj2" fmla="val 16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4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III. Design plan - BOM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344793"/>
              </p:ext>
            </p:extLst>
          </p:nvPr>
        </p:nvGraphicFramePr>
        <p:xfrm>
          <a:off x="457200" y="1600200"/>
          <a:ext cx="822959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894114"/>
                <a:gridCol w="544286"/>
                <a:gridCol w="762000"/>
                <a:gridCol w="990600"/>
                <a:gridCol w="2405742"/>
                <a:gridCol w="11756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No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Item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/>
                        <a:t>QTy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Price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Sum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Description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Remark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sz="1200" dirty="0" err="1" smtClean="0"/>
                        <a:t>Rasperry</a:t>
                      </a:r>
                      <a:r>
                        <a:rPr lang="en-US" sz="1200" dirty="0" smtClean="0"/>
                        <a:t> Pi 4</a:t>
                      </a:r>
                      <a:r>
                        <a:rPr lang="en-US" sz="1200" baseline="0" dirty="0" smtClean="0"/>
                        <a:t> and accessories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dirty="0" smtClean="0"/>
                        <a:t>49.85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99.7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3"/>
                        </a:rPr>
                        <a:t>https://www.digikey.ca/short/jnv5vq5c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Camera 8M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$15.03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30.06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4"/>
                        </a:rPr>
                        <a:t>https://www.digikey.ca/short/r7zpz4q5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LED</a:t>
                      </a:r>
                      <a:r>
                        <a:rPr lang="en-US" sz="1200" baseline="0" dirty="0" smtClean="0"/>
                        <a:t> matrix panel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$98.61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197.22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5"/>
                        </a:rPr>
                        <a:t>https://www.digikey.ca/short/nqbmz070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Depend</a:t>
                      </a:r>
                      <a:r>
                        <a:rPr lang="en-US" sz="1200" baseline="0" dirty="0" smtClean="0"/>
                        <a:t> on size of  screen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Human detection sensor PIR motion detector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200" dirty="0" smtClean="0"/>
                        <a:t>8.19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16.38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6"/>
                        </a:rPr>
                        <a:t>https://www.digikey.ca/short/q9wrp704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Ultrasonic</a:t>
                      </a:r>
                      <a:r>
                        <a:rPr lang="en-US" sz="1200" baseline="0" dirty="0" smtClean="0"/>
                        <a:t> sensor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$6.83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27.32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7"/>
                        </a:rPr>
                        <a:t>https://www.digikey.ca/short/zqb9wfd7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Depend</a:t>
                      </a:r>
                      <a:r>
                        <a:rPr lang="en-US" sz="1200" baseline="0" dirty="0" smtClean="0"/>
                        <a:t> on size of  screen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</a:t>
                      </a:r>
                      <a:r>
                        <a:rPr lang="en-US" sz="1200" baseline="0" dirty="0" smtClean="0"/>
                        <a:t> supply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$18.00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8"/>
                        </a:rPr>
                        <a:t>https://www.digikey.ca/short/f9dv2tr9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Depend</a:t>
                      </a:r>
                      <a:r>
                        <a:rPr lang="en-US" sz="1200" baseline="0" dirty="0" smtClean="0"/>
                        <a:t> on size of  screen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Others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$200.00</a:t>
                      </a:r>
                      <a:endParaRPr 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Enclosure, frame, wire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$606.68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IV. References (TBD)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www.riyas.org/2013/12/online-led-matrix-font-generator-with.html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docs.opencv.org/4.x/d4/d73/tutorial_py_contours_begin.html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Pose Estimation on the Raspberry Pi 4</a:t>
            </a:r>
          </a:p>
          <a:p>
            <a:pPr marL="0" indent="0">
              <a:buNone/>
            </a:pP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github.com/ecd1012/rpi_pose_estimation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0" indent="0">
              <a:buNone/>
            </a:pP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www.digikey.ca/en/maker/tutorials/2022/introduction-to-image-processing-raspberry-pi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https://www.cl.cam.ac.uk/projects/raspberrypi/tutorials/image-processing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Alternative solution by ESP32</a:t>
            </a:r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www.digikey.ca/short/9b3ft5n2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err="1"/>
              <a:t>Adafruit</a:t>
            </a:r>
            <a:r>
              <a:rPr lang="en-US" sz="1800" dirty="0"/>
              <a:t> RGB Matrix Bonnet for Raspberry </a:t>
            </a:r>
            <a:r>
              <a:rPr lang="en-US" sz="1800" dirty="0" smtClean="0"/>
              <a:t>Pi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/>
              </a:rPr>
              <a:t>https://</a:t>
            </a:r>
            <a:r>
              <a:rPr lang="en-US" sz="2000" dirty="0" smtClean="0">
                <a:hlinkClick r:id="rId8"/>
              </a:rPr>
              <a:t>www.adafruit.com/product/3211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516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461</Words>
  <Application>Microsoft Office PowerPoint</Application>
  <PresentationFormat>On-screen Show (4:3)</PresentationFormat>
  <Paragraphs>149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Robotic Club Project’s Proposal</vt:lpstr>
      <vt:lpstr>I. System Overview</vt:lpstr>
      <vt:lpstr>II. User case (1) – active mode</vt:lpstr>
      <vt:lpstr>II. User case(2) – Idle mode</vt:lpstr>
      <vt:lpstr>III. Design plan</vt:lpstr>
      <vt:lpstr>III. Development environment</vt:lpstr>
      <vt:lpstr>III. Design plan - Flowchart diagram</vt:lpstr>
      <vt:lpstr>III. Design plan - BOM</vt:lpstr>
      <vt:lpstr>IV. References (TBD)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44</cp:revision>
  <cp:lastPrinted>2024-02-21T16:51:26Z</cp:lastPrinted>
  <dcterms:created xsi:type="dcterms:W3CDTF">2024-02-15T15:13:38Z</dcterms:created>
  <dcterms:modified xsi:type="dcterms:W3CDTF">2024-02-21T19:25:36Z</dcterms:modified>
</cp:coreProperties>
</file>