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3" r:id="rId3"/>
    <p:sldId id="259" r:id="rId4"/>
    <p:sldId id="278" r:id="rId5"/>
    <p:sldId id="261" r:id="rId6"/>
    <p:sldId id="262" r:id="rId7"/>
    <p:sldId id="283" r:id="rId8"/>
    <p:sldId id="264" r:id="rId9"/>
    <p:sldId id="279" r:id="rId10"/>
    <p:sldId id="266" r:id="rId11"/>
    <p:sldId id="284" r:id="rId12"/>
    <p:sldId id="285" r:id="rId13"/>
    <p:sldId id="267" r:id="rId14"/>
    <p:sldId id="268" r:id="rId15"/>
    <p:sldId id="282" r:id="rId16"/>
    <p:sldId id="280" r:id="rId17"/>
    <p:sldId id="286" r:id="rId18"/>
    <p:sldId id="287" r:id="rId19"/>
    <p:sldId id="28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D7DA99-6A18-4ED3-AE7B-3BE55F12F2CA}">
          <p14:sldIdLst>
            <p14:sldId id="272"/>
            <p14:sldId id="273"/>
            <p14:sldId id="259"/>
            <p14:sldId id="278"/>
            <p14:sldId id="261"/>
            <p14:sldId id="262"/>
            <p14:sldId id="283"/>
            <p14:sldId id="264"/>
            <p14:sldId id="279"/>
            <p14:sldId id="266"/>
            <p14:sldId id="284"/>
            <p14:sldId id="285"/>
            <p14:sldId id="267"/>
            <p14:sldId id="268"/>
            <p14:sldId id="282"/>
            <p14:sldId id="280"/>
            <p14:sldId id="286"/>
            <p14:sldId id="287"/>
            <p14:sldId id="288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8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haola1210/react-ts-vite-template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125"/>
            <a:ext cx="9144000" cy="2387600"/>
          </a:xfrm>
        </p:spPr>
        <p:txBody>
          <a:bodyPr/>
          <a:lstStyle/>
          <a:p>
            <a:r>
              <a:rPr lang="en-US" b="1" dirty="0"/>
              <a:t>React Project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Hao Le – Ban Vien DN, VN. </a:t>
            </a:r>
          </a:p>
          <a:p>
            <a:r>
              <a:rPr lang="en-US" b="1" dirty="0"/>
              <a:t>- 2022 -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Eslint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2A52C-9C84-6B8C-7151-3F37F015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93631"/>
            <a:ext cx="5007043" cy="429064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A linter comes with a setup tool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Care about </a:t>
            </a:r>
            <a:r>
              <a:rPr lang="en-US" b="1" dirty="0"/>
              <a:t>Formatting rules </a:t>
            </a:r>
            <a:r>
              <a:rPr lang="en-US" dirty="0"/>
              <a:t>and about </a:t>
            </a:r>
            <a:r>
              <a:rPr lang="en-US" b="1" dirty="0"/>
              <a:t>Code-quality rules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Many plugins, popular templates</a:t>
            </a:r>
          </a:p>
          <a:p>
            <a:pPr>
              <a:buFontTx/>
              <a:buChar char="-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Good documentation but too lengthy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52DFBB-4BFE-A0D0-6456-4FCD8ADF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72" y="1517201"/>
            <a:ext cx="5744957" cy="4065915"/>
          </a:xfrm>
          <a:prstGeom prst="rect">
            <a:avLst/>
          </a:prstGeom>
        </p:spPr>
      </p:pic>
      <p:pic>
        <p:nvPicPr>
          <p:cNvPr id="9" name="Picture 8" descr="Find and fix problems in your JavaScript code - ESLint ...">
            <a:extLst>
              <a:ext uri="{FF2B5EF4-FFF2-40B4-BE49-F238E27FC236}">
                <a16:creationId xmlns:a16="http://schemas.microsoft.com/office/drawing/2014/main" id="{7B097088-278D-CD20-AB24-EE32A61A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049" y="0"/>
            <a:ext cx="1452849" cy="14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Eslint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2A52C-9C84-6B8C-7151-3F37F015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793631"/>
            <a:ext cx="5007043" cy="429064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A linter comes with a setup tool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Care about </a:t>
            </a:r>
            <a:r>
              <a:rPr lang="en-US" b="1" dirty="0"/>
              <a:t>Formatting rules </a:t>
            </a:r>
            <a:r>
              <a:rPr lang="en-US" dirty="0"/>
              <a:t>and about </a:t>
            </a:r>
            <a:r>
              <a:rPr lang="en-US" b="1" dirty="0"/>
              <a:t>Code-quality rules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Many plugins, popular templates</a:t>
            </a:r>
          </a:p>
          <a:p>
            <a:pPr>
              <a:buFontTx/>
              <a:buChar char="-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Good documentation but too lengthy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52DFBB-4BFE-A0D0-6456-4FCD8ADF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72" y="1517201"/>
            <a:ext cx="5744957" cy="4065915"/>
          </a:xfrm>
          <a:prstGeom prst="rect">
            <a:avLst/>
          </a:prstGeom>
        </p:spPr>
      </p:pic>
      <p:pic>
        <p:nvPicPr>
          <p:cNvPr id="9" name="Picture 8" descr="Find and fix problems in your JavaScript code - ESLint ...">
            <a:extLst>
              <a:ext uri="{FF2B5EF4-FFF2-40B4-BE49-F238E27FC236}">
                <a16:creationId xmlns:a16="http://schemas.microsoft.com/office/drawing/2014/main" id="{7B097088-278D-CD20-AB24-EE32A61A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049" y="0"/>
            <a:ext cx="1452849" cy="14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8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EB57F13B-C5CE-0846-7311-8CE1CA8D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22" y="252666"/>
            <a:ext cx="10515600" cy="676656"/>
          </a:xfrm>
        </p:spPr>
        <p:txBody>
          <a:bodyPr/>
          <a:lstStyle/>
          <a:p>
            <a:r>
              <a:rPr lang="en-US" b="1" dirty="0" err="1"/>
              <a:t>Eslint</a:t>
            </a:r>
            <a:r>
              <a:rPr lang="en-US" b="1" dirty="0"/>
              <a:t> initial config file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69DF0736-00A9-A730-FFE7-0829AB4AD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855" y="929322"/>
            <a:ext cx="7506034" cy="4999355"/>
          </a:xfrm>
        </p:spPr>
      </p:pic>
      <p:pic>
        <p:nvPicPr>
          <p:cNvPr id="32" name="Picture 31" descr="Find and fix problems in your JavaScript code - ESLint ...">
            <a:extLst>
              <a:ext uri="{FF2B5EF4-FFF2-40B4-BE49-F238E27FC236}">
                <a16:creationId xmlns:a16="http://schemas.microsoft.com/office/drawing/2014/main" id="{E2C9F92E-08C3-CEAC-1EA4-06C278F1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049" y="0"/>
            <a:ext cx="1452849" cy="14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6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89C7058-1C5B-2BC4-A90F-0C82948B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13563"/>
            <a:ext cx="7558278" cy="676656"/>
          </a:xfrm>
        </p:spPr>
        <p:txBody>
          <a:bodyPr/>
          <a:lstStyle/>
          <a:p>
            <a:r>
              <a:rPr lang="en-US" b="1" dirty="0"/>
              <a:t>Conflict, Why?</a:t>
            </a:r>
          </a:p>
        </p:txBody>
      </p:sp>
      <p:pic>
        <p:nvPicPr>
          <p:cNvPr id="23" name="Picture 22" descr="Find and fix problems in your JavaScript code - ESLint ...">
            <a:extLst>
              <a:ext uri="{FF2B5EF4-FFF2-40B4-BE49-F238E27FC236}">
                <a16:creationId xmlns:a16="http://schemas.microsoft.com/office/drawing/2014/main" id="{B9987D12-7C82-CF8D-7531-B875105B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049" y="0"/>
            <a:ext cx="1452849" cy="14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Prettier · Opinionated Code Formatter">
            <a:extLst>
              <a:ext uri="{FF2B5EF4-FFF2-40B4-BE49-F238E27FC236}">
                <a16:creationId xmlns:a16="http://schemas.microsoft.com/office/drawing/2014/main" id="{D2B82B58-9172-A306-3DB2-D1170F8A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70" y="114852"/>
            <a:ext cx="1223143" cy="12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D2BE02-E446-2461-F27A-3756B3E3D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498" y="339647"/>
            <a:ext cx="773551" cy="7735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F90AA4-50CD-4DB7-A370-FB232B474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562894"/>
            <a:ext cx="83439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6872478" cy="676656"/>
          </a:xfrm>
        </p:spPr>
        <p:txBody>
          <a:bodyPr/>
          <a:lstStyle/>
          <a:p>
            <a:r>
              <a:rPr lang="en-US" b="1" dirty="0"/>
              <a:t>How to solve conflict?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168C9AF-1F5B-DFA2-8530-C7381A0D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209800"/>
            <a:ext cx="4272153" cy="41692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Disable all </a:t>
            </a:r>
            <a:r>
              <a:rPr lang="en-US" b="1" dirty="0"/>
              <a:t>Formatting rules </a:t>
            </a:r>
            <a:r>
              <a:rPr lang="en-US" dirty="0"/>
              <a:t>of </a:t>
            </a:r>
            <a:r>
              <a:rPr lang="en-US" dirty="0" err="1"/>
              <a:t>Eslint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Let Prettier do its duty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Eslint</a:t>
            </a:r>
            <a:r>
              <a:rPr lang="en-US" dirty="0"/>
              <a:t> should only focus on </a:t>
            </a:r>
            <a:r>
              <a:rPr lang="en-US" b="1" dirty="0"/>
              <a:t>Code-quality rules</a:t>
            </a:r>
            <a:r>
              <a:rPr lang="en-US" dirty="0"/>
              <a:t> </a:t>
            </a:r>
          </a:p>
        </p:txBody>
      </p:sp>
      <p:pic>
        <p:nvPicPr>
          <p:cNvPr id="19" name="Picture 18" descr="Find and fix problems in your JavaScript code - ESLint ...">
            <a:extLst>
              <a:ext uri="{FF2B5EF4-FFF2-40B4-BE49-F238E27FC236}">
                <a16:creationId xmlns:a16="http://schemas.microsoft.com/office/drawing/2014/main" id="{5D17913F-ED5D-07D5-02E7-6FD91CA1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049" y="0"/>
            <a:ext cx="1452849" cy="14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rettier · Opinionated Code Formatter">
            <a:extLst>
              <a:ext uri="{FF2B5EF4-FFF2-40B4-BE49-F238E27FC236}">
                <a16:creationId xmlns:a16="http://schemas.microsoft.com/office/drawing/2014/main" id="{3930EACA-147F-C894-2AEB-B2C72FDC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70" y="114852"/>
            <a:ext cx="1223143" cy="12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785AB9-728E-3791-9805-B1DF5C0AC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949" y="321610"/>
            <a:ext cx="790575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8A4B6-C934-7A88-B422-A5C8EE4FE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070" y="1380744"/>
            <a:ext cx="4603950" cy="47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CCB4EAB-1590-67CD-3FB3-C970671A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53" y="220511"/>
            <a:ext cx="10515600" cy="676656"/>
          </a:xfrm>
        </p:spPr>
        <p:txBody>
          <a:bodyPr/>
          <a:lstStyle/>
          <a:p>
            <a:r>
              <a:rPr lang="en-US" b="1" dirty="0" err="1"/>
              <a:t>Eslint</a:t>
            </a:r>
            <a:r>
              <a:rPr lang="en-US" b="1" dirty="0"/>
              <a:t> config file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5B583A-15B0-E438-1CE2-FE176202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37" y="961643"/>
            <a:ext cx="8291148" cy="5212021"/>
          </a:xfrm>
          <a:prstGeom prst="rect">
            <a:avLst/>
          </a:prstGeom>
        </p:spPr>
      </p:pic>
      <p:pic>
        <p:nvPicPr>
          <p:cNvPr id="30" name="Picture 29" descr="Find and fix problems in your JavaScript code - ESLint ...">
            <a:extLst>
              <a:ext uri="{FF2B5EF4-FFF2-40B4-BE49-F238E27FC236}">
                <a16:creationId xmlns:a16="http://schemas.microsoft.com/office/drawing/2014/main" id="{6ACB867E-BA3C-C383-21D4-1929BBAF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049" y="0"/>
            <a:ext cx="1452849" cy="14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Prettier · Opinionated Code Formatter">
            <a:extLst>
              <a:ext uri="{FF2B5EF4-FFF2-40B4-BE49-F238E27FC236}">
                <a16:creationId xmlns:a16="http://schemas.microsoft.com/office/drawing/2014/main" id="{587DFAFB-1BA5-CC7D-7F3D-093E0FE9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70" y="114852"/>
            <a:ext cx="1223143" cy="12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01BF788-30DD-FCCF-C9DD-E98E141AB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949" y="321610"/>
            <a:ext cx="790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133" y="1705234"/>
            <a:ext cx="5024628" cy="393063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Sometimes we face this problem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In larger projects, this could be a nightmare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To solve that problem, we use absolute import and alias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23" y="263592"/>
            <a:ext cx="9576939" cy="86094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Configure cleaner importing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627B65-09AF-8908-9781-BB40956D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2" y="2087718"/>
            <a:ext cx="4648849" cy="64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5FB7B-6BA5-9702-35E6-6316F5B42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72"/>
          <a:stretch/>
        </p:blipFill>
        <p:spPr>
          <a:xfrm>
            <a:off x="652912" y="4805055"/>
            <a:ext cx="4648849" cy="69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74FBF-C715-C541-426E-6D98D5C27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540" y="1434104"/>
            <a:ext cx="5734221" cy="40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DCEB2A-D64B-85BF-7BC3-746A069CF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2066191"/>
            <a:ext cx="4572000" cy="395220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Extension name: </a:t>
            </a:r>
            <a:r>
              <a:rPr lang="en-US" sz="2400" b="1" dirty="0"/>
              <a:t>In Your Face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Transform the problems to memes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Useless, but it’s fun =)))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9E853B-AA12-61BE-2B3A-AEDBB313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55680"/>
            <a:ext cx="9144000" cy="676656"/>
          </a:xfrm>
        </p:spPr>
        <p:txBody>
          <a:bodyPr/>
          <a:lstStyle/>
          <a:p>
            <a:r>
              <a:rPr lang="en-US" b="1" dirty="0"/>
              <a:t>A Cool </a:t>
            </a:r>
            <a:r>
              <a:rPr lang="en-US" b="1" dirty="0" err="1"/>
              <a:t>VSCode</a:t>
            </a:r>
            <a:r>
              <a:rPr lang="en-US" b="1" dirty="0"/>
              <a:t> Ext?</a:t>
            </a:r>
          </a:p>
        </p:txBody>
      </p:sp>
      <p:pic>
        <p:nvPicPr>
          <p:cNvPr id="2050" name="Picture 2" descr="IncredibleMemeExtension">
            <a:extLst>
              <a:ext uri="{FF2B5EF4-FFF2-40B4-BE49-F238E27FC236}">
                <a16:creationId xmlns:a16="http://schemas.microsoft.com/office/drawing/2014/main" id="{315553EF-C9C5-282A-9B8F-E9DACD3A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06" y="1278947"/>
            <a:ext cx="5204149" cy="43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7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A32FF-87D9-0658-57B3-EA8873976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5974197" cy="4070729"/>
          </a:xfrm>
        </p:spPr>
        <p:txBody>
          <a:bodyPr>
            <a:normAutofit/>
          </a:bodyPr>
          <a:lstStyle/>
          <a:p>
            <a:r>
              <a:rPr lang="en-US" sz="2000" b="1" dirty="0"/>
              <a:t>Pls read its documentations </a:t>
            </a:r>
            <a:r>
              <a:rPr lang="en-US" sz="2000" b="1" dirty="0">
                <a:sym typeface="Wingdings" panose="05000000000000000000" pitchFamily="2" charset="2"/>
              </a:rPr>
              <a:t></a:t>
            </a:r>
            <a:br>
              <a:rPr lang="en-US" sz="2000" b="1" dirty="0">
                <a:sym typeface="Wingdings" panose="05000000000000000000" pitchFamily="2" charset="2"/>
              </a:rPr>
            </a:br>
            <a:br>
              <a:rPr lang="en-US" sz="2000" b="1" dirty="0">
                <a:sym typeface="Wingdings" panose="05000000000000000000" pitchFamily="2" charset="2"/>
              </a:rPr>
            </a:br>
            <a:r>
              <a:rPr lang="en-US" sz="2000" b="1" dirty="0">
                <a:sym typeface="Wingdings" panose="05000000000000000000" pitchFamily="2" charset="2"/>
              </a:rPr>
              <a:t>Note: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ym typeface="Wingdings" panose="05000000000000000000" pitchFamily="2" charset="2"/>
              </a:rPr>
              <a:t>Hot Reload not work with </a:t>
            </a:r>
            <a:r>
              <a:rPr lang="en-US" sz="2000" b="1" dirty="0" err="1">
                <a:sym typeface="Wingdings" panose="05000000000000000000" pitchFamily="2" charset="2"/>
              </a:rPr>
              <a:t>JsDocs</a:t>
            </a:r>
            <a:r>
              <a:rPr lang="en-US" sz="2000" b="1" dirty="0">
                <a:sym typeface="Wingdings" panose="05000000000000000000" pitchFamily="2" charset="2"/>
              </a:rPr>
              <a:t> (Props description)</a:t>
            </a:r>
          </a:p>
          <a:p>
            <a:pPr marL="342900" indent="-342900">
              <a:buFontTx/>
              <a:buChar char="-"/>
            </a:pPr>
            <a:endParaRPr lang="en-US" sz="2000" b="1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sz="2000" b="1" dirty="0"/>
              <a:t>To put all variant component in the same folder with the primary (set same title)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CB904C-8DE0-4D80-790F-517545CB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Story books?</a:t>
            </a:r>
          </a:p>
        </p:txBody>
      </p:sp>
      <p:pic>
        <p:nvPicPr>
          <p:cNvPr id="8" name="Picture 10" descr="Request: Add Storybook icon · Issue #235 · PKief/vscode-material-icon-theme  · GitHub">
            <a:extLst>
              <a:ext uri="{FF2B5EF4-FFF2-40B4-BE49-F238E27FC236}">
                <a16:creationId xmlns:a16="http://schemas.microsoft.com/office/drawing/2014/main" id="{A63B24CB-683B-5013-C73C-8F3B48F7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643" y="0"/>
            <a:ext cx="1458357" cy="14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2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61119-28A2-DB78-5B80-AB8BC80E2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643" y="1581840"/>
            <a:ext cx="4567428" cy="1199353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Repo: </a:t>
            </a:r>
            <a:r>
              <a:rPr lang="en-US" sz="2000" b="1" u="sng" dirty="0">
                <a:solidFill>
                  <a:srgbClr val="0070C0"/>
                </a:solidFill>
                <a:hlinkClick r:id="rId2"/>
              </a:rPr>
              <a:t>https://github.com/haola1210/react-ts-vite-template</a:t>
            </a:r>
            <a:endParaRPr lang="en-US" sz="2000" b="1" u="sng" dirty="0">
              <a:solidFill>
                <a:srgbClr val="0070C0"/>
              </a:solidFill>
            </a:endParaRPr>
          </a:p>
          <a:p>
            <a:endParaRPr lang="en-US" sz="2000" b="1" u="sng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0000"/>
                </a:solidFill>
              </a:rPr>
              <a:t>Pls read the </a:t>
            </a:r>
            <a:r>
              <a:rPr lang="en-US" b="1" i="1" dirty="0">
                <a:solidFill>
                  <a:srgbClr val="000000"/>
                </a:solidFill>
              </a:rPr>
              <a:t>README</a:t>
            </a:r>
            <a:r>
              <a:rPr lang="en-US" i="1" dirty="0">
                <a:solidFill>
                  <a:srgbClr val="000000"/>
                </a:solidFill>
              </a:rPr>
              <a:t> carefully</a:t>
            </a:r>
          </a:p>
          <a:p>
            <a:endParaRPr lang="en-US" sz="2000" b="1" u="sng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93F43B-9238-B50F-D56A-E6E1F686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Template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5F28FE-B0B4-4FB5-570D-3279C4D7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1" y="2781193"/>
            <a:ext cx="6201640" cy="152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1972E5-BBBD-6FAE-351F-1F8F4B3AF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"/>
          <a:stretch/>
        </p:blipFill>
        <p:spPr>
          <a:xfrm>
            <a:off x="580713" y="4957021"/>
            <a:ext cx="6201640" cy="10129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45DF8B-0FBE-32B9-BDFF-B9934EA297F6}"/>
              </a:ext>
            </a:extLst>
          </p:cNvPr>
          <p:cNvSpPr txBox="1"/>
          <p:nvPr/>
        </p:nvSpPr>
        <p:spPr>
          <a:xfrm>
            <a:off x="576071" y="4556911"/>
            <a:ext cx="5235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Please just copy the main branch (un-check this)</a:t>
            </a:r>
          </a:p>
        </p:txBody>
      </p:sp>
    </p:spTree>
    <p:extLst>
      <p:ext uri="{BB962C8B-B14F-4D97-AF65-F5344CB8AC3E}">
        <p14:creationId xmlns:p14="http://schemas.microsoft.com/office/powerpoint/2010/main" val="9871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894992"/>
              </p:ext>
            </p:extLst>
          </p:nvPr>
        </p:nvGraphicFramePr>
        <p:xfrm>
          <a:off x="7367954" y="1169988"/>
          <a:ext cx="4555759" cy="4838913"/>
        </p:xfrm>
        <a:graphic>
          <a:graphicData uri="http://schemas.openxmlformats.org/drawingml/2006/table">
            <a:tbl>
              <a:tblPr firstRow="1" bandRow="1"/>
              <a:tblGrid>
                <a:gridCol w="455575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Tools &amp; Technologies</a:t>
                      </a:r>
                    </a:p>
                    <a:p>
                      <a:pPr algn="r"/>
                      <a:endParaRPr lang="en-US" sz="18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latin typeface="+mn-lt"/>
                          <a:cs typeface="Gill Sans Light" panose="020B0302020104020203" pitchFamily="34" charset="-79"/>
                        </a:rPr>
                        <a:t>Vite</a:t>
                      </a: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, what and why?</a:t>
                      </a:r>
                    </a:p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latin typeface="+mn-lt"/>
                          <a:cs typeface="Gill Sans Light" panose="020B0302020104020203" pitchFamily="34" charset="-79"/>
                        </a:rPr>
                        <a:t>EditorConfig</a:t>
                      </a: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en-US" sz="2400" b="1" dirty="0" err="1">
                          <a:latin typeface="+mn-lt"/>
                          <a:cs typeface="Gill Sans Light" panose="020B0302020104020203" pitchFamily="34" charset="-79"/>
                        </a:rPr>
                        <a:t>Eslint</a:t>
                      </a: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, Prettier</a:t>
                      </a:r>
                    </a:p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Configure cleaner importing </a:t>
                      </a:r>
                    </a:p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Story Book - a swagger of FE</a:t>
                      </a:r>
                    </a:p>
                    <a:p>
                      <a:pPr marL="0" algn="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5470"/>
          </a:xfrm>
        </p:spPr>
        <p:txBody>
          <a:bodyPr/>
          <a:lstStyle/>
          <a:p>
            <a:r>
              <a:rPr lang="en-US" dirty="0"/>
              <a:t>Hao Le</a:t>
            </a:r>
          </a:p>
          <a:p>
            <a:r>
              <a:rPr lang="en-US" dirty="0"/>
              <a:t>haola1210@gmail.com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  <a:cs typeface="Gill Sans Light" panose="020B0302020104020203" pitchFamily="34" charset="-79"/>
              </a:rPr>
              <a:t>Tools &amp; Technologies</a:t>
            </a:r>
            <a:endParaRPr lang="en-US" b="1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947671"/>
            <a:ext cx="6220383" cy="4070729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sz="1600" b="1" dirty="0" err="1"/>
              <a:t>Vite</a:t>
            </a:r>
            <a:r>
              <a:rPr lang="en-US" sz="1600" b="1" dirty="0"/>
              <a:t> (React, Typescript)</a:t>
            </a:r>
          </a:p>
          <a:p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 err="1"/>
              <a:t>EditorConfig</a:t>
            </a:r>
            <a:endParaRPr lang="en-US" sz="1600" b="1" dirty="0"/>
          </a:p>
          <a:p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/>
              <a:t>Prettier</a:t>
            </a:r>
          </a:p>
          <a:p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 err="1"/>
              <a:t>Eslint</a:t>
            </a:r>
            <a:endParaRPr lang="en-US" sz="1600" b="1" dirty="0"/>
          </a:p>
          <a:p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/>
              <a:t>Story Book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600" b="1" dirty="0"/>
              <a:t>… and some magic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dirty="0"/>
              <a:t>        Anytime you get stuck? Try this extremely magical spell ! </a:t>
            </a:r>
          </a:p>
          <a:p>
            <a:r>
              <a:rPr lang="en-US" dirty="0"/>
              <a:t>“</a:t>
            </a:r>
            <a:r>
              <a:rPr lang="en-US" sz="1400" dirty="0">
                <a:latin typeface="Comic Sans MS" panose="030F0702030302020204" pitchFamily="66" charset="0"/>
              </a:rPr>
              <a:t>How to </a:t>
            </a:r>
            <a:r>
              <a:rPr lang="en-US" sz="1400" i="1" u="sng" dirty="0">
                <a:latin typeface="Comic Sans MS" panose="030F0702030302020204" pitchFamily="66" charset="0"/>
              </a:rPr>
              <a:t>do something</a:t>
            </a:r>
            <a:r>
              <a:rPr lang="en-US" sz="1400" i="1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702030302020204" pitchFamily="66" charset="0"/>
              </a:rPr>
              <a:t>preposition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i="1" u="sng" dirty="0">
                <a:latin typeface="Comic Sans MS" panose="030F0702030302020204" pitchFamily="66" charset="0"/>
              </a:rPr>
              <a:t>something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sz="1400" dirty="0">
                <a:latin typeface="Comic Sans MS" panose="030F0702030302020204" pitchFamily="66" charset="0"/>
              </a:rPr>
              <a:t>How to </a:t>
            </a:r>
            <a:r>
              <a:rPr lang="en-US" sz="1400" i="1" u="sng" dirty="0">
                <a:latin typeface="Comic Sans MS" panose="030F0702030302020204" pitchFamily="66" charset="0"/>
              </a:rPr>
              <a:t>initialize react project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702030302020204" pitchFamily="66" charset="0"/>
              </a:rPr>
              <a:t>with</a:t>
            </a:r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i="1" u="sng" dirty="0" err="1">
                <a:latin typeface="Comic Sans MS" panose="030F0702030302020204" pitchFamily="66" charset="0"/>
              </a:rPr>
              <a:t>vite</a:t>
            </a:r>
            <a:r>
              <a:rPr lang="en-US" sz="1400" i="1" dirty="0">
                <a:latin typeface="Comic Sans MS" panose="030F0702030302020204" pitchFamily="66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317DC-3944-73DC-F4F4-F5A58C33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5" y="4651133"/>
            <a:ext cx="430821" cy="4308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116C7F-6B84-ADEF-3780-07A68E73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821" y="5081954"/>
            <a:ext cx="829407" cy="829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0BDF0B-0D13-C78C-3171-84A2EC6E8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47" y="1501263"/>
            <a:ext cx="2575396" cy="23865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1F713D-CBE0-D94F-3412-4C8F1CF6D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010" y="2119451"/>
            <a:ext cx="596686" cy="4895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E72B3D-7D6C-8CF1-E7FD-64995C246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433" y="3285371"/>
            <a:ext cx="489514" cy="4895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1AE42D-957B-AC12-862B-E39CE0773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343" y="2119451"/>
            <a:ext cx="669919" cy="585000"/>
          </a:xfrm>
          <a:prstGeom prst="rect">
            <a:avLst/>
          </a:prstGeom>
        </p:spPr>
      </p:pic>
      <p:pic>
        <p:nvPicPr>
          <p:cNvPr id="1030" name="Picture 6" descr="Prettier · Opinionated Code Formatter">
            <a:extLst>
              <a:ext uri="{FF2B5EF4-FFF2-40B4-BE49-F238E27FC236}">
                <a16:creationId xmlns:a16="http://schemas.microsoft.com/office/drawing/2014/main" id="{1292AF0E-DCFD-43A7-778F-83393E55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14" y="3395735"/>
            <a:ext cx="424759" cy="42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and fix problems in your JavaScript code - ESLint ...">
            <a:extLst>
              <a:ext uri="{FF2B5EF4-FFF2-40B4-BE49-F238E27FC236}">
                <a16:creationId xmlns:a16="http://schemas.microsoft.com/office/drawing/2014/main" id="{D37BAEC1-6019-ABEE-A140-E6AC3DD7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922" y="3931330"/>
            <a:ext cx="562708" cy="5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quest: Add Storybook icon · Issue #235 · PKief/vscode-material-icon-theme  · GitHub">
            <a:extLst>
              <a:ext uri="{FF2B5EF4-FFF2-40B4-BE49-F238E27FC236}">
                <a16:creationId xmlns:a16="http://schemas.microsoft.com/office/drawing/2014/main" id="{E04A7C10-9E66-8F68-1626-3E4411303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91" y="3957705"/>
            <a:ext cx="577362" cy="57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74" y="2902634"/>
            <a:ext cx="4840641" cy="177355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err="1">
                <a:latin typeface="+mn-lt"/>
                <a:cs typeface="Gill Sans Light" panose="020B0302020104020203" pitchFamily="34" charset="-79"/>
              </a:rPr>
              <a:t>Vite</a:t>
            </a:r>
            <a:r>
              <a:rPr lang="en-US" sz="6000" b="1" dirty="0">
                <a:latin typeface="+mn-lt"/>
                <a:cs typeface="Gill Sans Light" panose="020B0302020104020203" pitchFamily="34" charset="-79"/>
              </a:rPr>
              <a:t>, </a:t>
            </a:r>
            <a:br>
              <a:rPr lang="en-US" sz="6000" b="1" dirty="0">
                <a:latin typeface="+mn-lt"/>
                <a:cs typeface="Gill Sans Light" panose="020B0302020104020203" pitchFamily="34" charset="-79"/>
              </a:rPr>
            </a:br>
            <a:r>
              <a:rPr lang="en-US" sz="6000" b="1" dirty="0">
                <a:latin typeface="+mn-lt"/>
                <a:cs typeface="Gill Sans Light" panose="020B0302020104020203" pitchFamily="34" charset="-79"/>
              </a:rPr>
              <a:t>what and 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75DD6-0AD4-6209-1C2A-52682995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816" y="257469"/>
            <a:ext cx="1752824" cy="14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>
                <a:latin typeface="Sagona Book" panose="020F0502020204030204" pitchFamily="34" charset="0"/>
                <a:cs typeface="Sagona Book" panose="020F0502020204030204" pitchFamily="34" charset="0"/>
              </a:rPr>
              <a:t>Vite</a:t>
            </a:r>
            <a:r>
              <a:rPr lang="en-US" sz="4800" b="1" dirty="0">
                <a:latin typeface="Sagona Book" panose="020F0502020204030204" pitchFamily="34" charset="0"/>
                <a:cs typeface="Sagona Book" panose="020F0502020204030204" pitchFamily="34" charset="0"/>
              </a:rPr>
              <a:t>?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238A-EDE8-44C3-F0AA-F8085A4D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80744"/>
            <a:ext cx="5130136" cy="439826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2000" dirty="0" err="1"/>
              <a:t>Vite</a:t>
            </a:r>
            <a:r>
              <a:rPr lang="en-US" sz="2000" dirty="0"/>
              <a:t>, pronounced </a:t>
            </a:r>
            <a:r>
              <a:rPr lang="en-US" sz="2000" b="1" dirty="0"/>
              <a:t>/vit/ </a:t>
            </a:r>
            <a:r>
              <a:rPr lang="en-US" sz="2000" dirty="0"/>
              <a:t>- French word for "quick“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A build tool provides a faster and leaner development experience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Vite</a:t>
            </a:r>
            <a:r>
              <a:rPr lang="en-US" sz="2000" dirty="0"/>
              <a:t> divides the modules in an application into two categories: </a:t>
            </a:r>
            <a:r>
              <a:rPr lang="en-US" sz="2000" b="1" dirty="0">
                <a:solidFill>
                  <a:srgbClr val="00B050"/>
                </a:solidFill>
              </a:rPr>
              <a:t>dependencies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source code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Tx/>
              <a:buChar char="-"/>
            </a:pPr>
            <a:r>
              <a:rPr lang="en-US" sz="2000" dirty="0" err="1"/>
              <a:t>Vite</a:t>
            </a:r>
            <a:r>
              <a:rPr lang="en-US" sz="2000" dirty="0"/>
              <a:t> </a:t>
            </a:r>
            <a:r>
              <a:rPr lang="en-US" sz="2000" u="sng" dirty="0"/>
              <a:t>pre-bundles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dependencies</a:t>
            </a:r>
            <a:r>
              <a:rPr lang="en-US" sz="2000" dirty="0"/>
              <a:t> using </a:t>
            </a:r>
            <a:r>
              <a:rPr lang="en-US" sz="2000" b="1" dirty="0" err="1"/>
              <a:t>esbuild</a:t>
            </a:r>
            <a:r>
              <a:rPr lang="en-US" sz="2000" dirty="0"/>
              <a:t> (</a:t>
            </a:r>
            <a:r>
              <a:rPr lang="en-US" sz="1600" i="1" dirty="0"/>
              <a:t>written in Go, 10-100x faster than JS-based bundlers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endParaRPr lang="en-US" sz="2000" b="1" dirty="0"/>
          </a:p>
          <a:p>
            <a:pPr>
              <a:buFontTx/>
              <a:buChar char="-"/>
            </a:pPr>
            <a:r>
              <a:rPr lang="fr-FR" sz="2000" dirty="0"/>
              <a:t>Vite serves </a:t>
            </a:r>
            <a:r>
              <a:rPr lang="fr-FR" sz="2000" b="1" dirty="0">
                <a:solidFill>
                  <a:srgbClr val="00B050"/>
                </a:solidFill>
              </a:rPr>
              <a:t>source code </a:t>
            </a:r>
            <a:r>
              <a:rPr lang="fr-FR" sz="2000" dirty="0"/>
              <a:t>over </a:t>
            </a:r>
            <a:r>
              <a:rPr lang="fr-FR" sz="2000" b="1" dirty="0"/>
              <a:t>native ESM        </a:t>
            </a:r>
            <a:r>
              <a:rPr lang="fr-FR" sz="2000" dirty="0"/>
              <a:t>(</a:t>
            </a:r>
            <a:r>
              <a:rPr lang="en-US" sz="1600" i="1" dirty="0"/>
              <a:t>forego the bundling step because it serves the browser native ES modules</a:t>
            </a:r>
            <a:r>
              <a:rPr lang="fr-FR" sz="2000" dirty="0"/>
              <a:t>)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B6F50E-A9D7-43D3-4512-4EA0E8B1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54" y="1677890"/>
            <a:ext cx="5624286" cy="3203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EC252-F557-D189-1678-4D06D41A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733" y="91322"/>
            <a:ext cx="1752824" cy="14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Sagona Book" panose="020F0502020204030204" pitchFamily="34" charset="0"/>
                <a:cs typeface="Sagona Book" panose="020F0502020204030204" pitchFamily="34" charset="0"/>
              </a:rPr>
              <a:t>Why </a:t>
            </a:r>
            <a:r>
              <a:rPr lang="en-US" sz="4800" b="1" dirty="0" err="1">
                <a:latin typeface="Sagona Book" panose="020F0502020204030204" pitchFamily="34" charset="0"/>
                <a:cs typeface="Sagona Book" panose="020F0502020204030204" pitchFamily="34" charset="0"/>
              </a:rPr>
              <a:t>Vite</a:t>
            </a:r>
            <a:r>
              <a:rPr lang="en-US" sz="4800" b="1" dirty="0">
                <a:latin typeface="Sagona Book" panose="020F0502020204030204" pitchFamily="34" charset="0"/>
                <a:cs typeface="Sagona Book" panose="020F0502020204030204" pitchFamily="34" charset="0"/>
              </a:rPr>
              <a:t>?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4CAC1-8E99-54A5-E99F-094946D1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80744"/>
            <a:ext cx="5519928" cy="47731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Fast      Build Time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Fast      Dev Server Start Time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Same first load time (vs CRA)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Process the “</a:t>
            </a:r>
            <a:r>
              <a:rPr lang="en-US" sz="2000" b="1" dirty="0"/>
              <a:t>Hot Module Replacement</a:t>
            </a:r>
            <a:r>
              <a:rPr lang="en-US" sz="2000" dirty="0"/>
              <a:t>" feature as well (vs CRA)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sz="2000" dirty="0"/>
              <a:t>Clear documentation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F5DC44-9A5C-E533-2464-CA21D34C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52" y="1387426"/>
            <a:ext cx="354858" cy="354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5D99C2-C589-E8DE-D337-07E0BBB2A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962" y="1380744"/>
            <a:ext cx="5020364" cy="3384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6C7A80-9714-7784-455A-C822BBC0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52" y="2164080"/>
            <a:ext cx="354858" cy="3548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9CC82D-1BBA-3733-C384-317D6C998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984" y="0"/>
            <a:ext cx="1752824" cy="14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9934" y="1899138"/>
            <a:ext cx="6196818" cy="2777051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0" b="1" dirty="0" err="1">
                <a:latin typeface="+mn-lt"/>
                <a:cs typeface="Gill Sans Light" panose="020B0302020104020203" pitchFamily="34" charset="-79"/>
              </a:rPr>
              <a:t>EditorConfig</a:t>
            </a:r>
            <a:r>
              <a:rPr lang="en-US" sz="6000" b="1" dirty="0">
                <a:latin typeface="+mn-lt"/>
                <a:cs typeface="Gill Sans Light" panose="020B0302020104020203" pitchFamily="34" charset="-79"/>
              </a:rPr>
              <a:t>, </a:t>
            </a:r>
            <a:br>
              <a:rPr lang="en-US" sz="6000" b="1" dirty="0">
                <a:latin typeface="+mn-lt"/>
                <a:cs typeface="Gill Sans Light" panose="020B0302020104020203" pitchFamily="34" charset="-79"/>
              </a:rPr>
            </a:br>
            <a:r>
              <a:rPr lang="en-US" sz="6000" b="1" dirty="0">
                <a:latin typeface="+mn-lt"/>
                <a:cs typeface="Gill Sans Light" panose="020B0302020104020203" pitchFamily="34" charset="-79"/>
              </a:rPr>
              <a:t>Prettier, </a:t>
            </a:r>
            <a:br>
              <a:rPr lang="en-US" sz="6000" b="1" dirty="0">
                <a:latin typeface="+mn-lt"/>
                <a:cs typeface="Gill Sans Light" panose="020B0302020104020203" pitchFamily="34" charset="-79"/>
              </a:rPr>
            </a:br>
            <a:r>
              <a:rPr lang="en-US" sz="6000" b="1" dirty="0" err="1">
                <a:latin typeface="+mn-lt"/>
                <a:cs typeface="Gill Sans Light" panose="020B0302020104020203" pitchFamily="34" charset="-79"/>
              </a:rPr>
              <a:t>Eslint</a:t>
            </a:r>
            <a:endParaRPr lang="en-US" sz="6000" b="1" dirty="0">
              <a:latin typeface="+mn-lt"/>
              <a:cs typeface="Gill Sans Light" panose="020B0302020104020203" pitchFamily="34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B04648-EA1C-B6E4-84F5-A905A586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753" y="386662"/>
            <a:ext cx="1141128" cy="996478"/>
          </a:xfrm>
          <a:prstGeom prst="rect">
            <a:avLst/>
          </a:prstGeom>
        </p:spPr>
      </p:pic>
      <p:pic>
        <p:nvPicPr>
          <p:cNvPr id="4" name="Picture 6" descr="Prettier · Opinionated Code Formatter">
            <a:extLst>
              <a:ext uri="{FF2B5EF4-FFF2-40B4-BE49-F238E27FC236}">
                <a16:creationId xmlns:a16="http://schemas.microsoft.com/office/drawing/2014/main" id="{E755FC63-30F2-2E7D-4F5A-FCB6EEA53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147" y="553651"/>
            <a:ext cx="662501" cy="6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ind and fix problems in your JavaScript code - ESLint ...">
            <a:extLst>
              <a:ext uri="{FF2B5EF4-FFF2-40B4-BE49-F238E27FC236}">
                <a16:creationId xmlns:a16="http://schemas.microsoft.com/office/drawing/2014/main" id="{CD07C37B-A27E-7412-73A6-AD735687D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03" y="1307592"/>
            <a:ext cx="867396" cy="86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1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1F3F1B8C-B5CB-5F84-48B7-0AB2AAA7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EditorConfig</a:t>
            </a:r>
            <a:endParaRPr lang="en-US" b="1" dirty="0"/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C499927D-A872-2AD8-2AEA-D29F8D8D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5613713" cy="387705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Maintains consistent coding styles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Defines a standard code formatting style guide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Easy to use and clear documentation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EF6C460-3C8C-E00E-A32E-60FF808D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5" y="954492"/>
            <a:ext cx="5380499" cy="37405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80F03E-BE32-CE3C-971C-3F96D2F4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09" y="12660"/>
            <a:ext cx="1521191" cy="13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Prettier</a:t>
            </a:r>
          </a:p>
        </p:txBody>
      </p:sp>
      <p:sp>
        <p:nvSpPr>
          <p:cNvPr id="104" name="Content Placeholder 103">
            <a:extLst>
              <a:ext uri="{FF2B5EF4-FFF2-40B4-BE49-F238E27FC236}">
                <a16:creationId xmlns:a16="http://schemas.microsoft.com/office/drawing/2014/main" id="{B6B1F26F-8240-2B07-23AC-5FB9A0F3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0008"/>
            <a:ext cx="5358736" cy="395900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rgbClr val="24292E"/>
                </a:solidFill>
                <a:latin typeface="Gill Sans Nova Light (Body)"/>
              </a:rPr>
              <a:t>A</a:t>
            </a:r>
            <a:r>
              <a:rPr lang="en-US" b="0" i="0" dirty="0">
                <a:solidFill>
                  <a:srgbClr val="24292E"/>
                </a:solidFill>
                <a:effectLst/>
                <a:latin typeface="Gill Sans Nova Light (Body)"/>
              </a:rPr>
              <a:t>n opinionated code formatter</a:t>
            </a:r>
          </a:p>
          <a:p>
            <a:pPr>
              <a:buFontTx/>
              <a:buChar char="-"/>
            </a:pPr>
            <a:endParaRPr lang="en-US" dirty="0">
              <a:solidFill>
                <a:srgbClr val="24292E"/>
              </a:solidFill>
              <a:latin typeface="Gill Sans Nova Light (Body)"/>
            </a:endParaRPr>
          </a:p>
          <a:p>
            <a:pPr>
              <a:buFontTx/>
              <a:buChar char="-"/>
            </a:pPr>
            <a:r>
              <a:rPr lang="en-US" dirty="0">
                <a:latin typeface="Gill Sans Nova Light (Body)"/>
              </a:rPr>
              <a:t>Ensures code conforms to a consistent style</a:t>
            </a:r>
          </a:p>
          <a:p>
            <a:pPr>
              <a:buFontTx/>
              <a:buChar char="-"/>
            </a:pPr>
            <a:endParaRPr lang="en-US" dirty="0">
              <a:latin typeface="Gill Sans Nova Light (Body)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24292E"/>
                </a:solidFill>
                <a:latin typeface="Gill Sans Nova Light (Body)"/>
              </a:rPr>
              <a:t>Care </a:t>
            </a:r>
            <a:r>
              <a:rPr lang="en-US" b="0" i="0" dirty="0">
                <a:solidFill>
                  <a:srgbClr val="24292E"/>
                </a:solidFill>
                <a:effectLst/>
                <a:latin typeface="Gill Sans Nova Light (Body)"/>
              </a:rPr>
              <a:t>onl</a:t>
            </a:r>
            <a:r>
              <a:rPr lang="en-US" dirty="0">
                <a:solidFill>
                  <a:srgbClr val="24292E"/>
                </a:solidFill>
                <a:latin typeface="Gill Sans Nova Light (Body)"/>
              </a:rPr>
              <a:t>y </a:t>
            </a:r>
            <a:r>
              <a:rPr lang="en-US" b="1" dirty="0">
                <a:solidFill>
                  <a:srgbClr val="24292E"/>
                </a:solidFill>
                <a:latin typeface="Gill Sans Nova Light (Body)"/>
              </a:rPr>
              <a:t>Formatting</a:t>
            </a:r>
            <a:r>
              <a:rPr lang="en-US" dirty="0">
                <a:solidFill>
                  <a:srgbClr val="24292E"/>
                </a:solidFill>
                <a:latin typeface="Gill Sans Nova Light (Body)"/>
              </a:rPr>
              <a:t> </a:t>
            </a:r>
            <a:r>
              <a:rPr lang="en-US" b="1" dirty="0">
                <a:solidFill>
                  <a:srgbClr val="24292E"/>
                </a:solidFill>
                <a:latin typeface="Gill Sans Nova Light (Body)"/>
              </a:rPr>
              <a:t>rules</a:t>
            </a:r>
          </a:p>
          <a:p>
            <a:pPr>
              <a:buFontTx/>
              <a:buChar char="-"/>
            </a:pPr>
            <a:endParaRPr lang="en-US" dirty="0">
              <a:solidFill>
                <a:srgbClr val="24292E"/>
              </a:solidFill>
              <a:latin typeface="Gill Sans Nova Light (Body)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24292E"/>
                </a:solidFill>
                <a:latin typeface="Gill Sans Nova Light (Body)"/>
              </a:rPr>
              <a:t>Easy to config and clear documentation</a:t>
            </a:r>
            <a:endParaRPr lang="en-US" dirty="0">
              <a:latin typeface="Gill Sans Nova Light (Body)"/>
            </a:endParaRPr>
          </a:p>
        </p:txBody>
      </p:sp>
      <p:pic>
        <p:nvPicPr>
          <p:cNvPr id="101" name="Picture 6" descr="Prettier · Opinionated Code Formatter">
            <a:extLst>
              <a:ext uri="{FF2B5EF4-FFF2-40B4-BE49-F238E27FC236}">
                <a16:creationId xmlns:a16="http://schemas.microsoft.com/office/drawing/2014/main" id="{1D164401-8101-9BC9-A0D2-6971DDACB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819" y="78163"/>
            <a:ext cx="1421453" cy="142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6B69F3C-608C-725D-EAE8-C33540AD2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56" y="1769141"/>
            <a:ext cx="5396324" cy="37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472</Words>
  <Application>Microsoft Office PowerPoint</Application>
  <PresentationFormat>Widescreen</PresentationFormat>
  <Paragraphs>119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Comic Sans MS</vt:lpstr>
      <vt:lpstr>Courier New</vt:lpstr>
      <vt:lpstr>Gill Sans Nova</vt:lpstr>
      <vt:lpstr>Gill Sans Nova Light</vt:lpstr>
      <vt:lpstr>Gill Sans Nova Light (Body)</vt:lpstr>
      <vt:lpstr>Sagona Book</vt:lpstr>
      <vt:lpstr>Office Theme</vt:lpstr>
      <vt:lpstr>React Project Setup</vt:lpstr>
      <vt:lpstr>agenda</vt:lpstr>
      <vt:lpstr>Tools &amp; Technologies</vt:lpstr>
      <vt:lpstr>Vite,  what and why?</vt:lpstr>
      <vt:lpstr>Vite? </vt:lpstr>
      <vt:lpstr>Why Vite?</vt:lpstr>
      <vt:lpstr>EditorConfig,  Prettier,  Eslint</vt:lpstr>
      <vt:lpstr>EditorConfig</vt:lpstr>
      <vt:lpstr>Prettier</vt:lpstr>
      <vt:lpstr>Eslint</vt:lpstr>
      <vt:lpstr>Eslint</vt:lpstr>
      <vt:lpstr>Eslint initial config file</vt:lpstr>
      <vt:lpstr>Conflict, Why?</vt:lpstr>
      <vt:lpstr>How to solve conflict?</vt:lpstr>
      <vt:lpstr>Eslint config file</vt:lpstr>
      <vt:lpstr>Configure cleaner importing </vt:lpstr>
      <vt:lpstr>A Cool VSCode Ext?</vt:lpstr>
      <vt:lpstr>Story books?</vt:lpstr>
      <vt:lpstr>Template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Project Setup</dc:title>
  <dc:creator>Lê Hào</dc:creator>
  <cp:lastModifiedBy>ES DEV 008</cp:lastModifiedBy>
  <cp:revision>49</cp:revision>
  <dcterms:created xsi:type="dcterms:W3CDTF">2022-12-22T14:12:24Z</dcterms:created>
  <dcterms:modified xsi:type="dcterms:W3CDTF">2022-12-30T04:01:13Z</dcterms:modified>
</cp:coreProperties>
</file>