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1"/>
  </p:notesMasterIdLst>
  <p:sldIdLst>
    <p:sldId id="541" r:id="rId2"/>
    <p:sldId id="562" r:id="rId3"/>
    <p:sldId id="593" r:id="rId4"/>
    <p:sldId id="571" r:id="rId5"/>
    <p:sldId id="594" r:id="rId6"/>
    <p:sldId id="620" r:id="rId7"/>
    <p:sldId id="621" r:id="rId8"/>
    <p:sldId id="596" r:id="rId9"/>
    <p:sldId id="597" r:id="rId10"/>
    <p:sldId id="598" r:id="rId11"/>
    <p:sldId id="599" r:id="rId12"/>
    <p:sldId id="600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10" r:id="rId21"/>
    <p:sldId id="626" r:id="rId22"/>
    <p:sldId id="618" r:id="rId23"/>
    <p:sldId id="617" r:id="rId24"/>
    <p:sldId id="612" r:id="rId25"/>
    <p:sldId id="611" r:id="rId26"/>
    <p:sldId id="613" r:id="rId27"/>
    <p:sldId id="614" r:id="rId28"/>
    <p:sldId id="615" r:id="rId29"/>
    <p:sldId id="619" r:id="rId30"/>
    <p:sldId id="616" r:id="rId31"/>
    <p:sldId id="577" r:id="rId32"/>
    <p:sldId id="578" r:id="rId33"/>
    <p:sldId id="580" r:id="rId34"/>
    <p:sldId id="581" r:id="rId35"/>
    <p:sldId id="630" r:id="rId36"/>
    <p:sldId id="631" r:id="rId37"/>
    <p:sldId id="622" r:id="rId38"/>
    <p:sldId id="636" r:id="rId39"/>
    <p:sldId id="623" r:id="rId40"/>
    <p:sldId id="624" r:id="rId41"/>
    <p:sldId id="633" r:id="rId42"/>
    <p:sldId id="632" r:id="rId43"/>
    <p:sldId id="634" r:id="rId44"/>
    <p:sldId id="625" r:id="rId45"/>
    <p:sldId id="627" r:id="rId46"/>
    <p:sldId id="582" r:id="rId47"/>
    <p:sldId id="635" r:id="rId48"/>
    <p:sldId id="486" r:id="rId49"/>
    <p:sldId id="62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 varScale="1">
        <p:scale>
          <a:sx n="56" d="100"/>
          <a:sy n="56" d="100"/>
        </p:scale>
        <p:origin x="72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361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Image result for spring mvc hibernate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nsparent hibernate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276725"/>
            <a:ext cx="2590800" cy="4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072149" y="4397514"/>
            <a:ext cx="29214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400" b="1" cap="small" baseline="0" dirty="0" err="1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trình</a:t>
            </a:r>
            <a:r>
              <a:rPr lang="en-US" sz="3400" b="1" cap="small" baseline="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Java 5</a:t>
            </a:r>
            <a:endParaRPr lang="en-US" sz="3400" b="1" cap="small" baseline="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Spring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tomcat </a:t>
            </a:r>
            <a:r>
              <a:rPr lang="en-US" dirty="0" err="1" smtClean="0"/>
              <a:t>vào</a:t>
            </a:r>
            <a:r>
              <a:rPr lang="en-US" dirty="0" smtClean="0"/>
              <a:t> eclipse IDE (1)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54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1752600" y="1908048"/>
            <a:ext cx="1828800" cy="911352"/>
          </a:xfrm>
          <a:prstGeom prst="wedgeRoundRectCallout">
            <a:avLst>
              <a:gd name="adj1" fmla="val -49500"/>
              <a:gd name="adj2" fmla="val -706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Chạy</a:t>
            </a:r>
            <a:r>
              <a:rPr lang="en-US" dirty="0" smtClean="0"/>
              <a:t> eclipse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</a:t>
            </a:r>
            <a:r>
              <a:rPr lang="en-US" dirty="0" smtClean="0"/>
              <a:t>IDE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549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4000" y="2971800"/>
            <a:ext cx="2258568" cy="838200"/>
          </a:xfrm>
          <a:prstGeom prst="wedgeRoundRectCallout">
            <a:avLst>
              <a:gd name="adj1" fmla="val -46744"/>
              <a:gd name="adj2" fmla="val 10230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web server </a:t>
            </a:r>
            <a:r>
              <a:rPr lang="en-US" dirty="0" err="1" smtClean="0"/>
              <a:t>vào</a:t>
            </a:r>
            <a:r>
              <a:rPr lang="en-US" dirty="0" smtClean="0"/>
              <a:t> eclipse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</a:t>
            </a:r>
            <a:r>
              <a:rPr lang="en-US" dirty="0" smtClean="0"/>
              <a:t>IDE (3)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8675"/>
            <a:ext cx="5000625" cy="602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7800"/>
            <a:ext cx="50006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43325"/>
            <a:ext cx="318135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447800" y="2667000"/>
            <a:ext cx="7620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209800" y="3314700"/>
            <a:ext cx="5105400" cy="647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10400" y="3314700"/>
            <a:ext cx="3048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15200" y="480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267200" y="65532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</a:t>
            </a:r>
            <a:r>
              <a:rPr lang="en-US" dirty="0" smtClean="0"/>
              <a:t>IDE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port tomcat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đụng</a:t>
            </a:r>
            <a:r>
              <a:rPr lang="en-US" dirty="0" smtClean="0"/>
              <a:t> port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19325"/>
            <a:ext cx="805815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33" y="1889760"/>
            <a:ext cx="24479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2667000" y="3704272"/>
            <a:ext cx="1219200" cy="612648"/>
          </a:xfrm>
          <a:prstGeom prst="wedgeRoundRectCallout">
            <a:avLst>
              <a:gd name="adj1" fmla="val -97833"/>
              <a:gd name="adj2" fmla="val 10628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đúp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>
            <a:off x="2083820" y="4661724"/>
            <a:ext cx="1040380" cy="519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1" idx="1"/>
          </p:cNvCxnSpPr>
          <p:nvPr/>
        </p:nvCxnSpPr>
        <p:spPr>
          <a:xfrm flipV="1">
            <a:off x="3124200" y="2519363"/>
            <a:ext cx="3962400" cy="2662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086600" y="2219325"/>
            <a:ext cx="1447800" cy="600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077200" y="28194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tomcat </a:t>
            </a:r>
            <a:r>
              <a:rPr lang="en-US" dirty="0" err="1"/>
              <a:t>vào</a:t>
            </a:r>
            <a:r>
              <a:rPr lang="en-US" dirty="0"/>
              <a:t> eclipse </a:t>
            </a:r>
            <a:r>
              <a:rPr lang="en-US" dirty="0" smtClean="0"/>
              <a:t>IDE (5)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15" y="990600"/>
            <a:ext cx="80676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477000" y="2438400"/>
            <a:ext cx="1371600" cy="612648"/>
          </a:xfrm>
          <a:prstGeom prst="wedgeRoundRectCallout">
            <a:avLst>
              <a:gd name="adj1" fmla="val -60833"/>
              <a:gd name="adj2" fmla="val 8837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Tomcat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web (1)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63086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56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smtClean="0"/>
              <a:t>web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57435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419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00250"/>
            <a:ext cx="4419600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828800" y="2286000"/>
            <a:ext cx="1500187" cy="3429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28987" y="5334000"/>
            <a:ext cx="938213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267200" y="3886200"/>
            <a:ext cx="2286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886200"/>
            <a:ext cx="2209800" cy="72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8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9559"/>
            <a:ext cx="8230871" cy="4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352799" y="2514600"/>
            <a:ext cx="2780665" cy="765048"/>
          </a:xfrm>
          <a:prstGeom prst="wedgeRoundRectCallout">
            <a:avLst>
              <a:gd name="adj1" fmla="val -115042"/>
              <a:gd name="adj2" fmla="val 640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Java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315334" y="3501578"/>
            <a:ext cx="2780665" cy="765048"/>
          </a:xfrm>
          <a:prstGeom prst="wedgeRoundRectCallout">
            <a:avLst>
              <a:gd name="adj1" fmla="val -100290"/>
              <a:gd name="adj2" fmla="val 2583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jsp</a:t>
            </a:r>
            <a:r>
              <a:rPr lang="en-US" dirty="0" smtClean="0"/>
              <a:t>, </a:t>
            </a:r>
            <a:r>
              <a:rPr lang="en-US" dirty="0" err="1" smtClean="0"/>
              <a:t>ảnh</a:t>
            </a:r>
            <a:r>
              <a:rPr lang="en-US" dirty="0" smtClean="0"/>
              <a:t>, scripts, styles… </a:t>
            </a:r>
            <a:r>
              <a:rPr lang="en-US" dirty="0" err="1" smtClean="0"/>
              <a:t>đặt</a:t>
            </a:r>
            <a:r>
              <a:rPr lang="en-US" dirty="0" smtClean="0"/>
              <a:t> ở </a:t>
            </a:r>
            <a:r>
              <a:rPr lang="en-US" dirty="0" err="1" smtClean="0"/>
              <a:t>WebContent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315334" y="4419600"/>
            <a:ext cx="2780665" cy="765048"/>
          </a:xfrm>
          <a:prstGeom prst="wedgeRoundRectCallout">
            <a:avLst>
              <a:gd name="adj1" fmla="val -107305"/>
              <a:gd name="adj2" fmla="val -267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(*.jar)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lib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182302" y="5716524"/>
            <a:ext cx="2780665" cy="765048"/>
          </a:xfrm>
          <a:prstGeom prst="wedgeRoundRectCallout">
            <a:avLst>
              <a:gd name="adj1" fmla="val -91521"/>
              <a:gd name="adj2" fmla="val -1653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web.xml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Chọn trình duyệt ngoài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900736"/>
            <a:ext cx="8229600" cy="8048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eclipse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68163" cy="491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JSP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4875"/>
            <a:ext cx="8067675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690306" y="2209800"/>
            <a:ext cx="457200" cy="16335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4706" y="22098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676650"/>
            <a:ext cx="40767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6210300" y="3429000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62700" y="5730240"/>
            <a:ext cx="1638300" cy="594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vi-VN" dirty="0" smtClean="0"/>
              <a:t>Hiểu </a:t>
            </a:r>
            <a:r>
              <a:rPr lang="vi-VN" dirty="0"/>
              <a:t>Spring Framework</a:t>
            </a:r>
          </a:p>
          <a:p>
            <a:pPr>
              <a:buFont typeface="Wingdings" pitchFamily="2" charset="2"/>
              <a:buChar char="¤"/>
            </a:pPr>
            <a:r>
              <a:rPr lang="vi-VN" dirty="0" smtClean="0"/>
              <a:t>Nắm </a:t>
            </a:r>
            <a:r>
              <a:rPr lang="vi-VN" dirty="0"/>
              <a:t>mô hình hoạt động Spring MVC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 smtClean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MVC</a:t>
            </a:r>
          </a:p>
          <a:p>
            <a:pPr lvl="1">
              <a:buFont typeface="Wingdings" pitchFamily="2" charset="2"/>
              <a:buChar char="¤"/>
            </a:pPr>
            <a:r>
              <a:rPr lang="vi-VN" dirty="0" smtClean="0"/>
              <a:t>Tạo </a:t>
            </a:r>
            <a:r>
              <a:rPr lang="vi-VN" dirty="0"/>
              <a:t>Controller</a:t>
            </a:r>
          </a:p>
          <a:p>
            <a:pPr lvl="1">
              <a:buFont typeface="Wingdings" pitchFamily="2" charset="2"/>
              <a:buChar char="¤"/>
            </a:pPr>
            <a:r>
              <a:rPr lang="vi-VN" dirty="0" smtClean="0"/>
              <a:t>Tạo </a:t>
            </a:r>
            <a:r>
              <a:rPr lang="vi-VN" dirty="0"/>
              <a:t>View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 smtClean="0"/>
              <a:t>C</a:t>
            </a:r>
            <a:r>
              <a:rPr lang="vi-VN" dirty="0" smtClean="0"/>
              <a:t>ấu 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vi-VN" dirty="0"/>
          </a:p>
          <a:p>
            <a:pPr>
              <a:buFont typeface="Wingdings" pitchFamily="2" charset="2"/>
              <a:buChar char="¤"/>
            </a:pP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web</a:t>
            </a:r>
          </a:p>
          <a:p>
            <a:pPr>
              <a:buFont typeface="Wingdings" pitchFamily="2" charset="2"/>
              <a:buChar char="¤"/>
            </a:pPr>
            <a:r>
              <a:rPr lang="vi-VN" dirty="0"/>
              <a:t>Truyền dữ liệu từ Controller sang </a:t>
            </a:r>
            <a:r>
              <a:rPr lang="vi-VN" dirty="0" smtClean="0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4343400" cy="152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/>
              <a:t> </a:t>
            </a:r>
            <a:r>
              <a:rPr lang="en-US" dirty="0" err="1" smtClean="0"/>
              <a:t>nhấp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chuột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Run as </a:t>
            </a:r>
            <a:r>
              <a:rPr lang="en-US" dirty="0" smtClean="0"/>
              <a:t>&gt; </a:t>
            </a:r>
            <a:r>
              <a:rPr lang="en-US" b="1" dirty="0" smtClean="0"/>
              <a:t>Run on server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5088"/>
            <a:ext cx="57245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33800"/>
            <a:ext cx="38766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6178677" y="1905000"/>
            <a:ext cx="2498598" cy="841248"/>
          </a:xfrm>
          <a:prstGeom prst="wedgeRoundRectCallout">
            <a:avLst>
              <a:gd name="adj1" fmla="val -64912"/>
              <a:gd name="adj2" fmla="val 7785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HTML5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1676400"/>
            <a:ext cx="2971800" cy="2057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828801" y="1676400"/>
            <a:ext cx="4352924" cy="3246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3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267200"/>
            <a:ext cx="27862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dự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án</a:t>
            </a:r>
            <a:r>
              <a:rPr lang="en-US" dirty="0" smtClean="0">
                <a:solidFill>
                  <a:schemeClr val="bg1"/>
                </a:solidFill>
              </a:rPr>
              <a:t> web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Tạo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JSP, </a:t>
            </a:r>
            <a:r>
              <a:rPr lang="en-US" dirty="0" err="1" smtClean="0">
                <a:solidFill>
                  <a:schemeClr val="bg1"/>
                </a:solidFill>
              </a:rPr>
              <a:t>chuẩn</a:t>
            </a:r>
            <a:r>
              <a:rPr lang="en-US" dirty="0" smtClean="0">
                <a:solidFill>
                  <a:schemeClr val="bg1"/>
                </a:solidFill>
              </a:rPr>
              <a:t> HTML5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trang</a:t>
            </a:r>
            <a:r>
              <a:rPr lang="en-US" dirty="0" smtClean="0">
                <a:solidFill>
                  <a:schemeClr val="bg1"/>
                </a:solidFill>
              </a:rPr>
              <a:t> JSP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Chọn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trình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duyệt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ngoài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JSP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86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Spring MVC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(*.jar)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(*.xml)</a:t>
            </a:r>
          </a:p>
          <a:p>
            <a:pPr lvl="1"/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qui </a:t>
            </a:r>
            <a:r>
              <a:rPr lang="en-US" dirty="0" err="1" smtClean="0"/>
              <a:t>ước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2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MVC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197361"/>
            <a:ext cx="3099816" cy="50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400800" y="5257800"/>
            <a:ext cx="2438400" cy="612648"/>
          </a:xfrm>
          <a:prstGeom prst="wedgeRectCallout">
            <a:avLst>
              <a:gd name="adj1" fmla="val -118923"/>
              <a:gd name="adj2" fmla="val -3225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411188" y="3579876"/>
            <a:ext cx="2438400" cy="612648"/>
          </a:xfrm>
          <a:prstGeom prst="wedgeRectCallout">
            <a:avLst>
              <a:gd name="adj1" fmla="val 94287"/>
              <a:gd name="adj2" fmla="val 184843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400800" y="3886200"/>
            <a:ext cx="2438400" cy="612648"/>
          </a:xfrm>
          <a:prstGeom prst="wedgeRectCallout">
            <a:avLst>
              <a:gd name="adj1" fmla="val -93967"/>
              <a:gd name="adj2" fmla="val 89232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11188" y="5132077"/>
            <a:ext cx="2438400" cy="612648"/>
          </a:xfrm>
          <a:prstGeom prst="wedgeRectCallout">
            <a:avLst>
              <a:gd name="adj1" fmla="val 94078"/>
              <a:gd name="adj2" fmla="val 73905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11188" y="1707211"/>
            <a:ext cx="2438400" cy="612648"/>
          </a:xfrm>
          <a:prstGeom prst="wedgeRectCallout">
            <a:avLst>
              <a:gd name="adj1" fmla="val 87309"/>
              <a:gd name="adj2" fmla="val 10363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1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105400" cy="2286000"/>
          </a:xfrm>
        </p:spPr>
        <p:txBody>
          <a:bodyPr/>
          <a:lstStyle/>
          <a:p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Spring MVC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dirty="0" smtClean="0"/>
              <a:t>/WEB-INF/lib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07566"/>
            <a:ext cx="3124200" cy="5447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77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5638800"/>
          </a:xfrm>
        </p:spPr>
        <p:txBody>
          <a:bodyPr>
            <a:normAutofit/>
          </a:bodyPr>
          <a:lstStyle/>
          <a:p>
            <a:r>
              <a:rPr lang="en-US" b="1" dirty="0" smtClean="0"/>
              <a:t>web.xml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pPr lvl="2"/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CharacterEncodingFilter</a:t>
            </a:r>
            <a:endParaRPr lang="en-US" dirty="0" smtClean="0"/>
          </a:p>
          <a:p>
            <a:pPr lvl="2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endParaRPr lang="en-US" dirty="0" smtClean="0"/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spring-config-mvc.xml</a:t>
            </a:r>
          </a:p>
          <a:p>
            <a:pPr lvl="2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MVC</a:t>
            </a:r>
          </a:p>
          <a:p>
            <a:r>
              <a:rPr lang="en-US" b="1" dirty="0" smtClean="0"/>
              <a:t>spring-config-mvc.xml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MVC</a:t>
            </a:r>
          </a:p>
          <a:p>
            <a:pPr lvl="1"/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Spring MVC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Controller</a:t>
            </a:r>
          </a:p>
          <a:p>
            <a:pPr lvl="1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55080" y="4572000"/>
            <a:ext cx="13716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web.xml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806440" y="5334000"/>
            <a:ext cx="2468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pring-config-mvc.xml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10200" y="6172200"/>
            <a:ext cx="1325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84720" y="6172200"/>
            <a:ext cx="132588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7040880" y="502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7" idx="2"/>
            <a:endCxn id="8" idx="0"/>
          </p:cNvCxnSpPr>
          <p:nvPr/>
        </p:nvCxnSpPr>
        <p:spPr>
          <a:xfrm rot="5400000">
            <a:off x="6366510" y="5497830"/>
            <a:ext cx="381000" cy="9677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9" idx="0"/>
          </p:cNvCxnSpPr>
          <p:nvPr/>
        </p:nvCxnSpPr>
        <p:spPr>
          <a:xfrm rot="16200000" flipH="1">
            <a:off x="7303770" y="5528310"/>
            <a:ext cx="381000" cy="90678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1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1" y="1066800"/>
            <a:ext cx="5768788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2819400"/>
            <a:ext cx="31242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4191000"/>
            <a:ext cx="31242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/>
          <p:cNvSpPr/>
          <p:nvPr/>
        </p:nvSpPr>
        <p:spPr>
          <a:xfrm>
            <a:off x="6019800" y="2514600"/>
            <a:ext cx="2667000" cy="129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b="1" dirty="0" err="1"/>
              <a:t>DispatcherServlet</a:t>
            </a:r>
            <a:endParaRPr lang="en-US" b="1" dirty="0"/>
          </a:p>
        </p:txBody>
      </p:sp>
      <p:sp>
        <p:nvSpPr>
          <p:cNvPr id="9" name="Flowchart: Document 8"/>
          <p:cNvSpPr/>
          <p:nvPr/>
        </p:nvSpPr>
        <p:spPr>
          <a:xfrm>
            <a:off x="6019800" y="4191000"/>
            <a:ext cx="2667000" cy="129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b="1" dirty="0" err="1"/>
              <a:t>CharacterEncodingFilter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/>
        </p:nvCxnSpPr>
        <p:spPr>
          <a:xfrm flipH="1">
            <a:off x="4343400" y="31623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  <a:endCxn id="7" idx="3"/>
          </p:cNvCxnSpPr>
          <p:nvPr/>
        </p:nvCxnSpPr>
        <p:spPr>
          <a:xfrm flipH="1" flipV="1">
            <a:off x="4343400" y="4533900"/>
            <a:ext cx="1676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97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DispatcherServlet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029200" y="3112941"/>
            <a:ext cx="3657600" cy="1535259"/>
          </a:xfrm>
          <a:prstGeom prst="wedgeRoundRectCallout">
            <a:avLst>
              <a:gd name="adj1" fmla="val -68883"/>
              <a:gd name="adj2" fmla="val -570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b="1" dirty="0" smtClean="0"/>
              <a:t>*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xml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b="1" dirty="0" smtClean="0"/>
              <a:t>/WEB-INF/</a:t>
            </a:r>
            <a:r>
              <a:rPr lang="en-US" b="1" dirty="0" err="1" smtClean="0"/>
              <a:t>configs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429000" y="5181600"/>
            <a:ext cx="4495800" cy="985437"/>
          </a:xfrm>
          <a:prstGeom prst="wedgeRoundRectCallout">
            <a:avLst>
              <a:gd name="adj1" fmla="val -69213"/>
              <a:gd name="adj2" fmla="val -630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URL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.</a:t>
            </a:r>
            <a:r>
              <a:rPr lang="en-US" b="1" dirty="0" err="1" smtClean="0"/>
              <a:t>htm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8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CharacterEncodingFilter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305800" cy="4827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971800" y="5562600"/>
            <a:ext cx="4495800" cy="985437"/>
          </a:xfrm>
          <a:prstGeom prst="wedgeRoundRectCallout">
            <a:avLst>
              <a:gd name="adj1" fmla="val -69213"/>
              <a:gd name="adj2" fmla="val -6305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CharacterEncodingFilter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utf-8 (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4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Spring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" y="914400"/>
            <a:ext cx="8153400" cy="572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90600" y="1484376"/>
            <a:ext cx="7671816" cy="40386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19800" y="5715000"/>
            <a:ext cx="2642616" cy="990600"/>
          </a:xfrm>
          <a:prstGeom prst="wedgeRoundRectCallout">
            <a:avLst>
              <a:gd name="adj1" fmla="val -46863"/>
              <a:gd name="adj2" fmla="val -692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namespace </a:t>
            </a:r>
            <a:r>
              <a:rPr lang="en-US" dirty="0" err="1" smtClean="0"/>
              <a:t>và</a:t>
            </a:r>
            <a:r>
              <a:rPr lang="en-US" dirty="0" smtClean="0"/>
              <a:t> schema qui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file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 smtClean="0"/>
              <a:t>Spring </a:t>
            </a:r>
            <a:r>
              <a:rPr lang="vi-VN" dirty="0"/>
              <a:t>framework là </a:t>
            </a:r>
            <a:r>
              <a:rPr lang="vi-VN" dirty="0" smtClean="0"/>
              <a:t>nền </a:t>
            </a:r>
            <a:r>
              <a:rPr lang="vi-VN" dirty="0"/>
              <a:t>tảng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vi-VN" dirty="0" smtClean="0"/>
              <a:t>nguồn mở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vi-VN" dirty="0" smtClean="0"/>
              <a:t>cung </a:t>
            </a:r>
            <a:r>
              <a:rPr lang="vi-VN" dirty="0"/>
              <a:t>cấp </a:t>
            </a:r>
            <a:r>
              <a:rPr lang="vi-VN" dirty="0" smtClean="0"/>
              <a:t>cơ </a:t>
            </a:r>
            <a:r>
              <a:rPr lang="vi-VN" dirty="0"/>
              <a:t>sở hạ tầng toàn diện để phát triển </a:t>
            </a:r>
            <a:r>
              <a:rPr lang="vi-VN" dirty="0" smtClean="0"/>
              <a:t>ứng </a:t>
            </a:r>
            <a:r>
              <a:rPr lang="vi-VN" dirty="0"/>
              <a:t>dụng Java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vi-VN" dirty="0" smtClean="0"/>
              <a:t>mạnh mẽ</a:t>
            </a:r>
            <a:r>
              <a:rPr lang="en-US" dirty="0" smtClean="0"/>
              <a:t>, </a:t>
            </a:r>
            <a:r>
              <a:rPr lang="vi-VN" dirty="0" smtClean="0"/>
              <a:t>rất </a:t>
            </a:r>
            <a:r>
              <a:rPr lang="vi-VN" dirty="0"/>
              <a:t>dễ dàng và </a:t>
            </a:r>
            <a:r>
              <a:rPr lang="vi-VN" dirty="0" smtClean="0"/>
              <a:t>nhanh </a:t>
            </a:r>
            <a:r>
              <a:rPr lang="vi-VN" dirty="0"/>
              <a:t>chóng. </a:t>
            </a:r>
            <a:endParaRPr lang="en-US" dirty="0" smtClean="0"/>
          </a:p>
          <a:p>
            <a:r>
              <a:rPr lang="vi-VN" dirty="0" smtClean="0"/>
              <a:t>Spring </a:t>
            </a:r>
            <a:r>
              <a:rPr lang="vi-VN" dirty="0"/>
              <a:t>framework </a:t>
            </a:r>
            <a:r>
              <a:rPr lang="vi-VN" dirty="0" smtClean="0"/>
              <a:t>được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vi-VN" dirty="0" smtClean="0"/>
              <a:t>Rod </a:t>
            </a:r>
            <a:r>
              <a:rPr lang="vi-VN" dirty="0"/>
              <a:t>Johnson và </a:t>
            </a:r>
            <a:r>
              <a:rPr lang="vi-VN" dirty="0" smtClean="0"/>
              <a:t>được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vi-VN" dirty="0" smtClean="0"/>
              <a:t> </a:t>
            </a:r>
            <a:r>
              <a:rPr lang="vi-VN" dirty="0"/>
              <a:t>tháng 6 năm 2003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Spring </a:t>
            </a:r>
            <a:r>
              <a:rPr lang="vi-VN" dirty="0" smtClean="0"/>
              <a:t>là </a:t>
            </a:r>
            <a:r>
              <a:rPr lang="en-US" dirty="0" smtClean="0"/>
              <a:t>framework</a:t>
            </a:r>
            <a:r>
              <a:rPr lang="vi-VN" dirty="0" smtClean="0"/>
              <a:t> </a:t>
            </a:r>
            <a:r>
              <a:rPr lang="vi-VN" dirty="0"/>
              <a:t>phát triển ứng dụng Java phổ biến nhất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doanh nghiệp. </a:t>
            </a:r>
            <a:endParaRPr lang="en-US" dirty="0" smtClean="0"/>
          </a:p>
          <a:p>
            <a:r>
              <a:rPr lang="vi-VN" dirty="0"/>
              <a:t>Spring Framework </a:t>
            </a:r>
            <a:r>
              <a:rPr lang="en-US" dirty="0" err="1" smtClean="0"/>
              <a:t>được</a:t>
            </a:r>
            <a:r>
              <a:rPr lang="en-US" dirty="0" smtClean="0"/>
              <a:t> h</a:t>
            </a:r>
            <a:r>
              <a:rPr lang="vi-VN" dirty="0" smtClean="0"/>
              <a:t>àng </a:t>
            </a:r>
            <a:r>
              <a:rPr lang="vi-VN" dirty="0"/>
              <a:t>triệu nhà phát triển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trên </a:t>
            </a:r>
            <a:r>
              <a:rPr lang="vi-VN" dirty="0"/>
              <a:t>toàn thế giới sử dụng </a:t>
            </a:r>
            <a:r>
              <a:rPr lang="vi-VN" dirty="0" smtClean="0"/>
              <a:t>để </a:t>
            </a:r>
            <a:r>
              <a:rPr lang="vi-VN" dirty="0"/>
              <a:t>tạo ra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vi-VN" dirty="0" smtClean="0"/>
              <a:t>hiệu </a:t>
            </a:r>
            <a:r>
              <a:rPr lang="vi-VN" dirty="0"/>
              <a:t>suất cao, dễ dàng kiểm chứng,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vi-VN" dirty="0" smtClean="0"/>
              <a:t>mã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Spring-config-mvc.xml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990600"/>
            <a:ext cx="827722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5333999" y="1295400"/>
            <a:ext cx="3376613" cy="914400"/>
          </a:xfrm>
          <a:prstGeom prst="wedgeRoundRectCallout">
            <a:avLst>
              <a:gd name="adj1" fmla="val -76323"/>
              <a:gd name="adj2" fmla="val 5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Annotation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2057400"/>
            <a:ext cx="3429000" cy="6858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8407" y="3390900"/>
            <a:ext cx="7732205" cy="110490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5334000" y="2400300"/>
            <a:ext cx="3376613" cy="914400"/>
          </a:xfrm>
          <a:prstGeom prst="wedgeRoundRectCallout">
            <a:avLst>
              <a:gd name="adj1" fmla="val -76323"/>
              <a:gd name="adj2" fmla="val 5716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= prefix + </a:t>
            </a:r>
            <a:r>
              <a:rPr lang="en-US" dirty="0" err="1" smtClean="0"/>
              <a:t>viewname</a:t>
            </a:r>
            <a:r>
              <a:rPr lang="en-US" dirty="0" smtClean="0"/>
              <a:t> + suffix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586414" y="5638800"/>
            <a:ext cx="2871786" cy="1066800"/>
          </a:xfrm>
          <a:prstGeom prst="wedgeRoundRectCallout">
            <a:avLst>
              <a:gd name="adj1" fmla="val -75581"/>
              <a:gd name="adj2" fmla="val -6569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Controller.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07" y="5086350"/>
            <a:ext cx="5803393" cy="400050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/>
          <p:cNvSpPr/>
          <p:nvPr/>
        </p:nvSpPr>
        <p:spPr>
          <a:xfrm>
            <a:off x="990600" y="11430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06827"/>
            <a:ext cx="59721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HelloController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6096000" y="2567482"/>
            <a:ext cx="2438400" cy="612648"/>
          </a:xfrm>
          <a:prstGeom prst="wedgeRectCallout">
            <a:avLst>
              <a:gd name="adj1" fmla="val -67662"/>
              <a:gd name="adj2" fmla="val 60271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5257800" y="4114800"/>
            <a:ext cx="2438400" cy="612648"/>
          </a:xfrm>
          <a:prstGeom prst="wedgeRectCallout">
            <a:avLst>
              <a:gd name="adj1" fmla="val -81654"/>
              <a:gd name="adj2" fmla="val -6447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view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457200" y="1600200"/>
            <a:ext cx="1676400" cy="841248"/>
          </a:xfrm>
          <a:prstGeom prst="wedgeRectCallout">
            <a:avLst>
              <a:gd name="adj1" fmla="val 63801"/>
              <a:gd name="adj2" fmla="val 8401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762000" y="1295400"/>
            <a:ext cx="76962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ello.jsp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05331"/>
            <a:ext cx="5029200" cy="384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9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Chạy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index.jsp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http://localhost:9999/Java5/</a:t>
            </a:r>
            <a:r>
              <a:rPr lang="en-US" b="1" dirty="0" smtClean="0">
                <a:solidFill>
                  <a:srgbClr val="FF0000"/>
                </a:solidFill>
              </a:rPr>
              <a:t>say-hello</a:t>
            </a:r>
            <a:r>
              <a:rPr lang="en-US" b="1" dirty="0" smtClean="0">
                <a:solidFill>
                  <a:srgbClr val="0000FF"/>
                </a:solidFill>
              </a:rPr>
              <a:t>.htm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70810"/>
            <a:ext cx="5486400" cy="312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lowchart: Document 6"/>
          <p:cNvSpPr/>
          <p:nvPr/>
        </p:nvSpPr>
        <p:spPr>
          <a:xfrm>
            <a:off x="4800600" y="3846196"/>
            <a:ext cx="3886200" cy="293560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3962400"/>
            <a:ext cx="35623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Bent Arrow 7"/>
          <p:cNvSpPr/>
          <p:nvPr/>
        </p:nvSpPr>
        <p:spPr>
          <a:xfrm flipV="1">
            <a:off x="3957828" y="5072062"/>
            <a:ext cx="813816" cy="868680"/>
          </a:xfrm>
          <a:prstGeom prst="ben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862072" y="6096000"/>
            <a:ext cx="1524000" cy="612648"/>
          </a:xfrm>
          <a:prstGeom prst="wedgeRoundRectCallout">
            <a:avLst>
              <a:gd name="adj1" fmla="val 47167"/>
              <a:gd name="adj2" fmla="val -867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3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say-hello.htm</a:t>
            </a:r>
            <a:endParaRPr lang="en-US" dirty="0"/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53471"/>
            <a:ext cx="8305799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 rot="5400000">
            <a:off x="2528082" y="1571330"/>
            <a:ext cx="13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5A33"/>
                </a:solidFill>
              </a:rPr>
              <a:t>s</a:t>
            </a:r>
            <a:r>
              <a:rPr lang="en-US" sz="1600" b="1" dirty="0" smtClean="0">
                <a:solidFill>
                  <a:srgbClr val="FF5A33"/>
                </a:solidFill>
              </a:rPr>
              <a:t>ay-hello</a:t>
            </a:r>
            <a:r>
              <a:rPr lang="en-US" sz="1600" b="1" dirty="0" smtClean="0">
                <a:solidFill>
                  <a:srgbClr val="0000FF"/>
                </a:solidFill>
              </a:rPr>
              <a:t>.htm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5400000">
            <a:off x="29544" y="3797822"/>
            <a:ext cx="1315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dirty="0" smtClean="0"/>
              <a:t>ay-hello.htm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873989" y="3735048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HelloController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sayHello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2058690" y="3735049"/>
            <a:ext cx="1455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HelloController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sayHello</a:t>
            </a:r>
            <a:r>
              <a:rPr lang="en-US" sz="1600" dirty="0" smtClean="0"/>
              <a:t>()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416679" y="348212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hello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4856933" y="348212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</a:rPr>
              <a:t>hello</a:t>
            </a:r>
            <a:endParaRPr lang="en-US" sz="16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5218309" y="3882428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/views/</a:t>
            </a:r>
            <a:r>
              <a:rPr lang="en-US" sz="1600" b="1" dirty="0" err="1" smtClean="0">
                <a:solidFill>
                  <a:srgbClr val="0000FF"/>
                </a:solidFill>
              </a:rPr>
              <a:t>hello</a:t>
            </a:r>
            <a:r>
              <a:rPr lang="en-US" sz="1600" dirty="0" err="1" smtClean="0"/>
              <a:t>.jsp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638323" y="3882428"/>
            <a:ext cx="1509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/views/</a:t>
            </a:r>
            <a:r>
              <a:rPr lang="en-US" sz="1600" dirty="0" err="1" smtClean="0"/>
              <a:t>hello.jsp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8047563" y="3470071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html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5058073" y="1941129"/>
            <a:ext cx="56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876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ViewResolver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1066800"/>
            <a:ext cx="3343275" cy="186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3581400"/>
            <a:ext cx="7724775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48175" y="5380982"/>
            <a:ext cx="264764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prefix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b="1" dirty="0" smtClean="0">
                <a:solidFill>
                  <a:srgbClr val="0000FF"/>
                </a:solidFill>
              </a:rPr>
              <a:t>view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rgbClr val="00B050"/>
                </a:solidFill>
              </a:rPr>
              <a:t>suffix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/WEB-INF/views/</a:t>
            </a:r>
            <a:r>
              <a:rPr lang="en-US" b="1" dirty="0" err="1" smtClean="0">
                <a:solidFill>
                  <a:srgbClr val="0000FF"/>
                </a:solidFill>
              </a:rPr>
              <a:t>hello</a:t>
            </a:r>
            <a:r>
              <a:rPr lang="en-US" b="1" dirty="0" err="1" smtClean="0">
                <a:solidFill>
                  <a:srgbClr val="00B050"/>
                </a:solidFill>
              </a:rPr>
              <a:t>.jsp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>
            <a:stCxn id="1026" idx="2"/>
            <a:endCxn id="1027" idx="0"/>
          </p:cNvCxnSpPr>
          <p:nvPr/>
        </p:nvCxnSpPr>
        <p:spPr>
          <a:xfrm>
            <a:off x="4572000" y="29337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2"/>
            <a:endCxn id="4" idx="0"/>
          </p:cNvCxnSpPr>
          <p:nvPr/>
        </p:nvCxnSpPr>
        <p:spPr>
          <a:xfrm>
            <a:off x="4572000" y="4648200"/>
            <a:ext cx="0" cy="732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6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543961"/>
            <a:ext cx="3200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Chạy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và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giới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thiệu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dự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án</a:t>
            </a:r>
            <a:r>
              <a:rPr lang="en-US" sz="1600" dirty="0" smtClean="0">
                <a:solidFill>
                  <a:schemeClr val="bg1"/>
                </a:solidFill>
              </a:rPr>
              <a:t> Spring MVC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+ </a:t>
            </a:r>
            <a:r>
              <a:rPr lang="en-US" sz="1600" dirty="0" err="1" smtClean="0">
                <a:solidFill>
                  <a:schemeClr val="bg1"/>
                </a:solidFill>
              </a:rPr>
              <a:t>Thư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viện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+ </a:t>
            </a:r>
            <a:r>
              <a:rPr lang="en-US" sz="1600" dirty="0" err="1" smtClean="0">
                <a:solidFill>
                  <a:schemeClr val="bg1"/>
                </a:solidFill>
              </a:rPr>
              <a:t>Cấu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hình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+ Controller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+ View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say-hello.htm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request </a:t>
            </a:r>
            <a:r>
              <a:rPr lang="en-US" dirty="0" err="1" smtClean="0"/>
              <a:t>với</a:t>
            </a:r>
            <a:r>
              <a:rPr lang="en-US" dirty="0" smtClean="0"/>
              <a:t> URL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b="1" dirty="0" smtClean="0"/>
              <a:t>say-hello</a:t>
            </a:r>
            <a:r>
              <a:rPr lang="en-US" dirty="0" smtClean="0"/>
              <a:t>.htm </a:t>
            </a:r>
            <a:r>
              <a:rPr lang="en-US" dirty="0" err="1" smtClean="0"/>
              <a:t>cho</a:t>
            </a:r>
            <a:r>
              <a:rPr lang="en-US" dirty="0" smtClean="0"/>
              <a:t> Handler Mapping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b="1" dirty="0" err="1" smtClean="0"/>
              <a:t>sayHello</a:t>
            </a:r>
            <a:r>
              <a:rPr lang="en-US" b="1" dirty="0" smtClean="0"/>
              <a:t>()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HelloController</a:t>
            </a:r>
            <a:r>
              <a:rPr lang="en-US" b="1" dirty="0" smtClean="0"/>
              <a:t> </a:t>
            </a:r>
            <a:r>
              <a:rPr lang="en-US" dirty="0" smtClean="0"/>
              <a:t>(do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map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say-hello)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sayHello</a:t>
            </a:r>
            <a:r>
              <a:rPr lang="en-US" dirty="0" smtClean="0"/>
              <a:t>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HelloController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0000FF"/>
                </a:solidFill>
              </a:rPr>
              <a:t>hello</a:t>
            </a:r>
            <a:r>
              <a:rPr lang="en-US" dirty="0" smtClean="0"/>
              <a:t>” (do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return “hello”)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0000FF"/>
                </a:solidFill>
              </a:rPr>
              <a:t>hello</a:t>
            </a:r>
            <a:r>
              <a:rPr lang="en-US" dirty="0" smtClean="0"/>
              <a:t>”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ViewResolver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“</a:t>
            </a:r>
            <a:r>
              <a:rPr lang="en-US" b="1" dirty="0" smtClean="0">
                <a:solidFill>
                  <a:srgbClr val="FF3300"/>
                </a:solidFill>
              </a:rPr>
              <a:t>/WEB-INF/views/</a:t>
            </a:r>
            <a:r>
              <a:rPr lang="en-US" b="1" dirty="0" err="1" smtClean="0">
                <a:solidFill>
                  <a:srgbClr val="0000FF"/>
                </a:solidFill>
              </a:rPr>
              <a:t>hello</a:t>
            </a:r>
            <a:r>
              <a:rPr lang="en-US" b="1" dirty="0" err="1" smtClean="0">
                <a:solidFill>
                  <a:srgbClr val="FF3300"/>
                </a:solidFill>
              </a:rPr>
              <a:t>.jsp</a:t>
            </a:r>
            <a:r>
              <a:rPr lang="en-US" dirty="0" smtClean="0"/>
              <a:t>” (do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prefix + hello + suffix)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hello.jsp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HTML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6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</a:t>
            </a:r>
            <a:r>
              <a:rPr lang="en-US" dirty="0" err="1" smtClean="0"/>
              <a:t>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Servlet/JSP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web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HttpServletRequest</a:t>
            </a:r>
            <a:endParaRPr lang="en-US" dirty="0" smtClean="0"/>
          </a:p>
          <a:p>
            <a:pPr lvl="2"/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Servlet/JSP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request</a:t>
            </a:r>
          </a:p>
          <a:p>
            <a:pPr lvl="1"/>
            <a:r>
              <a:rPr lang="en-US" dirty="0" err="1" smtClean="0"/>
              <a:t>HttpServletResponse</a:t>
            </a:r>
            <a:endParaRPr lang="en-US" dirty="0" smtClean="0"/>
          </a:p>
          <a:p>
            <a:pPr lvl="2"/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client</a:t>
            </a:r>
            <a:endParaRPr lang="en-US" dirty="0"/>
          </a:p>
          <a:p>
            <a:pPr lvl="1"/>
            <a:r>
              <a:rPr lang="en-US" dirty="0" err="1" smtClean="0"/>
              <a:t>HttpSession</a:t>
            </a:r>
            <a:endParaRPr lang="en-US" dirty="0" smtClean="0"/>
          </a:p>
          <a:p>
            <a:pPr lvl="2"/>
            <a:r>
              <a:rPr lang="en-US" dirty="0" smtClean="0"/>
              <a:t>Phạm vi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  <a:p>
            <a:pPr lvl="1"/>
            <a:r>
              <a:rPr lang="en-US" dirty="0" err="1" smtClean="0"/>
              <a:t>ServletContext</a:t>
            </a:r>
            <a:endParaRPr lang="en-US" dirty="0" smtClean="0"/>
          </a:p>
          <a:p>
            <a:pPr lvl="2"/>
            <a:r>
              <a:rPr lang="en-US" dirty="0" smtClean="0"/>
              <a:t>Phạm vi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Spring Framework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219200"/>
            <a:ext cx="84690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624" y="2740152"/>
            <a:ext cx="4837176" cy="392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tượng</a:t>
            </a:r>
            <a:r>
              <a:rPr lang="en-US" sz="2000" dirty="0" smtClean="0"/>
              <a:t> web </a:t>
            </a:r>
            <a:r>
              <a:rPr lang="en-US" sz="2000" dirty="0" err="1" smtClean="0"/>
              <a:t>trong</a:t>
            </a:r>
            <a:r>
              <a:rPr lang="en-US" sz="2000" dirty="0" smtClean="0"/>
              <a:t> Spring MVC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905000"/>
          </a:xfrm>
        </p:spPr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Spring MVC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web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action method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Autowire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73608" y="4703628"/>
            <a:ext cx="2971800" cy="1452569"/>
          </a:xfrm>
          <a:prstGeom prst="wedgeRoundRectCallout">
            <a:avLst>
              <a:gd name="adj1" fmla="val 110611"/>
              <a:gd name="adj2" fmla="val -842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action method.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7992" y="3124201"/>
            <a:ext cx="2971800" cy="1147768"/>
          </a:xfrm>
          <a:prstGeom prst="wedgeRoundRectCallout">
            <a:avLst>
              <a:gd name="adj1" fmla="val 74919"/>
              <a:gd name="adj2" fmla="val 5003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ServletContext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@</a:t>
            </a:r>
            <a:r>
              <a:rPr lang="en-US" dirty="0" err="1" smtClean="0"/>
              <a:t>Autowired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2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28875"/>
            <a:ext cx="3324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78833"/>
            <a:ext cx="33242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14400"/>
            <a:ext cx="33242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2050" idx="3"/>
            <a:endCxn id="2053" idx="1"/>
          </p:cNvCxnSpPr>
          <p:nvPr/>
        </p:nvCxnSpPr>
        <p:spPr>
          <a:xfrm flipV="1">
            <a:off x="3781425" y="2381250"/>
            <a:ext cx="1552575" cy="1423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50" idx="3"/>
            <a:endCxn id="2052" idx="1"/>
          </p:cNvCxnSpPr>
          <p:nvPr/>
        </p:nvCxnSpPr>
        <p:spPr>
          <a:xfrm>
            <a:off x="3781425" y="3805238"/>
            <a:ext cx="1552575" cy="153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UserController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" y="990600"/>
            <a:ext cx="7126224" cy="561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ular Callout 10"/>
          <p:cNvSpPr/>
          <p:nvPr/>
        </p:nvSpPr>
        <p:spPr>
          <a:xfrm>
            <a:off x="5611368" y="1981200"/>
            <a:ext cx="3075432" cy="778764"/>
          </a:xfrm>
          <a:prstGeom prst="wedgeRoundRectCallout">
            <a:avLst>
              <a:gd name="adj1" fmla="val -43873"/>
              <a:gd name="adj2" fmla="val 7842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request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6477000" y="3020406"/>
            <a:ext cx="2209800" cy="637194"/>
          </a:xfrm>
          <a:prstGeom prst="wedgeRoundRectCallout">
            <a:avLst>
              <a:gd name="adj1" fmla="val -92976"/>
              <a:gd name="adj2" fmla="val 2867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6477000" y="3962400"/>
            <a:ext cx="2209800" cy="637194"/>
          </a:xfrm>
          <a:prstGeom prst="wedgeRoundRectCallout">
            <a:avLst>
              <a:gd name="adj1" fmla="val -106217"/>
              <a:gd name="adj2" fmla="val 210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5611368" y="1143000"/>
            <a:ext cx="2209800" cy="637194"/>
          </a:xfrm>
          <a:prstGeom prst="wedgeRoundRectCallout">
            <a:avLst>
              <a:gd name="adj1" fmla="val -136562"/>
              <a:gd name="adj2" fmla="val 128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form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6477000" y="4724400"/>
            <a:ext cx="2209800" cy="637194"/>
          </a:xfrm>
          <a:prstGeom prst="wedgeRoundRectCallout">
            <a:avLst>
              <a:gd name="adj1" fmla="val -156424"/>
              <a:gd name="adj2" fmla="val -57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276600" y="4876800"/>
            <a:ext cx="3200400" cy="1752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/>
          <p:cNvSpPr/>
          <p:nvPr/>
        </p:nvSpPr>
        <p:spPr>
          <a:xfrm>
            <a:off x="2590800" y="914400"/>
            <a:ext cx="4486275" cy="3810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38290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953000"/>
            <a:ext cx="26860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6076950" y="4724400"/>
            <a:ext cx="2000250" cy="612648"/>
          </a:xfrm>
          <a:prstGeom prst="wedgeRoundRectCallout">
            <a:avLst>
              <a:gd name="adj1" fmla="val -72005"/>
              <a:gd name="adj2" fmla="val 644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57200" y="1676400"/>
            <a:ext cx="2000250" cy="612648"/>
          </a:xfrm>
          <a:prstGeom prst="wedgeRoundRectCallout">
            <a:avLst>
              <a:gd name="adj1" fmla="val 65747"/>
              <a:gd name="adj2" fmla="val -9670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action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0" y="41148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user/</a:t>
            </a:r>
            <a:r>
              <a:rPr lang="en-US" b="1" dirty="0" err="1" smtClean="0">
                <a:solidFill>
                  <a:srgbClr val="FF0000"/>
                </a:solidFill>
              </a:rPr>
              <a:t>login.jsp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12236" y="6143625"/>
            <a:ext cx="140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user/</a:t>
            </a:r>
            <a:r>
              <a:rPr lang="en-US" b="1" dirty="0" err="1" smtClean="0">
                <a:solidFill>
                  <a:srgbClr val="FF0000"/>
                </a:solidFill>
              </a:rPr>
              <a:t>info.jsp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5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199" y="5290065"/>
            <a:ext cx="324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Chạy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user/form.htm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9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Truyền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Controller sang view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14600"/>
          </a:xfrm>
        </p:spPr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request.setAttribute</a:t>
            </a:r>
            <a:r>
              <a:rPr lang="en-US" dirty="0" smtClean="0"/>
              <a:t>(name, value)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View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Spring MVC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ModelMap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action method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HttpServletRequest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71850"/>
            <a:ext cx="47910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5181600" y="4114800"/>
            <a:ext cx="3810000" cy="1447800"/>
          </a:xfrm>
          <a:prstGeom prst="foldedCorner">
            <a:avLst>
              <a:gd name="adj" fmla="val 78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Trong</a:t>
            </a:r>
            <a:r>
              <a:rPr lang="en-US" dirty="0" smtClean="0"/>
              <a:t> JSP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&lt;%=</a:t>
            </a:r>
            <a:r>
              <a:rPr lang="en-US" b="1" dirty="0" err="1" smtClean="0"/>
              <a:t>request.getAttribute</a:t>
            </a:r>
            <a:r>
              <a:rPr lang="en-US" b="1" dirty="0" smtClean="0"/>
              <a:t>(“name”)%&gt;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EL </a:t>
            </a:r>
            <a:r>
              <a:rPr lang="en-US" b="1" dirty="0" smtClean="0"/>
              <a:t>${name}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457200" y="1219200"/>
            <a:ext cx="7315200" cy="3043901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Truyền dữ liệu cho 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6791325" cy="2143125"/>
          </a:xfrm>
          <a:prstGeom prst="rect">
            <a:avLst/>
          </a:prstGeom>
        </p:spPr>
      </p:pic>
      <p:sp>
        <p:nvSpPr>
          <p:cNvPr id="8" name="Flowchart: Document 7"/>
          <p:cNvSpPr/>
          <p:nvPr/>
        </p:nvSpPr>
        <p:spPr>
          <a:xfrm>
            <a:off x="4462461" y="2768446"/>
            <a:ext cx="4224338" cy="411685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846696"/>
            <a:ext cx="3943350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87" y="4432608"/>
            <a:ext cx="4171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action login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ModelMap</a:t>
            </a:r>
            <a:r>
              <a:rPr lang="en-US" dirty="0" smtClean="0"/>
              <a:t> model</a:t>
            </a:r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request.setAttribute</a:t>
            </a:r>
            <a:r>
              <a:rPr lang="en-US" dirty="0" smtClean="0"/>
              <a:t>()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model.addAttribute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667000"/>
            <a:ext cx="7162800" cy="374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9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þ"/>
            </a:pPr>
            <a:r>
              <a:rPr lang="vi-VN" dirty="0"/>
              <a:t>Giới thiệu Spring Framework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Xử lý request trong Spring MVC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Thiết lập hệ thống phát triển ứng dụng web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Tích hợp tomcat vào eclipse IDE 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dự án web 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Dự án Spring MVC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Cấu hình ứng dụng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Controller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Tạo JSP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Làm việc với các đối tượng web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Truyền dữ liệu từ Controller sang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Spring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Spring Core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Spring</a:t>
            </a:r>
          </a:p>
          <a:p>
            <a:r>
              <a:rPr lang="en-US" dirty="0" smtClean="0"/>
              <a:t>Spring AOP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r>
              <a:rPr lang="en-US" dirty="0" smtClean="0"/>
              <a:t>Spring DAO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Spring Context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JNDI, EJB…</a:t>
            </a:r>
          </a:p>
          <a:p>
            <a:r>
              <a:rPr lang="en-US" dirty="0" smtClean="0"/>
              <a:t>Spring MVC</a:t>
            </a:r>
          </a:p>
          <a:p>
            <a:pPr lvl="1"/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MVC</a:t>
            </a:r>
          </a:p>
          <a:p>
            <a:r>
              <a:rPr lang="en-US" dirty="0" smtClean="0"/>
              <a:t>Spring ORM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Spring Web</a:t>
            </a:r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framework web </a:t>
            </a:r>
            <a:r>
              <a:rPr lang="en-US" dirty="0" err="1" smtClean="0"/>
              <a:t>khác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5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 </a:t>
            </a:r>
            <a:r>
              <a:rPr lang="en-US" dirty="0" err="1" smtClean="0"/>
              <a:t>trong</a:t>
            </a:r>
            <a:r>
              <a:rPr lang="en-US" dirty="0" smtClean="0"/>
              <a:t> Spring MVC</a:t>
            </a:r>
            <a:endParaRPr lang="en-US" dirty="0"/>
          </a:p>
        </p:txBody>
      </p:sp>
      <p:pic>
        <p:nvPicPr>
          <p:cNvPr id="1026" name="Picture 2" descr="http://www.tutorialspoint.com/spring/images/spring_dispatcherservl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98" y="1231710"/>
            <a:ext cx="8204201" cy="49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3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DispatcherServlet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phối</a:t>
            </a:r>
            <a:r>
              <a:rPr lang="en-US" dirty="0" smtClean="0"/>
              <a:t> qua 4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URL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b="1" dirty="0" smtClean="0"/>
              <a:t>Handler Mapping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b="1" dirty="0" smtClean="0"/>
              <a:t>action method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b="1" dirty="0" smtClean="0"/>
              <a:t>action method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smtClean="0"/>
              <a:t>Controller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b="1" dirty="0" err="1" smtClean="0"/>
              <a:t>ViewResolver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b="1" dirty="0" smtClean="0"/>
              <a:t>View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b="1" dirty="0" smtClean="0"/>
              <a:t>View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môi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b="1" dirty="0" smtClean="0"/>
              <a:t>JDK 7+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</a:t>
            </a:r>
          </a:p>
          <a:p>
            <a:pPr lvl="1"/>
            <a:r>
              <a:rPr lang="en-US" b="1" dirty="0" smtClean="0"/>
              <a:t>Eclipse for </a:t>
            </a:r>
            <a:r>
              <a:rPr lang="en-US" b="1" dirty="0" err="1" smtClean="0"/>
              <a:t>JavaEE</a:t>
            </a:r>
            <a:r>
              <a:rPr lang="en-US" b="1" dirty="0" smtClean="0"/>
              <a:t> developer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IDE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ở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với</a:t>
            </a:r>
            <a:r>
              <a:rPr lang="en-US" dirty="0" smtClean="0"/>
              <a:t> Java</a:t>
            </a:r>
          </a:p>
          <a:p>
            <a:pPr lvl="1"/>
            <a:r>
              <a:rPr lang="en-US" b="1" dirty="0" smtClean="0"/>
              <a:t>Tomcat 8x </a:t>
            </a:r>
            <a:r>
              <a:rPr lang="en-US" dirty="0" err="1" smtClean="0"/>
              <a:t>là</a:t>
            </a:r>
            <a:r>
              <a:rPr lang="en-US" dirty="0" smtClean="0"/>
              <a:t> web server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</a:t>
            </a:r>
          </a:p>
          <a:p>
            <a:pPr lvl="1"/>
            <a:r>
              <a:rPr lang="en-US" b="1" dirty="0" smtClean="0"/>
              <a:t>SQL Server 2008+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279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JDK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http://download.oracle.com/otn-pub/java/jdk/8u112-b15/jdk-8u112-windows-x64.exe</a:t>
            </a:r>
          </a:p>
          <a:p>
            <a:r>
              <a:rPr lang="en-US" dirty="0" smtClean="0"/>
              <a:t>Download SQL Server Express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http://download.microsoft.com/download/8/D/D/8DD7BDBA-CEF7-4D8E-8C16-D9F69527F909/ENU/x64/SQLManagementStudio_x64_ENU.exe</a:t>
            </a:r>
          </a:p>
          <a:p>
            <a:r>
              <a:rPr lang="en-US" dirty="0" smtClean="0"/>
              <a:t>Download Eclipse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http://www.eclipse.org/downloads/download.php?file=/technology/epp/downloads/release/mars/R/eclipse-jee-mars-R-win32-x86_64.zip&amp;mirror_id=448</a:t>
            </a:r>
          </a:p>
          <a:p>
            <a:r>
              <a:rPr lang="en-US" dirty="0"/>
              <a:t>Download </a:t>
            </a:r>
            <a:r>
              <a:rPr lang="en-US" dirty="0" smtClean="0"/>
              <a:t>Tomcat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http://www-us.apache.org/dist/tomcat/tomcat-8/v8.5.8/bin/apache-tomcat-8.5.8-windows-x64.zip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8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7844</TotalTime>
  <Words>1520</Words>
  <Application>Microsoft Office PowerPoint</Application>
  <PresentationFormat>On-screen Show (4:3)</PresentationFormat>
  <Paragraphs>212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PowerPoint Presentation</vt:lpstr>
      <vt:lpstr>Mục tiêu</vt:lpstr>
      <vt:lpstr>Giới thiệu Spring Framework</vt:lpstr>
      <vt:lpstr>Kiến trúc Spring Framework</vt:lpstr>
      <vt:lpstr>Thành phần Spring Framework</vt:lpstr>
      <vt:lpstr>Xử lý request trong Spring MVC</vt:lpstr>
      <vt:lpstr>Diễn giải qui trình xử lý request</vt:lpstr>
      <vt:lpstr>Thiết lập môi trường phát triển</vt:lpstr>
      <vt:lpstr>Thiết lập môi trường</vt:lpstr>
      <vt:lpstr>Tích hợp tomcat vào eclipse IDE (1)</vt:lpstr>
      <vt:lpstr>Tích hợp tomcat vào eclipse IDE (2)</vt:lpstr>
      <vt:lpstr>Tích hợp tomcat vào eclipse IDE (3)</vt:lpstr>
      <vt:lpstr>Tích hợp tomcat vào eclipse IDE (4)</vt:lpstr>
      <vt:lpstr>Tích hợp tomcat vào eclipse IDE (5)</vt:lpstr>
      <vt:lpstr>Tạo dự án web (1)</vt:lpstr>
      <vt:lpstr>Tạo dự án web (2)</vt:lpstr>
      <vt:lpstr>Tổ chức dự án web</vt:lpstr>
      <vt:lpstr>Chọn trình duyệt ngoài</vt:lpstr>
      <vt:lpstr>Tạo trang JSP</vt:lpstr>
      <vt:lpstr>Chạy trang JSP</vt:lpstr>
      <vt:lpstr>PowerPoint Presentation</vt:lpstr>
      <vt:lpstr>Dự án Spring MVC</vt:lpstr>
      <vt:lpstr>Tổ chức dự án Spring MVC</vt:lpstr>
      <vt:lpstr>Thư viện Spring MVC</vt:lpstr>
      <vt:lpstr>Cấu hình dự án Spring MVC</vt:lpstr>
      <vt:lpstr>Cấu hình ứng dụng web</vt:lpstr>
      <vt:lpstr>Khai báo DispatcherServlet</vt:lpstr>
      <vt:lpstr>Khai báo CharacterEncodingFilter</vt:lpstr>
      <vt:lpstr>Cấu trúc file cấu hình Spring</vt:lpstr>
      <vt:lpstr>Spring-config-mvc.xml</vt:lpstr>
      <vt:lpstr>HelloController</vt:lpstr>
      <vt:lpstr>hello.jsp</vt:lpstr>
      <vt:lpstr>Chạy</vt:lpstr>
      <vt:lpstr>Qui trình xử lý say-hello.htm</vt:lpstr>
      <vt:lpstr>Lưu ý ViewResolver</vt:lpstr>
      <vt:lpstr>PowerPoint Presentation</vt:lpstr>
      <vt:lpstr>Qui trình xử lý say-hello.htm</vt:lpstr>
      <vt:lpstr>PowerPoint Presentation</vt:lpstr>
      <vt:lpstr>Đối tượng web</vt:lpstr>
      <vt:lpstr>Làm việc với các đối tượng web trong Spring MVC</vt:lpstr>
      <vt:lpstr>Tình huống đăng nhập</vt:lpstr>
      <vt:lpstr>Xây dựng UserController</vt:lpstr>
      <vt:lpstr>Xây dựng các view</vt:lpstr>
      <vt:lpstr>PowerPoint Presentation</vt:lpstr>
      <vt:lpstr>Truyền dữ liệu từ Controller sang view</vt:lpstr>
      <vt:lpstr>Truyền dữ liệu cho view</vt:lpstr>
      <vt:lpstr>Demo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Windows User</cp:lastModifiedBy>
  <cp:revision>1380</cp:revision>
  <dcterms:created xsi:type="dcterms:W3CDTF">2013-04-23T08:05:33Z</dcterms:created>
  <dcterms:modified xsi:type="dcterms:W3CDTF">2019-08-19T08:54:14Z</dcterms:modified>
</cp:coreProperties>
</file>