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Roboto"/>
      <p:regular r:id="rId52"/>
      <p:bold r:id="rId53"/>
      <p:italic r:id="rId54"/>
      <p:boldItalic r:id="rId55"/>
    </p:embeddedFont>
    <p:embeddedFont>
      <p:font typeface="Quattrocento Sans"/>
      <p:regular r:id="rId56"/>
      <p:bold r:id="rId57"/>
      <p:italic r:id="rId58"/>
      <p:boldItalic r:id="rId59"/>
    </p:embeddedFont>
    <p:embeddedFont>
      <p:font typeface="Helvetica Neue"/>
      <p:regular r:id="rId60"/>
      <p:bold r:id="rId61"/>
      <p:italic r:id="rId62"/>
      <p:boldItalic r:id="rId63"/>
    </p:embeddedFont>
    <p:embeddedFont>
      <p:font typeface="Gill Sans"/>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6" roundtripDataSignature="AMtx7mhDbTTfE3OpCOCPyDz+yClMEiK6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5.xml"/><Relationship Id="rId64" Type="http://schemas.openxmlformats.org/officeDocument/2006/relationships/font" Target="fonts/GillSans-regular.fntdata"/><Relationship Id="rId63" Type="http://schemas.openxmlformats.org/officeDocument/2006/relationships/font" Target="fonts/HelveticaNeue-boldItalic.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GillSans-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QuattrocentoSans-bold.fntdata"/><Relationship Id="rId12" Type="http://schemas.openxmlformats.org/officeDocument/2006/relationships/slide" Target="slides/slide7.xml"/><Relationship Id="rId56" Type="http://schemas.openxmlformats.org/officeDocument/2006/relationships/font" Target="fonts/QuattrocentoSans-regular.fntdata"/><Relationship Id="rId15" Type="http://schemas.openxmlformats.org/officeDocument/2006/relationships/slide" Target="slides/slide10.xml"/><Relationship Id="rId59" Type="http://schemas.openxmlformats.org/officeDocument/2006/relationships/font" Target="fonts/QuattrocentoSans-boldItalic.fntdata"/><Relationship Id="rId14" Type="http://schemas.openxmlformats.org/officeDocument/2006/relationships/slide" Target="slides/slide9.xml"/><Relationship Id="rId58" Type="http://schemas.openxmlformats.org/officeDocument/2006/relationships/font" Target="fonts/Quattrocento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8c6d543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18c6d543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8c6d5431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18c6d54314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18c6d54314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8c6d54314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118c6d54314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18c6d54314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8c6d54314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118c6d54314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18c6d54314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8c6d54314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118c6d54314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18c6d54314_0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8c6d54314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118c6d54314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18c6d54314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8c6d54314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118c6d54314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118c6d54314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8c6d54314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118c6d54314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18c6d54314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8c6d54314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118c6d54314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118c6d54314_0_1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8c6d54314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118c6d54314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18c6d54314_0_2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8c6d54314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118c6d54314_0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18c6d54314_0_2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8c6d54314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118c6d54314_0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18c6d54314_0_2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8c6d54314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118c6d54314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118c6d54314_0_2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8c6d54314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118c6d54314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18c6d54314_0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8c6d54314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118c6d54314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118c6d54314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8c6d54314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118c6d54314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118c6d54314_0_2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8c6d54314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118c6d54314_0_2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118c6d54314_0_2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8c6d5431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18c6d5431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8c6d5431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18c6d5431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9"/>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9"/>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0"/>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0"/>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4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1"/>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1"/>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41"/>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2" name="Shape 102"/>
        <p:cNvGrpSpPr/>
        <p:nvPr/>
      </p:nvGrpSpPr>
      <p:grpSpPr>
        <a:xfrm>
          <a:off x="0" y="0"/>
          <a:ext cx="0" cy="0"/>
          <a:chOff x="0" y="0"/>
          <a:chExt cx="0" cy="0"/>
        </a:xfrm>
      </p:grpSpPr>
      <p:sp>
        <p:nvSpPr>
          <p:cNvPr id="103" name="Google Shape;103;p32"/>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2"/>
          <p:cNvSpPr txBox="1"/>
          <p:nvPr>
            <p:ph idx="1" type="body"/>
          </p:nvPr>
        </p:nvSpPr>
        <p:spPr>
          <a:xfrm>
            <a:off x="838200" y="1625936"/>
            <a:ext cx="10515600" cy="4351338"/>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indent="-304800" lvl="1" marL="9144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indent="-304800" lvl="2" marL="13716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indent="-304800" lvl="3" marL="1828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indent="-304800" lvl="4" marL="22860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8" name="Google Shape;108;p32"/>
          <p:cNvCxnSpPr/>
          <p:nvPr/>
        </p:nvCxnSpPr>
        <p:spPr>
          <a:xfrm>
            <a:off x="952500" y="1284718"/>
            <a:ext cx="103632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3"/>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34"/>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35"/>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35"/>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35"/>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6"/>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8"/>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8"/>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C8089"/>
              </a:buClr>
              <a:buSzPts val="2000"/>
              <a:buFont typeface="Gill Sans"/>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38"/>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3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6C8089"/>
                </a:solidFill>
                <a:latin typeface="Gill Sans"/>
                <a:ea typeface="Gill Sans"/>
                <a:cs typeface="Gill Sans"/>
                <a:sym typeface="Gill Sans"/>
              </a:defRPr>
            </a:lvl1pPr>
            <a:lvl2pPr indent="0" lvl="1" marL="0" algn="r">
              <a:spcBef>
                <a:spcPts val="0"/>
              </a:spcBef>
              <a:buNone/>
              <a:defRPr sz="900">
                <a:solidFill>
                  <a:srgbClr val="6C8089"/>
                </a:solidFill>
                <a:latin typeface="Gill Sans"/>
                <a:ea typeface="Gill Sans"/>
                <a:cs typeface="Gill Sans"/>
                <a:sym typeface="Gill Sans"/>
              </a:defRPr>
            </a:lvl2pPr>
            <a:lvl3pPr indent="0" lvl="2" marL="0" algn="r">
              <a:spcBef>
                <a:spcPts val="0"/>
              </a:spcBef>
              <a:buNone/>
              <a:defRPr sz="900">
                <a:solidFill>
                  <a:srgbClr val="6C8089"/>
                </a:solidFill>
                <a:latin typeface="Gill Sans"/>
                <a:ea typeface="Gill Sans"/>
                <a:cs typeface="Gill Sans"/>
                <a:sym typeface="Gill Sans"/>
              </a:defRPr>
            </a:lvl3pPr>
            <a:lvl4pPr indent="0" lvl="3" marL="0" algn="r">
              <a:spcBef>
                <a:spcPts val="0"/>
              </a:spcBef>
              <a:buNone/>
              <a:defRPr sz="900">
                <a:solidFill>
                  <a:srgbClr val="6C8089"/>
                </a:solidFill>
                <a:latin typeface="Gill Sans"/>
                <a:ea typeface="Gill Sans"/>
                <a:cs typeface="Gill Sans"/>
                <a:sym typeface="Gill Sans"/>
              </a:defRPr>
            </a:lvl4pPr>
            <a:lvl5pPr indent="0" lvl="4" marL="0" algn="r">
              <a:spcBef>
                <a:spcPts val="0"/>
              </a:spcBef>
              <a:buNone/>
              <a:defRPr sz="900">
                <a:solidFill>
                  <a:srgbClr val="6C8089"/>
                </a:solidFill>
                <a:latin typeface="Gill Sans"/>
                <a:ea typeface="Gill Sans"/>
                <a:cs typeface="Gill Sans"/>
                <a:sym typeface="Gill Sans"/>
              </a:defRPr>
            </a:lvl5pPr>
            <a:lvl6pPr indent="0" lvl="5" marL="0" algn="r">
              <a:spcBef>
                <a:spcPts val="0"/>
              </a:spcBef>
              <a:buNone/>
              <a:defRPr sz="900">
                <a:solidFill>
                  <a:srgbClr val="6C8089"/>
                </a:solidFill>
                <a:latin typeface="Gill Sans"/>
                <a:ea typeface="Gill Sans"/>
                <a:cs typeface="Gill Sans"/>
                <a:sym typeface="Gill Sans"/>
              </a:defRPr>
            </a:lvl6pPr>
            <a:lvl7pPr indent="0" lvl="6" marL="0" algn="r">
              <a:spcBef>
                <a:spcPts val="0"/>
              </a:spcBef>
              <a:buNone/>
              <a:defRPr sz="900">
                <a:solidFill>
                  <a:srgbClr val="6C8089"/>
                </a:solidFill>
                <a:latin typeface="Gill Sans"/>
                <a:ea typeface="Gill Sans"/>
                <a:cs typeface="Gill Sans"/>
                <a:sym typeface="Gill Sans"/>
              </a:defRPr>
            </a:lvl7pPr>
            <a:lvl8pPr indent="0" lvl="7" marL="0" algn="r">
              <a:spcBef>
                <a:spcPts val="0"/>
              </a:spcBef>
              <a:buNone/>
              <a:defRPr sz="900">
                <a:solidFill>
                  <a:srgbClr val="6C8089"/>
                </a:solidFill>
                <a:latin typeface="Gill Sans"/>
                <a:ea typeface="Gill Sans"/>
                <a:cs typeface="Gill Sans"/>
                <a:sym typeface="Gill Sans"/>
              </a:defRPr>
            </a:lvl8pPr>
            <a:lvl9pPr indent="0" lvl="8" marL="0" algn="r">
              <a:spcBef>
                <a:spcPts val="0"/>
              </a:spcBef>
              <a:buNone/>
              <a:defRPr sz="900">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9"/>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p:nvPr>
            <p:ph idx="2" type="pic"/>
          </p:nvPr>
        </p:nvSpPr>
        <p:spPr>
          <a:xfrm>
            <a:off x="447817" y="599725"/>
            <a:ext cx="11290859" cy="3557252"/>
          </a:xfrm>
          <a:prstGeom prst="rect">
            <a:avLst/>
          </a:prstGeom>
          <a:noFill/>
          <a:ln>
            <a:noFill/>
          </a:ln>
        </p:spPr>
      </p:sp>
      <p:sp>
        <p:nvSpPr>
          <p:cNvPr id="78" name="Google Shape;78;p39"/>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3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8"/>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8"/>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8"/>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8"/>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0" name="Google Shape;10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Quattrocento Sans"/>
                <a:ea typeface="Quattrocento Sans"/>
                <a:cs typeface="Quattrocento Sans"/>
                <a:sym typeface="Quattrocento Sans"/>
              </a:defRPr>
            </a:lvl1pPr>
            <a:lvl2pPr indent="0" lvl="1" marL="0" marR="0" rtl="0" algn="r">
              <a:spcBef>
                <a:spcPts val="0"/>
              </a:spcBef>
              <a:buNone/>
              <a:defRPr sz="1200">
                <a:solidFill>
                  <a:srgbClr val="888888"/>
                </a:solidFill>
                <a:latin typeface="Quattrocento Sans"/>
                <a:ea typeface="Quattrocento Sans"/>
                <a:cs typeface="Quattrocento Sans"/>
                <a:sym typeface="Quattrocento Sans"/>
              </a:defRPr>
            </a:lvl2pPr>
            <a:lvl3pPr indent="0" lvl="2" marL="0" marR="0" rtl="0" algn="r">
              <a:spcBef>
                <a:spcPts val="0"/>
              </a:spcBef>
              <a:buNone/>
              <a:defRPr sz="1200">
                <a:solidFill>
                  <a:srgbClr val="888888"/>
                </a:solidFill>
                <a:latin typeface="Quattrocento Sans"/>
                <a:ea typeface="Quattrocento Sans"/>
                <a:cs typeface="Quattrocento Sans"/>
                <a:sym typeface="Quattrocento Sans"/>
              </a:defRPr>
            </a:lvl3pPr>
            <a:lvl4pPr indent="0" lvl="3" marL="0" marR="0" rtl="0" algn="r">
              <a:spcBef>
                <a:spcPts val="0"/>
              </a:spcBef>
              <a:buNone/>
              <a:defRPr sz="1200">
                <a:solidFill>
                  <a:srgbClr val="888888"/>
                </a:solidFill>
                <a:latin typeface="Quattrocento Sans"/>
                <a:ea typeface="Quattrocento Sans"/>
                <a:cs typeface="Quattrocento Sans"/>
                <a:sym typeface="Quattrocento Sans"/>
              </a:defRPr>
            </a:lvl4pPr>
            <a:lvl5pPr indent="0" lvl="4" marL="0" marR="0" rtl="0" algn="r">
              <a:spcBef>
                <a:spcPts val="0"/>
              </a:spcBef>
              <a:buNone/>
              <a:defRPr sz="1200">
                <a:solidFill>
                  <a:srgbClr val="888888"/>
                </a:solidFill>
                <a:latin typeface="Quattrocento Sans"/>
                <a:ea typeface="Quattrocento Sans"/>
                <a:cs typeface="Quattrocento Sans"/>
                <a:sym typeface="Quattrocento Sans"/>
              </a:defRPr>
            </a:lvl5pPr>
            <a:lvl6pPr indent="0" lvl="5" marL="0" marR="0" rtl="0" algn="r">
              <a:spcBef>
                <a:spcPts val="0"/>
              </a:spcBef>
              <a:buNone/>
              <a:defRPr sz="1200">
                <a:solidFill>
                  <a:srgbClr val="888888"/>
                </a:solidFill>
                <a:latin typeface="Quattrocento Sans"/>
                <a:ea typeface="Quattrocento Sans"/>
                <a:cs typeface="Quattrocento Sans"/>
                <a:sym typeface="Quattrocento Sans"/>
              </a:defRPr>
            </a:lvl6pPr>
            <a:lvl7pPr indent="0" lvl="6" marL="0" marR="0" rtl="0" algn="r">
              <a:spcBef>
                <a:spcPts val="0"/>
              </a:spcBef>
              <a:buNone/>
              <a:defRPr sz="1200">
                <a:solidFill>
                  <a:srgbClr val="888888"/>
                </a:solidFill>
                <a:latin typeface="Quattrocento Sans"/>
                <a:ea typeface="Quattrocento Sans"/>
                <a:cs typeface="Quattrocento Sans"/>
                <a:sym typeface="Quattrocento Sans"/>
              </a:defRPr>
            </a:lvl7pPr>
            <a:lvl8pPr indent="0" lvl="7" marL="0" marR="0" rtl="0" algn="r">
              <a:spcBef>
                <a:spcPts val="0"/>
              </a:spcBef>
              <a:buNone/>
              <a:defRPr sz="1200">
                <a:solidFill>
                  <a:srgbClr val="888888"/>
                </a:solidFill>
                <a:latin typeface="Quattrocento Sans"/>
                <a:ea typeface="Quattrocento Sans"/>
                <a:cs typeface="Quattrocento Sans"/>
                <a:sym typeface="Quattrocento Sans"/>
              </a:defRPr>
            </a:lvl8pPr>
            <a:lvl9pPr indent="0" lvl="8" marL="0" marR="0" rtl="0" algn="r">
              <a:spcBef>
                <a:spcPts val="0"/>
              </a:spcBef>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9.png"/><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1"/>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txBox="1"/>
          <p:nvPr/>
        </p:nvSpPr>
        <p:spPr>
          <a:xfrm>
            <a:off x="3916983" y="4691769"/>
            <a:ext cx="5073309" cy="102941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1800"/>
              <a:buFont typeface="Gill Sans"/>
              <a:buNone/>
            </a:pPr>
            <a:r>
              <a:t/>
            </a:r>
            <a:endParaRPr b="1" i="0" sz="1800" u="none" cap="none" strike="noStrike">
              <a:solidFill>
                <a:schemeClr val="dk1"/>
              </a:solidFill>
              <a:latin typeface="Roboto"/>
              <a:ea typeface="Roboto"/>
              <a:cs typeface="Roboto"/>
              <a:sym typeface="Roboto"/>
            </a:endParaRPr>
          </a:p>
        </p:txBody>
      </p:sp>
      <p:sp>
        <p:nvSpPr>
          <p:cNvPr id="118" name="Google Shape;118;p1"/>
          <p:cNvSpPr txBox="1"/>
          <p:nvPr/>
        </p:nvSpPr>
        <p:spPr>
          <a:xfrm>
            <a:off x="726846" y="1498944"/>
            <a:ext cx="10406637" cy="969917"/>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spcBef>
                <a:spcPts val="0"/>
              </a:spcBef>
              <a:spcAft>
                <a:spcPts val="0"/>
              </a:spcAft>
              <a:buClr>
                <a:schemeClr val="dk1"/>
              </a:buClr>
              <a:buSzPct val="79999"/>
              <a:buFont typeface="Noto Sans Symbols"/>
              <a:buNone/>
            </a:pPr>
            <a:r>
              <a:rPr b="1" i="0" lang="en-US" sz="3600" u="none" cap="none" strike="noStrike">
                <a:solidFill>
                  <a:schemeClr val="dk1"/>
                </a:solidFill>
                <a:latin typeface="Roboto"/>
                <a:ea typeface="Roboto"/>
                <a:cs typeface="Roboto"/>
                <a:sym typeface="Roboto"/>
              </a:rPr>
              <a:t>PHÂN TÍCH ĐỘ PHỨC TẠP CỦA THUẬT TOÁN</a:t>
            </a:r>
            <a:endParaRPr/>
          </a:p>
          <a:p>
            <a:pPr indent="0" lvl="0" marL="0" marR="0" rtl="0" algn="ctr">
              <a:spcBef>
                <a:spcPts val="1158"/>
              </a:spcBef>
              <a:spcAft>
                <a:spcPts val="0"/>
              </a:spcAft>
              <a:buClr>
                <a:schemeClr val="dk1"/>
              </a:buClr>
              <a:buSzPct val="79999"/>
              <a:buFont typeface="Noto Sans Symbols"/>
              <a:buNone/>
            </a:pPr>
            <a:r>
              <a:rPr b="1" i="0" lang="en-US" sz="3600" u="none" cap="none" strike="noStrike">
                <a:solidFill>
                  <a:schemeClr val="dk1"/>
                </a:solidFill>
                <a:latin typeface="Roboto"/>
                <a:ea typeface="Roboto"/>
                <a:cs typeface="Roboto"/>
                <a:sym typeface="Roboto"/>
              </a:rPr>
              <a:t>(Không đệ quy)</a:t>
            </a:r>
            <a:endParaRPr/>
          </a:p>
        </p:txBody>
      </p:sp>
      <p:sp>
        <p:nvSpPr>
          <p:cNvPr id="119" name="Google Shape;119;p1"/>
          <p:cNvSpPr txBox="1"/>
          <p:nvPr/>
        </p:nvSpPr>
        <p:spPr>
          <a:xfrm>
            <a:off x="4236320" y="2719026"/>
            <a:ext cx="404464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Roboto"/>
                <a:ea typeface="Roboto"/>
                <a:cs typeface="Roboto"/>
                <a:sym typeface="Roboto"/>
              </a:rPr>
              <a:t>1852</a:t>
            </a:r>
            <a:r>
              <a:rPr lang="en-US" sz="1800">
                <a:solidFill>
                  <a:schemeClr val="dk1"/>
                </a:solidFill>
                <a:latin typeface="Roboto"/>
                <a:ea typeface="Roboto"/>
                <a:cs typeface="Roboto"/>
                <a:sym typeface="Roboto"/>
              </a:rPr>
              <a:t>0668</a:t>
            </a:r>
            <a:r>
              <a:rPr b="0" i="0" lang="en-US" sz="1800" u="none" cap="none" strike="noStrike">
                <a:solidFill>
                  <a:schemeClr val="dk1"/>
                </a:solidFill>
                <a:latin typeface="Roboto"/>
                <a:ea typeface="Roboto"/>
                <a:cs typeface="Roboto"/>
                <a:sym typeface="Roboto"/>
              </a:rPr>
              <a:t> – Nguyễn Trần Thái Duy</a:t>
            </a:r>
            <a:endParaRPr/>
          </a:p>
          <a:p>
            <a:pPr indent="0" lvl="0" marL="0" marR="0" rtl="0" algn="l">
              <a:spcBef>
                <a:spcPts val="0"/>
              </a:spcBef>
              <a:spcAft>
                <a:spcPts val="0"/>
              </a:spcAft>
              <a:buNone/>
            </a:pPr>
            <a:r>
              <a:rPr lang="en-US" sz="1800">
                <a:solidFill>
                  <a:schemeClr val="dk1"/>
                </a:solidFill>
                <a:latin typeface="Roboto"/>
                <a:ea typeface="Roboto"/>
                <a:cs typeface="Roboto"/>
                <a:sym typeface="Roboto"/>
              </a:rPr>
              <a:t>18520634 – Mai Viết Dũng</a:t>
            </a:r>
            <a:endParaRPr/>
          </a:p>
          <a:p>
            <a:pPr indent="0" lvl="0" marL="0" marR="0" rtl="0" algn="l">
              <a:spcBef>
                <a:spcPts val="0"/>
              </a:spcBef>
              <a:spcAft>
                <a:spcPts val="0"/>
              </a:spcAft>
              <a:buNone/>
            </a:pPr>
            <a:r>
              <a:rPr lang="en-US" sz="1800">
                <a:solidFill>
                  <a:schemeClr val="dk1"/>
                </a:solidFill>
                <a:latin typeface="Roboto"/>
                <a:ea typeface="Roboto"/>
                <a:cs typeface="Roboto"/>
                <a:sym typeface="Roboto"/>
              </a:rPr>
              <a:t>20521621</a:t>
            </a:r>
            <a:r>
              <a:rPr lang="en-US" sz="1800">
                <a:solidFill>
                  <a:schemeClr val="dk1"/>
                </a:solidFill>
                <a:latin typeface="Roboto"/>
                <a:ea typeface="Roboto"/>
                <a:cs typeface="Roboto"/>
                <a:sym typeface="Roboto"/>
              </a:rPr>
              <a:t> – </a:t>
            </a:r>
            <a:r>
              <a:rPr lang="en-US" sz="1800">
                <a:solidFill>
                  <a:schemeClr val="dk1"/>
                </a:solidFill>
                <a:latin typeface="Roboto"/>
                <a:ea typeface="Roboto"/>
                <a:cs typeface="Roboto"/>
                <a:sym typeface="Roboto"/>
              </a:rPr>
              <a:t>Vũ Văn Minh</a:t>
            </a:r>
            <a:endParaRPr sz="1800">
              <a:solidFill>
                <a:schemeClr val="dk1"/>
              </a:solidFill>
              <a:latin typeface="Roboto"/>
              <a:ea typeface="Roboto"/>
              <a:cs typeface="Roboto"/>
              <a:sym typeface="Roboto"/>
            </a:endParaRPr>
          </a:p>
        </p:txBody>
      </p:sp>
      <p:sp>
        <p:nvSpPr>
          <p:cNvPr id="120" name="Google Shape;120;p1"/>
          <p:cNvSpPr txBox="1"/>
          <p:nvPr/>
        </p:nvSpPr>
        <p:spPr>
          <a:xfrm>
            <a:off x="4638892" y="4389140"/>
            <a:ext cx="5073309" cy="102941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1800"/>
              <a:buFont typeface="Roboto"/>
              <a:buNone/>
            </a:pPr>
            <a:r>
              <a:rPr b="1" lang="en-US" sz="1800" u="none" cap="none">
                <a:solidFill>
                  <a:schemeClr val="dk1"/>
                </a:solidFill>
                <a:latin typeface="Roboto"/>
                <a:ea typeface="Roboto"/>
                <a:cs typeface="Roboto"/>
                <a:sym typeface="Roboto"/>
              </a:rPr>
              <a:t>LỚP: CS112.M21.KHCL</a:t>
            </a:r>
            <a:endParaRPr b="1" sz="1800" u="none" cap="none">
              <a:solidFill>
                <a:schemeClr val="dk1"/>
              </a:solidFill>
              <a:latin typeface="Roboto"/>
              <a:ea typeface="Roboto"/>
              <a:cs typeface="Roboto"/>
              <a:sym typeface="Roboto"/>
            </a:endParaRPr>
          </a:p>
        </p:txBody>
      </p:sp>
      <p:sp>
        <p:nvSpPr>
          <p:cNvPr id="121" name="Google Shape;121;p1"/>
          <p:cNvSpPr txBox="1"/>
          <p:nvPr/>
        </p:nvSpPr>
        <p:spPr>
          <a:xfrm>
            <a:off x="4280792" y="4847415"/>
            <a:ext cx="5073300" cy="10293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GVHD: Thầy Nguyễn Thanh Sơn</a:t>
            </a:r>
            <a:endParaRPr b="1" sz="1800" u="none" cap="non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8c6d54314_0_0"/>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Xét ví dụ</a:t>
            </a:r>
            <a:endParaRPr/>
          </a:p>
        </p:txBody>
      </p:sp>
      <p:sp>
        <p:nvSpPr>
          <p:cNvPr id="214" name="Google Shape;214;g118c6d54314_0_0"/>
          <p:cNvSpPr/>
          <p:nvPr/>
        </p:nvSpPr>
        <p:spPr>
          <a:xfrm>
            <a:off x="834260" y="1478179"/>
            <a:ext cx="7182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THUẬT TOÁN EUCLID TÌM USCLN CỦA HAI SỐ TỰ NHIÊN</a:t>
            </a:r>
            <a:endParaRPr sz="2000">
              <a:solidFill>
                <a:schemeClr val="dk1"/>
              </a:solidFill>
              <a:latin typeface="Roboto"/>
              <a:ea typeface="Roboto"/>
              <a:cs typeface="Roboto"/>
              <a:sym typeface="Roboto"/>
            </a:endParaRPr>
          </a:p>
        </p:txBody>
      </p:sp>
      <p:sp>
        <p:nvSpPr>
          <p:cNvPr id="215" name="Google Shape;215;g118c6d54314_0_0"/>
          <p:cNvSpPr txBox="1"/>
          <p:nvPr/>
        </p:nvSpPr>
        <p:spPr>
          <a:xfrm>
            <a:off x="8531635" y="3631266"/>
            <a:ext cx="879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m   n</a:t>
            </a:r>
            <a:endParaRPr/>
          </a:p>
        </p:txBody>
      </p:sp>
      <p:sp>
        <p:nvSpPr>
          <p:cNvPr id="216" name="Google Shape;216;g118c6d54314_0_0"/>
          <p:cNvSpPr txBox="1"/>
          <p:nvPr/>
        </p:nvSpPr>
        <p:spPr>
          <a:xfrm>
            <a:off x="8470545" y="4192096"/>
            <a:ext cx="137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15  21</a:t>
            </a:r>
            <a:endParaRPr/>
          </a:p>
        </p:txBody>
      </p:sp>
      <p:sp>
        <p:nvSpPr>
          <p:cNvPr id="217" name="Google Shape;217;g118c6d54314_0_0"/>
          <p:cNvSpPr txBox="1"/>
          <p:nvPr/>
        </p:nvSpPr>
        <p:spPr>
          <a:xfrm>
            <a:off x="8531635" y="5404667"/>
            <a:ext cx="137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9     6</a:t>
            </a:r>
            <a:endParaRPr/>
          </a:p>
        </p:txBody>
      </p:sp>
      <p:sp>
        <p:nvSpPr>
          <p:cNvPr id="218" name="Google Shape;218;g118c6d54314_0_0"/>
          <p:cNvSpPr txBox="1"/>
          <p:nvPr/>
        </p:nvSpPr>
        <p:spPr>
          <a:xfrm>
            <a:off x="8470545" y="4902648"/>
            <a:ext cx="137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15   6</a:t>
            </a:r>
            <a:endParaRPr/>
          </a:p>
        </p:txBody>
      </p:sp>
      <p:sp>
        <p:nvSpPr>
          <p:cNvPr id="219" name="Google Shape;219;g118c6d54314_0_0"/>
          <p:cNvSpPr txBox="1"/>
          <p:nvPr/>
        </p:nvSpPr>
        <p:spPr>
          <a:xfrm>
            <a:off x="8550590" y="5857906"/>
            <a:ext cx="137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3     6</a:t>
            </a:r>
            <a:endParaRPr/>
          </a:p>
        </p:txBody>
      </p:sp>
      <p:sp>
        <p:nvSpPr>
          <p:cNvPr id="220" name="Google Shape;220;g118c6d54314_0_0"/>
          <p:cNvSpPr txBox="1"/>
          <p:nvPr/>
        </p:nvSpPr>
        <p:spPr>
          <a:xfrm>
            <a:off x="8550590" y="6377924"/>
            <a:ext cx="137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3     3</a:t>
            </a:r>
            <a:endParaRPr/>
          </a:p>
        </p:txBody>
      </p:sp>
      <p:sp>
        <p:nvSpPr>
          <p:cNvPr id="221" name="Google Shape;221;g118c6d54314_0_0"/>
          <p:cNvSpPr/>
          <p:nvPr/>
        </p:nvSpPr>
        <p:spPr>
          <a:xfrm>
            <a:off x="10378638" y="3831321"/>
            <a:ext cx="1481100" cy="579300"/>
          </a:xfrm>
          <a:prstGeom prst="wedgeRoundRectCallout">
            <a:avLst>
              <a:gd fmla="val -124241" name="adj1"/>
              <a:gd fmla="val 49741"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m&lt;n</a:t>
            </a:r>
            <a:endParaRPr/>
          </a:p>
        </p:txBody>
      </p:sp>
      <p:sp>
        <p:nvSpPr>
          <p:cNvPr id="222" name="Google Shape;222;g118c6d54314_0_0"/>
          <p:cNvSpPr/>
          <p:nvPr/>
        </p:nvSpPr>
        <p:spPr>
          <a:xfrm>
            <a:off x="10378638" y="4504249"/>
            <a:ext cx="1516800" cy="609600"/>
          </a:xfrm>
          <a:prstGeom prst="wedgeRoundRectCallout">
            <a:avLst>
              <a:gd fmla="val -124241" name="adj1"/>
              <a:gd fmla="val 49741"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m&gt;n</a:t>
            </a:r>
            <a:endParaRPr/>
          </a:p>
        </p:txBody>
      </p:sp>
      <p:sp>
        <p:nvSpPr>
          <p:cNvPr id="223" name="Google Shape;223;g118c6d54314_0_0"/>
          <p:cNvSpPr/>
          <p:nvPr/>
        </p:nvSpPr>
        <p:spPr>
          <a:xfrm>
            <a:off x="10332210" y="5151557"/>
            <a:ext cx="1214400" cy="532500"/>
          </a:xfrm>
          <a:prstGeom prst="wedgeRoundRectCallout">
            <a:avLst>
              <a:gd fmla="val -131012" name="adj1"/>
              <a:gd fmla="val 37759"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m&gt;n</a:t>
            </a:r>
            <a:endParaRPr/>
          </a:p>
        </p:txBody>
      </p:sp>
      <p:sp>
        <p:nvSpPr>
          <p:cNvPr id="224" name="Google Shape;224;g118c6d54314_0_0"/>
          <p:cNvSpPr/>
          <p:nvPr/>
        </p:nvSpPr>
        <p:spPr>
          <a:xfrm>
            <a:off x="10332210" y="5721663"/>
            <a:ext cx="1214400" cy="496200"/>
          </a:xfrm>
          <a:prstGeom prst="wedgeRoundRectCallout">
            <a:avLst>
              <a:gd fmla="val -123199" name="adj1"/>
              <a:gd fmla="val 23176"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m&lt;n</a:t>
            </a:r>
            <a:endParaRPr/>
          </a:p>
        </p:txBody>
      </p:sp>
      <p:sp>
        <p:nvSpPr>
          <p:cNvPr id="225" name="Google Shape;225;g118c6d54314_0_0"/>
          <p:cNvSpPr/>
          <p:nvPr/>
        </p:nvSpPr>
        <p:spPr>
          <a:xfrm>
            <a:off x="10332210" y="6230994"/>
            <a:ext cx="1059600" cy="609600"/>
          </a:xfrm>
          <a:prstGeom prst="wedgeRoundRectCallout">
            <a:avLst>
              <a:gd fmla="val -140295" name="adj1"/>
              <a:gd fmla="val 3365"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m=n</a:t>
            </a:r>
            <a:endParaRPr/>
          </a:p>
        </p:txBody>
      </p:sp>
      <p:sp>
        <p:nvSpPr>
          <p:cNvPr id="226" name="Google Shape;226;g118c6d54314_0_0"/>
          <p:cNvSpPr txBox="1"/>
          <p:nvPr/>
        </p:nvSpPr>
        <p:spPr>
          <a:xfrm>
            <a:off x="2599790" y="6002859"/>
            <a:ext cx="4114800" cy="585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200">
                <a:solidFill>
                  <a:schemeClr val="dk1"/>
                </a:solidFill>
                <a:latin typeface="Roboto"/>
                <a:ea typeface="Roboto"/>
                <a:cs typeface="Roboto"/>
                <a:sym typeface="Roboto"/>
              </a:rPr>
              <a:t>USCLN(15,21) = 3</a:t>
            </a:r>
            <a:endParaRPr/>
          </a:p>
        </p:txBody>
      </p:sp>
      <p:pic>
        <p:nvPicPr>
          <p:cNvPr id="227" name="Google Shape;227;g118c6d54314_0_0"/>
          <p:cNvPicPr preferRelativeResize="0"/>
          <p:nvPr/>
        </p:nvPicPr>
        <p:blipFill>
          <a:blip r:embed="rId3">
            <a:alphaModFix/>
          </a:blip>
          <a:stretch>
            <a:fillRect/>
          </a:stretch>
        </p:blipFill>
        <p:spPr>
          <a:xfrm>
            <a:off x="1664050" y="1921541"/>
            <a:ext cx="5313773" cy="3819680"/>
          </a:xfrm>
          <a:prstGeom prst="rect">
            <a:avLst/>
          </a:prstGeom>
          <a:noFill/>
          <a:ln>
            <a:noFill/>
          </a:ln>
        </p:spPr>
      </p:pic>
      <p:sp>
        <p:nvSpPr>
          <p:cNvPr id="228" name="Google Shape;228;g118c6d54314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ppt_w</p:attrName>
                                        </p:attrNameLst>
                                      </p:cBhvr>
                                      <p:tavLst>
                                        <p:tav fmla="" tm="0">
                                          <p:val>
                                            <p:strVal val="0"/>
                                          </p:val>
                                        </p:tav>
                                        <p:tav fmla="" tm="100000">
                                          <p:val>
                                            <p:strVal val="#ppt_w"/>
                                          </p:val>
                                        </p:tav>
                                      </p:tavLst>
                                    </p:anim>
                                    <p:anim calcmode="lin" valueType="num">
                                      <p:cBhvr additive="base">
                                        <p:cTn dur="500"/>
                                        <p:tgtEl>
                                          <p:spTgt spid="2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Tính hiệu quả của thuật toán</a:t>
            </a:r>
            <a:endParaRPr/>
          </a:p>
        </p:txBody>
      </p:sp>
      <p:sp>
        <p:nvSpPr>
          <p:cNvPr id="234" name="Google Shape;234;p8"/>
          <p:cNvSpPr/>
          <p:nvPr/>
        </p:nvSpPr>
        <p:spPr>
          <a:xfrm>
            <a:off x="2354084" y="2351442"/>
            <a:ext cx="10426639" cy="1261884"/>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2000"/>
              <a:buFont typeface="Noto Sans Symbols"/>
              <a:buChar char="❑"/>
            </a:pPr>
            <a:r>
              <a:rPr lang="en-US" sz="2000">
                <a:solidFill>
                  <a:schemeClr val="dk1"/>
                </a:solidFill>
                <a:latin typeface="Roboto"/>
                <a:ea typeface="Roboto"/>
                <a:cs typeface="Roboto"/>
                <a:sym typeface="Roboto"/>
              </a:rPr>
              <a:t>Thuật toán đơn giản, dễ hiểu, dễ cài đặt.</a:t>
            </a:r>
            <a:endParaRPr sz="2000">
              <a:solidFill>
                <a:schemeClr val="dk1"/>
              </a:solidFill>
              <a:latin typeface="Roboto"/>
              <a:ea typeface="Roboto"/>
              <a:cs typeface="Roboto"/>
              <a:sym typeface="Roboto"/>
            </a:endParaRPr>
          </a:p>
          <a:p>
            <a:pPr indent="-571500" lvl="0" marL="571500" marR="0" rtl="0" algn="l">
              <a:spcBef>
                <a:spcPts val="0"/>
              </a:spcBef>
              <a:spcAft>
                <a:spcPts val="0"/>
              </a:spcAft>
              <a:buClr>
                <a:schemeClr val="dk1"/>
              </a:buClr>
              <a:buSzPts val="2000"/>
              <a:buFont typeface="Noto Sans Symbols"/>
              <a:buChar char="❑"/>
            </a:pPr>
            <a:r>
              <a:rPr lang="en-US" sz="2000">
                <a:solidFill>
                  <a:schemeClr val="dk1"/>
                </a:solidFill>
                <a:latin typeface="Roboto"/>
                <a:ea typeface="Roboto"/>
                <a:cs typeface="Roboto"/>
                <a:sym typeface="Roboto"/>
              </a:rPr>
              <a:t>Thuật toán hiệu quả :</a:t>
            </a:r>
            <a:endParaRPr/>
          </a:p>
          <a:p>
            <a:pPr indent="-571500" lvl="2" marL="1485900" marR="0" rtl="0" algn="l">
              <a:spcBef>
                <a:spcPts val="0"/>
              </a:spcBef>
              <a:spcAft>
                <a:spcPts val="0"/>
              </a:spcAft>
              <a:buClr>
                <a:schemeClr val="dk1"/>
              </a:buClr>
              <a:buSzPts val="1800"/>
              <a:buFont typeface="Noto Sans Symbols"/>
              <a:buChar char="❑"/>
            </a:pPr>
            <a:r>
              <a:rPr b="1" i="1" lang="en-US" sz="1800" u="none" cap="none" strike="noStrike">
                <a:solidFill>
                  <a:schemeClr val="dk1"/>
                </a:solidFill>
                <a:latin typeface="Roboto"/>
                <a:ea typeface="Roboto"/>
                <a:cs typeface="Roboto"/>
                <a:sym typeface="Roboto"/>
              </a:rPr>
              <a:t>Thời gian thực hiện thuật toán (còn gọi là độ phức tạp thuật toán)</a:t>
            </a:r>
            <a:endParaRPr/>
          </a:p>
          <a:p>
            <a:pPr indent="-571500" lvl="2" marL="1485900" marR="0" rtl="0" algn="l">
              <a:spcBef>
                <a:spcPts val="0"/>
              </a:spcBef>
              <a:spcAft>
                <a:spcPts val="0"/>
              </a:spcAft>
              <a:buClr>
                <a:schemeClr val="dk1"/>
              </a:buClr>
              <a:buSzPts val="1800"/>
              <a:buFont typeface="Noto Sans Symbols"/>
              <a:buChar char="❑"/>
            </a:pPr>
            <a:r>
              <a:rPr b="1" i="1" lang="en-US" sz="1800" u="none" cap="none" strike="noStrike">
                <a:solidFill>
                  <a:schemeClr val="dk1"/>
                </a:solidFill>
                <a:latin typeface="Roboto"/>
                <a:ea typeface="Roboto"/>
                <a:cs typeface="Roboto"/>
                <a:sym typeface="Roboto"/>
              </a:rPr>
              <a:t>Dung lượng bộ nhớ cần thiết để lưu trữ dữ liệu.</a:t>
            </a:r>
            <a:endParaRPr b="0" i="1" sz="1800" u="none" cap="none" strike="noStrike">
              <a:solidFill>
                <a:schemeClr val="dk1"/>
              </a:solidFill>
              <a:latin typeface="Roboto"/>
              <a:ea typeface="Roboto"/>
              <a:cs typeface="Roboto"/>
              <a:sym typeface="Roboto"/>
            </a:endParaRPr>
          </a:p>
        </p:txBody>
      </p:sp>
      <p:sp>
        <p:nvSpPr>
          <p:cNvPr id="235" name="Google Shape;235;p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9"/>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txBox="1"/>
          <p:nvPr/>
        </p:nvSpPr>
        <p:spPr>
          <a:xfrm>
            <a:off x="890170" y="3008460"/>
            <a:ext cx="10406637" cy="96991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880"/>
              <a:buFont typeface="Noto Sans Symbols"/>
              <a:buNone/>
            </a:pPr>
            <a:r>
              <a:rPr b="1" lang="en-US" sz="3600" cap="none">
                <a:solidFill>
                  <a:schemeClr val="dk1"/>
                </a:solidFill>
                <a:latin typeface="Roboto"/>
                <a:ea typeface="Roboto"/>
                <a:cs typeface="Roboto"/>
                <a:sym typeface="Roboto"/>
              </a:rPr>
              <a:t>II – ĐỘ PHỨC TẠP CỦA THUẬT TOÁN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Độ phức tạp của thuật toán</a:t>
            </a:r>
            <a:endParaRPr/>
          </a:p>
        </p:txBody>
      </p:sp>
      <p:sp>
        <p:nvSpPr>
          <p:cNvPr id="251" name="Google Shape;251;p10"/>
          <p:cNvSpPr/>
          <p:nvPr/>
        </p:nvSpPr>
        <p:spPr>
          <a:xfrm>
            <a:off x="1030045" y="1767028"/>
            <a:ext cx="2441275" cy="106072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Roboto"/>
                <a:ea typeface="Roboto"/>
                <a:cs typeface="Roboto"/>
                <a:sym typeface="Roboto"/>
              </a:rPr>
              <a:t>      BÀI TOÁN </a:t>
            </a:r>
            <a:endParaRPr/>
          </a:p>
          <a:p>
            <a:pPr indent="0" lvl="0" marL="0" marR="0" rtl="0" algn="l">
              <a:spcBef>
                <a:spcPts val="0"/>
              </a:spcBef>
              <a:spcAft>
                <a:spcPts val="0"/>
              </a:spcAft>
              <a:buNone/>
            </a:pPr>
            <a:r>
              <a:rPr lang="en-US" sz="1800">
                <a:solidFill>
                  <a:schemeClr val="lt1"/>
                </a:solidFill>
                <a:latin typeface="Roboto"/>
                <a:ea typeface="Roboto"/>
                <a:cs typeface="Roboto"/>
                <a:sym typeface="Roboto"/>
              </a:rPr>
              <a:t>    KÍCH THƯỚC N</a:t>
            </a:r>
            <a:endParaRPr sz="1800">
              <a:solidFill>
                <a:schemeClr val="lt1"/>
              </a:solidFill>
              <a:latin typeface="Roboto"/>
              <a:ea typeface="Roboto"/>
              <a:cs typeface="Roboto"/>
              <a:sym typeface="Roboto"/>
            </a:endParaRPr>
          </a:p>
        </p:txBody>
      </p:sp>
      <p:cxnSp>
        <p:nvCxnSpPr>
          <p:cNvPr id="252" name="Google Shape;252;p10"/>
          <p:cNvCxnSpPr/>
          <p:nvPr/>
        </p:nvCxnSpPr>
        <p:spPr>
          <a:xfrm>
            <a:off x="3471320" y="2297389"/>
            <a:ext cx="2165230" cy="173017"/>
          </a:xfrm>
          <a:prstGeom prst="straightConnector1">
            <a:avLst/>
          </a:prstGeom>
          <a:noFill/>
          <a:ln cap="flat" cmpd="sng" w="76200">
            <a:solidFill>
              <a:schemeClr val="accent1"/>
            </a:solidFill>
            <a:prstDash val="solid"/>
            <a:miter lim="800000"/>
            <a:headEnd len="sm" w="sm" type="none"/>
            <a:tailEnd len="med" w="med" type="triangle"/>
          </a:ln>
          <a:effectLst>
            <a:outerShdw blurRad="50800" rotWithShape="0" algn="br" dir="13500000" dist="38100">
              <a:srgbClr val="000000">
                <a:alpha val="40000"/>
              </a:srgbClr>
            </a:outerShdw>
          </a:effectLst>
        </p:spPr>
      </p:cxnSp>
      <p:sp>
        <p:nvSpPr>
          <p:cNvPr id="253" name="Google Shape;253;p10"/>
          <p:cNvSpPr/>
          <p:nvPr/>
        </p:nvSpPr>
        <p:spPr>
          <a:xfrm>
            <a:off x="5541659" y="1909832"/>
            <a:ext cx="2372265" cy="1386937"/>
          </a:xfrm>
          <a:prstGeom prst="clou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a:ea typeface="Roboto"/>
                <a:cs typeface="Roboto"/>
                <a:sym typeface="Roboto"/>
              </a:rPr>
              <a:t>THUẬT TOÁN</a:t>
            </a:r>
            <a:endParaRPr/>
          </a:p>
        </p:txBody>
      </p:sp>
      <p:cxnSp>
        <p:nvCxnSpPr>
          <p:cNvPr id="254" name="Google Shape;254;p10"/>
          <p:cNvCxnSpPr/>
          <p:nvPr/>
        </p:nvCxnSpPr>
        <p:spPr>
          <a:xfrm>
            <a:off x="7866480" y="2491809"/>
            <a:ext cx="940279" cy="0"/>
          </a:xfrm>
          <a:prstGeom prst="straightConnector1">
            <a:avLst/>
          </a:prstGeom>
          <a:noFill/>
          <a:ln cap="flat" cmpd="sng" w="76200">
            <a:solidFill>
              <a:schemeClr val="accent1"/>
            </a:solidFill>
            <a:prstDash val="solid"/>
            <a:miter lim="800000"/>
            <a:headEnd len="sm" w="sm" type="none"/>
            <a:tailEnd len="sm" w="sm" type="none"/>
          </a:ln>
          <a:effectLst>
            <a:outerShdw blurRad="50800" rotWithShape="0" algn="br" dir="13500000" dist="38100">
              <a:srgbClr val="000000">
                <a:alpha val="40000"/>
              </a:srgbClr>
            </a:outerShdw>
          </a:effectLst>
        </p:spPr>
      </p:cxnSp>
      <p:cxnSp>
        <p:nvCxnSpPr>
          <p:cNvPr id="255" name="Google Shape;255;p10"/>
          <p:cNvCxnSpPr/>
          <p:nvPr/>
        </p:nvCxnSpPr>
        <p:spPr>
          <a:xfrm>
            <a:off x="8806759" y="2470406"/>
            <a:ext cx="0" cy="1031020"/>
          </a:xfrm>
          <a:prstGeom prst="straightConnector1">
            <a:avLst/>
          </a:prstGeom>
          <a:noFill/>
          <a:ln cap="flat" cmpd="sng" w="76200">
            <a:solidFill>
              <a:schemeClr val="accent1"/>
            </a:solidFill>
            <a:prstDash val="solid"/>
            <a:miter lim="800000"/>
            <a:headEnd len="sm" w="sm" type="none"/>
            <a:tailEnd len="med" w="med" type="triangle"/>
          </a:ln>
          <a:effectLst>
            <a:outerShdw blurRad="50800" rotWithShape="0" algn="br" dir="13500000" dist="38100">
              <a:srgbClr val="000000">
                <a:alpha val="40000"/>
              </a:srgbClr>
            </a:outerShdw>
          </a:effectLst>
        </p:spPr>
      </p:cxnSp>
      <p:sp>
        <p:nvSpPr>
          <p:cNvPr id="256" name="Google Shape;256;p10"/>
          <p:cNvSpPr/>
          <p:nvPr/>
        </p:nvSpPr>
        <p:spPr>
          <a:xfrm>
            <a:off x="7316547" y="3461461"/>
            <a:ext cx="2980424" cy="1150410"/>
          </a:xfrm>
          <a:prstGeom prst="flowChartDecision">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Roboto"/>
                <a:ea typeface="Roboto"/>
                <a:cs typeface="Roboto"/>
                <a:sym typeface="Roboto"/>
              </a:rPr>
              <a:t>Cái nào tốt ?</a:t>
            </a:r>
            <a:endParaRPr/>
          </a:p>
        </p:txBody>
      </p:sp>
      <p:sp>
        <p:nvSpPr>
          <p:cNvPr id="257" name="Google Shape;257;p10"/>
          <p:cNvSpPr/>
          <p:nvPr/>
        </p:nvSpPr>
        <p:spPr>
          <a:xfrm>
            <a:off x="9296773" y="2127890"/>
            <a:ext cx="2053087" cy="1224951"/>
          </a:xfrm>
          <a:prstGeom prst="clou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boto"/>
                <a:ea typeface="Roboto"/>
                <a:cs typeface="Roboto"/>
                <a:sym typeface="Roboto"/>
              </a:rPr>
              <a:t>Làm sao chọn ?</a:t>
            </a:r>
            <a:endParaRPr/>
          </a:p>
        </p:txBody>
      </p:sp>
      <p:sp>
        <p:nvSpPr>
          <p:cNvPr id="258" name="Google Shape;258;p10"/>
          <p:cNvSpPr/>
          <p:nvPr/>
        </p:nvSpPr>
        <p:spPr>
          <a:xfrm>
            <a:off x="4821358" y="4335175"/>
            <a:ext cx="2009954" cy="1150410"/>
          </a:xfrm>
          <a:prstGeom prst="clou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boto"/>
                <a:ea typeface="Roboto"/>
                <a:cs typeface="Roboto"/>
                <a:sym typeface="Roboto"/>
              </a:rPr>
              <a:t>Dựa vào cái gì ?</a:t>
            </a:r>
            <a:endParaRPr/>
          </a:p>
        </p:txBody>
      </p:sp>
      <p:sp>
        <p:nvSpPr>
          <p:cNvPr id="259" name="Google Shape;259;p10"/>
          <p:cNvSpPr/>
          <p:nvPr/>
        </p:nvSpPr>
        <p:spPr>
          <a:xfrm>
            <a:off x="8470327" y="5040426"/>
            <a:ext cx="2879533" cy="106967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Roboto"/>
                <a:ea typeface="Roboto"/>
                <a:cs typeface="Roboto"/>
                <a:sym typeface="Roboto"/>
              </a:rPr>
              <a:t>“Thời gian thực hiện” </a:t>
            </a:r>
            <a:endParaRPr/>
          </a:p>
        </p:txBody>
      </p:sp>
      <p:cxnSp>
        <p:nvCxnSpPr>
          <p:cNvPr id="260" name="Google Shape;260;p10"/>
          <p:cNvCxnSpPr>
            <a:endCxn id="259" idx="1"/>
          </p:cNvCxnSpPr>
          <p:nvPr/>
        </p:nvCxnSpPr>
        <p:spPr>
          <a:xfrm>
            <a:off x="6727927" y="5118064"/>
            <a:ext cx="1742400" cy="457200"/>
          </a:xfrm>
          <a:prstGeom prst="straightConnector1">
            <a:avLst/>
          </a:prstGeom>
          <a:noFill/>
          <a:ln cap="flat" cmpd="sng" w="76200">
            <a:solidFill>
              <a:schemeClr val="accent1"/>
            </a:solidFill>
            <a:prstDash val="solid"/>
            <a:miter lim="800000"/>
            <a:headEnd len="sm" w="sm" type="none"/>
            <a:tailEnd len="med" w="med" type="triangle"/>
          </a:ln>
          <a:effectLst>
            <a:outerShdw blurRad="50800" rotWithShape="0" algn="br" dir="13500000" dist="38100">
              <a:srgbClr val="000000">
                <a:alpha val="40000"/>
              </a:srgbClr>
            </a:outerShdw>
          </a:effectLst>
        </p:spPr>
      </p:cxnSp>
      <p:cxnSp>
        <p:nvCxnSpPr>
          <p:cNvPr id="261" name="Google Shape;261;p10"/>
          <p:cNvCxnSpPr>
            <a:stCxn id="258" idx="3"/>
          </p:cNvCxnSpPr>
          <p:nvPr/>
        </p:nvCxnSpPr>
        <p:spPr>
          <a:xfrm flipH="1" rot="10800000">
            <a:off x="5826335" y="3642851"/>
            <a:ext cx="90600" cy="758100"/>
          </a:xfrm>
          <a:prstGeom prst="straightConnector1">
            <a:avLst/>
          </a:prstGeom>
          <a:noFill/>
          <a:ln cap="flat" cmpd="sng" w="76200">
            <a:solidFill>
              <a:schemeClr val="accent1"/>
            </a:solidFill>
            <a:prstDash val="solid"/>
            <a:miter lim="800000"/>
            <a:headEnd len="sm" w="sm" type="none"/>
            <a:tailEnd len="sm" w="sm" type="none"/>
          </a:ln>
          <a:effectLst>
            <a:outerShdw blurRad="50800" rotWithShape="0" algn="br" dir="13500000" dist="38100">
              <a:srgbClr val="000000">
                <a:alpha val="40000"/>
              </a:srgbClr>
            </a:outerShdw>
          </a:effectLst>
        </p:spPr>
      </p:cxnSp>
      <p:cxnSp>
        <p:nvCxnSpPr>
          <p:cNvPr id="262" name="Google Shape;262;p10"/>
          <p:cNvCxnSpPr/>
          <p:nvPr/>
        </p:nvCxnSpPr>
        <p:spPr>
          <a:xfrm flipH="1" rot="10800000">
            <a:off x="5908282" y="3023789"/>
            <a:ext cx="2751826" cy="636411"/>
          </a:xfrm>
          <a:prstGeom prst="straightConnector1">
            <a:avLst/>
          </a:prstGeom>
          <a:noFill/>
          <a:ln cap="flat" cmpd="sng" w="76200">
            <a:solidFill>
              <a:schemeClr val="accent1"/>
            </a:solidFill>
            <a:prstDash val="solid"/>
            <a:miter lim="800000"/>
            <a:headEnd len="sm" w="sm" type="none"/>
            <a:tailEnd len="med" w="med" type="triangle"/>
          </a:ln>
          <a:effectLst>
            <a:outerShdw blurRad="50800" rotWithShape="0" algn="br" dir="13500000" dist="38100">
              <a:srgbClr val="000000">
                <a:alpha val="40000"/>
              </a:srgbClr>
            </a:outerShdw>
          </a:effectLst>
        </p:spPr>
      </p:cxnSp>
      <p:sp>
        <p:nvSpPr>
          <p:cNvPr id="263" name="Google Shape;263;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2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1"/>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Tại sao phải phân tích độ phức tạp của thuật toán?</a:t>
            </a:r>
            <a:endParaRPr/>
          </a:p>
        </p:txBody>
      </p:sp>
      <p:sp>
        <p:nvSpPr>
          <p:cNvPr id="270" name="Google Shape;270;p11"/>
          <p:cNvSpPr txBox="1"/>
          <p:nvPr/>
        </p:nvSpPr>
        <p:spPr>
          <a:xfrm>
            <a:off x="3335125" y="2289675"/>
            <a:ext cx="6735300" cy="1723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000">
                <a:solidFill>
                  <a:schemeClr val="dk1"/>
                </a:solidFill>
                <a:latin typeface="Roboto"/>
                <a:ea typeface="Roboto"/>
                <a:cs typeface="Roboto"/>
                <a:sym typeface="Roboto"/>
              </a:rPr>
              <a:t>- Đánh giá hiệu quả của thuật toán</a:t>
            </a:r>
            <a:endParaRPr sz="2000">
              <a:solidFill>
                <a:schemeClr val="dk1"/>
              </a:solidFill>
              <a:latin typeface="Roboto"/>
              <a:ea typeface="Roboto"/>
              <a:cs typeface="Roboto"/>
              <a:sym typeface="Roboto"/>
            </a:endParaRPr>
          </a:p>
          <a:p>
            <a:pPr indent="0" lvl="0" marL="0" rtl="0" algn="l">
              <a:lnSpc>
                <a:spcPct val="90000"/>
              </a:lnSpc>
              <a:spcBef>
                <a:spcPts val="0"/>
              </a:spcBef>
              <a:spcAft>
                <a:spcPts val="0"/>
              </a:spcAft>
              <a:buNone/>
            </a:pPr>
            <a:r>
              <a:t/>
            </a:r>
            <a:endParaRPr sz="2000">
              <a:solidFill>
                <a:schemeClr val="dk1"/>
              </a:solidFill>
              <a:latin typeface="Roboto"/>
              <a:ea typeface="Roboto"/>
              <a:cs typeface="Roboto"/>
              <a:sym typeface="Roboto"/>
            </a:endParaRPr>
          </a:p>
          <a:p>
            <a:pPr indent="0" lvl="0" marL="0" rtl="0" algn="l">
              <a:lnSpc>
                <a:spcPct val="90000"/>
              </a:lnSpc>
              <a:spcBef>
                <a:spcPts val="0"/>
              </a:spcBef>
              <a:spcAft>
                <a:spcPts val="0"/>
              </a:spcAft>
              <a:buNone/>
            </a:pPr>
            <a:r>
              <a:rPr lang="en-US" sz="2000">
                <a:solidFill>
                  <a:schemeClr val="dk1"/>
                </a:solidFill>
                <a:latin typeface="Roboto"/>
                <a:ea typeface="Roboto"/>
                <a:cs typeface="Roboto"/>
                <a:sym typeface="Roboto"/>
              </a:rPr>
              <a:t>- Dự đoán thời gian và không gian cần thiết cho bài toán</a:t>
            </a:r>
            <a:endParaRPr sz="2000">
              <a:solidFill>
                <a:schemeClr val="dk1"/>
              </a:solidFill>
              <a:latin typeface="Roboto"/>
              <a:ea typeface="Roboto"/>
              <a:cs typeface="Roboto"/>
              <a:sym typeface="Roboto"/>
            </a:endParaRPr>
          </a:p>
          <a:p>
            <a:pPr indent="0" lvl="0" marL="0" rtl="0" algn="l">
              <a:lnSpc>
                <a:spcPct val="90000"/>
              </a:lnSpc>
              <a:spcBef>
                <a:spcPts val="0"/>
              </a:spcBef>
              <a:spcAft>
                <a:spcPts val="0"/>
              </a:spcAft>
              <a:buNone/>
            </a:pPr>
            <a:r>
              <a:t/>
            </a:r>
            <a:endParaRPr sz="2000">
              <a:solidFill>
                <a:schemeClr val="dk1"/>
              </a:solidFill>
              <a:latin typeface="Roboto"/>
              <a:ea typeface="Roboto"/>
              <a:cs typeface="Roboto"/>
              <a:sym typeface="Roboto"/>
            </a:endParaRPr>
          </a:p>
          <a:p>
            <a:pPr indent="0" lvl="0" marL="0" rtl="0" algn="l">
              <a:lnSpc>
                <a:spcPct val="90000"/>
              </a:lnSpc>
              <a:spcBef>
                <a:spcPts val="0"/>
              </a:spcBef>
              <a:spcAft>
                <a:spcPts val="0"/>
              </a:spcAft>
              <a:buNone/>
            </a:pPr>
            <a:r>
              <a:rPr lang="en-US" sz="2000">
                <a:solidFill>
                  <a:schemeClr val="dk1"/>
                </a:solidFill>
                <a:latin typeface="Roboto"/>
                <a:ea typeface="Roboto"/>
                <a:cs typeface="Roboto"/>
                <a:sym typeface="Roboto"/>
              </a:rPr>
              <a:t>- So sánh các thuật toán của cùng 1 bài toán</a:t>
            </a:r>
            <a:endParaRPr sz="2000">
              <a:solidFill>
                <a:schemeClr val="dk1"/>
              </a:solidFill>
              <a:latin typeface="Roboto"/>
              <a:ea typeface="Roboto"/>
              <a:cs typeface="Roboto"/>
              <a:sym typeface="Roboto"/>
            </a:endParaRPr>
          </a:p>
        </p:txBody>
      </p:sp>
      <p:sp>
        <p:nvSpPr>
          <p:cNvPr id="271" name="Google Shape;271;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18c6d54314_0_72"/>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Thời gian thực hiện thuật toán</a:t>
            </a:r>
            <a:endParaRPr/>
          </a:p>
        </p:txBody>
      </p:sp>
      <p:sp>
        <p:nvSpPr>
          <p:cNvPr id="278" name="Google Shape;278;g118c6d54314_0_72"/>
          <p:cNvSpPr/>
          <p:nvPr/>
        </p:nvSpPr>
        <p:spPr>
          <a:xfrm>
            <a:off x="943627" y="1663202"/>
            <a:ext cx="83019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Thời gian thực hiện thuật toán phụ thuộc vào các yếu tố sau:</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Kích thước dữ liệu đầu vào (ở đây ta sẽ kí hiệu là n)</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Tốc độ máy tính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Ngôn ngữ lập trình</a:t>
            </a:r>
            <a:endParaRPr sz="20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Kỹ thuật lập trình </a:t>
            </a:r>
            <a:endParaRPr/>
          </a:p>
        </p:txBody>
      </p:sp>
      <p:sp>
        <p:nvSpPr>
          <p:cNvPr id="279" name="Google Shape;279;g118c6d54314_0_72"/>
          <p:cNvSpPr/>
          <p:nvPr/>
        </p:nvSpPr>
        <p:spPr>
          <a:xfrm>
            <a:off x="943626" y="3563583"/>
            <a:ext cx="104061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Các yếu tố về tốc độ máy tính, ngôn ngữ lập trình, kỹ thuật lập trình không đồng nhất đối với từng loại máy tính và ngôn ngữ lập trình .</a:t>
            </a:r>
            <a:endParaRPr/>
          </a:p>
        </p:txBody>
      </p:sp>
      <p:sp>
        <p:nvSpPr>
          <p:cNvPr id="280" name="Google Shape;280;g118c6d54314_0_72"/>
          <p:cNvSpPr/>
          <p:nvPr/>
        </p:nvSpPr>
        <p:spPr>
          <a:xfrm>
            <a:off x="943626" y="4794688"/>
            <a:ext cx="10079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Thời gian thực hiện thuật toán chủ yếu d</a:t>
            </a:r>
            <a:r>
              <a:rPr lang="en-US" sz="2000">
                <a:solidFill>
                  <a:schemeClr val="dk1"/>
                </a:solidFill>
                <a:latin typeface="Roboto"/>
                <a:ea typeface="Roboto"/>
                <a:cs typeface="Roboto"/>
                <a:sym typeface="Roboto"/>
              </a:rPr>
              <a:t>ựa</a:t>
            </a:r>
            <a:r>
              <a:rPr lang="en-US" sz="2000">
                <a:solidFill>
                  <a:schemeClr val="dk1"/>
                </a:solidFill>
                <a:latin typeface="Roboto"/>
                <a:ea typeface="Roboto"/>
                <a:cs typeface="Roboto"/>
                <a:sym typeface="Roboto"/>
              </a:rPr>
              <a:t> vào y</a:t>
            </a:r>
            <a:r>
              <a:rPr lang="en-US" sz="2000">
                <a:solidFill>
                  <a:schemeClr val="dk1"/>
                </a:solidFill>
                <a:latin typeface="Roboto"/>
                <a:ea typeface="Roboto"/>
                <a:cs typeface="Roboto"/>
                <a:sym typeface="Roboto"/>
              </a:rPr>
              <a:t>ếu</a:t>
            </a:r>
            <a:r>
              <a:rPr lang="en-US" sz="2000">
                <a:solidFill>
                  <a:schemeClr val="dk1"/>
                </a:solidFill>
                <a:latin typeface="Roboto"/>
                <a:ea typeface="Roboto"/>
                <a:cs typeface="Roboto"/>
                <a:sym typeface="Roboto"/>
              </a:rPr>
              <a:t> tố là kích thước dữ liệu đầu vào. </a:t>
            </a:r>
            <a:endParaRPr sz="2000">
              <a:solidFill>
                <a:schemeClr val="dk1"/>
              </a:solidFill>
              <a:latin typeface="Roboto"/>
              <a:ea typeface="Roboto"/>
              <a:cs typeface="Roboto"/>
              <a:sym typeface="Roboto"/>
            </a:endParaRPr>
          </a:p>
        </p:txBody>
      </p:sp>
      <p:sp>
        <p:nvSpPr>
          <p:cNvPr id="281" name="Google Shape;281;g118c6d54314_0_72"/>
          <p:cNvSpPr/>
          <p:nvPr/>
        </p:nvSpPr>
        <p:spPr>
          <a:xfrm>
            <a:off x="302258" y="4794688"/>
            <a:ext cx="531900" cy="4002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82" name="Google Shape;282;g118c6d54314_0_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2"/>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Thời gian thực hiện thuật toán</a:t>
            </a:r>
            <a:endParaRPr/>
          </a:p>
        </p:txBody>
      </p:sp>
      <p:sp>
        <p:nvSpPr>
          <p:cNvPr id="289" name="Google Shape;289;p12"/>
          <p:cNvSpPr txBox="1"/>
          <p:nvPr/>
        </p:nvSpPr>
        <p:spPr>
          <a:xfrm>
            <a:off x="834260" y="1609004"/>
            <a:ext cx="10515600" cy="22473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Trường hợp tốt nhất (best-case) là số lượng bước ít nhất cần để thực hiện thuật toán</a:t>
            </a:r>
            <a:endParaRPr sz="2000">
              <a:solidFill>
                <a:schemeClr val="dk1"/>
              </a:solidFill>
              <a:latin typeface="Roboto"/>
              <a:ea typeface="Roboto"/>
              <a:cs typeface="Roboto"/>
              <a:sym typeface="Roboto"/>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Roboto"/>
              <a:ea typeface="Roboto"/>
              <a:cs typeface="Roboto"/>
              <a:sym typeface="Roboto"/>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Trường hợp tệ nhất (worst-case) là số lượng bước nhiều nhất cần để thực hiện thuật toán</a:t>
            </a:r>
            <a:endParaRPr sz="2000">
              <a:solidFill>
                <a:schemeClr val="dk1"/>
              </a:solidFill>
              <a:latin typeface="Roboto"/>
              <a:ea typeface="Roboto"/>
              <a:cs typeface="Roboto"/>
              <a:sym typeface="Roboto"/>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Roboto"/>
              <a:ea typeface="Roboto"/>
              <a:cs typeface="Roboto"/>
              <a:sym typeface="Roboto"/>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Trường hợp trung bình (average-case) là số lượng bước trung bình để thực hiện thuật toán</a:t>
            </a:r>
            <a:endParaRPr sz="2000">
              <a:solidFill>
                <a:schemeClr val="dk1"/>
              </a:solidFill>
              <a:latin typeface="Roboto"/>
              <a:ea typeface="Roboto"/>
              <a:cs typeface="Roboto"/>
              <a:sym typeface="Roboto"/>
            </a:endParaRPr>
          </a:p>
        </p:txBody>
      </p:sp>
      <p:sp>
        <p:nvSpPr>
          <p:cNvPr id="290" name="Google Shape;290;p12"/>
          <p:cNvSpPr txBox="1"/>
          <p:nvPr/>
        </p:nvSpPr>
        <p:spPr>
          <a:xfrm>
            <a:off x="2248992" y="4800778"/>
            <a:ext cx="871267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Roboto"/>
                <a:ea typeface="Roboto"/>
                <a:cs typeface="Roboto"/>
                <a:sym typeface="Roboto"/>
              </a:rPr>
              <a:t>Trường hợp tệ nhất đóng vai trò quan trọng trong thực tiễn và thường ta chỉ quan tâm đến nó mà bỏ qua hai trường hợp còn lại.</a:t>
            </a:r>
            <a:endParaRPr b="1" sz="2000">
              <a:solidFill>
                <a:srgbClr val="FF0000"/>
              </a:solidFill>
              <a:latin typeface="Roboto"/>
              <a:ea typeface="Roboto"/>
              <a:cs typeface="Roboto"/>
              <a:sym typeface="Roboto"/>
            </a:endParaRPr>
          </a:p>
        </p:txBody>
      </p:sp>
      <p:sp>
        <p:nvSpPr>
          <p:cNvPr id="291" name="Google Shape;291;p12"/>
          <p:cNvSpPr/>
          <p:nvPr/>
        </p:nvSpPr>
        <p:spPr>
          <a:xfrm>
            <a:off x="747865" y="4723140"/>
            <a:ext cx="1095686" cy="87989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292" name="Google Shape;292;p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Ví dụ</a:t>
            </a:r>
            <a:endParaRPr/>
          </a:p>
        </p:txBody>
      </p:sp>
      <p:pic>
        <p:nvPicPr>
          <p:cNvPr descr="Text, letter&#10;&#10;Description automatically generated" id="299" name="Google Shape;299;p13"/>
          <p:cNvPicPr preferRelativeResize="0"/>
          <p:nvPr/>
        </p:nvPicPr>
        <p:blipFill rotWithShape="1">
          <a:blip r:embed="rId3">
            <a:alphaModFix/>
          </a:blip>
          <a:srcRect b="0" l="0" r="0" t="0"/>
          <a:stretch/>
        </p:blipFill>
        <p:spPr>
          <a:xfrm>
            <a:off x="834260" y="1517197"/>
            <a:ext cx="4213147" cy="2355967"/>
          </a:xfrm>
          <a:prstGeom prst="rect">
            <a:avLst/>
          </a:prstGeom>
          <a:noFill/>
          <a:ln>
            <a:noFill/>
          </a:ln>
        </p:spPr>
      </p:pic>
      <p:sp>
        <p:nvSpPr>
          <p:cNvPr id="300" name="Google Shape;300;p13"/>
          <p:cNvSpPr txBox="1"/>
          <p:nvPr/>
        </p:nvSpPr>
        <p:spPr>
          <a:xfrm>
            <a:off x="5123230" y="1588681"/>
            <a:ext cx="647587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Phép toán so sánh được thực hiện không chỉ phụ thuộc vào số lượng phần tử array n mà còn phụ thuộc vào giá trị của x và giá trị của các phần tử trong a.</a:t>
            </a:r>
            <a:endParaRPr sz="2000">
              <a:solidFill>
                <a:schemeClr val="dk1"/>
              </a:solidFill>
              <a:latin typeface="Roboto"/>
              <a:ea typeface="Roboto"/>
              <a:cs typeface="Roboto"/>
              <a:sym typeface="Roboto"/>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Nếu không tìm thấy x thì số phép toán so sánh là n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Roboto"/>
                <a:ea typeface="Roboto"/>
                <a:cs typeface="Roboto"/>
                <a:sym typeface="Roboto"/>
              </a:rPr>
              <a:t>Nếu x == a[0] thì chỉ cần một phép so sánh .</a:t>
            </a:r>
            <a:endParaRPr/>
          </a:p>
        </p:txBody>
      </p:sp>
      <p:sp>
        <p:nvSpPr>
          <p:cNvPr id="301" name="Google Shape;301;p13"/>
          <p:cNvSpPr/>
          <p:nvPr/>
        </p:nvSpPr>
        <p:spPr>
          <a:xfrm>
            <a:off x="3775538" y="4529075"/>
            <a:ext cx="698740" cy="31055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02" name="Google Shape;302;p13"/>
          <p:cNvSpPr txBox="1"/>
          <p:nvPr/>
        </p:nvSpPr>
        <p:spPr>
          <a:xfrm>
            <a:off x="5123230" y="3716242"/>
            <a:ext cx="633471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Ta sẽ chọn xác định trường hợp thời gian tệ nhất của thuật toán:</a:t>
            </a:r>
            <a:endParaRPr sz="2000">
              <a:solidFill>
                <a:schemeClr val="dk1"/>
              </a:solidFill>
              <a:latin typeface="Roboto"/>
              <a:ea typeface="Roboto"/>
              <a:cs typeface="Roboto"/>
              <a:sym typeface="Roboto"/>
            </a:endParaRPr>
          </a:p>
          <a:p>
            <a:pPr indent="-127000" lvl="0" marL="0" marR="0" rtl="0" algn="l">
              <a:spcBef>
                <a:spcPts val="0"/>
              </a:spcBef>
              <a:spcAft>
                <a:spcPts val="0"/>
              </a:spcAft>
              <a:buClr>
                <a:schemeClr val="dk1"/>
              </a:buClr>
              <a:buSzPts val="2000"/>
              <a:buFont typeface="Quattrocento Sans"/>
              <a:buAutoNum type="arabicPeriod"/>
            </a:pPr>
            <a:r>
              <a:rPr lang="en-US" sz="2000">
                <a:solidFill>
                  <a:schemeClr val="dk1"/>
                </a:solidFill>
                <a:latin typeface="Roboto"/>
                <a:ea typeface="Roboto"/>
                <a:cs typeface="Roboto"/>
                <a:sym typeface="Roboto"/>
              </a:rPr>
              <a:t>Cho T1(n), T2(n), … là thời gian thực thi của tất cả các giá trị có thể có của input kích thước n</a:t>
            </a:r>
            <a:endParaRPr/>
          </a:p>
          <a:p>
            <a:pPr indent="-127000" lvl="0" marL="0" marR="0" rtl="0" algn="l">
              <a:spcBef>
                <a:spcPts val="0"/>
              </a:spcBef>
              <a:spcAft>
                <a:spcPts val="0"/>
              </a:spcAft>
              <a:buClr>
                <a:schemeClr val="dk1"/>
              </a:buClr>
              <a:buSzPts val="2000"/>
              <a:buFont typeface="Quattrocento Sans"/>
              <a:buAutoNum type="arabicPeriod"/>
            </a:pPr>
            <a:r>
              <a:rPr lang="en-US" sz="2000">
                <a:solidFill>
                  <a:schemeClr val="dk1"/>
                </a:solidFill>
                <a:latin typeface="Roboto"/>
                <a:ea typeface="Roboto"/>
                <a:cs typeface="Roboto"/>
                <a:sym typeface="Roboto"/>
              </a:rPr>
              <a:t>Độ phức tạp thời gian trong trường hợp tệ nhất sẽ là W(n) = max(T1(n), T2(n), …)</a:t>
            </a:r>
            <a:endParaRPr/>
          </a:p>
          <a:p>
            <a:pPr indent="0" lvl="0" marL="0" marR="0" rtl="0" algn="l">
              <a:spcBef>
                <a:spcPts val="0"/>
              </a:spcBef>
              <a:spcAft>
                <a:spcPts val="0"/>
              </a:spcAft>
              <a:buNone/>
            </a:pPr>
            <a:r>
              <a:t/>
            </a:r>
            <a:endParaRPr sz="2000">
              <a:solidFill>
                <a:schemeClr val="dk1"/>
              </a:solidFill>
              <a:latin typeface="Roboto"/>
              <a:ea typeface="Roboto"/>
              <a:cs typeface="Roboto"/>
              <a:sym typeface="Roboto"/>
            </a:endParaRPr>
          </a:p>
        </p:txBody>
      </p:sp>
      <p:sp>
        <p:nvSpPr>
          <p:cNvPr id="303" name="Google Shape;303;p13"/>
          <p:cNvSpPr/>
          <p:nvPr/>
        </p:nvSpPr>
        <p:spPr>
          <a:xfrm>
            <a:off x="834260" y="6190158"/>
            <a:ext cx="1639019" cy="4054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04" name="Google Shape;304;p13"/>
          <p:cNvSpPr txBox="1"/>
          <p:nvPr/>
        </p:nvSpPr>
        <p:spPr>
          <a:xfrm>
            <a:off x="2880693" y="6195490"/>
            <a:ext cx="7850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Roboto"/>
                <a:ea typeface="Roboto"/>
                <a:cs typeface="Roboto"/>
                <a:sym typeface="Roboto"/>
              </a:rPr>
              <a:t>Vì vậy độ phức thời gian trong trường hợp tệ nhất sẽ là n</a:t>
            </a:r>
            <a:endParaRPr b="1" sz="2000">
              <a:solidFill>
                <a:srgbClr val="FF0000"/>
              </a:solidFill>
              <a:latin typeface="Roboto"/>
              <a:ea typeface="Roboto"/>
              <a:cs typeface="Roboto"/>
              <a:sym typeface="Roboto"/>
            </a:endParaRPr>
          </a:p>
        </p:txBody>
      </p:sp>
      <p:sp>
        <p:nvSpPr>
          <p:cNvPr id="305" name="Google Shape;305;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500"/>
                                        <p:tgtEl>
                                          <p:spTgt spid="3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18c6d54314_0_87"/>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Đánh giá hiệu quả thời gian</a:t>
            </a:r>
            <a:endParaRPr/>
          </a:p>
        </p:txBody>
      </p:sp>
      <p:sp>
        <p:nvSpPr>
          <p:cNvPr id="312" name="Google Shape;312;g118c6d54314_0_87"/>
          <p:cNvSpPr txBox="1"/>
          <p:nvPr/>
        </p:nvSpPr>
        <p:spPr>
          <a:xfrm>
            <a:off x="2078525" y="2405250"/>
            <a:ext cx="91035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chemeClr val="dk1"/>
                </a:solidFill>
                <a:latin typeface="Roboto"/>
                <a:ea typeface="Roboto"/>
                <a:cs typeface="Roboto"/>
                <a:sym typeface="Roboto"/>
              </a:rPr>
              <a:t>Có 2 phương pháp đánh giá độ hiệu quả thời gian:</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Phương pháp thực nghiệm (Thực hành): Viết code chạy</a:t>
            </a:r>
            <a:endParaRPr b="1"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Phương pháp toán học (lý thuyết): Độ phức tạp</a:t>
            </a:r>
            <a:endParaRPr b="1" sz="2000">
              <a:solidFill>
                <a:schemeClr val="dk1"/>
              </a:solidFill>
              <a:latin typeface="Roboto"/>
              <a:ea typeface="Roboto"/>
              <a:cs typeface="Roboto"/>
              <a:sym typeface="Roboto"/>
            </a:endParaRPr>
          </a:p>
        </p:txBody>
      </p:sp>
      <p:sp>
        <p:nvSpPr>
          <p:cNvPr id="313" name="Google Shape;313;g118c6d54314_0_8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18c6d54314_0_101"/>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Đánh giá bằng thực nghi</a:t>
            </a:r>
            <a:r>
              <a:rPr lang="en-US">
                <a:latin typeface="Roboto"/>
                <a:ea typeface="Roboto"/>
                <a:cs typeface="Roboto"/>
                <a:sym typeface="Roboto"/>
              </a:rPr>
              <a:t>ệm</a:t>
            </a:r>
            <a:endParaRPr/>
          </a:p>
        </p:txBody>
      </p:sp>
      <p:sp>
        <p:nvSpPr>
          <p:cNvPr id="320" name="Google Shape;320;g118c6d54314_0_101"/>
          <p:cNvSpPr txBox="1"/>
          <p:nvPr/>
        </p:nvSpPr>
        <p:spPr>
          <a:xfrm>
            <a:off x="2878825" y="2100750"/>
            <a:ext cx="8125200" cy="17238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Viết chương trình, cài đặt</a:t>
            </a:r>
            <a:endParaRPr b="1" sz="2000">
              <a:solidFill>
                <a:schemeClr val="dk1"/>
              </a:solidFill>
              <a:latin typeface="Roboto"/>
              <a:ea typeface="Roboto"/>
              <a:cs typeface="Roboto"/>
              <a:sym typeface="Roboto"/>
            </a:endParaRPr>
          </a:p>
          <a:p>
            <a:pPr indent="-355600" lvl="0" marL="457200" rtl="0" algn="l">
              <a:lnSpc>
                <a:spcPct val="90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Cho dữ liệu chạy thử nghiệm</a:t>
            </a:r>
            <a:endParaRPr b="1" sz="2000">
              <a:solidFill>
                <a:schemeClr val="dk1"/>
              </a:solidFill>
              <a:latin typeface="Roboto"/>
              <a:ea typeface="Roboto"/>
              <a:cs typeface="Roboto"/>
              <a:sym typeface="Roboto"/>
            </a:endParaRPr>
          </a:p>
          <a:p>
            <a:pPr indent="-355600" lvl="0" marL="457200" rtl="0" algn="l">
              <a:lnSpc>
                <a:spcPct val="90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Thực hiện nhiều Test cases</a:t>
            </a:r>
            <a:endParaRPr b="1" sz="2000">
              <a:solidFill>
                <a:schemeClr val="dk1"/>
              </a:solidFill>
              <a:latin typeface="Roboto"/>
              <a:ea typeface="Roboto"/>
              <a:cs typeface="Roboto"/>
              <a:sym typeface="Roboto"/>
            </a:endParaRPr>
          </a:p>
          <a:p>
            <a:pPr indent="-355600" lvl="0" marL="457200" rtl="0" algn="l">
              <a:lnSpc>
                <a:spcPct val="90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Đo thời gian thống kê thời gian thông số</a:t>
            </a:r>
            <a:endParaRPr b="1" sz="2000">
              <a:solidFill>
                <a:schemeClr val="dk1"/>
              </a:solidFill>
              <a:latin typeface="Roboto"/>
              <a:ea typeface="Roboto"/>
              <a:cs typeface="Roboto"/>
              <a:sym typeface="Roboto"/>
            </a:endParaRPr>
          </a:p>
          <a:p>
            <a:pPr indent="-355600" lvl="0" marL="457200" rtl="0" algn="l">
              <a:lnSpc>
                <a:spcPct val="90000"/>
              </a:lnSpc>
              <a:spcBef>
                <a:spcPts val="0"/>
              </a:spcBef>
              <a:spcAft>
                <a:spcPts val="0"/>
              </a:spcAft>
              <a:buClr>
                <a:schemeClr val="dk1"/>
              </a:buClr>
              <a:buSzPts val="2000"/>
              <a:buFont typeface="Roboto"/>
              <a:buChar char="●"/>
            </a:pPr>
            <a:r>
              <a:rPr b="1" lang="en-US" sz="2000">
                <a:solidFill>
                  <a:schemeClr val="dk1"/>
                </a:solidFill>
                <a:latin typeface="Roboto"/>
                <a:ea typeface="Roboto"/>
                <a:cs typeface="Roboto"/>
                <a:sym typeface="Roboto"/>
              </a:rPr>
              <a:t>Xấp xỉ biểu đồ</a:t>
            </a:r>
            <a:endParaRPr b="1" sz="2000">
              <a:solidFill>
                <a:schemeClr val="dk1"/>
              </a:solidFill>
              <a:latin typeface="Roboto"/>
              <a:ea typeface="Roboto"/>
              <a:cs typeface="Roboto"/>
              <a:sym typeface="Roboto"/>
            </a:endParaRPr>
          </a:p>
        </p:txBody>
      </p:sp>
      <p:sp>
        <p:nvSpPr>
          <p:cNvPr id="321" name="Google Shape;321;g118c6d54314_0_101"/>
          <p:cNvSpPr/>
          <p:nvPr/>
        </p:nvSpPr>
        <p:spPr>
          <a:xfrm>
            <a:off x="1525915" y="3824540"/>
            <a:ext cx="1095600" cy="8799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22" name="Google Shape;322;g118c6d54314_0_101"/>
          <p:cNvSpPr txBox="1"/>
          <p:nvPr/>
        </p:nvSpPr>
        <p:spPr>
          <a:xfrm>
            <a:off x="3060394" y="4064400"/>
            <a:ext cx="2575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Roboto"/>
                <a:ea typeface="Roboto"/>
                <a:cs typeface="Roboto"/>
                <a:sym typeface="Roboto"/>
              </a:rPr>
              <a:t>Dễ thực hiện</a:t>
            </a:r>
            <a:endParaRPr b="1" sz="2000">
              <a:solidFill>
                <a:srgbClr val="FF0000"/>
              </a:solidFill>
              <a:latin typeface="Roboto"/>
              <a:ea typeface="Roboto"/>
              <a:cs typeface="Roboto"/>
              <a:sym typeface="Roboto"/>
            </a:endParaRPr>
          </a:p>
        </p:txBody>
      </p:sp>
      <p:sp>
        <p:nvSpPr>
          <p:cNvPr id="323" name="Google Shape;323;g118c6d54314_0_10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27" name="Google Shape;127;p2"/>
          <p:cNvSpPr/>
          <p:nvPr/>
        </p:nvSpPr>
        <p:spPr>
          <a:xfrm>
            <a:off x="490581" y="485678"/>
            <a:ext cx="4174743" cy="58887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a:ea typeface="Roboto"/>
              <a:cs typeface="Roboto"/>
              <a:sym typeface="Roboto"/>
            </a:endParaRPr>
          </a:p>
        </p:txBody>
      </p:sp>
      <p:sp>
        <p:nvSpPr>
          <p:cNvPr id="128" name="Google Shape;128;p2"/>
          <p:cNvSpPr txBox="1"/>
          <p:nvPr>
            <p:ph type="title"/>
          </p:nvPr>
        </p:nvSpPr>
        <p:spPr>
          <a:xfrm>
            <a:off x="1250102" y="975218"/>
            <a:ext cx="3269749" cy="462432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4000"/>
              <a:buFont typeface="Roboto"/>
              <a:buNone/>
            </a:pPr>
            <a:r>
              <a:rPr b="1" lang="en-US" sz="4000">
                <a:solidFill>
                  <a:srgbClr val="FFFFFF"/>
                </a:solidFill>
                <a:latin typeface="Roboto"/>
                <a:ea typeface="Roboto"/>
                <a:cs typeface="Roboto"/>
                <a:sym typeface="Roboto"/>
              </a:rPr>
              <a:t>MỤC LỤC</a:t>
            </a:r>
            <a:endParaRPr/>
          </a:p>
        </p:txBody>
      </p:sp>
      <p:sp>
        <p:nvSpPr>
          <p:cNvPr id="129" name="Google Shape;129;p2"/>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lang="en-US">
                <a:latin typeface="Roboto"/>
                <a:ea typeface="Roboto"/>
                <a:cs typeface="Roboto"/>
                <a:sym typeface="Roboto"/>
              </a:rPr>
              <a:t>Tổng quan về thuật toán</a:t>
            </a:r>
            <a:endParaRPr/>
          </a:p>
          <a:p>
            <a:pPr indent="-306000" lvl="0" marL="306000" rtl="0" algn="l">
              <a:spcBef>
                <a:spcPts val="960"/>
              </a:spcBef>
              <a:spcAft>
                <a:spcPts val="0"/>
              </a:spcAft>
              <a:buSzPts val="1656"/>
              <a:buChar char="◼"/>
            </a:pPr>
            <a:r>
              <a:rPr b="1" lang="en-US">
                <a:latin typeface="Roboto"/>
                <a:ea typeface="Roboto"/>
                <a:cs typeface="Roboto"/>
                <a:sym typeface="Roboto"/>
              </a:rPr>
              <a:t>Độ phức tạp của thuật toán</a:t>
            </a:r>
            <a:endParaRPr/>
          </a:p>
          <a:p>
            <a:pPr indent="-306000" lvl="0" marL="306000" rtl="0" algn="l">
              <a:spcBef>
                <a:spcPts val="960"/>
              </a:spcBef>
              <a:spcAft>
                <a:spcPts val="0"/>
              </a:spcAft>
              <a:buSzPts val="1656"/>
              <a:buChar char="◼"/>
            </a:pPr>
            <a:r>
              <a:rPr b="1" lang="en-US">
                <a:latin typeface="Roboto"/>
                <a:ea typeface="Roboto"/>
                <a:cs typeface="Roboto"/>
                <a:sym typeface="Roboto"/>
              </a:rPr>
              <a:t>Các quy tắc ước lượng độ phức tạp của thuật toán</a:t>
            </a:r>
            <a:endParaRPr/>
          </a:p>
          <a:p>
            <a:pPr indent="-306000" lvl="0" marL="306000" rtl="0" algn="l">
              <a:spcBef>
                <a:spcPts val="960"/>
              </a:spcBef>
              <a:spcAft>
                <a:spcPts val="0"/>
              </a:spcAft>
              <a:buSzPts val="1656"/>
              <a:buChar char="◼"/>
            </a:pPr>
            <a:r>
              <a:rPr b="1" lang="en-US">
                <a:latin typeface="Roboto"/>
                <a:ea typeface="Roboto"/>
                <a:cs typeface="Roboto"/>
                <a:sym typeface="Roboto"/>
              </a:rPr>
              <a:t>Tổng kết lý thuyết và Quiz</a:t>
            </a:r>
            <a:endParaRPr/>
          </a:p>
        </p:txBody>
      </p:sp>
      <p:sp>
        <p:nvSpPr>
          <p:cNvPr id="130" name="Google Shape;130;p2"/>
          <p:cNvSpPr txBox="1"/>
          <p:nvPr>
            <p:ph idx="12" type="sldNum"/>
          </p:nvPr>
        </p:nvSpPr>
        <p:spPr>
          <a:xfrm>
            <a:off x="10558300" y="5956137"/>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8c6d54314_0_112"/>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Đánh giá bằng t</a:t>
            </a:r>
            <a:r>
              <a:rPr lang="en-US">
                <a:latin typeface="Roboto"/>
                <a:ea typeface="Roboto"/>
                <a:cs typeface="Roboto"/>
                <a:sym typeface="Roboto"/>
              </a:rPr>
              <a:t>oán học</a:t>
            </a:r>
            <a:endParaRPr/>
          </a:p>
        </p:txBody>
      </p:sp>
      <p:pic>
        <p:nvPicPr>
          <p:cNvPr id="330" name="Google Shape;330;g118c6d54314_0_112"/>
          <p:cNvPicPr preferRelativeResize="0"/>
          <p:nvPr/>
        </p:nvPicPr>
        <p:blipFill>
          <a:blip r:embed="rId3">
            <a:alphaModFix/>
          </a:blip>
          <a:stretch>
            <a:fillRect/>
          </a:stretch>
        </p:blipFill>
        <p:spPr>
          <a:xfrm>
            <a:off x="1786325" y="2215205"/>
            <a:ext cx="7448550" cy="1657350"/>
          </a:xfrm>
          <a:prstGeom prst="rect">
            <a:avLst/>
          </a:prstGeom>
          <a:noFill/>
          <a:ln>
            <a:noFill/>
          </a:ln>
        </p:spPr>
      </p:pic>
      <p:sp>
        <p:nvSpPr>
          <p:cNvPr id="331" name="Google Shape;331;g118c6d54314_0_112"/>
          <p:cNvSpPr/>
          <p:nvPr/>
        </p:nvSpPr>
        <p:spPr>
          <a:xfrm>
            <a:off x="889820" y="1541225"/>
            <a:ext cx="971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Cho đoạn Code thực hiện MinSort như sau, với array là mảng n phần tử</a:t>
            </a:r>
            <a:endParaRPr sz="1800">
              <a:solidFill>
                <a:schemeClr val="dk1"/>
              </a:solidFill>
              <a:latin typeface="Quattrocento Sans"/>
              <a:ea typeface="Quattrocento Sans"/>
              <a:cs typeface="Quattrocento Sans"/>
              <a:sym typeface="Quattrocento Sans"/>
            </a:endParaRPr>
          </a:p>
        </p:txBody>
      </p:sp>
      <p:sp>
        <p:nvSpPr>
          <p:cNvPr id="332" name="Google Shape;332;g118c6d54314_0_112"/>
          <p:cNvSpPr txBox="1"/>
          <p:nvPr/>
        </p:nvSpPr>
        <p:spPr>
          <a:xfrm>
            <a:off x="889825" y="4279300"/>
            <a:ext cx="93918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chemeClr val="dk1"/>
                </a:solidFill>
                <a:latin typeface="Roboto"/>
                <a:ea typeface="Roboto"/>
                <a:cs typeface="Roboto"/>
                <a:sym typeface="Roboto"/>
              </a:rPr>
              <a:t>f(n)=số các bước thực hiện, hoặc là số các phép toán sơ cấp cần thực hiện.</a:t>
            </a:r>
            <a:endParaRPr sz="20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US" sz="2000">
                <a:solidFill>
                  <a:schemeClr val="dk1"/>
                </a:solidFill>
                <a:latin typeface="Roboto"/>
                <a:ea typeface="Roboto"/>
                <a:cs typeface="Roboto"/>
                <a:sym typeface="Roboto"/>
              </a:rPr>
              <a:t>Hàm f là hàm độ phức tạp thời gian, với n là dữ liệu đầu vào</a:t>
            </a:r>
            <a:endParaRPr sz="2000">
              <a:solidFill>
                <a:schemeClr val="dk1"/>
              </a:solidFill>
              <a:latin typeface="Roboto"/>
              <a:ea typeface="Roboto"/>
              <a:cs typeface="Roboto"/>
              <a:sym typeface="Roboto"/>
            </a:endParaRPr>
          </a:p>
        </p:txBody>
      </p:sp>
      <p:sp>
        <p:nvSpPr>
          <p:cNvPr id="333" name="Google Shape;333;g118c6d54314_0_112"/>
          <p:cNvSpPr/>
          <p:nvPr/>
        </p:nvSpPr>
        <p:spPr>
          <a:xfrm>
            <a:off x="1014640" y="5125890"/>
            <a:ext cx="1095600" cy="8799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34" name="Google Shape;334;g118c6d54314_0_112"/>
          <p:cNvSpPr txBox="1"/>
          <p:nvPr/>
        </p:nvSpPr>
        <p:spPr>
          <a:xfrm>
            <a:off x="2376025" y="5319300"/>
            <a:ext cx="5115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dk1"/>
                </a:solidFill>
                <a:latin typeface="Roboto"/>
                <a:ea typeface="Roboto"/>
                <a:cs typeface="Roboto"/>
                <a:sym typeface="Roboto"/>
              </a:rPr>
              <a:t>Cần quan tâm tốc độ tăng của hàm f(n)</a:t>
            </a:r>
            <a:endParaRPr b="1" sz="2000">
              <a:solidFill>
                <a:schemeClr val="dk1"/>
              </a:solidFill>
              <a:latin typeface="Roboto"/>
              <a:ea typeface="Roboto"/>
              <a:cs typeface="Roboto"/>
              <a:sym typeface="Roboto"/>
            </a:endParaRPr>
          </a:p>
        </p:txBody>
      </p:sp>
      <p:sp>
        <p:nvSpPr>
          <p:cNvPr id="335" name="Google Shape;335;g118c6d54314_0_1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18c6d54314_0_129"/>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Đánh giá bằng toán học</a:t>
            </a:r>
            <a:endParaRPr/>
          </a:p>
        </p:txBody>
      </p:sp>
      <p:pic>
        <p:nvPicPr>
          <p:cNvPr id="342" name="Google Shape;342;g118c6d54314_0_129"/>
          <p:cNvPicPr preferRelativeResize="0"/>
          <p:nvPr/>
        </p:nvPicPr>
        <p:blipFill>
          <a:blip r:embed="rId3">
            <a:alphaModFix/>
          </a:blip>
          <a:stretch>
            <a:fillRect/>
          </a:stretch>
        </p:blipFill>
        <p:spPr>
          <a:xfrm>
            <a:off x="2197600" y="1492730"/>
            <a:ext cx="7448550" cy="1657350"/>
          </a:xfrm>
          <a:prstGeom prst="rect">
            <a:avLst/>
          </a:prstGeom>
          <a:noFill/>
          <a:ln>
            <a:noFill/>
          </a:ln>
        </p:spPr>
      </p:pic>
      <p:pic>
        <p:nvPicPr>
          <p:cNvPr id="343" name="Google Shape;343;g118c6d54314_0_129"/>
          <p:cNvPicPr preferRelativeResize="0"/>
          <p:nvPr/>
        </p:nvPicPr>
        <p:blipFill>
          <a:blip r:embed="rId4">
            <a:alphaModFix/>
          </a:blip>
          <a:stretch>
            <a:fillRect/>
          </a:stretch>
        </p:blipFill>
        <p:spPr>
          <a:xfrm>
            <a:off x="4207325" y="3358055"/>
            <a:ext cx="3028950" cy="1733550"/>
          </a:xfrm>
          <a:prstGeom prst="rect">
            <a:avLst/>
          </a:prstGeom>
          <a:noFill/>
          <a:ln>
            <a:noFill/>
          </a:ln>
        </p:spPr>
      </p:pic>
      <p:sp>
        <p:nvSpPr>
          <p:cNvPr id="344" name="Google Shape;344;g118c6d54314_0_129"/>
          <p:cNvSpPr/>
          <p:nvPr/>
        </p:nvSpPr>
        <p:spPr>
          <a:xfrm>
            <a:off x="3535621" y="4624394"/>
            <a:ext cx="671700" cy="3357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45" name="Google Shape;345;g118c6d54314_0_129"/>
          <p:cNvSpPr txBox="1"/>
          <p:nvPr/>
        </p:nvSpPr>
        <p:spPr>
          <a:xfrm>
            <a:off x="1156000" y="5226900"/>
            <a:ext cx="9914700" cy="14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000">
                <a:solidFill>
                  <a:schemeClr val="dk1"/>
                </a:solidFill>
                <a:latin typeface="Roboto"/>
                <a:ea typeface="Roboto"/>
                <a:cs typeface="Roboto"/>
                <a:sym typeface="Roboto"/>
              </a:rPr>
              <a:t>Với một tập dữ liệu lớn ta thấy -0.5n cũng thực sự không quan trọng. Vì lúc này n quá nhỏ so với n.</a:t>
            </a:r>
            <a:endParaRPr sz="20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US" sz="2000">
                <a:solidFill>
                  <a:schemeClr val="dk1"/>
                </a:solidFill>
                <a:latin typeface="Roboto"/>
                <a:ea typeface="Roboto"/>
                <a:cs typeface="Roboto"/>
                <a:sym typeface="Roboto"/>
              </a:rPr>
              <a:t>Cũng tương tự 1.5 cũng không cần thiết.</a:t>
            </a:r>
            <a:endParaRPr sz="2000">
              <a:solidFill>
                <a:schemeClr val="dk1"/>
              </a:solidFill>
              <a:latin typeface="Roboto"/>
              <a:ea typeface="Roboto"/>
              <a:cs typeface="Roboto"/>
              <a:sym typeface="Roboto"/>
            </a:endParaRPr>
          </a:p>
        </p:txBody>
      </p:sp>
      <p:sp>
        <p:nvSpPr>
          <p:cNvPr id="346" name="Google Shape;346;g118c6d54314_0_129"/>
          <p:cNvSpPr/>
          <p:nvPr/>
        </p:nvSpPr>
        <p:spPr>
          <a:xfrm>
            <a:off x="5966621" y="6210619"/>
            <a:ext cx="671700" cy="3357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Roboto"/>
              <a:ea typeface="Roboto"/>
              <a:cs typeface="Roboto"/>
              <a:sym typeface="Roboto"/>
            </a:endParaRPr>
          </a:p>
        </p:txBody>
      </p:sp>
      <p:sp>
        <p:nvSpPr>
          <p:cNvPr id="347" name="Google Shape;347;g118c6d54314_0_129"/>
          <p:cNvSpPr txBox="1"/>
          <p:nvPr/>
        </p:nvSpPr>
        <p:spPr>
          <a:xfrm>
            <a:off x="6528294" y="6178375"/>
            <a:ext cx="2575200" cy="400200"/>
          </a:xfrm>
          <a:prstGeom prst="rect">
            <a:avLst/>
          </a:prstGeom>
          <a:noFill/>
          <a:ln>
            <a:noFill/>
          </a:ln>
        </p:spPr>
        <p:txBody>
          <a:bodyPr anchorCtr="0" anchor="t" bIns="45700" lIns="91425" spcFirstLastPara="1" rIns="91425" wrap="square" tIns="45700">
            <a:spAutoFit/>
          </a:bodyPr>
          <a:lstStyle/>
          <a:p>
            <a:pPr indent="0" lvl="0" marL="228600" rtl="0" algn="l">
              <a:lnSpc>
                <a:spcPct val="115000"/>
              </a:lnSpc>
              <a:spcBef>
                <a:spcPts val="0"/>
              </a:spcBef>
              <a:spcAft>
                <a:spcPts val="0"/>
              </a:spcAft>
              <a:buSzPts val="1100"/>
              <a:buNone/>
            </a:pPr>
            <a:r>
              <a:rPr b="1" lang="en-US" sz="2000">
                <a:latin typeface="Roboto"/>
                <a:ea typeface="Roboto"/>
                <a:cs typeface="Roboto"/>
                <a:sym typeface="Roboto"/>
              </a:rPr>
              <a:t>f(n) xấp xỉ bằng n</a:t>
            </a:r>
            <a:r>
              <a:rPr b="1" baseline="30000" lang="en-US" sz="2000">
                <a:latin typeface="Roboto"/>
                <a:ea typeface="Roboto"/>
                <a:cs typeface="Roboto"/>
                <a:sym typeface="Roboto"/>
              </a:rPr>
              <a:t>2</a:t>
            </a:r>
            <a:endParaRPr b="1" sz="2000">
              <a:latin typeface="Roboto"/>
              <a:ea typeface="Roboto"/>
              <a:cs typeface="Roboto"/>
              <a:sym typeface="Roboto"/>
            </a:endParaRPr>
          </a:p>
        </p:txBody>
      </p:sp>
      <p:sp>
        <p:nvSpPr>
          <p:cNvPr id="348" name="Google Shape;348;g118c6d54314_0_1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18c6d54314_0_159"/>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O</a:t>
            </a:r>
            <a:endParaRPr/>
          </a:p>
        </p:txBody>
      </p:sp>
      <p:sp>
        <p:nvSpPr>
          <p:cNvPr id="355" name="Google Shape;355;g118c6d54314_0_159"/>
          <p:cNvSpPr txBox="1"/>
          <p:nvPr/>
        </p:nvSpPr>
        <p:spPr>
          <a:xfrm>
            <a:off x="2134700" y="1867350"/>
            <a:ext cx="82692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US" sz="2000">
                <a:solidFill>
                  <a:schemeClr val="dk1"/>
                </a:solidFill>
                <a:latin typeface="Roboto"/>
                <a:ea typeface="Roboto"/>
                <a:cs typeface="Roboto"/>
                <a:sym typeface="Roboto"/>
              </a:rPr>
              <a:t>Ký hiệu Big O được sử dụng để định lượng thời gian chạy hoặc sử dụng bộ nhớ sẽ tăng nhanh như thế nào khi một thuật toán chạy, trong trường hợp xấu nhất, liên quan đến kích thước của dữ liệu đầu vào ( n )</a:t>
            </a:r>
            <a:endParaRPr i="1" sz="2000">
              <a:solidFill>
                <a:schemeClr val="dk1"/>
              </a:solidFill>
            </a:endParaRPr>
          </a:p>
        </p:txBody>
      </p:sp>
      <p:sp>
        <p:nvSpPr>
          <p:cNvPr id="356" name="Google Shape;356;g118c6d54314_0_1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8c6d54314_0_173"/>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O Notation</a:t>
            </a:r>
            <a:endParaRPr/>
          </a:p>
        </p:txBody>
      </p:sp>
      <p:pic>
        <p:nvPicPr>
          <p:cNvPr id="363" name="Google Shape;363;g118c6d54314_0_173"/>
          <p:cNvPicPr preferRelativeResize="0"/>
          <p:nvPr/>
        </p:nvPicPr>
        <p:blipFill>
          <a:blip r:embed="rId3">
            <a:alphaModFix/>
          </a:blip>
          <a:stretch>
            <a:fillRect/>
          </a:stretch>
        </p:blipFill>
        <p:spPr>
          <a:xfrm>
            <a:off x="1419525" y="1610150"/>
            <a:ext cx="8628599" cy="883125"/>
          </a:xfrm>
          <a:prstGeom prst="rect">
            <a:avLst/>
          </a:prstGeom>
          <a:noFill/>
          <a:ln>
            <a:noFill/>
          </a:ln>
        </p:spPr>
      </p:pic>
      <p:pic>
        <p:nvPicPr>
          <p:cNvPr id="364" name="Google Shape;364;g118c6d54314_0_173"/>
          <p:cNvPicPr preferRelativeResize="0"/>
          <p:nvPr/>
        </p:nvPicPr>
        <p:blipFill>
          <a:blip r:embed="rId4">
            <a:alphaModFix/>
          </a:blip>
          <a:stretch>
            <a:fillRect/>
          </a:stretch>
        </p:blipFill>
        <p:spPr>
          <a:xfrm>
            <a:off x="4065950" y="2579250"/>
            <a:ext cx="3867150" cy="571500"/>
          </a:xfrm>
          <a:prstGeom prst="rect">
            <a:avLst/>
          </a:prstGeom>
          <a:noFill/>
          <a:ln>
            <a:noFill/>
          </a:ln>
        </p:spPr>
      </p:pic>
      <p:pic>
        <p:nvPicPr>
          <p:cNvPr id="365" name="Google Shape;365;g118c6d54314_0_173"/>
          <p:cNvPicPr preferRelativeResize="0"/>
          <p:nvPr/>
        </p:nvPicPr>
        <p:blipFill>
          <a:blip r:embed="rId5">
            <a:alphaModFix/>
          </a:blip>
          <a:stretch>
            <a:fillRect/>
          </a:stretch>
        </p:blipFill>
        <p:spPr>
          <a:xfrm>
            <a:off x="1373525" y="3281050"/>
            <a:ext cx="8469311" cy="883125"/>
          </a:xfrm>
          <a:prstGeom prst="rect">
            <a:avLst/>
          </a:prstGeom>
          <a:noFill/>
          <a:ln>
            <a:noFill/>
          </a:ln>
        </p:spPr>
      </p:pic>
      <p:pic>
        <p:nvPicPr>
          <p:cNvPr id="366" name="Google Shape;366;g118c6d54314_0_173"/>
          <p:cNvPicPr preferRelativeResize="0"/>
          <p:nvPr/>
        </p:nvPicPr>
        <p:blipFill>
          <a:blip r:embed="rId6">
            <a:alphaModFix/>
          </a:blip>
          <a:stretch>
            <a:fillRect/>
          </a:stretch>
        </p:blipFill>
        <p:spPr>
          <a:xfrm>
            <a:off x="4120475" y="4294475"/>
            <a:ext cx="3666942" cy="2258725"/>
          </a:xfrm>
          <a:prstGeom prst="rect">
            <a:avLst/>
          </a:prstGeom>
          <a:noFill/>
          <a:ln>
            <a:noFill/>
          </a:ln>
        </p:spPr>
      </p:pic>
      <p:sp>
        <p:nvSpPr>
          <p:cNvPr id="367" name="Google Shape;367;g118c6d54314_0_17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18c6d54314_0_197"/>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O Notation</a:t>
            </a:r>
            <a:endParaRPr/>
          </a:p>
        </p:txBody>
      </p:sp>
      <p:pic>
        <p:nvPicPr>
          <p:cNvPr id="374" name="Google Shape;374;g118c6d54314_0_197"/>
          <p:cNvPicPr preferRelativeResize="0"/>
          <p:nvPr/>
        </p:nvPicPr>
        <p:blipFill>
          <a:blip r:embed="rId3">
            <a:alphaModFix/>
          </a:blip>
          <a:stretch>
            <a:fillRect/>
          </a:stretch>
        </p:blipFill>
        <p:spPr>
          <a:xfrm>
            <a:off x="3942625" y="1592755"/>
            <a:ext cx="3867150" cy="571500"/>
          </a:xfrm>
          <a:prstGeom prst="rect">
            <a:avLst/>
          </a:prstGeom>
          <a:noFill/>
          <a:ln>
            <a:noFill/>
          </a:ln>
        </p:spPr>
      </p:pic>
      <p:pic>
        <p:nvPicPr>
          <p:cNvPr id="375" name="Google Shape;375;g118c6d54314_0_197"/>
          <p:cNvPicPr preferRelativeResize="0"/>
          <p:nvPr/>
        </p:nvPicPr>
        <p:blipFill>
          <a:blip r:embed="rId4">
            <a:alphaModFix/>
          </a:blip>
          <a:stretch>
            <a:fillRect/>
          </a:stretch>
        </p:blipFill>
        <p:spPr>
          <a:xfrm>
            <a:off x="834250" y="2327776"/>
            <a:ext cx="8806450" cy="993100"/>
          </a:xfrm>
          <a:prstGeom prst="rect">
            <a:avLst/>
          </a:prstGeom>
          <a:noFill/>
          <a:ln>
            <a:noFill/>
          </a:ln>
        </p:spPr>
      </p:pic>
      <p:pic>
        <p:nvPicPr>
          <p:cNvPr id="376" name="Google Shape;376;g118c6d54314_0_197"/>
          <p:cNvPicPr preferRelativeResize="0"/>
          <p:nvPr/>
        </p:nvPicPr>
        <p:blipFill>
          <a:blip r:embed="rId5">
            <a:alphaModFix/>
          </a:blip>
          <a:stretch>
            <a:fillRect/>
          </a:stretch>
        </p:blipFill>
        <p:spPr>
          <a:xfrm>
            <a:off x="4053800" y="3320876"/>
            <a:ext cx="3067050" cy="685800"/>
          </a:xfrm>
          <a:prstGeom prst="rect">
            <a:avLst/>
          </a:prstGeom>
          <a:noFill/>
          <a:ln>
            <a:noFill/>
          </a:ln>
        </p:spPr>
      </p:pic>
      <p:pic>
        <p:nvPicPr>
          <p:cNvPr id="377" name="Google Shape;377;g118c6d54314_0_197"/>
          <p:cNvPicPr preferRelativeResize="0"/>
          <p:nvPr/>
        </p:nvPicPr>
        <p:blipFill>
          <a:blip r:embed="rId6">
            <a:alphaModFix/>
          </a:blip>
          <a:stretch>
            <a:fillRect/>
          </a:stretch>
        </p:blipFill>
        <p:spPr>
          <a:xfrm>
            <a:off x="3987100" y="4078425"/>
            <a:ext cx="3604600" cy="432950"/>
          </a:xfrm>
          <a:prstGeom prst="rect">
            <a:avLst/>
          </a:prstGeom>
          <a:noFill/>
          <a:ln>
            <a:noFill/>
          </a:ln>
        </p:spPr>
      </p:pic>
      <p:sp>
        <p:nvSpPr>
          <p:cNvPr id="378" name="Google Shape;378;g118c6d54314_0_1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18c6d54314_0_211"/>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O Notation</a:t>
            </a:r>
            <a:endParaRPr/>
          </a:p>
        </p:txBody>
      </p:sp>
      <p:sp>
        <p:nvSpPr>
          <p:cNvPr id="385" name="Google Shape;385;g118c6d54314_0_211"/>
          <p:cNvSpPr/>
          <p:nvPr/>
        </p:nvSpPr>
        <p:spPr>
          <a:xfrm>
            <a:off x="834259" y="1582283"/>
            <a:ext cx="1787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Xét lại ví dụ:</a:t>
            </a:r>
            <a:endParaRPr sz="1800">
              <a:solidFill>
                <a:schemeClr val="dk1"/>
              </a:solidFill>
              <a:latin typeface="Quattrocento Sans"/>
              <a:ea typeface="Quattrocento Sans"/>
              <a:cs typeface="Quattrocento Sans"/>
              <a:sym typeface="Quattrocento Sans"/>
            </a:endParaRPr>
          </a:p>
        </p:txBody>
      </p:sp>
      <p:pic>
        <p:nvPicPr>
          <p:cNvPr id="386" name="Google Shape;386;g118c6d54314_0_211"/>
          <p:cNvPicPr preferRelativeResize="0"/>
          <p:nvPr/>
        </p:nvPicPr>
        <p:blipFill>
          <a:blip r:embed="rId3">
            <a:alphaModFix/>
          </a:blip>
          <a:stretch>
            <a:fillRect/>
          </a:stretch>
        </p:blipFill>
        <p:spPr>
          <a:xfrm>
            <a:off x="4087125" y="2215133"/>
            <a:ext cx="2514600" cy="495300"/>
          </a:xfrm>
          <a:prstGeom prst="rect">
            <a:avLst/>
          </a:prstGeom>
          <a:noFill/>
          <a:ln>
            <a:noFill/>
          </a:ln>
        </p:spPr>
      </p:pic>
      <p:pic>
        <p:nvPicPr>
          <p:cNvPr id="387" name="Google Shape;387;g118c6d54314_0_211"/>
          <p:cNvPicPr preferRelativeResize="0"/>
          <p:nvPr/>
        </p:nvPicPr>
        <p:blipFill>
          <a:blip r:embed="rId4">
            <a:alphaModFix/>
          </a:blip>
          <a:stretch>
            <a:fillRect/>
          </a:stretch>
        </p:blipFill>
        <p:spPr>
          <a:xfrm>
            <a:off x="2330975" y="3095750"/>
            <a:ext cx="6939101" cy="2243300"/>
          </a:xfrm>
          <a:prstGeom prst="rect">
            <a:avLst/>
          </a:prstGeom>
          <a:noFill/>
          <a:ln>
            <a:noFill/>
          </a:ln>
        </p:spPr>
      </p:pic>
      <p:sp>
        <p:nvSpPr>
          <p:cNvPr id="388" name="Google Shape;388;g118c6d54314_0_2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18c6d54314_0_224"/>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Omega Notation</a:t>
            </a:r>
            <a:endParaRPr/>
          </a:p>
        </p:txBody>
      </p:sp>
      <p:pic>
        <p:nvPicPr>
          <p:cNvPr id="395" name="Google Shape;395;g118c6d54314_0_224"/>
          <p:cNvPicPr preferRelativeResize="0"/>
          <p:nvPr/>
        </p:nvPicPr>
        <p:blipFill>
          <a:blip r:embed="rId3">
            <a:alphaModFix/>
          </a:blip>
          <a:stretch>
            <a:fillRect/>
          </a:stretch>
        </p:blipFill>
        <p:spPr>
          <a:xfrm>
            <a:off x="952700" y="1513150"/>
            <a:ext cx="8390159" cy="822300"/>
          </a:xfrm>
          <a:prstGeom prst="rect">
            <a:avLst/>
          </a:prstGeom>
          <a:noFill/>
          <a:ln>
            <a:noFill/>
          </a:ln>
        </p:spPr>
      </p:pic>
      <p:pic>
        <p:nvPicPr>
          <p:cNvPr id="396" name="Google Shape;396;g118c6d54314_0_224"/>
          <p:cNvPicPr preferRelativeResize="0"/>
          <p:nvPr/>
        </p:nvPicPr>
        <p:blipFill>
          <a:blip r:embed="rId4">
            <a:alphaModFix/>
          </a:blip>
          <a:stretch>
            <a:fillRect/>
          </a:stretch>
        </p:blipFill>
        <p:spPr>
          <a:xfrm>
            <a:off x="1000975" y="2912675"/>
            <a:ext cx="4118826" cy="2558000"/>
          </a:xfrm>
          <a:prstGeom prst="rect">
            <a:avLst/>
          </a:prstGeom>
          <a:noFill/>
          <a:ln>
            <a:noFill/>
          </a:ln>
        </p:spPr>
      </p:pic>
      <p:pic>
        <p:nvPicPr>
          <p:cNvPr id="397" name="Google Shape;397;g118c6d54314_0_224"/>
          <p:cNvPicPr preferRelativeResize="0"/>
          <p:nvPr/>
        </p:nvPicPr>
        <p:blipFill>
          <a:blip r:embed="rId5">
            <a:alphaModFix/>
          </a:blip>
          <a:stretch>
            <a:fillRect/>
          </a:stretch>
        </p:blipFill>
        <p:spPr>
          <a:xfrm>
            <a:off x="5119800" y="3457325"/>
            <a:ext cx="6805224" cy="1114650"/>
          </a:xfrm>
          <a:prstGeom prst="rect">
            <a:avLst/>
          </a:prstGeom>
          <a:noFill/>
          <a:ln>
            <a:noFill/>
          </a:ln>
        </p:spPr>
      </p:pic>
      <p:sp>
        <p:nvSpPr>
          <p:cNvPr id="398" name="Google Shape;398;g118c6d54314_0_2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18c6d54314_0_235"/>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Big Theta Notation</a:t>
            </a:r>
            <a:endParaRPr/>
          </a:p>
        </p:txBody>
      </p:sp>
      <p:pic>
        <p:nvPicPr>
          <p:cNvPr id="405" name="Google Shape;405;g118c6d54314_0_235"/>
          <p:cNvPicPr preferRelativeResize="0"/>
          <p:nvPr/>
        </p:nvPicPr>
        <p:blipFill>
          <a:blip r:embed="rId3">
            <a:alphaModFix/>
          </a:blip>
          <a:stretch>
            <a:fillRect/>
          </a:stretch>
        </p:blipFill>
        <p:spPr>
          <a:xfrm>
            <a:off x="152400" y="2487850"/>
            <a:ext cx="4815001" cy="3466117"/>
          </a:xfrm>
          <a:prstGeom prst="rect">
            <a:avLst/>
          </a:prstGeom>
          <a:noFill/>
          <a:ln>
            <a:noFill/>
          </a:ln>
        </p:spPr>
      </p:pic>
      <p:pic>
        <p:nvPicPr>
          <p:cNvPr id="406" name="Google Shape;406;g118c6d54314_0_235"/>
          <p:cNvPicPr preferRelativeResize="0"/>
          <p:nvPr/>
        </p:nvPicPr>
        <p:blipFill>
          <a:blip r:embed="rId4">
            <a:alphaModFix/>
          </a:blip>
          <a:stretch>
            <a:fillRect/>
          </a:stretch>
        </p:blipFill>
        <p:spPr>
          <a:xfrm>
            <a:off x="834250" y="1511550"/>
            <a:ext cx="9325026" cy="614050"/>
          </a:xfrm>
          <a:prstGeom prst="rect">
            <a:avLst/>
          </a:prstGeom>
          <a:noFill/>
          <a:ln>
            <a:noFill/>
          </a:ln>
        </p:spPr>
      </p:pic>
      <p:pic>
        <p:nvPicPr>
          <p:cNvPr id="407" name="Google Shape;407;g118c6d54314_0_235"/>
          <p:cNvPicPr preferRelativeResize="0"/>
          <p:nvPr/>
        </p:nvPicPr>
        <p:blipFill>
          <a:blip r:embed="rId5">
            <a:alphaModFix/>
          </a:blip>
          <a:stretch>
            <a:fillRect/>
          </a:stretch>
        </p:blipFill>
        <p:spPr>
          <a:xfrm>
            <a:off x="5119800" y="2125600"/>
            <a:ext cx="4718130" cy="822300"/>
          </a:xfrm>
          <a:prstGeom prst="rect">
            <a:avLst/>
          </a:prstGeom>
          <a:noFill/>
          <a:ln>
            <a:noFill/>
          </a:ln>
        </p:spPr>
      </p:pic>
      <p:pic>
        <p:nvPicPr>
          <p:cNvPr id="408" name="Google Shape;408;g118c6d54314_0_235"/>
          <p:cNvPicPr preferRelativeResize="0"/>
          <p:nvPr/>
        </p:nvPicPr>
        <p:blipFill>
          <a:blip r:embed="rId6">
            <a:alphaModFix/>
          </a:blip>
          <a:stretch>
            <a:fillRect/>
          </a:stretch>
        </p:blipFill>
        <p:spPr>
          <a:xfrm>
            <a:off x="4785600" y="3388750"/>
            <a:ext cx="7291826" cy="1602450"/>
          </a:xfrm>
          <a:prstGeom prst="rect">
            <a:avLst/>
          </a:prstGeom>
          <a:noFill/>
          <a:ln>
            <a:noFill/>
          </a:ln>
        </p:spPr>
      </p:pic>
      <p:sp>
        <p:nvSpPr>
          <p:cNvPr id="409" name="Google Shape;409;g118c6d54314_0_2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18c6d54314_0_247"/>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độ phức tạp phổ biến</a:t>
            </a:r>
            <a:endParaRPr/>
          </a:p>
        </p:txBody>
      </p:sp>
      <p:pic>
        <p:nvPicPr>
          <p:cNvPr id="416" name="Google Shape;416;g118c6d54314_0_247"/>
          <p:cNvPicPr preferRelativeResize="0"/>
          <p:nvPr/>
        </p:nvPicPr>
        <p:blipFill>
          <a:blip r:embed="rId3">
            <a:alphaModFix/>
          </a:blip>
          <a:stretch>
            <a:fillRect/>
          </a:stretch>
        </p:blipFill>
        <p:spPr>
          <a:xfrm>
            <a:off x="1518225" y="1370455"/>
            <a:ext cx="9757253" cy="5268444"/>
          </a:xfrm>
          <a:prstGeom prst="rect">
            <a:avLst/>
          </a:prstGeom>
          <a:noFill/>
          <a:ln>
            <a:noFill/>
          </a:ln>
        </p:spPr>
      </p:pic>
      <p:sp>
        <p:nvSpPr>
          <p:cNvPr id="417" name="Google Shape;417;g118c6d54314_0_2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18c6d54314_0_257"/>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độ phức tạp phổ biến</a:t>
            </a:r>
            <a:endParaRPr/>
          </a:p>
        </p:txBody>
      </p:sp>
      <p:pic>
        <p:nvPicPr>
          <p:cNvPr id="424" name="Google Shape;424;g118c6d54314_0_257"/>
          <p:cNvPicPr preferRelativeResize="0"/>
          <p:nvPr/>
        </p:nvPicPr>
        <p:blipFill>
          <a:blip r:embed="rId3">
            <a:alphaModFix/>
          </a:blip>
          <a:stretch>
            <a:fillRect/>
          </a:stretch>
        </p:blipFill>
        <p:spPr>
          <a:xfrm>
            <a:off x="1986400" y="1492730"/>
            <a:ext cx="8500877" cy="5268445"/>
          </a:xfrm>
          <a:prstGeom prst="rect">
            <a:avLst/>
          </a:prstGeom>
          <a:noFill/>
          <a:ln>
            <a:noFill/>
          </a:ln>
        </p:spPr>
      </p:pic>
      <p:sp>
        <p:nvSpPr>
          <p:cNvPr id="425" name="Google Shape;425;g118c6d54314_0_2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3"/>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890170" y="3008460"/>
            <a:ext cx="10406637" cy="96991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880"/>
              <a:buFont typeface="Noto Sans Symbols"/>
              <a:buNone/>
            </a:pPr>
            <a:r>
              <a:rPr b="1" lang="en-US" sz="3600" cap="none">
                <a:solidFill>
                  <a:schemeClr val="dk1"/>
                </a:solidFill>
                <a:latin typeface="Roboto"/>
                <a:ea typeface="Roboto"/>
                <a:cs typeface="Roboto"/>
                <a:sym typeface="Roboto"/>
              </a:rPr>
              <a:t>I – TỔNG QUAN VỀ THUẬT TOÁN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18c6d54314_0_264"/>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Xét các ví dụ</a:t>
            </a:r>
            <a:endParaRPr/>
          </a:p>
        </p:txBody>
      </p:sp>
      <p:pic>
        <p:nvPicPr>
          <p:cNvPr id="432" name="Google Shape;432;g118c6d54314_0_264"/>
          <p:cNvPicPr preferRelativeResize="0"/>
          <p:nvPr/>
        </p:nvPicPr>
        <p:blipFill>
          <a:blip r:embed="rId3">
            <a:alphaModFix/>
          </a:blip>
          <a:stretch>
            <a:fillRect/>
          </a:stretch>
        </p:blipFill>
        <p:spPr>
          <a:xfrm>
            <a:off x="8530450" y="1615005"/>
            <a:ext cx="2819400" cy="2762250"/>
          </a:xfrm>
          <a:prstGeom prst="rect">
            <a:avLst/>
          </a:prstGeom>
          <a:noFill/>
          <a:ln>
            <a:noFill/>
          </a:ln>
        </p:spPr>
      </p:pic>
      <p:pic>
        <p:nvPicPr>
          <p:cNvPr id="433" name="Google Shape;433;g118c6d54314_0_264"/>
          <p:cNvPicPr preferRelativeResize="0"/>
          <p:nvPr/>
        </p:nvPicPr>
        <p:blipFill>
          <a:blip r:embed="rId4">
            <a:alphaModFix/>
          </a:blip>
          <a:stretch>
            <a:fillRect/>
          </a:stretch>
        </p:blipFill>
        <p:spPr>
          <a:xfrm>
            <a:off x="624700" y="1615005"/>
            <a:ext cx="7905750" cy="1790700"/>
          </a:xfrm>
          <a:prstGeom prst="rect">
            <a:avLst/>
          </a:prstGeom>
          <a:noFill/>
          <a:ln>
            <a:noFill/>
          </a:ln>
        </p:spPr>
      </p:pic>
      <p:pic>
        <p:nvPicPr>
          <p:cNvPr id="434" name="Google Shape;434;g118c6d54314_0_264"/>
          <p:cNvPicPr preferRelativeResize="0"/>
          <p:nvPr/>
        </p:nvPicPr>
        <p:blipFill>
          <a:blip r:embed="rId5">
            <a:alphaModFix/>
          </a:blip>
          <a:stretch>
            <a:fillRect/>
          </a:stretch>
        </p:blipFill>
        <p:spPr>
          <a:xfrm>
            <a:off x="1555025" y="5144200"/>
            <a:ext cx="9773475" cy="520475"/>
          </a:xfrm>
          <a:prstGeom prst="rect">
            <a:avLst/>
          </a:prstGeom>
          <a:noFill/>
          <a:ln>
            <a:noFill/>
          </a:ln>
        </p:spPr>
      </p:pic>
      <p:sp>
        <p:nvSpPr>
          <p:cNvPr id="435" name="Google Shape;435;g118c6d54314_0_264"/>
          <p:cNvSpPr/>
          <p:nvPr/>
        </p:nvSpPr>
        <p:spPr>
          <a:xfrm>
            <a:off x="1023133" y="5144201"/>
            <a:ext cx="531900" cy="4002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6" name="Google Shape;436;g118c6d54314_0_26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18c6d54314_0_274"/>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Xét các ví dụ</a:t>
            </a:r>
            <a:endParaRPr/>
          </a:p>
        </p:txBody>
      </p:sp>
      <p:sp>
        <p:nvSpPr>
          <p:cNvPr id="443" name="Google Shape;443;g118c6d54314_0_274"/>
          <p:cNvSpPr/>
          <p:nvPr/>
        </p:nvSpPr>
        <p:spPr>
          <a:xfrm>
            <a:off x="1001833" y="5188651"/>
            <a:ext cx="531900" cy="4002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444" name="Google Shape;444;g118c6d54314_0_274"/>
          <p:cNvPicPr preferRelativeResize="0"/>
          <p:nvPr/>
        </p:nvPicPr>
        <p:blipFill>
          <a:blip r:embed="rId3">
            <a:alphaModFix/>
          </a:blip>
          <a:stretch>
            <a:fillRect/>
          </a:stretch>
        </p:blipFill>
        <p:spPr>
          <a:xfrm>
            <a:off x="7209600" y="1725450"/>
            <a:ext cx="4419600" cy="1962150"/>
          </a:xfrm>
          <a:prstGeom prst="rect">
            <a:avLst/>
          </a:prstGeom>
          <a:noFill/>
          <a:ln>
            <a:noFill/>
          </a:ln>
        </p:spPr>
      </p:pic>
      <p:pic>
        <p:nvPicPr>
          <p:cNvPr id="445" name="Google Shape;445;g118c6d54314_0_274"/>
          <p:cNvPicPr preferRelativeResize="0"/>
          <p:nvPr/>
        </p:nvPicPr>
        <p:blipFill>
          <a:blip r:embed="rId4">
            <a:alphaModFix/>
          </a:blip>
          <a:stretch>
            <a:fillRect/>
          </a:stretch>
        </p:blipFill>
        <p:spPr>
          <a:xfrm>
            <a:off x="1279725" y="1095800"/>
            <a:ext cx="5594095" cy="3098775"/>
          </a:xfrm>
          <a:prstGeom prst="rect">
            <a:avLst/>
          </a:prstGeom>
          <a:noFill/>
          <a:ln>
            <a:noFill/>
          </a:ln>
        </p:spPr>
      </p:pic>
      <p:pic>
        <p:nvPicPr>
          <p:cNvPr id="446" name="Google Shape;446;g118c6d54314_0_274"/>
          <p:cNvPicPr preferRelativeResize="0"/>
          <p:nvPr/>
        </p:nvPicPr>
        <p:blipFill>
          <a:blip r:embed="rId5">
            <a:alphaModFix/>
          </a:blip>
          <a:stretch>
            <a:fillRect/>
          </a:stretch>
        </p:blipFill>
        <p:spPr>
          <a:xfrm>
            <a:off x="1975275" y="4992950"/>
            <a:ext cx="8350101" cy="909700"/>
          </a:xfrm>
          <a:prstGeom prst="rect">
            <a:avLst/>
          </a:prstGeom>
          <a:noFill/>
          <a:ln>
            <a:noFill/>
          </a:ln>
        </p:spPr>
      </p:pic>
      <p:sp>
        <p:nvSpPr>
          <p:cNvPr id="447" name="Google Shape;447;g118c6d54314_0_27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18c6d54314_0_287"/>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Xét các ví dụ</a:t>
            </a:r>
            <a:endParaRPr/>
          </a:p>
        </p:txBody>
      </p:sp>
      <p:sp>
        <p:nvSpPr>
          <p:cNvPr id="454" name="Google Shape;454;g118c6d54314_0_287"/>
          <p:cNvSpPr/>
          <p:nvPr/>
        </p:nvSpPr>
        <p:spPr>
          <a:xfrm>
            <a:off x="1057408" y="5680051"/>
            <a:ext cx="531900" cy="4002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455" name="Google Shape;455;g118c6d54314_0_287"/>
          <p:cNvPicPr preferRelativeResize="0"/>
          <p:nvPr/>
        </p:nvPicPr>
        <p:blipFill>
          <a:blip r:embed="rId3">
            <a:alphaModFix/>
          </a:blip>
          <a:stretch>
            <a:fillRect/>
          </a:stretch>
        </p:blipFill>
        <p:spPr>
          <a:xfrm>
            <a:off x="7365725" y="1672400"/>
            <a:ext cx="4375100" cy="2714475"/>
          </a:xfrm>
          <a:prstGeom prst="rect">
            <a:avLst/>
          </a:prstGeom>
          <a:noFill/>
          <a:ln>
            <a:noFill/>
          </a:ln>
        </p:spPr>
      </p:pic>
      <p:pic>
        <p:nvPicPr>
          <p:cNvPr id="456" name="Google Shape;456;g118c6d54314_0_287"/>
          <p:cNvPicPr preferRelativeResize="0"/>
          <p:nvPr/>
        </p:nvPicPr>
        <p:blipFill>
          <a:blip r:embed="rId4">
            <a:alphaModFix/>
          </a:blip>
          <a:stretch>
            <a:fillRect/>
          </a:stretch>
        </p:blipFill>
        <p:spPr>
          <a:xfrm>
            <a:off x="701325" y="1790075"/>
            <a:ext cx="5813975" cy="881300"/>
          </a:xfrm>
          <a:prstGeom prst="rect">
            <a:avLst/>
          </a:prstGeom>
          <a:noFill/>
          <a:ln>
            <a:noFill/>
          </a:ln>
        </p:spPr>
      </p:pic>
      <p:pic>
        <p:nvPicPr>
          <p:cNvPr id="457" name="Google Shape;457;g118c6d54314_0_287"/>
          <p:cNvPicPr preferRelativeResize="0"/>
          <p:nvPr/>
        </p:nvPicPr>
        <p:blipFill>
          <a:blip r:embed="rId5">
            <a:alphaModFix/>
          </a:blip>
          <a:stretch>
            <a:fillRect/>
          </a:stretch>
        </p:blipFill>
        <p:spPr>
          <a:xfrm>
            <a:off x="908225" y="2557000"/>
            <a:ext cx="5127375" cy="2642975"/>
          </a:xfrm>
          <a:prstGeom prst="rect">
            <a:avLst/>
          </a:prstGeom>
          <a:noFill/>
          <a:ln>
            <a:noFill/>
          </a:ln>
        </p:spPr>
      </p:pic>
      <p:pic>
        <p:nvPicPr>
          <p:cNvPr id="458" name="Google Shape;458;g118c6d54314_0_287"/>
          <p:cNvPicPr preferRelativeResize="0"/>
          <p:nvPr/>
        </p:nvPicPr>
        <p:blipFill>
          <a:blip r:embed="rId6">
            <a:alphaModFix/>
          </a:blip>
          <a:stretch>
            <a:fillRect/>
          </a:stretch>
        </p:blipFill>
        <p:spPr>
          <a:xfrm>
            <a:off x="1686125" y="5588775"/>
            <a:ext cx="7033714" cy="582750"/>
          </a:xfrm>
          <a:prstGeom prst="rect">
            <a:avLst/>
          </a:prstGeom>
          <a:noFill/>
          <a:ln>
            <a:noFill/>
          </a:ln>
        </p:spPr>
      </p:pic>
      <p:sp>
        <p:nvSpPr>
          <p:cNvPr id="459" name="Google Shape;459;g118c6d54314_0_28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5" name="Google Shape;465;p14"/>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4"/>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4"/>
          <p:cNvSpPr txBox="1"/>
          <p:nvPr/>
        </p:nvSpPr>
        <p:spPr>
          <a:xfrm>
            <a:off x="293106" y="2704261"/>
            <a:ext cx="11600766" cy="96991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240"/>
              <a:buFont typeface="Noto Sans Symbols"/>
              <a:buNone/>
            </a:pPr>
            <a:r>
              <a:rPr b="1" lang="en-US" sz="2800" cap="none">
                <a:solidFill>
                  <a:schemeClr val="dk1"/>
                </a:solidFill>
                <a:latin typeface="Roboto"/>
                <a:ea typeface="Roboto"/>
                <a:cs typeface="Roboto"/>
                <a:sym typeface="Roboto"/>
              </a:rPr>
              <a:t>III – CÁC QUY TẮC ƯỚC LƯỢNG ĐỘ PHỨC TẠP CỦA THUẬT TOÁN</a:t>
            </a:r>
            <a:endParaRPr/>
          </a:p>
          <a:p>
            <a:pPr indent="0" lvl="0" marL="0" marR="0" rtl="0" algn="ctr">
              <a:spcBef>
                <a:spcPts val="940"/>
              </a:spcBef>
              <a:spcAft>
                <a:spcPts val="0"/>
              </a:spcAft>
              <a:buClr>
                <a:schemeClr val="dk1"/>
              </a:buClr>
              <a:buSzPts val="1360"/>
              <a:buFont typeface="Noto Sans Symbols"/>
              <a:buNone/>
            </a:pPr>
            <a:r>
              <a:rPr b="1" i="1" lang="en-US" sz="1700" cap="none">
                <a:solidFill>
                  <a:schemeClr val="dk1"/>
                </a:solidFill>
                <a:latin typeface="Roboto"/>
                <a:ea typeface="Roboto"/>
                <a:cs typeface="Roboto"/>
                <a:sym typeface="Roboto"/>
              </a:rPr>
              <a:t>(4 quy tắc)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5"/>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quy tắc </a:t>
            </a:r>
            <a:endParaRPr/>
          </a:p>
        </p:txBody>
      </p:sp>
      <p:sp>
        <p:nvSpPr>
          <p:cNvPr id="475" name="Google Shape;475;p15"/>
          <p:cNvSpPr/>
          <p:nvPr/>
        </p:nvSpPr>
        <p:spPr>
          <a:xfrm>
            <a:off x="834260" y="1653529"/>
            <a:ext cx="24673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 Quy tắc bỏ hằng số</a:t>
            </a:r>
            <a:endParaRPr sz="1800">
              <a:solidFill>
                <a:schemeClr val="dk1"/>
              </a:solidFill>
              <a:latin typeface="Quattrocento Sans"/>
              <a:ea typeface="Quattrocento Sans"/>
              <a:cs typeface="Quattrocento Sans"/>
              <a:sym typeface="Quattrocento Sans"/>
            </a:endParaRPr>
          </a:p>
        </p:txBody>
      </p:sp>
      <p:sp>
        <p:nvSpPr>
          <p:cNvPr id="476" name="Google Shape;476;p15"/>
          <p:cNvSpPr/>
          <p:nvPr/>
        </p:nvSpPr>
        <p:spPr>
          <a:xfrm>
            <a:off x="834260" y="2207006"/>
            <a:ext cx="2890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 Quy tắc cộng – lấy max</a:t>
            </a:r>
            <a:endParaRPr sz="1800">
              <a:solidFill>
                <a:schemeClr val="dk1"/>
              </a:solidFill>
              <a:latin typeface="Quattrocento Sans"/>
              <a:ea typeface="Quattrocento Sans"/>
              <a:cs typeface="Quattrocento Sans"/>
              <a:sym typeface="Quattrocento Sans"/>
            </a:endParaRPr>
          </a:p>
        </p:txBody>
      </p:sp>
      <p:sp>
        <p:nvSpPr>
          <p:cNvPr id="477" name="Google Shape;477;p15"/>
          <p:cNvSpPr/>
          <p:nvPr/>
        </p:nvSpPr>
        <p:spPr>
          <a:xfrm>
            <a:off x="834259" y="2760483"/>
            <a:ext cx="17876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 Quy tắc nhân</a:t>
            </a:r>
            <a:endParaRPr sz="1800">
              <a:solidFill>
                <a:schemeClr val="dk1"/>
              </a:solidFill>
              <a:latin typeface="Quattrocento Sans"/>
              <a:ea typeface="Quattrocento Sans"/>
              <a:cs typeface="Quattrocento Sans"/>
              <a:sym typeface="Quattrocento Sans"/>
            </a:endParaRPr>
          </a:p>
        </p:txBody>
      </p:sp>
      <p:sp>
        <p:nvSpPr>
          <p:cNvPr id="478" name="Google Shape;478;p15"/>
          <p:cNvSpPr/>
          <p:nvPr/>
        </p:nvSpPr>
        <p:spPr>
          <a:xfrm>
            <a:off x="834258" y="3308523"/>
            <a:ext cx="5785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 Quy tắc tổng quát để phân tích một chương trình</a:t>
            </a:r>
            <a:endParaRPr sz="1800">
              <a:solidFill>
                <a:schemeClr val="dk1"/>
              </a:solidFill>
              <a:latin typeface="Quattrocento Sans"/>
              <a:ea typeface="Quattrocento Sans"/>
              <a:cs typeface="Quattrocento Sans"/>
              <a:sym typeface="Quattrocento Sans"/>
            </a:endParaRPr>
          </a:p>
        </p:txBody>
      </p:sp>
      <p:sp>
        <p:nvSpPr>
          <p:cNvPr id="479" name="Google Shape;479;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6"/>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quy tắc</a:t>
            </a:r>
            <a:endParaRPr/>
          </a:p>
        </p:txBody>
      </p:sp>
      <p:sp>
        <p:nvSpPr>
          <p:cNvPr id="486" name="Google Shape;486;p16"/>
          <p:cNvSpPr/>
          <p:nvPr/>
        </p:nvSpPr>
        <p:spPr>
          <a:xfrm>
            <a:off x="834259" y="2051509"/>
            <a:ext cx="1051559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Nếu đoạn chương trình P có thời gian thực hiện </a:t>
            </a:r>
            <a:r>
              <a:rPr b="1" lang="en-US" sz="1800">
                <a:solidFill>
                  <a:schemeClr val="dk1"/>
                </a:solidFill>
                <a:highlight>
                  <a:srgbClr val="FFFF00"/>
                </a:highlight>
                <a:latin typeface="Roboto"/>
                <a:ea typeface="Roboto"/>
                <a:cs typeface="Roboto"/>
                <a:sym typeface="Roboto"/>
              </a:rPr>
              <a:t>T(n) = O(c1.f(n))</a:t>
            </a:r>
            <a:r>
              <a:rPr lang="en-US" sz="1800">
                <a:solidFill>
                  <a:schemeClr val="dk1"/>
                </a:solidFill>
                <a:highlight>
                  <a:srgbClr val="FFFF00"/>
                </a:highlight>
                <a:latin typeface="Roboto"/>
                <a:ea typeface="Roboto"/>
                <a:cs typeface="Roboto"/>
                <a:sym typeface="Roboto"/>
              </a:rPr>
              <a:t> </a:t>
            </a:r>
            <a:r>
              <a:rPr lang="en-US" sz="1800">
                <a:solidFill>
                  <a:schemeClr val="dk1"/>
                </a:solidFill>
                <a:latin typeface="Roboto"/>
                <a:ea typeface="Roboto"/>
                <a:cs typeface="Roboto"/>
                <a:sym typeface="Roboto"/>
              </a:rPr>
              <a:t>với c1 là một hằng số dương</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thì có thể coi đoạn chương trình đó có độ phức tạp tính toán là </a:t>
            </a:r>
            <a:r>
              <a:rPr lang="en-US" sz="1800">
                <a:solidFill>
                  <a:schemeClr val="dk1"/>
                </a:solidFill>
                <a:highlight>
                  <a:srgbClr val="00FF00"/>
                </a:highlight>
                <a:latin typeface="Roboto"/>
                <a:ea typeface="Roboto"/>
                <a:cs typeface="Roboto"/>
                <a:sym typeface="Roboto"/>
              </a:rPr>
              <a:t>O(f(n)).</a:t>
            </a:r>
            <a:endParaRPr/>
          </a:p>
        </p:txBody>
      </p:sp>
      <p:sp>
        <p:nvSpPr>
          <p:cNvPr id="487" name="Google Shape;487;p16"/>
          <p:cNvSpPr/>
          <p:nvPr/>
        </p:nvSpPr>
        <p:spPr>
          <a:xfrm>
            <a:off x="834259" y="1468058"/>
            <a:ext cx="238284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Quy tắc bỏ hằng số</a:t>
            </a:r>
            <a:endParaRPr b="1" sz="2000">
              <a:solidFill>
                <a:schemeClr val="dk1"/>
              </a:solidFill>
              <a:highlight>
                <a:srgbClr val="00FF00"/>
              </a:highlight>
              <a:latin typeface="Roboto"/>
              <a:ea typeface="Roboto"/>
              <a:cs typeface="Roboto"/>
              <a:sym typeface="Roboto"/>
            </a:endParaRPr>
          </a:p>
        </p:txBody>
      </p:sp>
      <p:sp>
        <p:nvSpPr>
          <p:cNvPr id="488" name="Google Shape;488;p16"/>
          <p:cNvSpPr/>
          <p:nvPr/>
        </p:nvSpPr>
        <p:spPr>
          <a:xfrm>
            <a:off x="834259" y="3228945"/>
            <a:ext cx="3211648"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333333"/>
                </a:solidFill>
                <a:latin typeface="arial"/>
                <a:ea typeface="arial"/>
                <a:cs typeface="arial"/>
                <a:sym typeface="arial"/>
              </a:rPr>
              <a:t>Quy tắc cộng – lấy max</a:t>
            </a:r>
            <a:endParaRPr b="1" sz="2000">
              <a:solidFill>
                <a:schemeClr val="dk1"/>
              </a:solidFill>
              <a:highlight>
                <a:srgbClr val="00FF00"/>
              </a:highlight>
              <a:latin typeface="Roboto"/>
              <a:ea typeface="Roboto"/>
              <a:cs typeface="Roboto"/>
              <a:sym typeface="Roboto"/>
            </a:endParaRPr>
          </a:p>
        </p:txBody>
      </p:sp>
      <p:sp>
        <p:nvSpPr>
          <p:cNvPr id="489" name="Google Shape;489;p16"/>
          <p:cNvSpPr/>
          <p:nvPr/>
        </p:nvSpPr>
        <p:spPr>
          <a:xfrm>
            <a:off x="834258" y="3789504"/>
            <a:ext cx="1051559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Nếu T1(n) và T2(n) là thời gian thực hiện của hai đoạn chương trình P1 và P2; và </a:t>
            </a:r>
            <a:r>
              <a:rPr lang="en-US" sz="1800">
                <a:solidFill>
                  <a:schemeClr val="dk1"/>
                </a:solidFill>
                <a:highlight>
                  <a:srgbClr val="FFFF00"/>
                </a:highlight>
                <a:latin typeface="Roboto"/>
                <a:ea typeface="Roboto"/>
                <a:cs typeface="Roboto"/>
                <a:sym typeface="Roboto"/>
              </a:rPr>
              <a:t>T1(n)=O(f(n)), T2(n)=O(g(n)) </a:t>
            </a:r>
            <a:r>
              <a:rPr lang="en-US" sz="1800">
                <a:solidFill>
                  <a:schemeClr val="dk1"/>
                </a:solidFill>
                <a:latin typeface="Roboto"/>
                <a:ea typeface="Roboto"/>
                <a:cs typeface="Roboto"/>
                <a:sym typeface="Roboto"/>
              </a:rPr>
              <a:t>thì thời gian thực hiện của đoạn hai chương trình đó nối tiếp nhau là </a:t>
            </a:r>
            <a:r>
              <a:rPr lang="en-US" sz="1800">
                <a:solidFill>
                  <a:schemeClr val="dk1"/>
                </a:solidFill>
                <a:highlight>
                  <a:srgbClr val="00FF00"/>
                </a:highlight>
                <a:latin typeface="Roboto"/>
                <a:ea typeface="Roboto"/>
                <a:cs typeface="Roboto"/>
                <a:sym typeface="Roboto"/>
              </a:rPr>
              <a:t>T(n)=O(max(f(n),g(n)))</a:t>
            </a:r>
            <a:endParaRPr/>
          </a:p>
        </p:txBody>
      </p:sp>
      <p:sp>
        <p:nvSpPr>
          <p:cNvPr id="490" name="Google Shape;490;p16"/>
          <p:cNvSpPr/>
          <p:nvPr/>
        </p:nvSpPr>
        <p:spPr>
          <a:xfrm>
            <a:off x="834257" y="5047590"/>
            <a:ext cx="10515599" cy="12772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333333"/>
                </a:solidFill>
                <a:latin typeface="Roboto"/>
                <a:ea typeface="Roboto"/>
                <a:cs typeface="Roboto"/>
                <a:sym typeface="Roboto"/>
              </a:rPr>
              <a:t>Ví dụ: </a:t>
            </a:r>
            <a:endParaRPr/>
          </a:p>
          <a:p>
            <a:pPr indent="0" lvl="0" marL="0" marR="0" rtl="0" algn="l">
              <a:spcBef>
                <a:spcPts val="600"/>
              </a:spcBef>
              <a:spcAft>
                <a:spcPts val="0"/>
              </a:spcAft>
              <a:buNone/>
            </a:pPr>
            <a:r>
              <a:rPr lang="en-US" sz="1800">
                <a:solidFill>
                  <a:srgbClr val="333333"/>
                </a:solidFill>
                <a:latin typeface="Roboto"/>
                <a:ea typeface="Roboto"/>
                <a:cs typeface="Roboto"/>
                <a:sym typeface="Roboto"/>
              </a:rPr>
              <a:t>Lệnh gán x:=15 tốn một hằng thời gian hay O(1), Lệnh đọc dữ liệu readln(x) tốn một hằng thời gian hay O(1).</a:t>
            </a:r>
            <a:br>
              <a:rPr lang="en-US" sz="1800">
                <a:solidFill>
                  <a:schemeClr val="dk1"/>
                </a:solidFill>
                <a:latin typeface="Roboto"/>
                <a:ea typeface="Roboto"/>
                <a:cs typeface="Roboto"/>
                <a:sym typeface="Roboto"/>
              </a:rPr>
            </a:br>
            <a:r>
              <a:rPr lang="en-US" sz="1800">
                <a:solidFill>
                  <a:srgbClr val="333333"/>
                </a:solidFill>
                <a:latin typeface="Roboto"/>
                <a:ea typeface="Roboto"/>
                <a:cs typeface="Roboto"/>
                <a:sym typeface="Roboto"/>
              </a:rPr>
              <a:t>Vậy thời gian thực hiện cả hai lệnh trên nối tiếp nhau là </a:t>
            </a:r>
            <a:r>
              <a:rPr lang="en-US" sz="1800">
                <a:solidFill>
                  <a:srgbClr val="333333"/>
                </a:solidFill>
                <a:highlight>
                  <a:srgbClr val="00FF00"/>
                </a:highlight>
                <a:latin typeface="Roboto"/>
                <a:ea typeface="Roboto"/>
                <a:cs typeface="Roboto"/>
                <a:sym typeface="Roboto"/>
              </a:rPr>
              <a:t>O(max(1,1))=O(1)</a:t>
            </a:r>
            <a:endParaRPr sz="1800">
              <a:solidFill>
                <a:schemeClr val="dk1"/>
              </a:solidFill>
              <a:highlight>
                <a:srgbClr val="00FF00"/>
              </a:highlight>
              <a:latin typeface="Roboto"/>
              <a:ea typeface="Roboto"/>
              <a:cs typeface="Roboto"/>
              <a:sym typeface="Roboto"/>
            </a:endParaRPr>
          </a:p>
        </p:txBody>
      </p:sp>
      <p:sp>
        <p:nvSpPr>
          <p:cNvPr id="491" name="Google Shape;49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7"/>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quy tắc</a:t>
            </a:r>
            <a:endParaRPr/>
          </a:p>
        </p:txBody>
      </p:sp>
      <p:sp>
        <p:nvSpPr>
          <p:cNvPr id="498" name="Google Shape;498;p17"/>
          <p:cNvSpPr/>
          <p:nvPr/>
        </p:nvSpPr>
        <p:spPr>
          <a:xfrm>
            <a:off x="834259" y="2051509"/>
            <a:ext cx="1051559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Nếu T1(n) và T2(n) là thời gian thực hiện của hai đoạn chương trình P1và P2 và </a:t>
            </a:r>
            <a:r>
              <a:rPr lang="en-US" sz="1800">
                <a:solidFill>
                  <a:schemeClr val="dk1"/>
                </a:solidFill>
                <a:highlight>
                  <a:srgbClr val="FFFF00"/>
                </a:highlight>
                <a:latin typeface="Roboto"/>
                <a:ea typeface="Roboto"/>
                <a:cs typeface="Roboto"/>
                <a:sym typeface="Roboto"/>
              </a:rPr>
              <a:t>T1(n) = O(f(n)), T2(n) = O(g(n)) </a:t>
            </a:r>
            <a:r>
              <a:rPr lang="en-US" sz="1800">
                <a:solidFill>
                  <a:schemeClr val="dk1"/>
                </a:solidFill>
                <a:latin typeface="Roboto"/>
                <a:ea typeface="Roboto"/>
                <a:cs typeface="Roboto"/>
                <a:sym typeface="Roboto"/>
              </a:rPr>
              <a:t>thì thời gian thực hiện của đoạn hai đoạn chương trình đó lồng nhau là </a:t>
            </a:r>
            <a:r>
              <a:rPr lang="en-US" sz="1800">
                <a:solidFill>
                  <a:schemeClr val="dk1"/>
                </a:solidFill>
                <a:highlight>
                  <a:srgbClr val="00FF00"/>
                </a:highlight>
                <a:latin typeface="Roboto"/>
                <a:ea typeface="Roboto"/>
                <a:cs typeface="Roboto"/>
                <a:sym typeface="Roboto"/>
              </a:rPr>
              <a:t>T(n) = O(f(n).g(n))</a:t>
            </a:r>
            <a:endParaRPr/>
          </a:p>
        </p:txBody>
      </p:sp>
      <p:sp>
        <p:nvSpPr>
          <p:cNvPr id="499" name="Google Shape;499;p17"/>
          <p:cNvSpPr/>
          <p:nvPr/>
        </p:nvSpPr>
        <p:spPr>
          <a:xfrm>
            <a:off x="834259" y="1468058"/>
            <a:ext cx="238284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Quy tắc nhân</a:t>
            </a:r>
            <a:endParaRPr b="1" sz="2000">
              <a:solidFill>
                <a:schemeClr val="dk1"/>
              </a:solidFill>
              <a:highlight>
                <a:srgbClr val="00FF00"/>
              </a:highlight>
              <a:latin typeface="Roboto"/>
              <a:ea typeface="Roboto"/>
              <a:cs typeface="Roboto"/>
              <a:sym typeface="Roboto"/>
            </a:endParaRPr>
          </a:p>
        </p:txBody>
      </p:sp>
      <p:sp>
        <p:nvSpPr>
          <p:cNvPr id="500" name="Google Shape;500;p17"/>
          <p:cNvSpPr/>
          <p:nvPr/>
        </p:nvSpPr>
        <p:spPr>
          <a:xfrm>
            <a:off x="834259" y="3228945"/>
            <a:ext cx="7132294"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333333"/>
                </a:solidFill>
                <a:latin typeface="arial"/>
                <a:ea typeface="arial"/>
                <a:cs typeface="arial"/>
                <a:sym typeface="arial"/>
              </a:rPr>
              <a:t>Quy tắc tổng quát để phân tích một chương trình</a:t>
            </a:r>
            <a:endParaRPr b="1" sz="2000">
              <a:solidFill>
                <a:schemeClr val="dk1"/>
              </a:solidFill>
              <a:highlight>
                <a:srgbClr val="00FF00"/>
              </a:highlight>
              <a:latin typeface="Roboto"/>
              <a:ea typeface="Roboto"/>
              <a:cs typeface="Roboto"/>
              <a:sym typeface="Roboto"/>
            </a:endParaRPr>
          </a:p>
        </p:txBody>
      </p:sp>
      <p:sp>
        <p:nvSpPr>
          <p:cNvPr id="501" name="Google Shape;501;p17"/>
          <p:cNvSpPr/>
          <p:nvPr/>
        </p:nvSpPr>
        <p:spPr>
          <a:xfrm>
            <a:off x="834258" y="3789504"/>
            <a:ext cx="1051559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Thời gian thực hiện của mỗi lệnh gán, READ, WRITE là O(1).</a:t>
            </a:r>
            <a:endParaRPr/>
          </a:p>
        </p:txBody>
      </p:sp>
      <p:sp>
        <p:nvSpPr>
          <p:cNvPr id="502" name="Google Shape;502;p17"/>
          <p:cNvSpPr/>
          <p:nvPr/>
        </p:nvSpPr>
        <p:spPr>
          <a:xfrm>
            <a:off x="834257" y="4194643"/>
            <a:ext cx="1051559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Thời gian thực hiện của một chuỗi tuần tự các lệnh được xác định bằng qui tắc cộng. Như vậy thời gian này là thời gian thi hành một lệnh nào đó lâu nhất trong chuỗi lệnh.</a:t>
            </a:r>
            <a:endParaRPr/>
          </a:p>
        </p:txBody>
      </p:sp>
      <p:sp>
        <p:nvSpPr>
          <p:cNvPr id="503" name="Google Shape;503;p17"/>
          <p:cNvSpPr/>
          <p:nvPr/>
        </p:nvSpPr>
        <p:spPr>
          <a:xfrm>
            <a:off x="834257" y="4879460"/>
            <a:ext cx="1051559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Thời gian thực hiện cấu trúc IF là thời gian lớn nhất thực hiện lệnh sau THEN hoặc sau ELSE và thời gian kiểm tra điều kiện. Thường thời gian kiểm tra điều kiện là O(1).</a:t>
            </a:r>
            <a:endParaRPr/>
          </a:p>
        </p:txBody>
      </p:sp>
      <p:sp>
        <p:nvSpPr>
          <p:cNvPr id="504" name="Google Shape;504;p17"/>
          <p:cNvSpPr/>
          <p:nvPr/>
        </p:nvSpPr>
        <p:spPr>
          <a:xfrm>
            <a:off x="826369" y="5607765"/>
            <a:ext cx="10523486"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Roboto"/>
                <a:ea typeface="Roboto"/>
                <a:cs typeface="Roboto"/>
                <a:sym typeface="Roboto"/>
              </a:rPr>
              <a:t>Thời gian thực hiện vòng lặp là tổng (trên tất cả các lần lặp) thời gian thực hiện thân vòng lặp. Nếu thời gian thực hiện thân vòng lặp không đổi thì thời gian thực hiện vòng lặp là tích của số lần lặp với thời gian thực hiện thân vòng lặp.</a:t>
            </a:r>
            <a:endParaRPr/>
          </a:p>
        </p:txBody>
      </p:sp>
      <p:sp>
        <p:nvSpPr>
          <p:cNvPr id="505" name="Google Shape;505;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8"/>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Lưu ý</a:t>
            </a:r>
            <a:endParaRPr/>
          </a:p>
        </p:txBody>
      </p:sp>
      <p:sp>
        <p:nvSpPr>
          <p:cNvPr id="512" name="Google Shape;512;p18"/>
          <p:cNvSpPr/>
          <p:nvPr/>
        </p:nvSpPr>
        <p:spPr>
          <a:xfrm>
            <a:off x="1247619" y="2690336"/>
            <a:ext cx="1051559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333333"/>
                </a:solidFill>
                <a:latin typeface="Roboto"/>
                <a:ea typeface="Roboto"/>
                <a:cs typeface="Roboto"/>
                <a:sym typeface="Roboto"/>
              </a:rPr>
              <a:t>Trong một thuật toán, ta chú ý đặc biệt đến một phép toán gọi là </a:t>
            </a:r>
            <a:r>
              <a:rPr lang="en-US" sz="3000">
                <a:solidFill>
                  <a:srgbClr val="FF0000"/>
                </a:solidFill>
                <a:latin typeface="Roboto"/>
                <a:ea typeface="Roboto"/>
                <a:cs typeface="Roboto"/>
                <a:sym typeface="Roboto"/>
              </a:rPr>
              <a:t>phép toán tích cực</a:t>
            </a:r>
            <a:r>
              <a:rPr lang="en-US" sz="3000">
                <a:solidFill>
                  <a:srgbClr val="333333"/>
                </a:solidFill>
                <a:latin typeface="Roboto"/>
                <a:ea typeface="Roboto"/>
                <a:cs typeface="Roboto"/>
                <a:sym typeface="Roboto"/>
              </a:rPr>
              <a:t>. Đó là phép toán mà số lần thực hiện không ít hơn các phép toán khác</a:t>
            </a:r>
            <a:endParaRPr sz="3000">
              <a:solidFill>
                <a:schemeClr val="dk1"/>
              </a:solidFill>
              <a:latin typeface="Roboto"/>
              <a:ea typeface="Roboto"/>
              <a:cs typeface="Roboto"/>
              <a:sym typeface="Roboto"/>
            </a:endParaRPr>
          </a:p>
        </p:txBody>
      </p:sp>
      <p:sp>
        <p:nvSpPr>
          <p:cNvPr id="513" name="Google Shape;513;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9"/>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ví dụ minh họa</a:t>
            </a:r>
            <a:endParaRPr/>
          </a:p>
        </p:txBody>
      </p:sp>
      <p:pic>
        <p:nvPicPr>
          <p:cNvPr id="520" name="Google Shape;520;p19"/>
          <p:cNvPicPr preferRelativeResize="0"/>
          <p:nvPr/>
        </p:nvPicPr>
        <p:blipFill rotWithShape="1">
          <a:blip r:embed="rId3">
            <a:alphaModFix/>
          </a:blip>
          <a:srcRect b="0" l="0" r="0" t="0"/>
          <a:stretch/>
        </p:blipFill>
        <p:spPr>
          <a:xfrm>
            <a:off x="633844" y="1868168"/>
            <a:ext cx="3023756" cy="4489820"/>
          </a:xfrm>
          <a:prstGeom prst="rect">
            <a:avLst/>
          </a:prstGeom>
          <a:noFill/>
          <a:ln>
            <a:noFill/>
          </a:ln>
        </p:spPr>
      </p:pic>
      <p:sp>
        <p:nvSpPr>
          <p:cNvPr id="521" name="Google Shape;521;p19"/>
          <p:cNvSpPr/>
          <p:nvPr/>
        </p:nvSpPr>
        <p:spPr>
          <a:xfrm>
            <a:off x="5039638" y="2413337"/>
            <a:ext cx="6096000" cy="369332"/>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Phép toán tích cực: </a:t>
            </a:r>
            <a:r>
              <a:rPr lang="en-US" sz="1800">
                <a:solidFill>
                  <a:schemeClr val="dk1"/>
                </a:solidFill>
                <a:latin typeface="Roboto"/>
                <a:ea typeface="Roboto"/>
                <a:cs typeface="Roboto"/>
                <a:sym typeface="Roboto"/>
              </a:rPr>
              <a:t>p = p * x / j</a:t>
            </a:r>
            <a:endParaRPr/>
          </a:p>
        </p:txBody>
      </p:sp>
      <p:sp>
        <p:nvSpPr>
          <p:cNvPr id="522" name="Google Shape;522;p19"/>
          <p:cNvSpPr/>
          <p:nvPr/>
        </p:nvSpPr>
        <p:spPr>
          <a:xfrm>
            <a:off x="3816265" y="2887177"/>
            <a:ext cx="7407055" cy="369332"/>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Số lần thực hiện phép toán này: </a:t>
            </a:r>
            <a:r>
              <a:rPr lang="en-US" sz="1800">
                <a:solidFill>
                  <a:schemeClr val="dk1"/>
                </a:solidFill>
                <a:latin typeface="Roboto"/>
                <a:ea typeface="Roboto"/>
                <a:cs typeface="Roboto"/>
                <a:sym typeface="Roboto"/>
              </a:rPr>
              <a:t>0+1+2+…+n = n(n-1)/2 = n</a:t>
            </a:r>
            <a:r>
              <a:rPr baseline="30000" lang="en-US" sz="1800">
                <a:solidFill>
                  <a:schemeClr val="dk1"/>
                </a:solidFill>
                <a:latin typeface="Roboto"/>
                <a:ea typeface="Roboto"/>
                <a:cs typeface="Roboto"/>
                <a:sym typeface="Roboto"/>
              </a:rPr>
              <a:t>2</a:t>
            </a:r>
            <a:r>
              <a:rPr lang="en-US" sz="1800">
                <a:solidFill>
                  <a:schemeClr val="dk1"/>
                </a:solidFill>
                <a:latin typeface="Roboto"/>
                <a:ea typeface="Roboto"/>
                <a:cs typeface="Roboto"/>
                <a:sym typeface="Roboto"/>
              </a:rPr>
              <a:t>/2 – n/2</a:t>
            </a:r>
            <a:endParaRPr/>
          </a:p>
        </p:txBody>
      </p:sp>
      <p:sp>
        <p:nvSpPr>
          <p:cNvPr id="523" name="Google Shape;523;p19"/>
          <p:cNvSpPr/>
          <p:nvPr/>
        </p:nvSpPr>
        <p:spPr>
          <a:xfrm>
            <a:off x="5253860" y="3911288"/>
            <a:ext cx="6096000" cy="923330"/>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Vậy độ phức tạp: </a:t>
            </a:r>
            <a:r>
              <a:rPr b="1" lang="en-US" sz="1800">
                <a:solidFill>
                  <a:schemeClr val="dk1"/>
                </a:solidFill>
                <a:highlight>
                  <a:srgbClr val="FFFF00"/>
                </a:highlight>
                <a:latin typeface="Roboto"/>
                <a:ea typeface="Roboto"/>
                <a:cs typeface="Roboto"/>
                <a:sym typeface="Roboto"/>
              </a:rPr>
              <a:t>O(n</a:t>
            </a:r>
            <a:r>
              <a:rPr b="1" baseline="30000" lang="en-US" sz="1800">
                <a:solidFill>
                  <a:schemeClr val="dk1"/>
                </a:solidFill>
                <a:highlight>
                  <a:srgbClr val="FFFF00"/>
                </a:highlight>
                <a:latin typeface="Roboto"/>
                <a:ea typeface="Roboto"/>
                <a:cs typeface="Roboto"/>
                <a:sym typeface="Roboto"/>
              </a:rPr>
              <a:t>2</a:t>
            </a:r>
            <a:r>
              <a:rPr b="1" lang="en-US" sz="1800">
                <a:solidFill>
                  <a:schemeClr val="dk1"/>
                </a:solidFill>
                <a:highlight>
                  <a:srgbClr val="FFFF00"/>
                </a:highlight>
                <a:latin typeface="Roboto"/>
                <a:ea typeface="Roboto"/>
                <a:cs typeface="Roboto"/>
                <a:sym typeface="Roboto"/>
              </a:rPr>
              <a:t>/2 – n/2)</a:t>
            </a:r>
            <a:endParaRPr b="1" sz="1800">
              <a:solidFill>
                <a:schemeClr val="dk1"/>
              </a:solidFill>
              <a:highlight>
                <a:srgbClr val="FFFF00"/>
              </a:highlight>
              <a:latin typeface="Roboto"/>
              <a:ea typeface="Roboto"/>
              <a:cs typeface="Roboto"/>
              <a:sym typeface="Roboto"/>
            </a:endParaRPr>
          </a:p>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 O(n</a:t>
            </a:r>
            <a:r>
              <a:rPr b="1" baseline="30000" lang="en-US" sz="1800">
                <a:solidFill>
                  <a:schemeClr val="dk1"/>
                </a:solidFill>
                <a:latin typeface="Roboto"/>
                <a:ea typeface="Roboto"/>
                <a:cs typeface="Roboto"/>
                <a:sym typeface="Roboto"/>
              </a:rPr>
              <a:t>2</a:t>
            </a:r>
            <a:r>
              <a:rPr b="1" lang="en-US" sz="1800">
                <a:solidFill>
                  <a:schemeClr val="dk1"/>
                </a:solidFill>
                <a:latin typeface="Roboto"/>
                <a:ea typeface="Roboto"/>
                <a:cs typeface="Roboto"/>
                <a:sym typeface="Roboto"/>
              </a:rPr>
              <a:t>/2) sử dụng quy tắc lấy max</a:t>
            </a:r>
            <a:endParaRPr/>
          </a:p>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 O(n</a:t>
            </a:r>
            <a:r>
              <a:rPr b="1" baseline="30000" lang="en-US" sz="1800">
                <a:solidFill>
                  <a:schemeClr val="dk1"/>
                </a:solidFill>
                <a:latin typeface="Roboto"/>
                <a:ea typeface="Roboto"/>
                <a:cs typeface="Roboto"/>
                <a:sym typeface="Roboto"/>
              </a:rPr>
              <a:t>2</a:t>
            </a:r>
            <a:r>
              <a:rPr b="1" lang="en-US" sz="1800">
                <a:solidFill>
                  <a:schemeClr val="dk1"/>
                </a:solidFill>
                <a:latin typeface="Roboto"/>
                <a:ea typeface="Roboto"/>
                <a:cs typeface="Roboto"/>
                <a:sym typeface="Roboto"/>
              </a:rPr>
              <a:t>)  sử dụng quy tắc bỏ hằng số</a:t>
            </a:r>
            <a:endParaRPr b="1" sz="1800">
              <a:solidFill>
                <a:schemeClr val="dk1"/>
              </a:solidFill>
              <a:latin typeface="Roboto"/>
              <a:ea typeface="Roboto"/>
              <a:cs typeface="Roboto"/>
              <a:sym typeface="Roboto"/>
            </a:endParaRPr>
          </a:p>
        </p:txBody>
      </p:sp>
      <p:sp>
        <p:nvSpPr>
          <p:cNvPr id="524" name="Google Shape;524;p19"/>
          <p:cNvSpPr/>
          <p:nvPr/>
        </p:nvSpPr>
        <p:spPr>
          <a:xfrm>
            <a:off x="834259" y="1468058"/>
            <a:ext cx="238284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Ví dụ 1</a:t>
            </a:r>
            <a:endParaRPr b="1" sz="2000">
              <a:solidFill>
                <a:schemeClr val="dk1"/>
              </a:solidFill>
              <a:highlight>
                <a:srgbClr val="00FF00"/>
              </a:highlight>
              <a:latin typeface="Roboto"/>
              <a:ea typeface="Roboto"/>
              <a:cs typeface="Roboto"/>
              <a:sym typeface="Roboto"/>
            </a:endParaRPr>
          </a:p>
        </p:txBody>
      </p:sp>
      <p:sp>
        <p:nvSpPr>
          <p:cNvPr id="525" name="Google Shape;525;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0"/>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ví dụ minh họa</a:t>
            </a:r>
            <a:endParaRPr/>
          </a:p>
        </p:txBody>
      </p:sp>
      <p:sp>
        <p:nvSpPr>
          <p:cNvPr id="532" name="Google Shape;532;p20"/>
          <p:cNvSpPr/>
          <p:nvPr/>
        </p:nvSpPr>
        <p:spPr>
          <a:xfrm>
            <a:off x="5039638" y="2413337"/>
            <a:ext cx="6096000" cy="369332"/>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None/>
            </a:pPr>
            <a:r>
              <a:rPr b="1" lang="en-US" sz="1800">
                <a:solidFill>
                  <a:schemeClr val="dk1"/>
                </a:solidFill>
                <a:latin typeface="Roboto"/>
                <a:ea typeface="Roboto"/>
                <a:cs typeface="Roboto"/>
                <a:sym typeface="Roboto"/>
              </a:rPr>
              <a:t>Phép toán tích cực: </a:t>
            </a:r>
            <a:r>
              <a:rPr lang="en-US" sz="1800">
                <a:solidFill>
                  <a:srgbClr val="333333"/>
                </a:solidFill>
                <a:latin typeface="Roboto"/>
                <a:ea typeface="Roboto"/>
                <a:cs typeface="Roboto"/>
                <a:sym typeface="Roboto"/>
              </a:rPr>
              <a:t>p = p * x / i</a:t>
            </a:r>
            <a:endParaRPr sz="1800">
              <a:solidFill>
                <a:srgbClr val="333333"/>
              </a:solidFill>
              <a:latin typeface="Roboto"/>
              <a:ea typeface="Roboto"/>
              <a:cs typeface="Roboto"/>
              <a:sym typeface="Roboto"/>
            </a:endParaRPr>
          </a:p>
        </p:txBody>
      </p:sp>
      <p:sp>
        <p:nvSpPr>
          <p:cNvPr id="533" name="Google Shape;533;p20"/>
          <p:cNvSpPr/>
          <p:nvPr/>
        </p:nvSpPr>
        <p:spPr>
          <a:xfrm>
            <a:off x="5039638" y="2792980"/>
            <a:ext cx="7407055" cy="369332"/>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Số lần thực hiện phép toán là </a:t>
            </a:r>
            <a:r>
              <a:rPr lang="en-US" sz="1800">
                <a:solidFill>
                  <a:schemeClr val="dk1"/>
                </a:solidFill>
                <a:latin typeface="Roboto"/>
                <a:ea typeface="Roboto"/>
                <a:cs typeface="Roboto"/>
                <a:sym typeface="Roboto"/>
              </a:rPr>
              <a:t>n</a:t>
            </a:r>
            <a:endParaRPr/>
          </a:p>
        </p:txBody>
      </p:sp>
      <p:sp>
        <p:nvSpPr>
          <p:cNvPr id="534" name="Google Shape;534;p20"/>
          <p:cNvSpPr/>
          <p:nvPr/>
        </p:nvSpPr>
        <p:spPr>
          <a:xfrm>
            <a:off x="5253860" y="3911288"/>
            <a:ext cx="6096000" cy="369332"/>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chemeClr val="dk1"/>
              </a:buClr>
              <a:buSzPts val="1800"/>
              <a:buFont typeface="Roboto"/>
              <a:buNone/>
            </a:pPr>
            <a:r>
              <a:rPr b="1" lang="en-US" sz="1800">
                <a:solidFill>
                  <a:schemeClr val="dk1"/>
                </a:solidFill>
                <a:latin typeface="Roboto"/>
                <a:ea typeface="Roboto"/>
                <a:cs typeface="Roboto"/>
                <a:sym typeface="Roboto"/>
              </a:rPr>
              <a:t>Vậy độ phức tạp: </a:t>
            </a:r>
            <a:r>
              <a:rPr b="1" lang="en-US" sz="1800">
                <a:solidFill>
                  <a:schemeClr val="dk1"/>
                </a:solidFill>
                <a:highlight>
                  <a:srgbClr val="FFFF00"/>
                </a:highlight>
                <a:latin typeface="Roboto"/>
                <a:ea typeface="Roboto"/>
                <a:cs typeface="Roboto"/>
                <a:sym typeface="Roboto"/>
              </a:rPr>
              <a:t>O(n)</a:t>
            </a:r>
            <a:endParaRPr b="1" sz="1800">
              <a:solidFill>
                <a:schemeClr val="dk1"/>
              </a:solidFill>
              <a:latin typeface="Roboto"/>
              <a:ea typeface="Roboto"/>
              <a:cs typeface="Roboto"/>
              <a:sym typeface="Roboto"/>
            </a:endParaRPr>
          </a:p>
        </p:txBody>
      </p:sp>
      <p:sp>
        <p:nvSpPr>
          <p:cNvPr id="535" name="Google Shape;535;p20"/>
          <p:cNvSpPr/>
          <p:nvPr/>
        </p:nvSpPr>
        <p:spPr>
          <a:xfrm>
            <a:off x="834259" y="1468058"/>
            <a:ext cx="238284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Ví dụ 2</a:t>
            </a:r>
            <a:endParaRPr b="1" sz="2000">
              <a:solidFill>
                <a:schemeClr val="dk1"/>
              </a:solidFill>
              <a:highlight>
                <a:srgbClr val="00FF00"/>
              </a:highlight>
              <a:latin typeface="Roboto"/>
              <a:ea typeface="Roboto"/>
              <a:cs typeface="Roboto"/>
              <a:sym typeface="Roboto"/>
            </a:endParaRPr>
          </a:p>
        </p:txBody>
      </p:sp>
      <p:pic>
        <p:nvPicPr>
          <p:cNvPr descr="A picture containing table&#10;&#10;Description automatically generated" id="536" name="Google Shape;536;p20"/>
          <p:cNvPicPr preferRelativeResize="0"/>
          <p:nvPr/>
        </p:nvPicPr>
        <p:blipFill rotWithShape="1">
          <a:blip r:embed="rId3">
            <a:alphaModFix/>
          </a:blip>
          <a:srcRect b="0" l="0" r="0" t="0"/>
          <a:stretch/>
        </p:blipFill>
        <p:spPr>
          <a:xfrm>
            <a:off x="601539" y="2051508"/>
            <a:ext cx="2740821" cy="4066300"/>
          </a:xfrm>
          <a:prstGeom prst="rect">
            <a:avLst/>
          </a:prstGeom>
          <a:noFill/>
          <a:ln>
            <a:noFill/>
          </a:ln>
        </p:spPr>
      </p:pic>
      <p:sp>
        <p:nvSpPr>
          <p:cNvPr id="537" name="Google Shape;537;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Thuật toán là gì?</a:t>
            </a:r>
            <a:endParaRPr/>
          </a:p>
        </p:txBody>
      </p:sp>
      <p:pic>
        <p:nvPicPr>
          <p:cNvPr descr="Diagram&#10;&#10;Description automatically generated" id="145" name="Google Shape;145;p4"/>
          <p:cNvPicPr preferRelativeResize="0"/>
          <p:nvPr/>
        </p:nvPicPr>
        <p:blipFill rotWithShape="1">
          <a:blip r:embed="rId3">
            <a:alphaModFix/>
          </a:blip>
          <a:srcRect b="0" l="0" r="0" t="0"/>
          <a:stretch/>
        </p:blipFill>
        <p:spPr>
          <a:xfrm>
            <a:off x="2476422" y="1496727"/>
            <a:ext cx="6713063" cy="2309008"/>
          </a:xfrm>
          <a:prstGeom prst="rect">
            <a:avLst/>
          </a:prstGeom>
          <a:noFill/>
          <a:ln>
            <a:noFill/>
          </a:ln>
        </p:spPr>
      </p:pic>
      <p:sp>
        <p:nvSpPr>
          <p:cNvPr id="146" name="Google Shape;146;p4"/>
          <p:cNvSpPr/>
          <p:nvPr/>
        </p:nvSpPr>
        <p:spPr>
          <a:xfrm>
            <a:off x="985823" y="4175187"/>
            <a:ext cx="1014981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Thuật toán hay giải thuật (Algorithm) là tập hợp h</a:t>
            </a:r>
            <a:r>
              <a:rPr lang="en-US" sz="2000">
                <a:solidFill>
                  <a:schemeClr val="dk1"/>
                </a:solidFill>
                <a:latin typeface="Roboto"/>
                <a:ea typeface="Roboto"/>
                <a:cs typeface="Roboto"/>
                <a:sym typeface="Roboto"/>
              </a:rPr>
              <a:t>ữu</a:t>
            </a:r>
            <a:r>
              <a:rPr lang="en-US" sz="2000">
                <a:solidFill>
                  <a:schemeClr val="dk1"/>
                </a:solidFill>
                <a:latin typeface="Roboto"/>
                <a:ea typeface="Roboto"/>
                <a:cs typeface="Roboto"/>
                <a:sym typeface="Roboto"/>
              </a:rPr>
              <a:t> hạn các hướng dẫn rõ ràng để giải quyết một bài toán (vấn đề).</a:t>
            </a:r>
            <a:endParaRPr/>
          </a:p>
        </p:txBody>
      </p:sp>
      <p:sp>
        <p:nvSpPr>
          <p:cNvPr id="147" name="Google Shape;147;p4"/>
          <p:cNvSpPr/>
          <p:nvPr/>
        </p:nvSpPr>
        <p:spPr>
          <a:xfrm>
            <a:off x="985822" y="5037405"/>
            <a:ext cx="1036403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Mở rộng ra hơn nữa (máy tính):  Một dãy hữu hạn các bước không mập mờ và có thể thực thi được, quá trình hành động theo các bước này phải dừng và cho được kết quả như mong muốn.</a:t>
            </a:r>
            <a:endParaRPr/>
          </a:p>
        </p:txBody>
      </p:sp>
      <p:sp>
        <p:nvSpPr>
          <p:cNvPr id="148" name="Google Shape;148;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1"/>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ví dụ minh họa</a:t>
            </a:r>
            <a:endParaRPr/>
          </a:p>
        </p:txBody>
      </p:sp>
      <p:sp>
        <p:nvSpPr>
          <p:cNvPr id="544" name="Google Shape;544;p21"/>
          <p:cNvSpPr/>
          <p:nvPr/>
        </p:nvSpPr>
        <p:spPr>
          <a:xfrm>
            <a:off x="4765345" y="2725792"/>
            <a:ext cx="6096000" cy="646331"/>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rgbClr val="333333"/>
              </a:buClr>
              <a:buSzPts val="1800"/>
              <a:buFont typeface="Helvetica Neue"/>
              <a:buNone/>
            </a:pPr>
            <a:r>
              <a:rPr b="1" lang="en-US" sz="1800">
                <a:solidFill>
                  <a:srgbClr val="333333"/>
                </a:solidFill>
                <a:latin typeface="Helvetica Neue"/>
                <a:ea typeface="Helvetica Neue"/>
                <a:cs typeface="Helvetica Neue"/>
                <a:sym typeface="Helvetica Neue"/>
              </a:rPr>
              <a:t>Độ phức tạp của thuật toán </a:t>
            </a:r>
            <a:r>
              <a:rPr b="1" lang="en-US" sz="1800">
                <a:solidFill>
                  <a:srgbClr val="333333"/>
                </a:solidFill>
                <a:highlight>
                  <a:srgbClr val="FFFF00"/>
                </a:highlight>
                <a:latin typeface="Helvetica Neue"/>
                <a:ea typeface="Helvetica Neue"/>
                <a:cs typeface="Helvetica Neue"/>
                <a:sym typeface="Helvetica Neue"/>
              </a:rPr>
              <a:t>là O(1)</a:t>
            </a:r>
            <a:r>
              <a:rPr b="1" lang="en-US" sz="1800">
                <a:solidFill>
                  <a:srgbClr val="333333"/>
                </a:solidFill>
                <a:latin typeface="Helvetica Neue"/>
                <a:ea typeface="Helvetica Neue"/>
                <a:cs typeface="Helvetica Neue"/>
                <a:sym typeface="Helvetica Neue"/>
              </a:rPr>
              <a:t>, nghĩa là thời gian tính toán không phụ thuộc vào n</a:t>
            </a:r>
            <a:endParaRPr b="1" sz="1800">
              <a:solidFill>
                <a:schemeClr val="dk1"/>
              </a:solidFill>
              <a:latin typeface="Roboto"/>
              <a:ea typeface="Roboto"/>
              <a:cs typeface="Roboto"/>
              <a:sym typeface="Roboto"/>
            </a:endParaRPr>
          </a:p>
        </p:txBody>
      </p:sp>
      <p:sp>
        <p:nvSpPr>
          <p:cNvPr id="545" name="Google Shape;545;p21"/>
          <p:cNvSpPr/>
          <p:nvPr/>
        </p:nvSpPr>
        <p:spPr>
          <a:xfrm>
            <a:off x="834259" y="1468058"/>
            <a:ext cx="238284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Ví dụ 3</a:t>
            </a:r>
            <a:endParaRPr b="1" sz="2000">
              <a:solidFill>
                <a:schemeClr val="dk1"/>
              </a:solidFill>
              <a:highlight>
                <a:srgbClr val="00FF00"/>
              </a:highlight>
              <a:latin typeface="Roboto"/>
              <a:ea typeface="Roboto"/>
              <a:cs typeface="Roboto"/>
              <a:sym typeface="Roboto"/>
            </a:endParaRPr>
          </a:p>
        </p:txBody>
      </p:sp>
      <p:pic>
        <p:nvPicPr>
          <p:cNvPr descr="A picture containing logo&#10;&#10;Description automatically generated" id="546" name="Google Shape;546;p21"/>
          <p:cNvPicPr preferRelativeResize="0"/>
          <p:nvPr/>
        </p:nvPicPr>
        <p:blipFill rotWithShape="1">
          <a:blip r:embed="rId3">
            <a:alphaModFix/>
          </a:blip>
          <a:srcRect b="0" l="0" r="0" t="0"/>
          <a:stretch/>
        </p:blipFill>
        <p:spPr>
          <a:xfrm>
            <a:off x="834259" y="2655032"/>
            <a:ext cx="2465000" cy="717091"/>
          </a:xfrm>
          <a:prstGeom prst="rect">
            <a:avLst/>
          </a:prstGeom>
          <a:noFill/>
          <a:ln>
            <a:noFill/>
          </a:ln>
        </p:spPr>
      </p:pic>
      <p:sp>
        <p:nvSpPr>
          <p:cNvPr id="547" name="Google Shape;547;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2"/>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ví dụ minh họa</a:t>
            </a:r>
            <a:endParaRPr/>
          </a:p>
        </p:txBody>
      </p:sp>
      <p:sp>
        <p:nvSpPr>
          <p:cNvPr id="554" name="Google Shape;554;p22"/>
          <p:cNvSpPr/>
          <p:nvPr/>
        </p:nvSpPr>
        <p:spPr>
          <a:xfrm>
            <a:off x="4765345" y="2725792"/>
            <a:ext cx="6096000" cy="646331"/>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None/>
            </a:pPr>
            <a:r>
              <a:rPr b="1" lang="en-US" sz="1800">
                <a:solidFill>
                  <a:srgbClr val="333333"/>
                </a:solidFill>
                <a:latin typeface="Roboto"/>
                <a:ea typeface="Roboto"/>
                <a:cs typeface="Roboto"/>
                <a:sym typeface="Roboto"/>
              </a:rPr>
              <a:t>Vòng lặp lặp n lần phép gán s = s+i, nên thời gian tính toán tỉ lệ thuận với n, tức độ phức tạp là </a:t>
            </a:r>
            <a:r>
              <a:rPr b="1" lang="en-US" sz="1800">
                <a:solidFill>
                  <a:srgbClr val="333333"/>
                </a:solidFill>
                <a:highlight>
                  <a:srgbClr val="FFFF00"/>
                </a:highlight>
                <a:latin typeface="Roboto"/>
                <a:ea typeface="Roboto"/>
                <a:cs typeface="Roboto"/>
                <a:sym typeface="Roboto"/>
              </a:rPr>
              <a:t>O(n)</a:t>
            </a:r>
            <a:r>
              <a:rPr b="1" lang="en-US" sz="1800">
                <a:solidFill>
                  <a:srgbClr val="333333"/>
                </a:solidFill>
                <a:latin typeface="Roboto"/>
                <a:ea typeface="Roboto"/>
                <a:cs typeface="Roboto"/>
                <a:sym typeface="Roboto"/>
              </a:rPr>
              <a:t>.</a:t>
            </a:r>
            <a:endParaRPr/>
          </a:p>
        </p:txBody>
      </p:sp>
      <p:sp>
        <p:nvSpPr>
          <p:cNvPr id="555" name="Google Shape;555;p22"/>
          <p:cNvSpPr/>
          <p:nvPr/>
        </p:nvSpPr>
        <p:spPr>
          <a:xfrm>
            <a:off x="834259" y="1468058"/>
            <a:ext cx="6931878"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Ví dụ 4: </a:t>
            </a:r>
            <a:r>
              <a:rPr lang="en-US" sz="2000">
                <a:solidFill>
                  <a:schemeClr val="dk1"/>
                </a:solidFill>
                <a:latin typeface="Roboto"/>
                <a:ea typeface="Roboto"/>
                <a:cs typeface="Roboto"/>
                <a:sym typeface="Roboto"/>
              </a:rPr>
              <a:t>Thuật toán tính tổng các số tự nhiên từ 1 đến n.</a:t>
            </a:r>
            <a:endParaRPr sz="2000">
              <a:solidFill>
                <a:schemeClr val="dk1"/>
              </a:solidFill>
              <a:highlight>
                <a:srgbClr val="00FF00"/>
              </a:highlight>
              <a:latin typeface="Roboto"/>
              <a:ea typeface="Roboto"/>
              <a:cs typeface="Roboto"/>
              <a:sym typeface="Roboto"/>
            </a:endParaRPr>
          </a:p>
        </p:txBody>
      </p:sp>
      <p:pic>
        <p:nvPicPr>
          <p:cNvPr descr="Text&#10;&#10;Description automatically generated with medium confidence" id="556" name="Google Shape;556;p22"/>
          <p:cNvPicPr preferRelativeResize="0"/>
          <p:nvPr/>
        </p:nvPicPr>
        <p:blipFill rotWithShape="1">
          <a:blip r:embed="rId3">
            <a:alphaModFix/>
          </a:blip>
          <a:srcRect b="0" l="0" r="0" t="0"/>
          <a:stretch/>
        </p:blipFill>
        <p:spPr>
          <a:xfrm>
            <a:off x="559694" y="2126236"/>
            <a:ext cx="3113693" cy="1793982"/>
          </a:xfrm>
          <a:prstGeom prst="rect">
            <a:avLst/>
          </a:prstGeom>
          <a:noFill/>
          <a:ln>
            <a:noFill/>
          </a:ln>
        </p:spPr>
      </p:pic>
      <p:sp>
        <p:nvSpPr>
          <p:cNvPr id="557" name="Google Shape;557;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3"/>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ví dụ minh họa</a:t>
            </a:r>
            <a:endParaRPr/>
          </a:p>
        </p:txBody>
      </p:sp>
      <p:sp>
        <p:nvSpPr>
          <p:cNvPr id="564" name="Google Shape;564;p23"/>
          <p:cNvSpPr/>
          <p:nvPr/>
        </p:nvSpPr>
        <p:spPr>
          <a:xfrm>
            <a:off x="4718137" y="2854694"/>
            <a:ext cx="6096000" cy="646331"/>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None/>
            </a:pPr>
            <a:r>
              <a:rPr b="1" lang="en-US" sz="1800">
                <a:solidFill>
                  <a:srgbClr val="333333"/>
                </a:solidFill>
                <a:latin typeface="Roboto"/>
                <a:ea typeface="Roboto"/>
                <a:cs typeface="Roboto"/>
                <a:sym typeface="Roboto"/>
              </a:rPr>
              <a:t>Dùng quy tắc nhân ta có O(</a:t>
            </a:r>
            <a:r>
              <a:rPr b="1" lang="en-US" sz="1800">
                <a:solidFill>
                  <a:schemeClr val="dk1"/>
                </a:solidFill>
                <a:latin typeface="Roboto"/>
                <a:ea typeface="Roboto"/>
                <a:cs typeface="Roboto"/>
                <a:sym typeface="Roboto"/>
              </a:rPr>
              <a:t>n</a:t>
            </a:r>
            <a:r>
              <a:rPr b="1" baseline="30000" lang="en-US" sz="1800">
                <a:solidFill>
                  <a:schemeClr val="dk1"/>
                </a:solidFill>
                <a:latin typeface="Roboto"/>
                <a:ea typeface="Roboto"/>
                <a:cs typeface="Roboto"/>
                <a:sym typeface="Roboto"/>
              </a:rPr>
              <a:t>2</a:t>
            </a:r>
            <a:r>
              <a:rPr b="1" lang="en-US" sz="1800">
                <a:solidFill>
                  <a:srgbClr val="333333"/>
                </a:solidFill>
                <a:latin typeface="Roboto"/>
                <a:ea typeface="Roboto"/>
                <a:cs typeface="Roboto"/>
                <a:sym typeface="Roboto"/>
              </a:rPr>
              <a:t>)</a:t>
            </a:r>
            <a:br>
              <a:rPr b="1" lang="en-US" sz="1800">
                <a:solidFill>
                  <a:schemeClr val="dk1"/>
                </a:solidFill>
                <a:latin typeface="Roboto"/>
                <a:ea typeface="Roboto"/>
                <a:cs typeface="Roboto"/>
                <a:sym typeface="Roboto"/>
              </a:rPr>
            </a:br>
            <a:r>
              <a:rPr b="1" lang="en-US" sz="1800">
                <a:solidFill>
                  <a:srgbClr val="333333"/>
                </a:solidFill>
                <a:latin typeface="Roboto"/>
                <a:ea typeface="Roboto"/>
                <a:cs typeface="Roboto"/>
                <a:sym typeface="Roboto"/>
              </a:rPr>
              <a:t>tương tự như vậy ta sẽ có O(</a:t>
            </a:r>
            <a:r>
              <a:rPr b="1" lang="en-US" sz="1800">
                <a:solidFill>
                  <a:schemeClr val="dk1"/>
                </a:solidFill>
                <a:latin typeface="Roboto"/>
                <a:ea typeface="Roboto"/>
                <a:cs typeface="Roboto"/>
                <a:sym typeface="Roboto"/>
              </a:rPr>
              <a:t>n</a:t>
            </a:r>
            <a:r>
              <a:rPr b="1" baseline="30000" lang="en-US" sz="1800">
                <a:solidFill>
                  <a:schemeClr val="dk1"/>
                </a:solidFill>
                <a:latin typeface="Roboto"/>
                <a:ea typeface="Roboto"/>
                <a:cs typeface="Roboto"/>
                <a:sym typeface="Roboto"/>
              </a:rPr>
              <a:t>3</a:t>
            </a:r>
            <a:r>
              <a:rPr b="1" lang="en-US" sz="1800">
                <a:solidFill>
                  <a:srgbClr val="333333"/>
                </a:solidFill>
                <a:latin typeface="Roboto"/>
                <a:ea typeface="Roboto"/>
                <a:cs typeface="Roboto"/>
                <a:sym typeface="Roboto"/>
              </a:rPr>
              <a:t>), O(</a:t>
            </a:r>
            <a:r>
              <a:rPr b="1" lang="en-US" sz="1800">
                <a:solidFill>
                  <a:schemeClr val="dk1"/>
                </a:solidFill>
                <a:latin typeface="Roboto"/>
                <a:ea typeface="Roboto"/>
                <a:cs typeface="Roboto"/>
                <a:sym typeface="Roboto"/>
              </a:rPr>
              <a:t>n</a:t>
            </a:r>
            <a:r>
              <a:rPr b="1" baseline="30000" lang="en-US" sz="1800">
                <a:solidFill>
                  <a:schemeClr val="dk1"/>
                </a:solidFill>
                <a:latin typeface="Roboto"/>
                <a:ea typeface="Roboto"/>
                <a:cs typeface="Roboto"/>
                <a:sym typeface="Roboto"/>
              </a:rPr>
              <a:t>4</a:t>
            </a:r>
            <a:r>
              <a:rPr b="1" lang="en-US" sz="1800">
                <a:solidFill>
                  <a:srgbClr val="333333"/>
                </a:solidFill>
                <a:latin typeface="Roboto"/>
                <a:ea typeface="Roboto"/>
                <a:cs typeface="Roboto"/>
                <a:sym typeface="Roboto"/>
              </a:rPr>
              <a:t>).</a:t>
            </a:r>
            <a:endParaRPr b="1" sz="1800">
              <a:solidFill>
                <a:srgbClr val="333333"/>
              </a:solidFill>
              <a:latin typeface="Roboto"/>
              <a:ea typeface="Roboto"/>
              <a:cs typeface="Roboto"/>
              <a:sym typeface="Roboto"/>
            </a:endParaRPr>
          </a:p>
        </p:txBody>
      </p:sp>
      <p:sp>
        <p:nvSpPr>
          <p:cNvPr id="565" name="Google Shape;565;p23"/>
          <p:cNvSpPr/>
          <p:nvPr/>
        </p:nvSpPr>
        <p:spPr>
          <a:xfrm>
            <a:off x="834259" y="1468058"/>
            <a:ext cx="6931878"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Ví dụ 5:</a:t>
            </a:r>
            <a:endParaRPr sz="2000">
              <a:solidFill>
                <a:schemeClr val="dk1"/>
              </a:solidFill>
              <a:highlight>
                <a:srgbClr val="00FF00"/>
              </a:highlight>
              <a:latin typeface="Roboto"/>
              <a:ea typeface="Roboto"/>
              <a:cs typeface="Roboto"/>
              <a:sym typeface="Roboto"/>
            </a:endParaRPr>
          </a:p>
        </p:txBody>
      </p:sp>
      <p:pic>
        <p:nvPicPr>
          <p:cNvPr descr="Text&#10;&#10;Description automatically generated" id="566" name="Google Shape;566;p23"/>
          <p:cNvPicPr preferRelativeResize="0"/>
          <p:nvPr/>
        </p:nvPicPr>
        <p:blipFill rotWithShape="1">
          <a:blip r:embed="rId3">
            <a:alphaModFix/>
          </a:blip>
          <a:srcRect b="0" l="0" r="0" t="0"/>
          <a:stretch/>
        </p:blipFill>
        <p:spPr>
          <a:xfrm>
            <a:off x="592550" y="2174608"/>
            <a:ext cx="3844525" cy="1745728"/>
          </a:xfrm>
          <a:prstGeom prst="rect">
            <a:avLst/>
          </a:prstGeom>
          <a:noFill/>
          <a:ln>
            <a:noFill/>
          </a:ln>
        </p:spPr>
      </p:pic>
      <p:sp>
        <p:nvSpPr>
          <p:cNvPr id="567" name="Google Shape;567;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1" name="Shape 571"/>
        <p:cNvGrpSpPr/>
        <p:nvPr/>
      </p:nvGrpSpPr>
      <p:grpSpPr>
        <a:xfrm>
          <a:off x="0" y="0"/>
          <a:ext cx="0" cy="0"/>
          <a:chOff x="0" y="0"/>
          <a:chExt cx="0" cy="0"/>
        </a:xfrm>
      </p:grpSpPr>
      <p:sp>
        <p:nvSpPr>
          <p:cNvPr id="572" name="Google Shape;572;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3" name="Google Shape;573;p24"/>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txBox="1"/>
          <p:nvPr/>
        </p:nvSpPr>
        <p:spPr>
          <a:xfrm>
            <a:off x="890170" y="3008460"/>
            <a:ext cx="10406637" cy="96991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880"/>
              <a:buFont typeface="Noto Sans Symbols"/>
              <a:buNone/>
            </a:pPr>
            <a:r>
              <a:rPr b="1" lang="en-US" sz="3600" cap="none">
                <a:solidFill>
                  <a:schemeClr val="dk1"/>
                </a:solidFill>
                <a:latin typeface="Roboto"/>
                <a:ea typeface="Roboto"/>
                <a:cs typeface="Roboto"/>
                <a:sym typeface="Roboto"/>
              </a:rPr>
              <a:t>III – TỔNG KẾT LÝ THUYẾT VÀ QUIZ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5"/>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Tổng kết lý thuyết</a:t>
            </a:r>
            <a:endParaRPr/>
          </a:p>
        </p:txBody>
      </p:sp>
      <p:sp>
        <p:nvSpPr>
          <p:cNvPr id="583" name="Google Shape;583;p25"/>
          <p:cNvSpPr/>
          <p:nvPr/>
        </p:nvSpPr>
        <p:spPr>
          <a:xfrm>
            <a:off x="834259" y="1468058"/>
            <a:ext cx="693187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Phần I: Tổng quan về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Khái niệm về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Các đặc trưng của thuật toán.</a:t>
            </a:r>
            <a:endParaRPr/>
          </a:p>
        </p:txBody>
      </p:sp>
      <p:sp>
        <p:nvSpPr>
          <p:cNvPr id="584" name="Google Shape;584;p25"/>
          <p:cNvSpPr/>
          <p:nvPr/>
        </p:nvSpPr>
        <p:spPr>
          <a:xfrm>
            <a:off x="834259" y="2974837"/>
            <a:ext cx="10414114"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Phần II: Độ phức tạp của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Các khái niệm liên quan độ phức tạp của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Phân tích độ phức tạp của thuật toán bằng lý thuyết.</a:t>
            </a:r>
            <a:endParaRPr/>
          </a:p>
        </p:txBody>
      </p:sp>
      <p:sp>
        <p:nvSpPr>
          <p:cNvPr id="585" name="Google Shape;585;p25"/>
          <p:cNvSpPr/>
          <p:nvPr/>
        </p:nvSpPr>
        <p:spPr>
          <a:xfrm>
            <a:off x="834259" y="4173840"/>
            <a:ext cx="10414114"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Roboto"/>
                <a:ea typeface="Roboto"/>
                <a:cs typeface="Roboto"/>
                <a:sym typeface="Roboto"/>
              </a:rPr>
              <a:t>Phần III: Bốn quy tắc ước lượng độ phức tạp của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Khái niệm, định nghĩa các quy tắc.</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Ước tính độ phức tạp của thuật toán.</a:t>
            </a:r>
            <a:endParaRPr/>
          </a:p>
          <a:p>
            <a:pPr indent="-342900" lvl="0" marL="342900" marR="0" rtl="0" algn="just">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Các ví dụ minh họa</a:t>
            </a:r>
            <a:endParaRPr/>
          </a:p>
        </p:txBody>
      </p:sp>
      <p:sp>
        <p:nvSpPr>
          <p:cNvPr id="586" name="Google Shape;586;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6"/>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Quiz</a:t>
            </a:r>
            <a:endParaRPr/>
          </a:p>
        </p:txBody>
      </p:sp>
      <p:pic>
        <p:nvPicPr>
          <p:cNvPr descr="Trắc nghiệm vui cùng KAHOOT - Office 365 Việt Nam" id="593" name="Google Shape;593;p26"/>
          <p:cNvPicPr preferRelativeResize="0"/>
          <p:nvPr/>
        </p:nvPicPr>
        <p:blipFill rotWithShape="1">
          <a:blip r:embed="rId3">
            <a:alphaModFix/>
          </a:blip>
          <a:srcRect b="0" l="0" r="0" t="0"/>
          <a:stretch/>
        </p:blipFill>
        <p:spPr>
          <a:xfrm>
            <a:off x="2810841" y="1426402"/>
            <a:ext cx="6096000" cy="3429000"/>
          </a:xfrm>
          <a:prstGeom prst="rect">
            <a:avLst/>
          </a:prstGeom>
          <a:noFill/>
          <a:ln>
            <a:noFill/>
          </a:ln>
        </p:spPr>
      </p:pic>
      <p:sp>
        <p:nvSpPr>
          <p:cNvPr id="594" name="Google Shape;594;p26"/>
          <p:cNvSpPr/>
          <p:nvPr/>
        </p:nvSpPr>
        <p:spPr>
          <a:xfrm>
            <a:off x="2166135" y="5431598"/>
            <a:ext cx="7851849" cy="400110"/>
          </a:xfrm>
          <a:prstGeom prst="rect">
            <a:avLst/>
          </a:prstGeom>
          <a:noFill/>
          <a:ln>
            <a:noFill/>
          </a:ln>
        </p:spPr>
        <p:txBody>
          <a:bodyPr anchorCtr="0" anchor="t" bIns="45700" lIns="91425" spcFirstLastPara="1" rIns="91425" wrap="square" tIns="45700">
            <a:spAutoFit/>
          </a:bodyPr>
          <a:lstStyle/>
          <a:p>
            <a:pPr indent="0" lvl="0" marL="76200" marR="0" rtl="0" algn="l">
              <a:spcBef>
                <a:spcPts val="0"/>
              </a:spcBef>
              <a:spcAft>
                <a:spcPts val="0"/>
              </a:spcAft>
              <a:buClr>
                <a:srgbClr val="333333"/>
              </a:buClr>
              <a:buSzPts val="2000"/>
              <a:buFont typeface="Helvetica Neue"/>
              <a:buNone/>
            </a:pPr>
            <a:r>
              <a:rPr b="1" lang="en-US" sz="2000">
                <a:solidFill>
                  <a:srgbClr val="333333"/>
                </a:solidFill>
                <a:latin typeface="Roboto"/>
                <a:ea typeface="Roboto"/>
                <a:cs typeface="Roboto"/>
                <a:sym typeface="Roboto"/>
              </a:rPr>
              <a:t>Truy cập vào Kahoot và nhập mã đ</a:t>
            </a:r>
            <a:r>
              <a:rPr b="1" lang="en-US" sz="2000">
                <a:solidFill>
                  <a:srgbClr val="333333"/>
                </a:solidFill>
                <a:latin typeface="Roboto"/>
                <a:ea typeface="Roboto"/>
                <a:cs typeface="Roboto"/>
                <a:sym typeface="Roboto"/>
              </a:rPr>
              <a:t>ược cung cấp </a:t>
            </a:r>
            <a:r>
              <a:rPr b="1" lang="en-US" sz="2000">
                <a:solidFill>
                  <a:srgbClr val="333333"/>
                </a:solidFill>
                <a:latin typeface="Roboto"/>
                <a:ea typeface="Roboto"/>
                <a:cs typeface="Roboto"/>
                <a:sym typeface="Roboto"/>
              </a:rPr>
              <a:t>để tham gia quiz!</a:t>
            </a:r>
            <a:endParaRPr b="1" sz="2000">
              <a:solidFill>
                <a:schemeClr val="dk1"/>
              </a:solidFill>
              <a:latin typeface="Roboto"/>
              <a:ea typeface="Roboto"/>
              <a:cs typeface="Roboto"/>
              <a:sym typeface="Roboto"/>
            </a:endParaRPr>
          </a:p>
        </p:txBody>
      </p:sp>
      <p:sp>
        <p:nvSpPr>
          <p:cNvPr id="595" name="Google Shape;595;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1" name="Google Shape;601;p27"/>
          <p:cNvSpPr/>
          <p:nvPr/>
        </p:nvSpPr>
        <p:spPr>
          <a:xfrm>
            <a:off x="446533" y="457200"/>
            <a:ext cx="7579574" cy="643614"/>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129871" y="453642"/>
            <a:ext cx="3615596" cy="64511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446533" y="5707627"/>
            <a:ext cx="11293913" cy="6492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txBox="1"/>
          <p:nvPr/>
        </p:nvSpPr>
        <p:spPr>
          <a:xfrm>
            <a:off x="539556" y="3119297"/>
            <a:ext cx="11107866" cy="96991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2880"/>
              <a:buFont typeface="Noto Sans Symbols"/>
              <a:buNone/>
            </a:pPr>
            <a:r>
              <a:rPr b="1" lang="en-US" sz="3600" cap="none">
                <a:solidFill>
                  <a:schemeClr val="dk1"/>
                </a:solidFill>
                <a:latin typeface="Roboto"/>
                <a:ea typeface="Roboto"/>
                <a:cs typeface="Roboto"/>
                <a:sym typeface="Roboto"/>
              </a:rPr>
              <a:t>CẢM ƠN THẦY VÀ CÁC BẠN ĐÃ LẮNG NGHE!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Đặc trưng của thuật toán</a:t>
            </a:r>
            <a:endParaRPr/>
          </a:p>
        </p:txBody>
      </p:sp>
      <p:sp>
        <p:nvSpPr>
          <p:cNvPr id="154" name="Google Shape;154;p5"/>
          <p:cNvSpPr/>
          <p:nvPr/>
        </p:nvSpPr>
        <p:spPr>
          <a:xfrm>
            <a:off x="2996044" y="2101242"/>
            <a:ext cx="2127520" cy="58189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a:ea typeface="Roboto"/>
                <a:cs typeface="Roboto"/>
                <a:sym typeface="Roboto"/>
              </a:rPr>
              <a:t>Tính đúng đắn </a:t>
            </a:r>
            <a:endParaRPr/>
          </a:p>
        </p:txBody>
      </p:sp>
      <p:sp>
        <p:nvSpPr>
          <p:cNvPr id="155" name="Google Shape;155;p5"/>
          <p:cNvSpPr/>
          <p:nvPr/>
        </p:nvSpPr>
        <p:spPr>
          <a:xfrm>
            <a:off x="2996044" y="3283583"/>
            <a:ext cx="2127520" cy="58189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a:ea typeface="Roboto"/>
                <a:cs typeface="Roboto"/>
                <a:sym typeface="Roboto"/>
              </a:rPr>
              <a:t>Tính dừng</a:t>
            </a:r>
            <a:endParaRPr/>
          </a:p>
        </p:txBody>
      </p:sp>
      <p:sp>
        <p:nvSpPr>
          <p:cNvPr id="156" name="Google Shape;156;p5"/>
          <p:cNvSpPr/>
          <p:nvPr/>
        </p:nvSpPr>
        <p:spPr>
          <a:xfrm>
            <a:off x="2996044" y="4465924"/>
            <a:ext cx="2127520" cy="58189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a:ea typeface="Roboto"/>
                <a:cs typeface="Roboto"/>
                <a:sym typeface="Roboto"/>
              </a:rPr>
              <a:t>Tính xác định</a:t>
            </a:r>
            <a:endParaRPr/>
          </a:p>
        </p:txBody>
      </p:sp>
      <p:sp>
        <p:nvSpPr>
          <p:cNvPr id="157" name="Google Shape;157;p5"/>
          <p:cNvSpPr/>
          <p:nvPr/>
        </p:nvSpPr>
        <p:spPr>
          <a:xfrm>
            <a:off x="6092060" y="2715899"/>
            <a:ext cx="2127520" cy="58189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a:ea typeface="Roboto"/>
                <a:cs typeface="Roboto"/>
                <a:sym typeface="Roboto"/>
              </a:rPr>
              <a:t>Tính hiệu quả</a:t>
            </a:r>
            <a:endParaRPr/>
          </a:p>
        </p:txBody>
      </p:sp>
      <p:sp>
        <p:nvSpPr>
          <p:cNvPr id="158" name="Google Shape;158;p5"/>
          <p:cNvSpPr/>
          <p:nvPr/>
        </p:nvSpPr>
        <p:spPr>
          <a:xfrm>
            <a:off x="6092060" y="3884033"/>
            <a:ext cx="2127520" cy="58189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Roboto"/>
                <a:ea typeface="Roboto"/>
                <a:cs typeface="Roboto"/>
                <a:sym typeface="Roboto"/>
              </a:rPr>
              <a:t>Tính phổ quát</a:t>
            </a:r>
            <a:endParaRPr/>
          </a:p>
        </p:txBody>
      </p:sp>
      <p:sp>
        <p:nvSpPr>
          <p:cNvPr id="159" name="Google Shape;159;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8c6d54314_0_20"/>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Phân loại thuật toán</a:t>
            </a:r>
            <a:endParaRPr/>
          </a:p>
        </p:txBody>
      </p:sp>
      <p:sp>
        <p:nvSpPr>
          <p:cNvPr id="165" name="Google Shape;165;g118c6d54314_0_20"/>
          <p:cNvSpPr txBox="1"/>
          <p:nvPr/>
        </p:nvSpPr>
        <p:spPr>
          <a:xfrm>
            <a:off x="834250" y="1456075"/>
            <a:ext cx="30000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US" sz="2000">
                <a:solidFill>
                  <a:schemeClr val="dk1"/>
                </a:solidFill>
                <a:latin typeface="Roboto"/>
                <a:ea typeface="Roboto"/>
                <a:cs typeface="Roboto"/>
                <a:sym typeface="Roboto"/>
              </a:rPr>
              <a:t>- Theo tính năng:</a:t>
            </a:r>
            <a:endParaRPr i="1" sz="2000">
              <a:solidFill>
                <a:schemeClr val="dk1"/>
              </a:solidFill>
              <a:latin typeface="Roboto"/>
              <a:ea typeface="Roboto"/>
              <a:cs typeface="Roboto"/>
              <a:sym typeface="Roboto"/>
            </a:endParaRPr>
          </a:p>
        </p:txBody>
      </p:sp>
      <p:sp>
        <p:nvSpPr>
          <p:cNvPr id="166" name="Google Shape;166;g118c6d54314_0_20"/>
          <p:cNvSpPr txBox="1"/>
          <p:nvPr/>
        </p:nvSpPr>
        <p:spPr>
          <a:xfrm>
            <a:off x="1600600" y="2010175"/>
            <a:ext cx="4368300" cy="120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Thuật toán tìm kiếm</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Thuật toán sắp xếp</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Thuật toán đồ thị</a:t>
            </a:r>
            <a:endParaRPr sz="2000">
              <a:solidFill>
                <a:schemeClr val="dk1"/>
              </a:solidFill>
              <a:latin typeface="Roboto"/>
              <a:ea typeface="Roboto"/>
              <a:cs typeface="Roboto"/>
              <a:sym typeface="Roboto"/>
            </a:endParaRPr>
          </a:p>
        </p:txBody>
      </p:sp>
      <p:sp>
        <p:nvSpPr>
          <p:cNvPr id="167" name="Google Shape;167;g118c6d54314_0_20"/>
          <p:cNvSpPr txBox="1"/>
          <p:nvPr/>
        </p:nvSpPr>
        <p:spPr>
          <a:xfrm>
            <a:off x="787550" y="3413875"/>
            <a:ext cx="45351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US" sz="2000">
                <a:solidFill>
                  <a:schemeClr val="dk1"/>
                </a:solidFill>
                <a:latin typeface="Roboto"/>
                <a:ea typeface="Roboto"/>
                <a:cs typeface="Roboto"/>
                <a:sym typeface="Roboto"/>
              </a:rPr>
              <a:t>- Theo cách thức thực hiện:</a:t>
            </a:r>
            <a:endParaRPr i="1" sz="2000">
              <a:solidFill>
                <a:schemeClr val="dk1"/>
              </a:solidFill>
              <a:latin typeface="Roboto"/>
              <a:ea typeface="Roboto"/>
              <a:cs typeface="Roboto"/>
              <a:sym typeface="Roboto"/>
            </a:endParaRPr>
          </a:p>
        </p:txBody>
      </p:sp>
      <p:sp>
        <p:nvSpPr>
          <p:cNvPr id="168" name="Google Shape;168;g118c6d54314_0_20"/>
          <p:cNvSpPr txBox="1"/>
          <p:nvPr/>
        </p:nvSpPr>
        <p:spPr>
          <a:xfrm>
            <a:off x="1600600" y="4061500"/>
            <a:ext cx="3000000" cy="190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Vét cạn</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Đệ quy</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Chia để trị</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Tham lam</a:t>
            </a:r>
            <a:endParaRPr sz="2000">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lang="en-US" sz="2000">
                <a:solidFill>
                  <a:schemeClr val="dk1"/>
                </a:solidFill>
                <a:latin typeface="Roboto"/>
                <a:ea typeface="Roboto"/>
                <a:cs typeface="Roboto"/>
                <a:sym typeface="Roboto"/>
              </a:rPr>
              <a:t>● Quy hoạch động...</a:t>
            </a:r>
            <a:endParaRPr sz="2000">
              <a:solidFill>
                <a:schemeClr val="dk1"/>
              </a:solidFill>
              <a:latin typeface="Roboto"/>
              <a:ea typeface="Roboto"/>
              <a:cs typeface="Roboto"/>
              <a:sym typeface="Roboto"/>
            </a:endParaRPr>
          </a:p>
        </p:txBody>
      </p:sp>
      <p:sp>
        <p:nvSpPr>
          <p:cNvPr id="169" name="Google Shape;169;g118c6d54314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8c6d54314_0_43"/>
          <p:cNvSpPr txBox="1"/>
          <p:nvPr>
            <p:ph type="title"/>
          </p:nvPr>
        </p:nvSpPr>
        <p:spPr>
          <a:xfrm>
            <a:off x="834260" y="462455"/>
            <a:ext cx="10515600" cy="8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Vai trò cần thiết của thuật toán</a:t>
            </a:r>
            <a:endParaRPr/>
          </a:p>
        </p:txBody>
      </p:sp>
      <p:sp>
        <p:nvSpPr>
          <p:cNvPr id="175" name="Google Shape;175;g118c6d54314_0_43"/>
          <p:cNvSpPr txBox="1"/>
          <p:nvPr/>
        </p:nvSpPr>
        <p:spPr>
          <a:xfrm>
            <a:off x="834250" y="1813425"/>
            <a:ext cx="8558100" cy="55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rPr>
              <a:t>- Tăng tư duy logic trong giải quyết vấn đề</a:t>
            </a:r>
            <a:endParaRPr sz="2400">
              <a:solidFill>
                <a:schemeClr val="dk1"/>
              </a:solidFill>
            </a:endParaRPr>
          </a:p>
        </p:txBody>
      </p:sp>
      <p:sp>
        <p:nvSpPr>
          <p:cNvPr id="176" name="Google Shape;176;g118c6d54314_0_43"/>
          <p:cNvSpPr txBox="1"/>
          <p:nvPr/>
        </p:nvSpPr>
        <p:spPr>
          <a:xfrm>
            <a:off x="834250" y="2367525"/>
            <a:ext cx="105156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rPr>
              <a:t>- Làm nền tảng để học các kiến thức cao hơn như AI, Machine Learning, Deep Learning hay Data Science...</a:t>
            </a:r>
            <a:endParaRPr sz="2400">
              <a:solidFill>
                <a:schemeClr val="dk1"/>
              </a:solidFill>
            </a:endParaRPr>
          </a:p>
        </p:txBody>
      </p:sp>
      <p:sp>
        <p:nvSpPr>
          <p:cNvPr id="177" name="Google Shape;177;g118c6d54314_0_43"/>
          <p:cNvSpPr txBox="1"/>
          <p:nvPr/>
        </p:nvSpPr>
        <p:spPr>
          <a:xfrm>
            <a:off x="838200" y="3401225"/>
            <a:ext cx="105156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rPr>
              <a:t>- Điểm cộng khi tham gia phỏng vấn các công ty, đặc bi</a:t>
            </a:r>
            <a:r>
              <a:rPr lang="en-US" sz="2400">
                <a:solidFill>
                  <a:schemeClr val="dk1"/>
                </a:solidFill>
              </a:rPr>
              <a:t>ệt là các công ty lớn như Netflix, Spotify, Google,...</a:t>
            </a:r>
            <a:endParaRPr sz="2400">
              <a:solidFill>
                <a:schemeClr val="dk1"/>
              </a:solidFill>
            </a:endParaRPr>
          </a:p>
        </p:txBody>
      </p:sp>
      <p:sp>
        <p:nvSpPr>
          <p:cNvPr id="178" name="Google Shape;178;g118c6d54314_0_43"/>
          <p:cNvSpPr txBox="1"/>
          <p:nvPr/>
        </p:nvSpPr>
        <p:spPr>
          <a:xfrm>
            <a:off x="838200" y="4429200"/>
            <a:ext cx="10515600" cy="55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400">
                <a:solidFill>
                  <a:schemeClr val="dk1"/>
                </a:solidFill>
              </a:rPr>
              <a:t>- Phát triển cao hơn trong công việc, vào các vị trí Senior, TechLead...</a:t>
            </a:r>
            <a:endParaRPr sz="2400">
              <a:solidFill>
                <a:schemeClr val="dk1"/>
              </a:solidFill>
            </a:endParaRPr>
          </a:p>
        </p:txBody>
      </p:sp>
      <p:sp>
        <p:nvSpPr>
          <p:cNvPr id="179" name="Google Shape;179;g118c6d54314_0_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Các cách biểu diễn thuật toán</a:t>
            </a:r>
            <a:endParaRPr/>
          </a:p>
        </p:txBody>
      </p:sp>
      <p:pic>
        <p:nvPicPr>
          <p:cNvPr descr="Diagram&#10;&#10;Description automatically generated" id="185" name="Google Shape;185;p6"/>
          <p:cNvPicPr preferRelativeResize="0"/>
          <p:nvPr/>
        </p:nvPicPr>
        <p:blipFill rotWithShape="1">
          <a:blip r:embed="rId3">
            <a:alphaModFix/>
          </a:blip>
          <a:srcRect b="0" l="0" r="0" t="0"/>
          <a:stretch/>
        </p:blipFill>
        <p:spPr>
          <a:xfrm>
            <a:off x="2612149" y="2641000"/>
            <a:ext cx="6341850" cy="3787000"/>
          </a:xfrm>
          <a:prstGeom prst="rect">
            <a:avLst/>
          </a:prstGeom>
          <a:noFill/>
          <a:ln>
            <a:noFill/>
          </a:ln>
        </p:spPr>
      </p:pic>
      <p:sp>
        <p:nvSpPr>
          <p:cNvPr id="186" name="Google Shape;186;p6"/>
          <p:cNvSpPr/>
          <p:nvPr/>
        </p:nvSpPr>
        <p:spPr>
          <a:xfrm>
            <a:off x="1017153" y="1594826"/>
            <a:ext cx="44692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Cách 1: Mô tả các bước thực hiện.</a:t>
            </a:r>
            <a:endParaRPr/>
          </a:p>
        </p:txBody>
      </p:sp>
      <p:sp>
        <p:nvSpPr>
          <p:cNvPr id="187" name="Google Shape;187;p6"/>
          <p:cNvSpPr/>
          <p:nvPr/>
        </p:nvSpPr>
        <p:spPr>
          <a:xfrm>
            <a:off x="1017153" y="1970713"/>
            <a:ext cx="92917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Cách 2: Sử dụng sơ đồ giải thuật flowchart (như hình dưới).</a:t>
            </a:r>
            <a:endParaRPr sz="2000">
              <a:solidFill>
                <a:schemeClr val="dk1"/>
              </a:solidFill>
              <a:latin typeface="Roboto"/>
              <a:ea typeface="Roboto"/>
              <a:cs typeface="Roboto"/>
              <a:sym typeface="Roboto"/>
            </a:endParaRPr>
          </a:p>
        </p:txBody>
      </p:sp>
      <p:sp>
        <p:nvSpPr>
          <p:cNvPr id="188" name="Google Shape;188;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834260" y="462455"/>
            <a:ext cx="10515600" cy="8222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24726"/>
              </a:buClr>
              <a:buSzPts val="3600"/>
              <a:buFont typeface="Roboto"/>
              <a:buNone/>
            </a:pPr>
            <a:r>
              <a:rPr lang="en-US">
                <a:latin typeface="Roboto"/>
                <a:ea typeface="Roboto"/>
                <a:cs typeface="Roboto"/>
                <a:sym typeface="Roboto"/>
              </a:rPr>
              <a:t>Xét ví dụ</a:t>
            </a:r>
            <a:endParaRPr/>
          </a:p>
        </p:txBody>
      </p:sp>
      <p:sp>
        <p:nvSpPr>
          <p:cNvPr id="194" name="Google Shape;194;p7"/>
          <p:cNvSpPr/>
          <p:nvPr/>
        </p:nvSpPr>
        <p:spPr>
          <a:xfrm>
            <a:off x="834260" y="1478179"/>
            <a:ext cx="71823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THUẬT TOÁN EUCLID TÌM USCLN CỦA HAI SỐ TỰ NHIÊN</a:t>
            </a:r>
            <a:endParaRPr sz="2000">
              <a:solidFill>
                <a:schemeClr val="dk1"/>
              </a:solidFill>
              <a:latin typeface="Roboto"/>
              <a:ea typeface="Roboto"/>
              <a:cs typeface="Roboto"/>
              <a:sym typeface="Roboto"/>
            </a:endParaRPr>
          </a:p>
        </p:txBody>
      </p:sp>
      <p:sp>
        <p:nvSpPr>
          <p:cNvPr id="195" name="Google Shape;195;p7"/>
          <p:cNvSpPr/>
          <p:nvPr/>
        </p:nvSpPr>
        <p:spPr>
          <a:xfrm>
            <a:off x="834260" y="2019682"/>
            <a:ext cx="7645861" cy="2862322"/>
          </a:xfrm>
          <a:prstGeom prst="rect">
            <a:avLst/>
          </a:prstGeom>
          <a:noFill/>
          <a:ln>
            <a:noFill/>
          </a:ln>
        </p:spPr>
        <p:txBody>
          <a:bodyPr anchorCtr="0" anchor="t" bIns="45700" lIns="91425" spcFirstLastPara="1" rIns="91425" wrap="square" tIns="45700">
            <a:spAutoFit/>
          </a:bodyPr>
          <a:lstStyle/>
          <a:p>
            <a:pPr indent="-533400" lvl="0" marL="533400" marR="0" rtl="0" algn="just">
              <a:spcBef>
                <a:spcPts val="0"/>
              </a:spcBef>
              <a:spcAft>
                <a:spcPts val="0"/>
              </a:spcAft>
              <a:buNone/>
            </a:pPr>
            <a:r>
              <a:rPr b="1" lang="en-US" sz="2000">
                <a:solidFill>
                  <a:schemeClr val="dk1"/>
                </a:solidFill>
                <a:latin typeface="Roboto"/>
                <a:ea typeface="Roboto"/>
                <a:cs typeface="Roboto"/>
                <a:sym typeface="Roboto"/>
              </a:rPr>
              <a:t>Bài toán: Cho hai số m, n tìm d = USCLN(m,n)</a:t>
            </a:r>
            <a:endParaRPr/>
          </a:p>
          <a:p>
            <a:pPr indent="-533400" lvl="0" marL="533400" marR="0" rtl="0" algn="just">
              <a:spcBef>
                <a:spcPts val="400"/>
              </a:spcBef>
              <a:spcAft>
                <a:spcPts val="0"/>
              </a:spcAft>
              <a:buClr>
                <a:srgbClr val="003366"/>
              </a:buClr>
              <a:buSzPts val="1500"/>
              <a:buFont typeface="Noto Sans Symbols"/>
              <a:buAutoNum type="arabicPeriod"/>
            </a:pPr>
            <a:r>
              <a:rPr lang="en-US" sz="2000">
                <a:solidFill>
                  <a:schemeClr val="dk1"/>
                </a:solidFill>
                <a:latin typeface="Roboto"/>
                <a:ea typeface="Roboto"/>
                <a:cs typeface="Roboto"/>
                <a:sym typeface="Roboto"/>
              </a:rPr>
              <a:t>Bước 1: Kiểm tra nếu m= n thì về bước 5, nếu không thực hiện tiếp bước 2</a:t>
            </a:r>
            <a:endParaRPr/>
          </a:p>
          <a:p>
            <a:pPr indent="-533400" lvl="0" marL="533400" marR="0" rtl="0" algn="just">
              <a:spcBef>
                <a:spcPts val="400"/>
              </a:spcBef>
              <a:spcAft>
                <a:spcPts val="0"/>
              </a:spcAft>
              <a:buClr>
                <a:srgbClr val="003366"/>
              </a:buClr>
              <a:buSzPts val="1500"/>
              <a:buFont typeface="Noto Sans Symbols"/>
              <a:buAutoNum type="arabicPeriod"/>
            </a:pPr>
            <a:r>
              <a:rPr lang="en-US" sz="2000">
                <a:solidFill>
                  <a:schemeClr val="dk1"/>
                </a:solidFill>
                <a:latin typeface="Roboto"/>
                <a:ea typeface="Roboto"/>
                <a:cs typeface="Roboto"/>
                <a:sym typeface="Roboto"/>
              </a:rPr>
              <a:t>Bước 2: Nếu m&gt; n thì về bước 4 nếu không thực hiện tiếp bước 3</a:t>
            </a:r>
            <a:endParaRPr/>
          </a:p>
          <a:p>
            <a:pPr indent="-533400" lvl="0" marL="533400" marR="0" rtl="0" algn="just">
              <a:spcBef>
                <a:spcPts val="400"/>
              </a:spcBef>
              <a:spcAft>
                <a:spcPts val="0"/>
              </a:spcAft>
              <a:buClr>
                <a:srgbClr val="003366"/>
              </a:buClr>
              <a:buSzPts val="1500"/>
              <a:buFont typeface="Noto Sans Symbols"/>
              <a:buAutoNum type="arabicPeriod"/>
            </a:pPr>
            <a:r>
              <a:rPr lang="en-US" sz="2000">
                <a:solidFill>
                  <a:schemeClr val="dk1"/>
                </a:solidFill>
                <a:latin typeface="Roboto"/>
                <a:ea typeface="Roboto"/>
                <a:cs typeface="Roboto"/>
                <a:sym typeface="Roboto"/>
              </a:rPr>
              <a:t>Bước 3: m &lt;n, bớt m đi một lượng bằng n và quay về bước 1</a:t>
            </a:r>
            <a:endParaRPr/>
          </a:p>
          <a:p>
            <a:pPr indent="-533400" lvl="0" marL="533400" marR="0" rtl="0" algn="just">
              <a:spcBef>
                <a:spcPts val="400"/>
              </a:spcBef>
              <a:spcAft>
                <a:spcPts val="0"/>
              </a:spcAft>
              <a:buClr>
                <a:srgbClr val="003366"/>
              </a:buClr>
              <a:buSzPts val="1500"/>
              <a:buFont typeface="Noto Sans Symbols"/>
              <a:buAutoNum type="arabicPeriod"/>
            </a:pPr>
            <a:r>
              <a:rPr lang="en-US" sz="2000">
                <a:solidFill>
                  <a:schemeClr val="dk1"/>
                </a:solidFill>
                <a:latin typeface="Roboto"/>
                <a:ea typeface="Roboto"/>
                <a:cs typeface="Roboto"/>
                <a:sym typeface="Roboto"/>
              </a:rPr>
              <a:t>Bước 4: bớt m đi một lượng bằng n và quay về bước 1</a:t>
            </a:r>
            <a:endParaRPr/>
          </a:p>
          <a:p>
            <a:pPr indent="-533400" lvl="0" marL="533400" marR="0" rtl="0" algn="just">
              <a:spcBef>
                <a:spcPts val="400"/>
              </a:spcBef>
              <a:spcAft>
                <a:spcPts val="0"/>
              </a:spcAft>
              <a:buClr>
                <a:srgbClr val="003366"/>
              </a:buClr>
              <a:buSzPts val="1500"/>
              <a:buFont typeface="Noto Sans Symbols"/>
              <a:buAutoNum type="arabicPeriod"/>
            </a:pPr>
            <a:r>
              <a:rPr lang="en-US" sz="2000">
                <a:solidFill>
                  <a:schemeClr val="dk1"/>
                </a:solidFill>
                <a:latin typeface="Roboto"/>
                <a:ea typeface="Roboto"/>
                <a:cs typeface="Roboto"/>
                <a:sym typeface="Roboto"/>
              </a:rPr>
              <a:t>Bước 5: Lấy d chính là giá trị chung của m và n. Kết thúc.</a:t>
            </a:r>
            <a:endParaRPr/>
          </a:p>
        </p:txBody>
      </p:sp>
      <p:sp>
        <p:nvSpPr>
          <p:cNvPr id="196" name="Google Shape;196;p7"/>
          <p:cNvSpPr txBox="1"/>
          <p:nvPr/>
        </p:nvSpPr>
        <p:spPr>
          <a:xfrm>
            <a:off x="8531635" y="3631266"/>
            <a:ext cx="8799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m   n</a:t>
            </a:r>
            <a:endParaRPr/>
          </a:p>
        </p:txBody>
      </p:sp>
      <p:sp>
        <p:nvSpPr>
          <p:cNvPr id="197" name="Google Shape;197;p7"/>
          <p:cNvSpPr txBox="1"/>
          <p:nvPr/>
        </p:nvSpPr>
        <p:spPr>
          <a:xfrm>
            <a:off x="8470545" y="4192096"/>
            <a:ext cx="13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15  21</a:t>
            </a:r>
            <a:endParaRPr/>
          </a:p>
        </p:txBody>
      </p:sp>
      <p:sp>
        <p:nvSpPr>
          <p:cNvPr id="198" name="Google Shape;198;p7"/>
          <p:cNvSpPr txBox="1"/>
          <p:nvPr/>
        </p:nvSpPr>
        <p:spPr>
          <a:xfrm>
            <a:off x="8531635" y="5404667"/>
            <a:ext cx="13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9     6</a:t>
            </a:r>
            <a:endParaRPr/>
          </a:p>
        </p:txBody>
      </p:sp>
      <p:sp>
        <p:nvSpPr>
          <p:cNvPr id="199" name="Google Shape;199;p7"/>
          <p:cNvSpPr txBox="1"/>
          <p:nvPr/>
        </p:nvSpPr>
        <p:spPr>
          <a:xfrm>
            <a:off x="8470545" y="4902648"/>
            <a:ext cx="13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15   6</a:t>
            </a:r>
            <a:endParaRPr/>
          </a:p>
        </p:txBody>
      </p:sp>
      <p:sp>
        <p:nvSpPr>
          <p:cNvPr id="200" name="Google Shape;200;p7"/>
          <p:cNvSpPr txBox="1"/>
          <p:nvPr/>
        </p:nvSpPr>
        <p:spPr>
          <a:xfrm>
            <a:off x="8550590" y="5857906"/>
            <a:ext cx="13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3     6</a:t>
            </a:r>
            <a:endParaRPr/>
          </a:p>
        </p:txBody>
      </p:sp>
      <p:sp>
        <p:nvSpPr>
          <p:cNvPr id="201" name="Google Shape;201;p7"/>
          <p:cNvSpPr txBox="1"/>
          <p:nvPr/>
        </p:nvSpPr>
        <p:spPr>
          <a:xfrm>
            <a:off x="8550590" y="6377924"/>
            <a:ext cx="1371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Roboto"/>
                <a:ea typeface="Roboto"/>
                <a:cs typeface="Roboto"/>
                <a:sym typeface="Roboto"/>
              </a:rPr>
              <a:t>3     3</a:t>
            </a:r>
            <a:endParaRPr/>
          </a:p>
        </p:txBody>
      </p:sp>
      <p:sp>
        <p:nvSpPr>
          <p:cNvPr id="202" name="Google Shape;202;p7"/>
          <p:cNvSpPr/>
          <p:nvPr/>
        </p:nvSpPr>
        <p:spPr>
          <a:xfrm>
            <a:off x="10378638" y="3831321"/>
            <a:ext cx="1481119" cy="579438"/>
          </a:xfrm>
          <a:prstGeom prst="wedgeRoundRectCallout">
            <a:avLst>
              <a:gd fmla="val -124241" name="adj1"/>
              <a:gd fmla="val 49741"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m&lt;n</a:t>
            </a:r>
            <a:endParaRPr/>
          </a:p>
        </p:txBody>
      </p:sp>
      <p:sp>
        <p:nvSpPr>
          <p:cNvPr id="203" name="Google Shape;203;p7"/>
          <p:cNvSpPr/>
          <p:nvPr/>
        </p:nvSpPr>
        <p:spPr>
          <a:xfrm>
            <a:off x="10378638" y="4504249"/>
            <a:ext cx="1516811" cy="609600"/>
          </a:xfrm>
          <a:prstGeom prst="wedgeRoundRectCallout">
            <a:avLst>
              <a:gd fmla="val -124241" name="adj1"/>
              <a:gd fmla="val 49741"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m&gt;n</a:t>
            </a:r>
            <a:endParaRPr/>
          </a:p>
        </p:txBody>
      </p:sp>
      <p:sp>
        <p:nvSpPr>
          <p:cNvPr id="204" name="Google Shape;204;p7"/>
          <p:cNvSpPr/>
          <p:nvPr/>
        </p:nvSpPr>
        <p:spPr>
          <a:xfrm>
            <a:off x="10332210" y="5151557"/>
            <a:ext cx="1214481" cy="532398"/>
          </a:xfrm>
          <a:prstGeom prst="wedgeRoundRectCallout">
            <a:avLst>
              <a:gd fmla="val -131012" name="adj1"/>
              <a:gd fmla="val 37759"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m&gt;n</a:t>
            </a:r>
            <a:endParaRPr/>
          </a:p>
        </p:txBody>
      </p:sp>
      <p:sp>
        <p:nvSpPr>
          <p:cNvPr id="205" name="Google Shape;205;p7"/>
          <p:cNvSpPr/>
          <p:nvPr/>
        </p:nvSpPr>
        <p:spPr>
          <a:xfrm>
            <a:off x="10332210" y="5721663"/>
            <a:ext cx="1214481" cy="496257"/>
          </a:xfrm>
          <a:prstGeom prst="wedgeRoundRectCallout">
            <a:avLst>
              <a:gd fmla="val -123199" name="adj1"/>
              <a:gd fmla="val 23176"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m&lt;n</a:t>
            </a:r>
            <a:endParaRPr/>
          </a:p>
        </p:txBody>
      </p:sp>
      <p:sp>
        <p:nvSpPr>
          <p:cNvPr id="206" name="Google Shape;206;p7"/>
          <p:cNvSpPr/>
          <p:nvPr/>
        </p:nvSpPr>
        <p:spPr>
          <a:xfrm>
            <a:off x="10332210" y="6230994"/>
            <a:ext cx="1059611" cy="609600"/>
          </a:xfrm>
          <a:prstGeom prst="wedgeRoundRectCallout">
            <a:avLst>
              <a:gd fmla="val -140295" name="adj1"/>
              <a:gd fmla="val 3365" name="adj2"/>
              <a:gd fmla="val 16667" name="adj3"/>
            </a:avLst>
          </a:prstGeom>
          <a:solidFill>
            <a:srgbClr val="DDDDDD"/>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a:buNone/>
            </a:pPr>
            <a:r>
              <a:rPr b="0" i="0" lang="en-US" sz="2000" u="none" cap="none" strike="noStrike">
                <a:solidFill>
                  <a:schemeClr val="dk1"/>
                </a:solidFill>
                <a:latin typeface="Roboto"/>
                <a:ea typeface="Roboto"/>
                <a:cs typeface="Roboto"/>
                <a:sym typeface="Roboto"/>
              </a:rPr>
              <a:t>m=n</a:t>
            </a:r>
            <a:endParaRPr/>
          </a:p>
        </p:txBody>
      </p:sp>
      <p:sp>
        <p:nvSpPr>
          <p:cNvPr id="207" name="Google Shape;207;p7"/>
          <p:cNvSpPr txBox="1"/>
          <p:nvPr/>
        </p:nvSpPr>
        <p:spPr>
          <a:xfrm>
            <a:off x="2599790" y="6002859"/>
            <a:ext cx="4114800" cy="5794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200">
                <a:solidFill>
                  <a:schemeClr val="dk1"/>
                </a:solidFill>
                <a:latin typeface="Roboto"/>
                <a:ea typeface="Roboto"/>
                <a:cs typeface="Roboto"/>
                <a:sym typeface="Roboto"/>
              </a:rPr>
              <a:t>USCLN(15,21) = 3</a:t>
            </a:r>
            <a:endParaRPr/>
          </a:p>
        </p:txBody>
      </p:sp>
      <p:sp>
        <p:nvSpPr>
          <p:cNvPr id="208" name="Google Shape;208;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2021-11-09T04:30:45Z</dcterms:created>
  <dc:creator>Mai Viết Dũng</dc:creator>
</cp:coreProperties>
</file>