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8" r:id="rId3"/>
    <p:sldId id="306" r:id="rId4"/>
    <p:sldId id="332" r:id="rId5"/>
    <p:sldId id="353" r:id="rId6"/>
    <p:sldId id="344" r:id="rId7"/>
    <p:sldId id="345" r:id="rId8"/>
    <p:sldId id="354" r:id="rId9"/>
    <p:sldId id="346" r:id="rId10"/>
    <p:sldId id="347" r:id="rId11"/>
    <p:sldId id="348" r:id="rId12"/>
    <p:sldId id="334" r:id="rId13"/>
    <p:sldId id="349" r:id="rId14"/>
    <p:sldId id="350" r:id="rId15"/>
    <p:sldId id="351" r:id="rId16"/>
    <p:sldId id="352" r:id="rId17"/>
    <p:sldId id="355" r:id="rId18"/>
    <p:sldId id="356" r:id="rId19"/>
    <p:sldId id="358" r:id="rId20"/>
    <p:sldId id="357" r:id="rId21"/>
    <p:sldId id="359" r:id="rId22"/>
    <p:sldId id="30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3602" autoAdjust="0"/>
  </p:normalViewPr>
  <p:slideViewPr>
    <p:cSldViewPr snapToGrid="0">
      <p:cViewPr varScale="1">
        <p:scale>
          <a:sx n="102" d="100"/>
          <a:sy n="102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8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2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4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66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7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9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0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0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9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5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3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8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4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66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1CB573-0D57-6D4F-9F70-B651CB5D911F}" type="datetime1"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7F93-6B67-3641-90E7-98ED94B9F3B5}" type="datetime1"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5FD0C4-9888-794D-ACBF-4B6126123C8D}" type="datetime1"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8BE7-64C4-9B40-B690-B18FDD7253B7}" type="datetime1">
              <a:t>04/07/2022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F588-A86B-6946-8287-911D9E1940FA}" type="datetime1"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87C5C5-9E75-E546-9F28-65E8D5F5CA74}" type="datetime1"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22A8-A824-8941-9BC1-19968767C7A1}" type="datetime1">
              <a:t>04/07/2022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C22C-FF40-F14C-BD45-5713D532D0C7}" type="datetime1">
              <a:t>04/07/2022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3E84-E146-894A-BDD5-4B0F5180345D}" type="datetime1">
              <a:t>04/07/2022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3C-ED82-6C42-AB44-107FAAD4E80F}" type="datetime1">
              <a:t>04/07/2022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241384-E3B4-2E49-AA0D-19119744538D}" type="datetime1">
              <a:t>04/07/2022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CB29-3908-7840-93A6-2EC03E9F9B56}" type="datetime1">
              <a:t>04/07/2022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09E00FF-0A07-0445-BB9D-55E48CB35F3E}" type="datetime1">
              <a:t>04/07/2022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55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B692-26D3-FA47-A051-5573280A36AB}" type="datetime1">
              <a:t>04/07/2022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êu đề 1">
            <a:extLst>
              <a:ext uri="{FF2B5EF4-FFF2-40B4-BE49-F238E27FC236}">
                <a16:creationId xmlns:a16="http://schemas.microsoft.com/office/drawing/2014/main" id="{063337A3-2180-F14F-A2BC-3B0EE3E46E4E}"/>
              </a:ext>
            </a:extLst>
          </p:cNvPr>
          <p:cNvSpPr txBox="1">
            <a:spLocks/>
          </p:cNvSpPr>
          <p:nvPr/>
        </p:nvSpPr>
        <p:spPr>
          <a:xfrm>
            <a:off x="3916983" y="4691769"/>
            <a:ext cx="5073309" cy="10294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iêu đề phụ 2">
            <a:extLst>
              <a:ext uri="{FF2B5EF4-FFF2-40B4-BE49-F238E27FC236}">
                <a16:creationId xmlns:a16="http://schemas.microsoft.com/office/drawing/2014/main" id="{69519776-A4A2-7044-8A7C-41EC187CC98F}"/>
              </a:ext>
            </a:extLst>
          </p:cNvPr>
          <p:cNvSpPr txBox="1">
            <a:spLocks/>
          </p:cNvSpPr>
          <p:nvPr/>
        </p:nvSpPr>
        <p:spPr>
          <a:xfrm>
            <a:off x="726846" y="1498944"/>
            <a:ext cx="10406637" cy="969917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SỬA BÀI TẬP VỀ NHÀ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Phân tích độ phức tạp của thuật toán (không đệ quy)</a:t>
            </a:r>
          </a:p>
        </p:txBody>
      </p:sp>
      <p:sp>
        <p:nvSpPr>
          <p:cNvPr id="14" name="Hộp Văn bản 5">
            <a:extLst>
              <a:ext uri="{FF2B5EF4-FFF2-40B4-BE49-F238E27FC236}">
                <a16:creationId xmlns:a16="http://schemas.microsoft.com/office/drawing/2014/main" id="{24877E3A-F683-6D4D-9B79-6B2BBFBB4432}"/>
              </a:ext>
            </a:extLst>
          </p:cNvPr>
          <p:cNvSpPr txBox="1"/>
          <p:nvPr/>
        </p:nvSpPr>
        <p:spPr>
          <a:xfrm>
            <a:off x="4236320" y="2719026"/>
            <a:ext cx="404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18520668 – Nguyễn Trần Thái Duy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18520634 – Mai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Dũng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20521621 – Vũ Văn Minh</a:t>
            </a:r>
            <a:endParaRPr lang="en-US" dirty="0" err="1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Tiêu đề 1">
            <a:extLst>
              <a:ext uri="{FF2B5EF4-FFF2-40B4-BE49-F238E27FC236}">
                <a16:creationId xmlns:a16="http://schemas.microsoft.com/office/drawing/2014/main" id="{04092C96-0BA9-1843-80D1-91DE3A9BC96F}"/>
              </a:ext>
            </a:extLst>
          </p:cNvPr>
          <p:cNvSpPr txBox="1">
            <a:spLocks/>
          </p:cNvSpPr>
          <p:nvPr/>
        </p:nvSpPr>
        <p:spPr>
          <a:xfrm>
            <a:off x="4638892" y="4389140"/>
            <a:ext cx="5073309" cy="10294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LỚP: CS112.M21.KHCL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998CD-78E3-014D-8240-23205887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8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elvetica Neue" panose="020B0502040204020203" pitchFamily="34" charset="0"/>
              </a:rPr>
              <a:t>Phần trắc nghiệm nhanh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22A2CA-62B4-6B43-B6AD-89B125D90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3191"/>
              </p:ext>
            </p:extLst>
          </p:nvPr>
        </p:nvGraphicFramePr>
        <p:xfrm>
          <a:off x="1553228" y="2836563"/>
          <a:ext cx="9270540" cy="17980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35270">
                  <a:extLst>
                    <a:ext uri="{9D8B030D-6E8A-4147-A177-3AD203B41FA5}">
                      <a16:colId xmlns:a16="http://schemas.microsoft.com/office/drawing/2014/main" val="2885616024"/>
                    </a:ext>
                  </a:extLst>
                </a:gridCol>
                <a:gridCol w="4635270">
                  <a:extLst>
                    <a:ext uri="{9D8B030D-6E8A-4147-A177-3AD203B41FA5}">
                      <a16:colId xmlns:a16="http://schemas.microsoft.com/office/drawing/2014/main" val="3226909813"/>
                    </a:ext>
                  </a:extLst>
                </a:gridCol>
              </a:tblGrid>
              <a:tr h="537042">
                <a:tc gridSpan="2">
                  <a:txBody>
                    <a:bodyPr/>
                    <a:lstStyle/>
                    <a:p>
                      <a:pPr algn="ctr"/>
                      <a:r>
                        <a:rPr lang="en-VN" sz="20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Barem điểm (ứng với mỗi câu)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940750"/>
                  </a:ext>
                </a:extLst>
              </a:tr>
              <a:tr h="537042">
                <a:tc>
                  <a:txBody>
                    <a:bodyPr/>
                    <a:lstStyle/>
                    <a:p>
                      <a:pPr algn="l"/>
                      <a:r>
                        <a:rPr lang="en-VN" sz="20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Chọn đúng đáp án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0,75 điểm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398767"/>
                  </a:ext>
                </a:extLst>
              </a:tr>
              <a:tr h="723982">
                <a:tc>
                  <a:txBody>
                    <a:bodyPr/>
                    <a:lstStyle/>
                    <a:p>
                      <a:pPr algn="l"/>
                      <a:r>
                        <a:rPr lang="en-VN" sz="20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Giải thích được đáp án chọn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0,25 điểm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71215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F0F699F-A9F5-9B4C-95B0-02BEC62B30C4}"/>
              </a:ext>
            </a:extLst>
          </p:cNvPr>
          <p:cNvSpPr/>
          <p:nvPr/>
        </p:nvSpPr>
        <p:spPr>
          <a:xfrm>
            <a:off x="3022945" y="4634629"/>
            <a:ext cx="7498915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VN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*Câu số 3 chỉ cần chọn vẫn được điểm tối đa.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4726B-5496-F34D-8B54-070C75E6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elvetica Neue" panose="020B0502040204020203" pitchFamily="34" charset="0"/>
              </a:rPr>
              <a:t>Câu 1 (1 điểm)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B69F76-5572-0643-9F49-D04F5D1BFCE7}"/>
              </a:ext>
            </a:extLst>
          </p:cNvPr>
          <p:cNvSpPr/>
          <p:nvPr/>
        </p:nvSpPr>
        <p:spPr>
          <a:xfrm>
            <a:off x="2810003" y="1527061"/>
            <a:ext cx="7498915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Tính nào sau đây </a:t>
            </a:r>
            <a:r>
              <a:rPr lang="en-US" sz="2000" i="1" u="sng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không phải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đặc trưng của thuật toán: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 Tính đúng đắn.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B. Tính dừng.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C. Tính đa hình.</a:t>
            </a:r>
            <a:endParaRPr lang="en-VN" sz="2000" b="1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D. Tính xác định.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CF58C-08DA-EC40-9416-BF79DF2B1CA6}"/>
              </a:ext>
            </a:extLst>
          </p:cNvPr>
          <p:cNvSpPr/>
          <p:nvPr/>
        </p:nvSpPr>
        <p:spPr>
          <a:xfrm>
            <a:off x="2810002" y="4421965"/>
            <a:ext cx="7498915" cy="142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VN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Đặc trưng chung của thuật toán là tính đúng đắn, dừng, xác định, hiệu quả, phổ quát. Tính đa hình là tính chất của lập trình hướng đối tượng.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E56A9CB-DE09-C14C-950D-881543B64DEE}"/>
              </a:ext>
            </a:extLst>
          </p:cNvPr>
          <p:cNvSpPr/>
          <p:nvPr/>
        </p:nvSpPr>
        <p:spPr>
          <a:xfrm>
            <a:off x="834260" y="4872625"/>
            <a:ext cx="1295165" cy="40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47BE8-98EF-044F-A8DD-C75006C6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8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elvetica Neue" panose="020B0502040204020203" pitchFamily="34" charset="0"/>
              </a:rPr>
              <a:t>Câu 2 (1 điểm)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B69F76-5572-0643-9F49-D04F5D1BFCE7}"/>
              </a:ext>
            </a:extLst>
          </p:cNvPr>
          <p:cNvSpPr/>
          <p:nvPr/>
        </p:nvSpPr>
        <p:spPr>
          <a:xfrm>
            <a:off x="2810003" y="1527061"/>
            <a:ext cx="749891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Cho đoạn chương trình sau: </a:t>
            </a:r>
          </a:p>
          <a:p>
            <a:pPr>
              <a:lnSpc>
                <a:spcPct val="150000"/>
              </a:lnSpc>
            </a:pP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Độ phức tạp của thuật toán này là:</a:t>
            </a:r>
            <a:endParaRPr lang="en-VN" sz="20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A. O(n).</a:t>
            </a:r>
            <a:endParaRPr lang="en-VN" sz="20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B. O(1).</a:t>
            </a:r>
            <a:endParaRPr lang="en-VN" sz="2000" b="1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C. O(n</a:t>
            </a:r>
            <a:r>
              <a:rPr lang="en-US" sz="2000" baseline="3000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  <a:endParaRPr lang="en-VN" sz="20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D. O(n-1).</a:t>
            </a:r>
            <a:endParaRPr lang="en-VN" sz="20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CF58C-08DA-EC40-9416-BF79DF2B1CA6}"/>
              </a:ext>
            </a:extLst>
          </p:cNvPr>
          <p:cNvSpPr/>
          <p:nvPr/>
        </p:nvSpPr>
        <p:spPr>
          <a:xfrm>
            <a:off x="2235920" y="5326817"/>
            <a:ext cx="7498915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VN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Thuật toán trên chỉ thực hiện duy nhất một phép tính. Nên độ phức tạp là O(1).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E56A9CB-DE09-C14C-950D-881543B64DEE}"/>
              </a:ext>
            </a:extLst>
          </p:cNvPr>
          <p:cNvSpPr/>
          <p:nvPr/>
        </p:nvSpPr>
        <p:spPr>
          <a:xfrm>
            <a:off x="621318" y="5711565"/>
            <a:ext cx="1295165" cy="40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997B7E-7A36-C942-84DC-7B4298932C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94" y="2023376"/>
            <a:ext cx="2741142" cy="12960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F37D0-7EDF-2E4C-9CD2-518AAF30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elvetica Neue" panose="020B0502040204020203" pitchFamily="34" charset="0"/>
              </a:rPr>
              <a:t>Câu 3 (1 điểm)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CF58C-08DA-EC40-9416-BF79DF2B1CA6}"/>
              </a:ext>
            </a:extLst>
          </p:cNvPr>
          <p:cNvSpPr/>
          <p:nvPr/>
        </p:nvSpPr>
        <p:spPr>
          <a:xfrm>
            <a:off x="2235920" y="5326817"/>
            <a:ext cx="7498915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VN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Giá trị Input sẽ lớn dần khi chương trình chạy, nên độ phức tạp sẽ tăng lên. Thời gian chạy phụ thuộc chủ yếu vào độ lớn của Input.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E56A9CB-DE09-C14C-950D-881543B64DEE}"/>
              </a:ext>
            </a:extLst>
          </p:cNvPr>
          <p:cNvSpPr/>
          <p:nvPr/>
        </p:nvSpPr>
        <p:spPr>
          <a:xfrm>
            <a:off x="621318" y="5711565"/>
            <a:ext cx="1295165" cy="40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15B87-5F70-064F-9033-3EFA289FBE24}"/>
              </a:ext>
            </a:extLst>
          </p:cNvPr>
          <p:cNvSpPr/>
          <p:nvPr/>
        </p:nvSpPr>
        <p:spPr>
          <a:xfrm>
            <a:off x="1156569" y="1527061"/>
            <a:ext cx="10054225" cy="281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Khi nói về Big O thì thời gian chạy nhanh như thế nào, còn tùy thuộc vào </a:t>
            </a:r>
            <a:r>
              <a:rPr lang="en-US" sz="20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[...],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vì giá trị </a:t>
            </a:r>
            <a:r>
              <a:rPr lang="en-US" sz="20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[...]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sẽ lớn dần lên khi chương trình chạy.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 input - input.</a:t>
            </a:r>
            <a:endParaRPr lang="en-VN" sz="2000" b="1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B. output - ouput.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C. input - output.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D. output - input.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31428D-BBA0-6A4C-951B-61C5CC71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5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elvetica Neue" panose="020B0502040204020203" pitchFamily="34" charset="0"/>
              </a:rPr>
              <a:t>Câu 4 (1 điểm)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426F1D-1047-674A-A1F9-0FD96DA45285}"/>
              </a:ext>
            </a:extLst>
          </p:cNvPr>
          <p:cNvSpPr/>
          <p:nvPr/>
        </p:nvSpPr>
        <p:spPr>
          <a:xfrm>
            <a:off x="834260" y="1727478"/>
            <a:ext cx="10088436" cy="281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Thuật toán Interchange Sort được hiện thực như sau. 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Cho biết độ phức tạp của thuật toán: 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 O(1).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B. O(n).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C. n.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D. O(n²).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714272D1-8B78-284E-829D-A9B7DEB46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55" y="2426658"/>
            <a:ext cx="7008496" cy="30749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E8099-7FDD-AA42-A6DC-F3D74F17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5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elvetica Neue" panose="020B0502040204020203" pitchFamily="34" charset="0"/>
              </a:rPr>
              <a:t>Câu 4 (1 điểm)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714272D1-8B78-284E-829D-A9B7DEB46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2" y="1515649"/>
            <a:ext cx="5887342" cy="25830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9284D-EA27-524C-956D-C350C73EEDA6}"/>
              </a:ext>
            </a:extLst>
          </p:cNvPr>
          <p:cNvSpPr/>
          <p:nvPr/>
        </p:nvSpPr>
        <p:spPr>
          <a:xfrm>
            <a:off x="977030" y="1979113"/>
            <a:ext cx="5223354" cy="409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080ABB-589C-1F49-A24E-92DE17B34387}"/>
              </a:ext>
            </a:extLst>
          </p:cNvPr>
          <p:cNvSpPr/>
          <p:nvPr/>
        </p:nvSpPr>
        <p:spPr>
          <a:xfrm>
            <a:off x="1035626" y="2730674"/>
            <a:ext cx="5223354" cy="1215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6E518-8CB9-6C40-890A-6D6124E37630}"/>
              </a:ext>
            </a:extLst>
          </p:cNvPr>
          <p:cNvCxnSpPr/>
          <p:nvPr/>
        </p:nvCxnSpPr>
        <p:spPr>
          <a:xfrm>
            <a:off x="6258980" y="3319397"/>
            <a:ext cx="1457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1FF5519-F30F-7842-A59D-FA7F0F2386EC}"/>
              </a:ext>
            </a:extLst>
          </p:cNvPr>
          <p:cNvSpPr/>
          <p:nvPr/>
        </p:nvSpPr>
        <p:spPr>
          <a:xfrm>
            <a:off x="7822529" y="3048456"/>
            <a:ext cx="920639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VN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O(1).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9EF4E-C9D4-5946-8727-0A0E06C31F13}"/>
              </a:ext>
            </a:extLst>
          </p:cNvPr>
          <p:cNvSpPr/>
          <p:nvPr/>
        </p:nvSpPr>
        <p:spPr>
          <a:xfrm>
            <a:off x="6741003" y="1470600"/>
            <a:ext cx="4747365" cy="142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VN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Ứng với mỗi giá trị của 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i, vòng lặp j sẽ chạy số lần là: 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 – 1 – i – 1 + 1 = </a:t>
            </a:r>
            <a:r>
              <a:rPr lang="en-US" sz="200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 – i – 1.  </a:t>
            </a:r>
            <a:endParaRPr lang="en-VN" sz="2000">
              <a:effectLst/>
              <a:highlight>
                <a:srgbClr val="FFFF00"/>
              </a:highlight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FEC4DB-ECF8-A74A-971B-B3B814F3C778}"/>
                  </a:ext>
                </a:extLst>
              </p:cNvPr>
              <p:cNvSpPr/>
              <p:nvPr/>
            </p:nvSpPr>
            <p:spPr>
              <a:xfrm>
                <a:off x="-187485" y="4322590"/>
                <a:ext cx="9578235" cy="2283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en-US" sz="2000" i="1">
                  <a:latin typeface="Cambria Math" panose="02040503050406030204" pitchFamily="18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>
                          <a:latin typeface="Cambria Math" panose="020405030504060302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000" b="0" i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0">
                          <a:latin typeface="Cambria Math" panose="020405030504060302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000" b="0" i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0">
                          <a:latin typeface="Cambria Math" panose="020405030504060302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m:t>+…+2+1=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>
                          <a:latin typeface="Cambria Math" panose="02040503050406030204" pitchFamily="18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baseline="3000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VN" sz="200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FEC4DB-ECF8-A74A-971B-B3B814F3C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485" y="4322590"/>
                <a:ext cx="9578235" cy="2283638"/>
              </a:xfrm>
              <a:prstGeom prst="rect">
                <a:avLst/>
              </a:prstGeom>
              <a:blipFill>
                <a:blip r:embed="rId4"/>
                <a:stretch>
                  <a:fillRect t="-22652" b="-254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>
            <a:extLst>
              <a:ext uri="{FF2B5EF4-FFF2-40B4-BE49-F238E27FC236}">
                <a16:creationId xmlns:a16="http://schemas.microsoft.com/office/drawing/2014/main" id="{EF6CEA0F-F986-3B46-896E-0135802853F9}"/>
              </a:ext>
            </a:extLst>
          </p:cNvPr>
          <p:cNvSpPr/>
          <p:nvPr/>
        </p:nvSpPr>
        <p:spPr>
          <a:xfrm>
            <a:off x="7963017" y="6012498"/>
            <a:ext cx="1295165" cy="40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78213-D6D7-5B4C-A31A-F6ADB7FC223B}"/>
              </a:ext>
            </a:extLst>
          </p:cNvPr>
          <p:cNvSpPr/>
          <p:nvPr/>
        </p:nvSpPr>
        <p:spPr>
          <a:xfrm>
            <a:off x="9390750" y="5862618"/>
            <a:ext cx="1216303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VN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B. O(n</a:t>
            </a:r>
            <a:r>
              <a:rPr lang="en-VN" sz="2000" b="1" baseline="30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</a:t>
            </a:r>
            <a:r>
              <a:rPr lang="en-VN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).</a:t>
            </a:r>
            <a:endParaRPr lang="en-VN" sz="2000" b="1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B80B6-D415-5A44-A10F-E52272084414}"/>
              </a:ext>
            </a:extLst>
          </p:cNvPr>
          <p:cNvSpPr/>
          <p:nvPr/>
        </p:nvSpPr>
        <p:spPr>
          <a:xfrm>
            <a:off x="939452" y="4138182"/>
            <a:ext cx="4747365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Số phép toán cần thực hiện:</a:t>
            </a:r>
            <a:endParaRPr lang="en-VN" sz="2000">
              <a:effectLst/>
              <a:highlight>
                <a:srgbClr val="FFFF00"/>
              </a:highlight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8AB2B-1F01-6140-ADDF-E092D99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15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2FB1F8-5800-5845-BB9F-7699DF94887C}"/>
              </a:ext>
            </a:extLst>
          </p:cNvPr>
          <p:cNvSpPr/>
          <p:nvPr/>
        </p:nvSpPr>
        <p:spPr>
          <a:xfrm>
            <a:off x="7614535" y="5404442"/>
            <a:ext cx="205893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Quy tắc bỏ hằng</a:t>
            </a:r>
            <a:endParaRPr lang="en-VN" sz="2000">
              <a:effectLst/>
              <a:highlight>
                <a:srgbClr val="FFFF00"/>
              </a:highlight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AECE7-298A-8D42-9D15-6D9E8C934DBC}"/>
              </a:ext>
            </a:extLst>
          </p:cNvPr>
          <p:cNvSpPr/>
          <p:nvPr/>
        </p:nvSpPr>
        <p:spPr>
          <a:xfrm>
            <a:off x="7614535" y="6297911"/>
            <a:ext cx="205893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Quy tắc lấy max</a:t>
            </a:r>
            <a:endParaRPr lang="en-VN" sz="2000">
              <a:effectLst/>
              <a:highlight>
                <a:srgbClr val="FFFF00"/>
              </a:highlight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3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elvetica Neue" panose="020B0502040204020203" pitchFamily="34" charset="0"/>
              </a:rPr>
              <a:t>Câu 5 (1 điểm)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25ED5-1401-9E42-9C6E-70859F5B0844}"/>
              </a:ext>
            </a:extLst>
          </p:cNvPr>
          <p:cNvSpPr/>
          <p:nvPr/>
        </p:nvSpPr>
        <p:spPr>
          <a:xfrm>
            <a:off x="1382038" y="1421885"/>
            <a:ext cx="8301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Cho thuật toán sắp xếp nổi bọt (Bubble Sort) được cài đặt như sau:</a:t>
            </a:r>
            <a:r>
              <a:rPr lang="en-US" sz="2000" b="1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VN" sz="20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727FC7E-49D8-3A44-B205-D715D0C8D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35" y="1803472"/>
            <a:ext cx="6181394" cy="24723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C6FC8D-FD48-A741-B1D3-E5C24E166549}"/>
              </a:ext>
            </a:extLst>
          </p:cNvPr>
          <p:cNvSpPr/>
          <p:nvPr/>
        </p:nvSpPr>
        <p:spPr>
          <a:xfrm>
            <a:off x="1382038" y="4030602"/>
            <a:ext cx="9089721" cy="281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Áp dụng quy tắc tổng quát, xác định thời gian </a:t>
            </a:r>
            <a:r>
              <a:rPr lang="en-US" sz="2000" i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thực hiện lệnh {3}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và thời gian </a:t>
            </a:r>
            <a:r>
              <a:rPr lang="en-US" sz="2000" i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chạy vòng lặp {2}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lần lượt là: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 O(1) và O(n-1).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B. O(n²) và O(n-1).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C. O(n²) và O(n-i).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D. O(1) và O(n-i).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35C43-2702-D943-A82A-36750B75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elvetica Neue" panose="020B0502040204020203" pitchFamily="34" charset="0"/>
              </a:rPr>
              <a:t>Câu 5 (1 điểm)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4B82ADC-38A5-0449-BAFA-4A290C0B7D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60" y="1384926"/>
            <a:ext cx="6872098" cy="27486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F6AC9B-C74B-1C40-8A83-5B86E213B7D0}"/>
              </a:ext>
            </a:extLst>
          </p:cNvPr>
          <p:cNvSpPr/>
          <p:nvPr/>
        </p:nvSpPr>
        <p:spPr>
          <a:xfrm>
            <a:off x="2167003" y="3429000"/>
            <a:ext cx="4221271" cy="303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750D46-E388-7540-8E77-4FC3246417C4}"/>
              </a:ext>
            </a:extLst>
          </p:cNvPr>
          <p:cNvCxnSpPr>
            <a:stCxn id="3" idx="3"/>
          </p:cNvCxnSpPr>
          <p:nvPr/>
        </p:nvCxnSpPr>
        <p:spPr>
          <a:xfrm>
            <a:off x="6388274" y="3580878"/>
            <a:ext cx="1318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268966C-7B77-F744-9AA6-187D7BE54F93}"/>
              </a:ext>
            </a:extLst>
          </p:cNvPr>
          <p:cNvSpPr/>
          <p:nvPr/>
        </p:nvSpPr>
        <p:spPr>
          <a:xfrm>
            <a:off x="7721017" y="3291118"/>
            <a:ext cx="920639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VN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O(1).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C1706-1097-264D-8061-1F4F2AFB987D}"/>
              </a:ext>
            </a:extLst>
          </p:cNvPr>
          <p:cNvSpPr/>
          <p:nvPr/>
        </p:nvSpPr>
        <p:spPr>
          <a:xfrm>
            <a:off x="834259" y="4133589"/>
            <a:ext cx="98379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Vòng lặp số {2} chạy từ 0 cho đến n – i – 1 nên số lần chạy là: n – i – 1 – 0 + 1 = </a:t>
            </a:r>
            <a:r>
              <a:rPr lang="en-US" sz="200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 – i</a:t>
            </a:r>
          </a:p>
          <a:p>
            <a:r>
              <a:rPr lang="en-VN" sz="2000">
                <a:latin typeface="Roboto" panose="02000000000000000000" pitchFamily="2" charset="0"/>
                <a:ea typeface="Roboto" panose="02000000000000000000" pitchFamily="2" charset="0"/>
              </a:rPr>
              <a:t>Cứ mỗi lần chạy vòng lặp {2}, thời gian chạy sẽ là O(1). </a:t>
            </a:r>
          </a:p>
          <a:p>
            <a:r>
              <a:rPr lang="en-VN" sz="2000">
                <a:latin typeface="Roboto" panose="02000000000000000000" pitchFamily="2" charset="0"/>
                <a:ea typeface="Roboto" panose="02000000000000000000" pitchFamily="2" charset="0"/>
              </a:rPr>
              <a:t>Vậy (n-i) lần chạy sẽ tốn một thời gian là: </a:t>
            </a:r>
            <a:r>
              <a:rPr lang="en-VN" sz="200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(n-i).O(1) </a:t>
            </a:r>
          </a:p>
          <a:p>
            <a:endParaRPr lang="en-VN" sz="20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VN" sz="2000">
                <a:latin typeface="Roboto" panose="02000000000000000000" pitchFamily="2" charset="0"/>
                <a:ea typeface="Roboto" panose="02000000000000000000" pitchFamily="2" charset="0"/>
              </a:rPr>
              <a:t>Hay nói cách khác, thời gian chạy vòng lặp {2} là </a:t>
            </a:r>
            <a:r>
              <a:rPr lang="en-VN" sz="200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n-i.</a:t>
            </a:r>
          </a:p>
          <a:p>
            <a:endParaRPr lang="en-VN" sz="2000">
              <a:highlight>
                <a:srgbClr val="FFFF00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VN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Đáp án D là đáp án đúng.</a:t>
            </a:r>
            <a:endParaRPr lang="en-US" sz="2000" b="1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CD4B8C4-3FB8-B446-8C59-234CB253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êu đề phụ 2">
            <a:extLst>
              <a:ext uri="{FF2B5EF4-FFF2-40B4-BE49-F238E27FC236}">
                <a16:creationId xmlns:a16="http://schemas.microsoft.com/office/drawing/2014/main" id="{69519776-A4A2-7044-8A7C-41EC187CC98F}"/>
              </a:ext>
            </a:extLst>
          </p:cNvPr>
          <p:cNvSpPr txBox="1">
            <a:spLocks/>
          </p:cNvSpPr>
          <p:nvPr/>
        </p:nvSpPr>
        <p:spPr>
          <a:xfrm>
            <a:off x="293106" y="2704261"/>
            <a:ext cx="11600766" cy="969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III – Tổng kết bài làm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23AE6-E637-5049-ADBD-F8EEEF96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phụ 2">
            <a:extLst>
              <a:ext uri="{FF2B5EF4-FFF2-40B4-BE49-F238E27FC236}">
                <a16:creationId xmlns:a16="http://schemas.microsoft.com/office/drawing/2014/main" id="{B61E88F9-A11E-8142-91BB-8AD820E67611}"/>
              </a:ext>
            </a:extLst>
          </p:cNvPr>
          <p:cNvSpPr txBox="1">
            <a:spLocks/>
          </p:cNvSpPr>
          <p:nvPr/>
        </p:nvSpPr>
        <p:spPr>
          <a:xfrm>
            <a:off x="6493490" y="1464184"/>
            <a:ext cx="4529414" cy="969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Tổng kết điểm các nhóm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A35767-2013-994C-A0FC-8F8D2CDE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19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217B71-8803-6B02-966C-ABC318D154F5}"/>
              </a:ext>
            </a:extLst>
          </p:cNvPr>
          <p:cNvSpPr/>
          <p:nvPr/>
        </p:nvSpPr>
        <p:spPr>
          <a:xfrm>
            <a:off x="2229633" y="1464184"/>
            <a:ext cx="513567" cy="151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1DD7E-ACAE-E37C-44FB-5043FEF876D9}"/>
              </a:ext>
            </a:extLst>
          </p:cNvPr>
          <p:cNvSpPr/>
          <p:nvPr/>
        </p:nvSpPr>
        <p:spPr>
          <a:xfrm>
            <a:off x="3682652" y="1464184"/>
            <a:ext cx="626301" cy="151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EEB1F-3F7D-3BCB-A550-73CF0C22DB35}"/>
              </a:ext>
            </a:extLst>
          </p:cNvPr>
          <p:cNvSpPr/>
          <p:nvPr/>
        </p:nvSpPr>
        <p:spPr>
          <a:xfrm>
            <a:off x="5022937" y="1464184"/>
            <a:ext cx="588723" cy="151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7C8964-E3BE-748C-C93B-CF34A86BD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7950"/>
            <a:ext cx="585470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3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êu đề phụ 2">
            <a:extLst>
              <a:ext uri="{FF2B5EF4-FFF2-40B4-BE49-F238E27FC236}">
                <a16:creationId xmlns:a16="http://schemas.microsoft.com/office/drawing/2014/main" id="{69519776-A4A2-7044-8A7C-41EC187CC98F}"/>
              </a:ext>
            </a:extLst>
          </p:cNvPr>
          <p:cNvSpPr txBox="1">
            <a:spLocks/>
          </p:cNvSpPr>
          <p:nvPr/>
        </p:nvSpPr>
        <p:spPr>
          <a:xfrm>
            <a:off x="293106" y="2704261"/>
            <a:ext cx="11600766" cy="969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 – Sửa phần tự luận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B6667-7F45-9B44-AF6F-A10BFE01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8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elvetica Neue" panose="020B0502040204020203" pitchFamily="34" charset="0"/>
              </a:rPr>
              <a:t>Tổng kết bài tập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C1706-1097-264D-8061-1F4F2AFB987D}"/>
              </a:ext>
            </a:extLst>
          </p:cNvPr>
          <p:cNvSpPr/>
          <p:nvPr/>
        </p:nvSpPr>
        <p:spPr>
          <a:xfrm>
            <a:off x="1173102" y="2430049"/>
            <a:ext cx="98379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Các nhóm đều làm bài tốt, không có nhóm nào thấp điểm. </a:t>
            </a:r>
          </a:p>
          <a:p>
            <a:pPr marL="342900" indent="-342900">
              <a:buFontTx/>
              <a:buChar char="-"/>
            </a:pPr>
            <a:endParaRPr lang="en-US" sz="20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Qua các bài làm cho thấy, lớp nắm có nắm bài về cách tính Big O nói chung và các quy tắc.   </a:t>
            </a:r>
          </a:p>
          <a:p>
            <a:pPr marL="342900" indent="-342900">
              <a:buFontTx/>
              <a:buChar char="-"/>
            </a:pPr>
            <a:endParaRPr lang="en-US" sz="20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Đáp án và lời giải được up lên github môn học của nhóm.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80541-3851-2149-B889-2399B366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2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êu đề phụ 2">
            <a:extLst>
              <a:ext uri="{FF2B5EF4-FFF2-40B4-BE49-F238E27FC236}">
                <a16:creationId xmlns:a16="http://schemas.microsoft.com/office/drawing/2014/main" id="{69519776-A4A2-7044-8A7C-41EC187CC98F}"/>
              </a:ext>
            </a:extLst>
          </p:cNvPr>
          <p:cNvSpPr txBox="1">
            <a:spLocks/>
          </p:cNvSpPr>
          <p:nvPr/>
        </p:nvSpPr>
        <p:spPr>
          <a:xfrm>
            <a:off x="539556" y="3119297"/>
            <a:ext cx="11107866" cy="969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CẢM ƠN THẦY VÀ CÁC BẠN ĐÃ LẮNG NGHE!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D6129-E1B9-6440-9DC9-AF197B74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1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elvetica Neue" panose="020B0502040204020203" pitchFamily="34" charset="0"/>
              </a:rPr>
              <a:t>Câu 1 (2,5 điểm)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C5354-D3E1-FA44-A65E-9038C89FCB69}"/>
              </a:ext>
            </a:extLst>
          </p:cNvPr>
          <p:cNvSpPr/>
          <p:nvPr/>
        </p:nvSpPr>
        <p:spPr>
          <a:xfrm>
            <a:off x="834259" y="1690394"/>
            <a:ext cx="10515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Cho thuật toán tìm kiếm tuần tự như bên dưới. Xác định độ phức tạp của thuật toán này. </a:t>
            </a:r>
            <a:endParaRPr lang="en-VN" sz="20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C24D193-506B-4349-B063-37F866A339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50" y="2385725"/>
            <a:ext cx="4599166" cy="37645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27CE9-99C5-0042-BD90-B36126A7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5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elvetica Neue" panose="020B0502040204020203" pitchFamily="34" charset="0"/>
              </a:rPr>
              <a:t>Câu 1 (2,5 điểm)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759DA-6D20-2B42-AC00-C2F5A9D0A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60" y="1490598"/>
            <a:ext cx="5649119" cy="328909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C8341B-E357-024C-B002-B5C475B6A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01290"/>
              </p:ext>
            </p:extLst>
          </p:nvPr>
        </p:nvGraphicFramePr>
        <p:xfrm>
          <a:off x="6092060" y="1977890"/>
          <a:ext cx="3152262" cy="2694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8564">
                  <a:extLst>
                    <a:ext uri="{9D8B030D-6E8A-4147-A177-3AD203B41FA5}">
                      <a16:colId xmlns:a16="http://schemas.microsoft.com/office/drawing/2014/main" val="455599440"/>
                    </a:ext>
                  </a:extLst>
                </a:gridCol>
                <a:gridCol w="2053698">
                  <a:extLst>
                    <a:ext uri="{9D8B030D-6E8A-4147-A177-3AD203B41FA5}">
                      <a16:colId xmlns:a16="http://schemas.microsoft.com/office/drawing/2014/main" val="235857316"/>
                    </a:ext>
                  </a:extLst>
                </a:gridCol>
              </a:tblGrid>
              <a:tr h="3367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Lệnh</a:t>
                      </a:r>
                      <a:endParaRPr lang="en-VN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Big O</a:t>
                      </a:r>
                      <a:endParaRPr lang="en-VN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4842749"/>
                  </a:ext>
                </a:extLst>
              </a:tr>
              <a:tr h="3367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(1)</a:t>
                      </a:r>
                      <a:endParaRPr lang="en-VN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O(1)</a:t>
                      </a:r>
                      <a:endParaRPr lang="en-VN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6041218"/>
                  </a:ext>
                </a:extLst>
              </a:tr>
              <a:tr h="3367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(2)</a:t>
                      </a:r>
                      <a:endParaRPr lang="en-VN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O(1)</a:t>
                      </a:r>
                      <a:endParaRPr lang="en-VN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6559008"/>
                  </a:ext>
                </a:extLst>
              </a:tr>
              <a:tr h="3367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(3)</a:t>
                      </a:r>
                      <a:endParaRPr lang="en-VN" sz="1600" b="1">
                        <a:solidFill>
                          <a:srgbClr val="FF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O(n)</a:t>
                      </a:r>
                      <a:endParaRPr lang="en-VN" sz="1600" b="1">
                        <a:solidFill>
                          <a:srgbClr val="FF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7732650"/>
                  </a:ext>
                </a:extLst>
              </a:tr>
              <a:tr h="3367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(4)</a:t>
                      </a:r>
                      <a:endParaRPr lang="en-VN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O(1)</a:t>
                      </a:r>
                      <a:endParaRPr lang="en-VN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7389062"/>
                  </a:ext>
                </a:extLst>
              </a:tr>
              <a:tr h="3367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(5)</a:t>
                      </a:r>
                      <a:endParaRPr lang="en-VN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O(1)</a:t>
                      </a:r>
                      <a:endParaRPr lang="en-VN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6423497"/>
                  </a:ext>
                </a:extLst>
              </a:tr>
              <a:tr h="3367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(6)</a:t>
                      </a:r>
                      <a:endParaRPr lang="en-VN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O(1)</a:t>
                      </a:r>
                      <a:endParaRPr lang="en-VN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8779321"/>
                  </a:ext>
                </a:extLst>
              </a:tr>
              <a:tr h="3367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(7)</a:t>
                      </a:r>
                      <a:endParaRPr lang="en-VN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O(1)</a:t>
                      </a:r>
                      <a:endParaRPr lang="en-VN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174837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51A045E-4544-194A-99FA-A435AEB66658}"/>
              </a:ext>
            </a:extLst>
          </p:cNvPr>
          <p:cNvSpPr/>
          <p:nvPr/>
        </p:nvSpPr>
        <p:spPr>
          <a:xfrm>
            <a:off x="329328" y="4985568"/>
            <a:ext cx="11708184" cy="139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Wingdings" pitchFamily="2" charset="2"/>
              <a:buChar char="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Các phép gán và khai báo ở bên ngoài vòng lặp while có độ phức tạp là O(1).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itchFamily="2" charset="2"/>
              <a:buChar char="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Các phép gán và so sánh trong vòng lặp while có độ phức tạp là O(1))Quy tắc cộng lấy max).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itchFamily="2" charset="2"/>
              <a:buChar char="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Vòng lặp while sẽ lặp n lần nên có độ phức tạp là O(n * 1) = O(n) (Quy tắc nhân).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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Vậy độ phức tạp của thuật toán tìm kiếm tuần tự là max(O(1), O(n)) = O(n) (Quy tắc cộng lấy max)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1585C-4CAE-8548-AF48-A73BC966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2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elvetica Neue" panose="020B0502040204020203" pitchFamily="34" charset="0"/>
              </a:rPr>
              <a:t>Câu 1 (2,5 điểm)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22A2CA-62B4-6B43-B6AD-89B125D90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39680"/>
              </p:ext>
            </p:extLst>
          </p:nvPr>
        </p:nvGraphicFramePr>
        <p:xfrm>
          <a:off x="1756427" y="2535939"/>
          <a:ext cx="8627650" cy="15600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313825">
                  <a:extLst>
                    <a:ext uri="{9D8B030D-6E8A-4147-A177-3AD203B41FA5}">
                      <a16:colId xmlns:a16="http://schemas.microsoft.com/office/drawing/2014/main" val="2885616024"/>
                    </a:ext>
                  </a:extLst>
                </a:gridCol>
                <a:gridCol w="4313825">
                  <a:extLst>
                    <a:ext uri="{9D8B030D-6E8A-4147-A177-3AD203B41FA5}">
                      <a16:colId xmlns:a16="http://schemas.microsoft.com/office/drawing/2014/main" val="3226909813"/>
                    </a:ext>
                  </a:extLst>
                </a:gridCol>
              </a:tblGrid>
              <a:tr h="520024">
                <a:tc gridSpan="2">
                  <a:txBody>
                    <a:bodyPr/>
                    <a:lstStyle/>
                    <a:p>
                      <a:pPr algn="ctr"/>
                      <a:r>
                        <a:rPr lang="en-VN" sz="20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Barem điểm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940750"/>
                  </a:ext>
                </a:extLst>
              </a:tr>
              <a:tr h="520024">
                <a:tc>
                  <a:txBody>
                    <a:bodyPr/>
                    <a:lstStyle/>
                    <a:p>
                      <a:pPr algn="l"/>
                      <a:r>
                        <a:rPr lang="en-VN" sz="20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Xác định đúng độ phức tạp là 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2,0 điểm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398767"/>
                  </a:ext>
                </a:extLst>
              </a:tr>
              <a:tr h="520024">
                <a:tc>
                  <a:txBody>
                    <a:bodyPr/>
                    <a:lstStyle/>
                    <a:p>
                      <a:pPr algn="l"/>
                      <a:r>
                        <a:rPr lang="en-VN" sz="20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Giải thích được tại sao là 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0,5 điểm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7121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37697-B9AD-ED4A-9588-3C289817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8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elvetica Neue" panose="020B0502040204020203" pitchFamily="34" charset="0"/>
              </a:rPr>
              <a:t>Câu 2 (2,5 điểm)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A6F94-FA60-1747-8852-387515EEF2BF}"/>
              </a:ext>
            </a:extLst>
          </p:cNvPr>
          <p:cNvSpPr/>
          <p:nvPr/>
        </p:nvSpPr>
        <p:spPr>
          <a:xfrm>
            <a:off x="834260" y="1284718"/>
            <a:ext cx="7999956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Cho một mảng A có n phần tử số nguyên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(v</a:t>
            </a:r>
            <a:r>
              <a:rPr lang="vi-VN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ới n &gt; 1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  <a:r>
              <a:rPr lang="vi-VN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Bài toán yêu cầu tìm</a:t>
            </a:r>
            <a:r>
              <a:rPr lang="vi-VN" sz="200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hiệu lớn nhất khi lấy bất kỳ A[x] – A[y] với x &gt; y.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EF7A8D7-3759-3B4B-A8DF-5496E9D9A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60" y="2885119"/>
            <a:ext cx="4993932" cy="1147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6978A2-7D0B-F34B-994F-C0989C6D7492}"/>
              </a:ext>
            </a:extLst>
          </p:cNvPr>
          <p:cNvSpPr/>
          <p:nvPr/>
        </p:nvSpPr>
        <p:spPr>
          <a:xfrm>
            <a:off x="6379924" y="2606440"/>
            <a:ext cx="6096000" cy="14260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i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</a:t>
            </a:r>
            <a:r>
              <a:rPr lang="en-US" sz="2000" i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í dụ</a:t>
            </a:r>
            <a:r>
              <a:rPr lang="vi-VN" sz="2000" i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 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Mảng A = [ 9, 1, 2, 8, ]</a:t>
            </a:r>
            <a:r>
              <a:rPr lang="en-US" sz="20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;</a:t>
            </a:r>
            <a:r>
              <a:rPr lang="vi-VN" sz="20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n = 4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maxDiff(A,n) = </a:t>
            </a:r>
            <a:r>
              <a:rPr lang="en-US" sz="20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7	</a:t>
            </a:r>
            <a:r>
              <a:rPr lang="vi-VN" sz="2000" i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// bởi vì A[3] – A[1] = 8 -1 = 7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8A6DB-2551-354A-AFBB-40842B776A43}"/>
              </a:ext>
            </a:extLst>
          </p:cNvPr>
          <p:cNvSpPr/>
          <p:nvPr/>
        </p:nvSpPr>
        <p:spPr>
          <a:xfrm>
            <a:off x="1623400" y="5102842"/>
            <a:ext cx="9274244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Hãy tìm một thuật toán có độ phức tạp </a:t>
            </a:r>
            <a:r>
              <a:rPr lang="en-US" sz="2000" i="1" u="sng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thấp nhất có thể</a:t>
            </a:r>
            <a:r>
              <a:rPr lang="en-US" sz="2000" i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để giải quyết bài toán trên.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08AEBA-9A81-1044-A046-1D735743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elvetica Neue" panose="020B0502040204020203" pitchFamily="34" charset="0"/>
              </a:rPr>
              <a:t>Câu 2 (2,5 điểm)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466A9-3E31-2646-BF7C-DA8259389FD8}"/>
              </a:ext>
            </a:extLst>
          </p:cNvPr>
          <p:cNvSpPr/>
          <p:nvPr/>
        </p:nvSpPr>
        <p:spPr>
          <a:xfrm>
            <a:off x="834260" y="1391606"/>
            <a:ext cx="799995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Đáp án gợi ý:</a:t>
            </a:r>
            <a:endParaRPr lang="en-VN" sz="20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61D49A-6DBF-2D4A-ADA9-B0F6A9151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00" y="2001196"/>
            <a:ext cx="5586200" cy="4700439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F8E9CD9C-24D4-EF4E-8E89-6B70C604A60C}"/>
              </a:ext>
            </a:extLst>
          </p:cNvPr>
          <p:cNvSpPr/>
          <p:nvPr/>
        </p:nvSpPr>
        <p:spPr>
          <a:xfrm>
            <a:off x="6458447" y="3429000"/>
            <a:ext cx="1295165" cy="40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C4115-5906-DF47-89BA-B4851734543A}"/>
              </a:ext>
            </a:extLst>
          </p:cNvPr>
          <p:cNvSpPr/>
          <p:nvPr/>
        </p:nvSpPr>
        <p:spPr>
          <a:xfrm>
            <a:off x="7913577" y="3327131"/>
            <a:ext cx="920639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VN" sz="20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O(n).</a:t>
            </a:r>
            <a:endParaRPr lang="en-VN" sz="2000" b="1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B874FF9-8CF7-1649-85BC-EABB3DE6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elvetica Neue" panose="020B0502040204020203" pitchFamily="34" charset="0"/>
              </a:rPr>
              <a:t>Câu 2 (2,5 điểm)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22A2CA-62B4-6B43-B6AD-89B125D90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97501"/>
              </p:ext>
            </p:extLst>
          </p:nvPr>
        </p:nvGraphicFramePr>
        <p:xfrm>
          <a:off x="563671" y="2535939"/>
          <a:ext cx="10786190" cy="17980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393095">
                  <a:extLst>
                    <a:ext uri="{9D8B030D-6E8A-4147-A177-3AD203B41FA5}">
                      <a16:colId xmlns:a16="http://schemas.microsoft.com/office/drawing/2014/main" val="2885616024"/>
                    </a:ext>
                  </a:extLst>
                </a:gridCol>
                <a:gridCol w="5393095">
                  <a:extLst>
                    <a:ext uri="{9D8B030D-6E8A-4147-A177-3AD203B41FA5}">
                      <a16:colId xmlns:a16="http://schemas.microsoft.com/office/drawing/2014/main" val="3226909813"/>
                    </a:ext>
                  </a:extLst>
                </a:gridCol>
              </a:tblGrid>
              <a:tr h="537042">
                <a:tc gridSpan="2">
                  <a:txBody>
                    <a:bodyPr/>
                    <a:lstStyle/>
                    <a:p>
                      <a:pPr algn="ctr"/>
                      <a:r>
                        <a:rPr lang="en-VN" sz="20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Barem điểm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940750"/>
                  </a:ext>
                </a:extLst>
              </a:tr>
              <a:tr h="537042">
                <a:tc>
                  <a:txBody>
                    <a:bodyPr/>
                    <a:lstStyle/>
                    <a:p>
                      <a:pPr algn="l"/>
                      <a:r>
                        <a:rPr lang="en-VN" sz="20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Viết đúng thuật toán maxDiff (*)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1,5 điểm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398767"/>
                  </a:ext>
                </a:extLst>
              </a:tr>
              <a:tr h="723982">
                <a:tc>
                  <a:txBody>
                    <a:bodyPr/>
                    <a:lstStyle/>
                    <a:p>
                      <a:pPr algn="l"/>
                      <a:r>
                        <a:rPr lang="en-VN" sz="20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Thuật toán (*) trên nếu có độ phức tạp là 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1,0 điểm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7121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8282A-E214-6846-8243-6A58B32E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8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êu đề phụ 2">
            <a:extLst>
              <a:ext uri="{FF2B5EF4-FFF2-40B4-BE49-F238E27FC236}">
                <a16:creationId xmlns:a16="http://schemas.microsoft.com/office/drawing/2014/main" id="{69519776-A4A2-7044-8A7C-41EC187CC98F}"/>
              </a:ext>
            </a:extLst>
          </p:cNvPr>
          <p:cNvSpPr txBox="1">
            <a:spLocks/>
          </p:cNvSpPr>
          <p:nvPr/>
        </p:nvSpPr>
        <p:spPr>
          <a:xfrm>
            <a:off x="293106" y="2704261"/>
            <a:ext cx="11600766" cy="969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II – Sửa phần trắc nghiệm nhanh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7AE332-B6C9-3543-9893-D70E4056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620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2511</TotalTime>
  <Words>1161</Words>
  <Application>Microsoft Macintosh PowerPoint</Application>
  <PresentationFormat>Widescreen</PresentationFormat>
  <Paragraphs>162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Cambria Math</vt:lpstr>
      <vt:lpstr>Gill Sans MT</vt:lpstr>
      <vt:lpstr>Roboto</vt:lpstr>
      <vt:lpstr>Segoe UI</vt:lpstr>
      <vt:lpstr>Segoe UI Light</vt:lpstr>
      <vt:lpstr>Segoe UI Semilight</vt:lpstr>
      <vt:lpstr>Wingdings</vt:lpstr>
      <vt:lpstr>Wingdings 2</vt:lpstr>
      <vt:lpstr>Wingdings 3</vt:lpstr>
      <vt:lpstr>Dividend</vt:lpstr>
      <vt:lpstr>QuickStarter Theme</vt:lpstr>
      <vt:lpstr>PowerPoint Presentation</vt:lpstr>
      <vt:lpstr>PowerPoint Presentation</vt:lpstr>
      <vt:lpstr>Câu 1 (2,5 điểm)</vt:lpstr>
      <vt:lpstr>Câu 1 (2,5 điểm)</vt:lpstr>
      <vt:lpstr>Câu 1 (2,5 điểm)</vt:lpstr>
      <vt:lpstr>Câu 2 (2,5 điểm)</vt:lpstr>
      <vt:lpstr>Câu 2 (2,5 điểm)</vt:lpstr>
      <vt:lpstr>Câu 2 (2,5 điểm)</vt:lpstr>
      <vt:lpstr>PowerPoint Presentation</vt:lpstr>
      <vt:lpstr>Phần trắc nghiệm nhanh</vt:lpstr>
      <vt:lpstr>Câu 1 (1 điểm)</vt:lpstr>
      <vt:lpstr>Câu 2 (1 điểm)</vt:lpstr>
      <vt:lpstr>Câu 3 (1 điểm)</vt:lpstr>
      <vt:lpstr>Câu 4 (1 điểm)</vt:lpstr>
      <vt:lpstr>Câu 4 (1 điểm)</vt:lpstr>
      <vt:lpstr>Câu 5 (1 điểm)</vt:lpstr>
      <vt:lpstr>Câu 5 (1 điểm)</vt:lpstr>
      <vt:lpstr>PowerPoint Presentation</vt:lpstr>
      <vt:lpstr>PowerPoint Presentation</vt:lpstr>
      <vt:lpstr>Tổng kết bài tập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Mai Viết Dũng</dc:creator>
  <cp:lastModifiedBy>Mai Viết Dũng</cp:lastModifiedBy>
  <cp:revision>42</cp:revision>
  <dcterms:created xsi:type="dcterms:W3CDTF">2021-11-09T04:30:45Z</dcterms:created>
  <dcterms:modified xsi:type="dcterms:W3CDTF">2022-07-04T08:40:01Z</dcterms:modified>
</cp:coreProperties>
</file>