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78" r:id="rId2"/>
    <p:sldId id="280" r:id="rId3"/>
    <p:sldId id="277" r:id="rId4"/>
    <p:sldId id="270" r:id="rId5"/>
    <p:sldId id="271" r:id="rId6"/>
    <p:sldId id="272" r:id="rId7"/>
    <p:sldId id="266" r:id="rId8"/>
    <p:sldId id="267" r:id="rId9"/>
    <p:sldId id="268" r:id="rId10"/>
    <p:sldId id="269" r:id="rId11"/>
    <p:sldId id="273" r:id="rId12"/>
    <p:sldId id="274" r:id="rId13"/>
    <p:sldId id="275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7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96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F050-42D4-40BD-AB5D-0E7BBA07BBA6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15B4F-F3C7-415E-B603-2D7B1F69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821898"/>
            <a:ext cx="10769600" cy="1676400"/>
          </a:xfrm>
        </p:spPr>
        <p:txBody>
          <a:bodyPr/>
          <a:lstStyle/>
          <a:p>
            <a:pPr>
              <a:tabLst>
                <a:tab pos="2743200" algn="l"/>
              </a:tabLst>
            </a:pPr>
            <a:r>
              <a:rPr lang="en-US" sz="3600" b="0" dirty="0" err="1" smtClean="0">
                <a:solidFill>
                  <a:schemeClr val="tx2"/>
                </a:solidFill>
              </a:rPr>
              <a:t>Các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thuật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toán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cơ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bản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của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lý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thuyết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mã</a:t>
            </a:r>
            <a:r>
              <a:rPr lang="en-US" sz="3600" b="0" dirty="0" smtClean="0">
                <a:solidFill>
                  <a:schemeClr val="tx2"/>
                </a:solidFill>
              </a:rPr>
              <a:t> </a:t>
            </a:r>
            <a:r>
              <a:rPr lang="en-US" sz="3600" b="0" dirty="0" err="1" smtClean="0">
                <a:solidFill>
                  <a:schemeClr val="tx2"/>
                </a:solidFill>
              </a:rPr>
              <a:t>hóa</a:t>
            </a:r>
            <a:r>
              <a:rPr lang="en-US" sz="4800" dirty="0" smtClean="0">
                <a:solidFill>
                  <a:schemeClr val="accent2"/>
                </a:solidFill>
              </a:rPr>
              <a:t/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vi-VN" sz="4800" dirty="0" smtClean="0"/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tích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thừa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nguyên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tố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phương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đường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cong elliptic</a:t>
            </a:r>
            <a:r>
              <a:rPr lang="vi-VN" sz="4800" dirty="0" smtClean="0"/>
              <a:t/>
            </a:r>
            <a:br>
              <a:rPr lang="vi-VN" sz="4800" dirty="0" smtClean="0"/>
            </a:br>
            <a:r>
              <a:rPr lang="vi-VN" sz="4800" dirty="0" smtClean="0"/>
              <a:t/>
            </a:r>
            <a:br>
              <a:rPr lang="vi-VN" sz="4800" dirty="0" smtClean="0"/>
            </a:br>
            <a:endParaRPr lang="en-US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40132" y="3802504"/>
            <a:ext cx="7315200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5800" dirty="0" err="1" smtClean="0">
                <a:solidFill>
                  <a:schemeClr val="tx1"/>
                </a:solidFill>
              </a:rPr>
              <a:t>Trần</a:t>
            </a:r>
            <a:r>
              <a:rPr lang="en-US" sz="5800" dirty="0" smtClean="0">
                <a:solidFill>
                  <a:schemeClr val="tx1"/>
                </a:solidFill>
              </a:rPr>
              <a:t> </a:t>
            </a:r>
            <a:r>
              <a:rPr lang="en-US" sz="5800" dirty="0" err="1" smtClean="0">
                <a:solidFill>
                  <a:schemeClr val="tx1"/>
                </a:solidFill>
              </a:rPr>
              <a:t>Hải</a:t>
            </a:r>
            <a:r>
              <a:rPr lang="en-US" sz="5800" dirty="0" smtClean="0">
                <a:solidFill>
                  <a:schemeClr val="tx1"/>
                </a:solidFill>
              </a:rPr>
              <a:t> Nam					20111896</a:t>
            </a:r>
          </a:p>
          <a:p>
            <a:pPr algn="l"/>
            <a:r>
              <a:rPr lang="en-US" sz="5800" dirty="0" err="1" smtClean="0">
                <a:solidFill>
                  <a:schemeClr val="tx1"/>
                </a:solidFill>
              </a:rPr>
              <a:t>Nguyễn</a:t>
            </a:r>
            <a:r>
              <a:rPr lang="en-US" sz="5800" dirty="0" smtClean="0">
                <a:solidFill>
                  <a:schemeClr val="tx1"/>
                </a:solidFill>
              </a:rPr>
              <a:t> </a:t>
            </a:r>
            <a:r>
              <a:rPr lang="en-US" sz="5800" dirty="0" err="1" smtClean="0">
                <a:solidFill>
                  <a:schemeClr val="tx1"/>
                </a:solidFill>
              </a:rPr>
              <a:t>Trường</a:t>
            </a:r>
            <a:r>
              <a:rPr lang="en-US" sz="5800" dirty="0" smtClean="0">
                <a:solidFill>
                  <a:schemeClr val="tx1"/>
                </a:solidFill>
              </a:rPr>
              <a:t> </a:t>
            </a:r>
            <a:r>
              <a:rPr lang="en-US" sz="5800" dirty="0" err="1" smtClean="0">
                <a:solidFill>
                  <a:schemeClr val="tx1"/>
                </a:solidFill>
              </a:rPr>
              <a:t>Thái</a:t>
            </a:r>
            <a:r>
              <a:rPr lang="en-US" sz="5800" dirty="0" smtClean="0">
                <a:solidFill>
                  <a:schemeClr val="tx1"/>
                </a:solidFill>
              </a:rPr>
              <a:t>	</a:t>
            </a:r>
            <a:r>
              <a:rPr lang="en-US" sz="5800" smtClean="0">
                <a:solidFill>
                  <a:schemeClr val="tx1"/>
                </a:solidFill>
              </a:rPr>
              <a:t>	    20112209</a:t>
            </a:r>
            <a:endParaRPr lang="en-US" sz="58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00" y="239842"/>
            <a:ext cx="7766936" cy="1019075"/>
          </a:xfrm>
        </p:spPr>
        <p:txBody>
          <a:bodyPr/>
          <a:lstStyle/>
          <a:p>
            <a:pPr algn="l"/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bước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ECM – </a:t>
            </a:r>
            <a:r>
              <a:rPr lang="en-US" sz="4400" dirty="0" err="1" smtClean="0"/>
              <a:t>Bước</a:t>
            </a:r>
            <a:r>
              <a:rPr lang="en-US" sz="4400" dirty="0" smtClean="0"/>
              <a:t> 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30" y="1407645"/>
            <a:ext cx="8794220" cy="545035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/>
                </a:solidFill>
              </a:rPr>
              <a:t>Vì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tọa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độ</a:t>
            </a:r>
            <a:r>
              <a:rPr lang="en-US" sz="3200" dirty="0" smtClean="0">
                <a:solidFill>
                  <a:schemeClr val="tx1"/>
                </a:solidFill>
              </a:rPr>
              <a:t> x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Q </a:t>
            </a:r>
            <a:r>
              <a:rPr lang="en-US" sz="3200" dirty="0" err="1" smtClean="0">
                <a:solidFill>
                  <a:schemeClr val="tx1"/>
                </a:solidFill>
              </a:rPr>
              <a:t>và</a:t>
            </a:r>
            <a:r>
              <a:rPr lang="en-US" sz="3200" dirty="0" smtClean="0">
                <a:solidFill>
                  <a:schemeClr val="tx1"/>
                </a:solidFill>
              </a:rPr>
              <a:t> –Q </a:t>
            </a:r>
            <a:r>
              <a:rPr lang="en-US" sz="3200" dirty="0" err="1" smtClean="0">
                <a:solidFill>
                  <a:schemeClr val="tx1"/>
                </a:solidFill>
              </a:rPr>
              <a:t>là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đồng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dư</a:t>
            </a:r>
            <a:r>
              <a:rPr lang="en-US" sz="3200" dirty="0" smtClean="0">
                <a:solidFill>
                  <a:schemeClr val="tx1"/>
                </a:solidFill>
              </a:rPr>
              <a:t> mod p. </a:t>
            </a:r>
            <a:r>
              <a:rPr lang="en-US" sz="3200" dirty="0" err="1" smtClean="0">
                <a:solidFill>
                  <a:schemeClr val="tx1"/>
                </a:solidFill>
              </a:rPr>
              <a:t>Nên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tọa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độ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này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sẽ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đồng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dư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với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tọa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độ</a:t>
            </a:r>
            <a:r>
              <a:rPr lang="en-US" sz="3200" dirty="0" smtClean="0">
                <a:solidFill>
                  <a:schemeClr val="tx1"/>
                </a:solidFill>
              </a:rPr>
              <a:t> x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(C+6k)Q (mod p).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Ta </a:t>
            </a:r>
            <a:r>
              <a:rPr lang="en-US" sz="3200" dirty="0" err="1" smtClean="0">
                <a:solidFill>
                  <a:schemeClr val="tx1"/>
                </a:solidFill>
              </a:rPr>
              <a:t>sẽ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nhân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tất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cả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các</a:t>
            </a:r>
            <a:r>
              <a:rPr lang="en-US" sz="3200" dirty="0" smtClean="0">
                <a:solidFill>
                  <a:schemeClr val="tx1"/>
                </a:solidFill>
              </a:rPr>
              <a:t>                            </a:t>
            </a:r>
            <a:r>
              <a:rPr lang="en-US" sz="3200" dirty="0" err="1" smtClean="0">
                <a:solidFill>
                  <a:schemeClr val="tx1"/>
                </a:solidFill>
              </a:rPr>
              <a:t>với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nhau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/>
                </a:solidFill>
              </a:rPr>
              <a:t>Tích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này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sẽ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là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bội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số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p.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/>
                </a:solidFill>
              </a:rPr>
              <a:t>Tính</a:t>
            </a:r>
            <a:r>
              <a:rPr lang="en-US" sz="3200" dirty="0" smtClean="0">
                <a:solidFill>
                  <a:schemeClr val="tx1"/>
                </a:solidFill>
              </a:rPr>
              <a:t> GCD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tích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này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với</a:t>
            </a:r>
            <a:r>
              <a:rPr lang="en-US" sz="3200" dirty="0" smtClean="0">
                <a:solidFill>
                  <a:schemeClr val="tx1"/>
                </a:solidFill>
              </a:rPr>
              <a:t> N </a:t>
            </a:r>
            <a:r>
              <a:rPr lang="en-US" sz="3200" dirty="0" err="1" smtClean="0">
                <a:solidFill>
                  <a:schemeClr val="tx1"/>
                </a:solidFill>
              </a:rPr>
              <a:t>ta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sẽ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thu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được</a:t>
            </a:r>
            <a:r>
              <a:rPr lang="en-US" sz="3200" dirty="0" smtClean="0">
                <a:solidFill>
                  <a:schemeClr val="tx1"/>
                </a:solidFill>
              </a:rPr>
              <a:t> p – </a:t>
            </a:r>
            <a:r>
              <a:rPr lang="en-US" sz="3200" dirty="0" err="1" smtClean="0">
                <a:solidFill>
                  <a:schemeClr val="tx1"/>
                </a:solidFill>
              </a:rPr>
              <a:t>là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thừa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số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nguyên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tố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cần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tìm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X_{(C+6r)Q} - X_Q \,\pmod 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4431" y="3058212"/>
            <a:ext cx="2920258" cy="49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7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2" y="214313"/>
            <a:ext cx="7766936" cy="1485901"/>
          </a:xfrm>
        </p:spPr>
        <p:txBody>
          <a:bodyPr/>
          <a:lstStyle/>
          <a:p>
            <a:pPr algn="ctr"/>
            <a:r>
              <a:rPr lang="en-US" sz="4400" smtClean="0"/>
              <a:t>Cách thức tính P + Q  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88" y="1700214"/>
            <a:ext cx="8794220" cy="479742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Nếu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 = -Q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thì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32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sz="32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32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Q </a:t>
            </a:r>
            <a:r>
              <a:rPr lang="en-US" sz="32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Lấy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 =(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32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,P</a:t>
            </a:r>
            <a:r>
              <a:rPr lang="en-US" sz="32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Q = 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sz="32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,Q</a:t>
            </a:r>
            <a:r>
              <a:rPr lang="en-US" sz="3200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mà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không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bằng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thì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P+Q =(X+,Z+)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 – Q = (X-,Z-).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09588" lvl="1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đó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 = 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Qx+Qz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 =(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Qz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</p:txBody>
      </p:sp>
      <p:pic>
        <p:nvPicPr>
          <p:cNvPr id="2052" name="Picture 4" descr="\large\frac {X_+}{Z_+} = \frac {Z_-(U + V)^2}{X_-(U - V)^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4098926"/>
            <a:ext cx="2511804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05" y="8765"/>
            <a:ext cx="7766936" cy="1646302"/>
          </a:xfrm>
        </p:spPr>
        <p:txBody>
          <a:bodyPr/>
          <a:lstStyle/>
          <a:p>
            <a:pPr algn="ctr"/>
            <a:r>
              <a:rPr lang="en-US" sz="3600" smtClean="0"/>
              <a:t>Cách tính 2P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42950" y="1314450"/>
                <a:ext cx="9286875" cy="5343525"/>
              </a:xfrm>
            </p:spPr>
            <p:txBody>
              <a:bodyPr>
                <a:noAutofit/>
              </a:bodyPr>
              <a:lstStyle/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Lấy P = (Px,Pz) và Q = 2P = (Qx,Qz)</a:t>
                </a: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 có :</a:t>
                </a: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600"/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600" smtClean="0"/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Trong đó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và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42950" y="1314450"/>
                <a:ext cx="9286875" cy="5343525"/>
              </a:xfrm>
              <a:blipFill rotWithShape="0">
                <a:blip r:embed="rId2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\large\frac {Q_x}{Q_z} = \frac {(P_x + P_z)^2(P_x - P_z)^2}{T((P_x - P_z)^2 + ST)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04" y="2570225"/>
            <a:ext cx="3283099" cy="67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T = (P_x + P_z)^2 - (P_x - P_z)^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03" y="3496914"/>
            <a:ext cx="4282666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42" y="48388"/>
            <a:ext cx="7766936" cy="1646302"/>
          </a:xfrm>
        </p:spPr>
        <p:txBody>
          <a:bodyPr/>
          <a:lstStyle/>
          <a:p>
            <a:pPr algn="ctr"/>
            <a:r>
              <a:rPr lang="en-US" sz="3600" smtClean="0"/>
              <a:t>Phép nhân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30" y="1400175"/>
            <a:ext cx="9551458" cy="5457826"/>
          </a:xfrm>
        </p:spPr>
        <p:txBody>
          <a:bodyPr>
            <a:noAutofit/>
          </a:bodyPr>
          <a:lstStyle/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Chúng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cần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phép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giữa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tự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nhiên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Chúng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sẽ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dạng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Xóa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bit 1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tiên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bit 1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thì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sâu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“DA”,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nếu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0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thì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sâu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“D” . D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nghĩa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đôi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Còn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cộng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Ví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21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10101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sâu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DDADDA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Lúc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này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sẽ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21P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2P, 4P, 5P, 10P, 20P, 21P.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14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751" y="333201"/>
            <a:ext cx="8879946" cy="1646302"/>
          </a:xfrm>
        </p:spPr>
        <p:txBody>
          <a:bodyPr/>
          <a:lstStyle/>
          <a:p>
            <a:pPr algn="ctr"/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đường</a:t>
            </a:r>
            <a:r>
              <a:rPr lang="en-US" sz="3600" dirty="0" smtClean="0"/>
              <a:t> cong elliptic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khởi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1230" y="1343025"/>
                <a:ext cx="9551458" cy="5514976"/>
              </a:xfrm>
            </p:spPr>
            <p:txBody>
              <a:bodyPr>
                <a:noAutofit/>
              </a:bodyPr>
              <a:lstStyle/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Thứ nhất chúng ta chọn 1 số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mà khác 0,-1,1,5. Chúng ta sử dụng công thức sau:</a:t>
                </a: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8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8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6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endParaRPr lang="en-US" sz="260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1230" y="1343025"/>
                <a:ext cx="9551458" cy="5514976"/>
              </a:xfrm>
              <a:blipFill rotWithShape="0">
                <a:blip r:embed="rId2"/>
                <a:stretch>
                  <a:fillRect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 descr="\large v = 4\sigma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\large x = u^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52" y="2989327"/>
            <a:ext cx="1605286" cy="3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\large z = v^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622671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\large A = \frac{(v-u)^3 (3u+v)}{4u^3v} -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4302776"/>
            <a:ext cx="4154839" cy="9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large u = \sigma ^2 -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444750"/>
            <a:ext cx="1452240" cy="30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8400"/>
            <a:ext cx="9347200" cy="1219200"/>
          </a:xfrm>
        </p:spPr>
        <p:txBody>
          <a:bodyPr/>
          <a:lstStyle/>
          <a:p>
            <a:pPr algn="ctr"/>
            <a:r>
              <a:rPr lang="en-US" sz="6000" b="1" dirty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1" y="1854201"/>
            <a:ext cx="7082367" cy="688975"/>
            <a:chOff x="720" y="1392"/>
            <a:chExt cx="4058" cy="480"/>
          </a:xfrm>
        </p:grpSpPr>
        <p:sp>
          <p:nvSpPr>
            <p:cNvPr id="287748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0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1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438401" y="2719389"/>
            <a:ext cx="7082367" cy="688975"/>
            <a:chOff x="720" y="1392"/>
            <a:chExt cx="4058" cy="480"/>
          </a:xfrm>
        </p:grpSpPr>
        <p:sp>
          <p:nvSpPr>
            <p:cNvPr id="28775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438401" y="3576639"/>
            <a:ext cx="7082367" cy="688975"/>
            <a:chOff x="720" y="1392"/>
            <a:chExt cx="4058" cy="480"/>
          </a:xfrm>
        </p:grpSpPr>
        <p:sp>
          <p:nvSpPr>
            <p:cNvPr id="287758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0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61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2438401" y="990601"/>
            <a:ext cx="7082367" cy="688975"/>
            <a:chOff x="720" y="1392"/>
            <a:chExt cx="4058" cy="480"/>
          </a:xfrm>
        </p:grpSpPr>
        <p:sp>
          <p:nvSpPr>
            <p:cNvPr id="28776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6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7767" name="Text Box 23"/>
          <p:cNvSpPr txBox="1">
            <a:spLocks noChangeArrowheads="1"/>
          </p:cNvSpPr>
          <p:nvPr/>
        </p:nvSpPr>
        <p:spPr bwMode="white">
          <a:xfrm>
            <a:off x="3060700" y="110490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thiệu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toán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white">
          <a:xfrm>
            <a:off x="3075517" y="196215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Elliptic Curves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87769" name="Text Box 25"/>
          <p:cNvSpPr txBox="1">
            <a:spLocks noChangeArrowheads="1"/>
          </p:cNvSpPr>
          <p:nvPr/>
        </p:nvSpPr>
        <p:spPr bwMode="white">
          <a:xfrm>
            <a:off x="3075517" y="2820988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Elliptic Curves Method (ECM)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white">
          <a:xfrm>
            <a:off x="3075517" y="3668713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bước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ECM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87771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171701" y="3540126"/>
            <a:ext cx="1056217" cy="949325"/>
          </a:xfrm>
          <a:prstGeom prst="rect">
            <a:avLst/>
          </a:prstGeom>
          <a:noFill/>
        </p:spPr>
      </p:pic>
      <p:pic>
        <p:nvPicPr>
          <p:cNvPr id="287772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192868" y="2693989"/>
            <a:ext cx="1056217" cy="949325"/>
          </a:xfrm>
          <a:prstGeom prst="rect">
            <a:avLst/>
          </a:prstGeom>
          <a:noFill/>
        </p:spPr>
      </p:pic>
      <p:pic>
        <p:nvPicPr>
          <p:cNvPr id="287773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324101" y="3297239"/>
            <a:ext cx="1056217" cy="949325"/>
          </a:xfrm>
          <a:prstGeom prst="rect">
            <a:avLst/>
          </a:prstGeom>
          <a:noFill/>
        </p:spPr>
      </p:pic>
      <p:pic>
        <p:nvPicPr>
          <p:cNvPr id="287774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309284" y="2439989"/>
            <a:ext cx="1056216" cy="949325"/>
          </a:xfrm>
          <a:prstGeom prst="rect">
            <a:avLst/>
          </a:prstGeom>
          <a:noFill/>
        </p:spPr>
      </p:pic>
      <p:sp>
        <p:nvSpPr>
          <p:cNvPr id="287775" name="Text Box 31"/>
          <p:cNvSpPr txBox="1">
            <a:spLocks noChangeArrowheads="1"/>
          </p:cNvSpPr>
          <p:nvPr/>
        </p:nvSpPr>
        <p:spPr bwMode="white">
          <a:xfrm>
            <a:off x="2633133" y="3676650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white">
          <a:xfrm>
            <a:off x="2605617" y="108267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white">
          <a:xfrm>
            <a:off x="2622551" y="1941513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white">
          <a:xfrm>
            <a:off x="2622551" y="282892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287779" name="AutoShape 35"/>
          <p:cNvSpPr>
            <a:spLocks noChangeArrowheads="1"/>
          </p:cNvSpPr>
          <p:nvPr/>
        </p:nvSpPr>
        <p:spPr bwMode="auto">
          <a:xfrm>
            <a:off x="1625600" y="228601"/>
            <a:ext cx="8737600" cy="720725"/>
          </a:xfrm>
          <a:prstGeom prst="roundRect">
            <a:avLst>
              <a:gd name="adj" fmla="val 42181"/>
            </a:avLst>
          </a:prstGeom>
          <a:noFill/>
          <a:ln w="19050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4000" b="1" dirty="0">
              <a:solidFill>
                <a:srgbClr val="C00000"/>
              </a:solidFill>
              <a:cs typeface="Arial" charset="0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438401" y="4419601"/>
            <a:ext cx="7082367" cy="688975"/>
            <a:chOff x="720" y="1392"/>
            <a:chExt cx="4058" cy="480"/>
          </a:xfrm>
        </p:grpSpPr>
        <p:sp>
          <p:nvSpPr>
            <p:cNvPr id="36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8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" name="Text Box 23"/>
          <p:cNvSpPr txBox="1">
            <a:spLocks noChangeArrowheads="1"/>
          </p:cNvSpPr>
          <p:nvPr/>
        </p:nvSpPr>
        <p:spPr bwMode="white">
          <a:xfrm>
            <a:off x="3060700" y="4495800"/>
            <a:ext cx="599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Công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thức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cộng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nhân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trên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elliptic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white">
          <a:xfrm>
            <a:off x="2605617" y="451167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5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438401" y="5257801"/>
            <a:ext cx="7082367" cy="688975"/>
            <a:chOff x="720" y="1392"/>
            <a:chExt cx="4058" cy="480"/>
          </a:xfrm>
        </p:grpSpPr>
        <p:sp>
          <p:nvSpPr>
            <p:cNvPr id="4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" name="Text Box 23"/>
          <p:cNvSpPr txBox="1">
            <a:spLocks noChangeArrowheads="1"/>
          </p:cNvSpPr>
          <p:nvPr/>
        </p:nvSpPr>
        <p:spPr bwMode="white">
          <a:xfrm>
            <a:off x="3060700" y="537210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Lựa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chọn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đường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cong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bắt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đầu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white">
          <a:xfrm>
            <a:off x="2605617" y="534987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6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white">
          <a:xfrm>
            <a:off x="3060700" y="621030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cs typeface="Arial" charset="0"/>
              </a:rPr>
              <a:t>luận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white">
          <a:xfrm>
            <a:off x="2605617" y="618807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cs typeface="Arial" charset="0"/>
              </a:rPr>
              <a:t>7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50838"/>
            <a:ext cx="11480800" cy="563562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/>
              <a:t>Giới</a:t>
            </a:r>
            <a:r>
              <a:rPr lang="en-US" sz="4800" dirty="0" smtClean="0"/>
              <a:t> </a:t>
            </a:r>
            <a:r>
              <a:rPr lang="en-US" sz="4800" dirty="0" err="1" smtClean="0"/>
              <a:t>thiệu</a:t>
            </a:r>
            <a:r>
              <a:rPr lang="en-US" sz="4800" dirty="0" smtClean="0"/>
              <a:t> </a:t>
            </a:r>
            <a:r>
              <a:rPr lang="en-US" sz="4800" dirty="0" err="1" smtClean="0"/>
              <a:t>bài</a:t>
            </a:r>
            <a:r>
              <a:rPr lang="en-US" sz="4800" dirty="0" smtClean="0"/>
              <a:t> </a:t>
            </a:r>
            <a:r>
              <a:rPr lang="en-US" sz="4800" dirty="0" err="1" smtClean="0"/>
              <a:t>toán</a:t>
            </a:r>
            <a:endParaRPr lang="en-US" sz="4800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9753600" cy="4572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Cho </a:t>
            </a:r>
            <a:r>
              <a:rPr lang="en-US" sz="2400" b="1" dirty="0" err="1" smtClean="0"/>
              <a:t>một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nguyên</a:t>
            </a:r>
            <a:r>
              <a:rPr lang="en-US" sz="2400" b="1" dirty="0" smtClean="0"/>
              <a:t> N, </a:t>
            </a:r>
            <a:r>
              <a:rPr lang="en-US" sz="2400" b="1" dirty="0" err="1" smtClean="0"/>
              <a:t>tìm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thừa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nguyên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N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err="1" smtClean="0"/>
              <a:t>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mật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r>
              <a:rPr lang="en-US" sz="2400" b="1" dirty="0" smtClean="0"/>
              <a:t> RSA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err="1" smtClean="0"/>
              <a:t>Khóa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mật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Dựa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trên</a:t>
            </a:r>
            <a:r>
              <a:rPr lang="en-US" sz="2400" b="1" dirty="0" smtClean="0"/>
              <a:t> 2 </a:t>
            </a:r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nguyên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</a:t>
            </a:r>
            <a:r>
              <a:rPr lang="en-US" sz="2400" b="1" dirty="0" smtClean="0"/>
              <a:t> p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q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err="1" smtClean="0"/>
              <a:t>Khóa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khai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Tich</a:t>
            </a:r>
            <a:r>
              <a:rPr lang="en-US" sz="2400" b="1" dirty="0" smtClean="0"/>
              <a:t> N=p*q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0000"/>
                </a:solidFill>
              </a:rPr>
              <a:t>Một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số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phương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pháp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giải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quyết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0000"/>
                </a:solidFill>
              </a:rPr>
              <a:t>Phương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pháp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sử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dụng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đường</a:t>
            </a:r>
            <a:r>
              <a:rPr lang="en-US" sz="2400" b="1" dirty="0" smtClean="0">
                <a:solidFill>
                  <a:srgbClr val="000000"/>
                </a:solidFill>
              </a:rPr>
              <a:t> cong elliptic ( </a:t>
            </a:r>
            <a:r>
              <a:rPr lang="en-US" sz="2400" b="1" dirty="0" smtClean="0"/>
              <a:t>Elliptic curve factorization method – ECM)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0000"/>
                </a:solidFill>
              </a:rPr>
              <a:t>Phương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pháp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lọc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nhiều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đa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thức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bậc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hai</a:t>
            </a:r>
            <a:r>
              <a:rPr lang="en-US" sz="2400" b="1" dirty="0" smtClean="0">
                <a:solidFill>
                  <a:srgbClr val="000000"/>
                </a:solidFill>
              </a:rPr>
              <a:t> ( Multiple polynomial quadratic sieve)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0000"/>
                </a:solidFill>
              </a:rPr>
              <a:t>Phương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pháp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lọc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miền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số</a:t>
            </a:r>
            <a:r>
              <a:rPr lang="en-US" sz="2400" b="1" dirty="0" smtClean="0">
                <a:solidFill>
                  <a:srgbClr val="000000"/>
                </a:solidFill>
              </a:rPr>
              <a:t> ( General number field sieve – NFS)</a:t>
            </a:r>
          </a:p>
        </p:txBody>
      </p:sp>
    </p:spTree>
    <p:extLst>
      <p:ext uri="{BB962C8B-B14F-4D97-AF65-F5344CB8AC3E}">
        <p14:creationId xmlns:p14="http://schemas.microsoft.com/office/powerpoint/2010/main" val="36641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74" y="347134"/>
            <a:ext cx="7766936" cy="1646302"/>
          </a:xfrm>
        </p:spPr>
        <p:txBody>
          <a:bodyPr/>
          <a:lstStyle/>
          <a:p>
            <a:r>
              <a:rPr lang="en-US" dirty="0" err="1"/>
              <a:t>Elipptic</a:t>
            </a:r>
            <a:r>
              <a:rPr lang="en-US" dirty="0"/>
              <a:t> curves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1230" y="1407645"/>
                <a:ext cx="8794220" cy="5450355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Một đường cong Elipptic E bao phủ một miền K, được biểu thị là E/K, được xây dựng theo công thức sau:</a:t>
                </a:r>
              </a:p>
              <a:p>
                <a:pPr algn="l"/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E(t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= { (x,y)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K</a:t>
                </a:r>
                <a:r>
                  <a:rPr lang="en-US" sz="2400" baseline="30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 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 y</a:t>
                </a:r>
                <a:r>
                  <a:rPr lang="en-US" sz="2400" baseline="30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x</a:t>
                </a:r>
                <a:r>
                  <a:rPr lang="en-US" sz="2400" baseline="30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+ax + b}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{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 </a:t>
                </a:r>
                <a:endPara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l"/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Trong 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đó a,b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K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là một điểm tại vô cực.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Một nhóm luật có thể được định nghĩa trong một tập hợp điểm E(K)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Cho </a:t>
                </a:r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điểm P, Q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E(K), tổng của chúng được ký hiệu là P </a:t>
                </a:r>
                <a:r>
                  <a:rPr lang="en-US" sz="2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 Q</a:t>
                </a: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Cho P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E(K) và K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KP được định nghĩa KP = P </a:t>
                </a:r>
                <a:r>
                  <a:rPr lang="en-US" sz="2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 P +  </a:t>
                </a:r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 (K lần)</a:t>
                </a:r>
              </a:p>
              <a:p>
                <a:pPr algn="l"/>
                <a:endParaRPr lang="en-US" sz="280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1230" y="1407645"/>
                <a:ext cx="8794220" cy="5450355"/>
              </a:xfrm>
              <a:blipFill rotWithShape="0">
                <a:blip r:embed="rId2"/>
                <a:stretch>
                  <a:fillRect l="-555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80" y="347134"/>
            <a:ext cx="7766936" cy="1646302"/>
          </a:xfrm>
        </p:spPr>
        <p:txBody>
          <a:bodyPr/>
          <a:lstStyle/>
          <a:p>
            <a:r>
              <a:rPr lang="en-US"/>
              <a:t>Elipptic curves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1230" y="1407645"/>
                <a:ext cx="8794220" cy="5450355"/>
              </a:xfrm>
            </p:spPr>
            <p:txBody>
              <a:bodyPr>
                <a:noAutofit/>
              </a:bodyPr>
              <a:lstStyle/>
              <a:p>
                <a:pPr lvl="1" indent="-457200" algn="l">
                  <a:buFont typeface="Wingdings" panose="05000000000000000000" pitchFamily="2" charset="2"/>
                  <a:buChar char="v"/>
                </a:pP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 + Q</a:t>
                </a:r>
              </a:p>
              <a:p>
                <a:pPr marL="457200" lvl="2" algn="l"/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en-US" sz="1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𝑌𝑝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𝑦𝑄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𝑥𝑄</m:t>
                        </m:r>
                      </m:den>
                    </m:f>
                  </m:oMath>
                </a14:m>
                <a:endParaRPr lang="en-US" sz="18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2" algn="l"/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</a:t>
                </a:r>
                <a:r>
                  <a:rPr lang="en-US" sz="24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 s</a:t>
                </a:r>
                <a:r>
                  <a:rPr lang="en-US" sz="2400" baseline="30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– (x</a:t>
                </a:r>
                <a:r>
                  <a:rPr lang="en-US" sz="24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+ x</a:t>
                </a:r>
                <a:r>
                  <a:rPr lang="en-US" sz="24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</a:t>
                </a:r>
                <a:r>
                  <a:rPr 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457200" lvl="2" algn="l"/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y</a:t>
                </a:r>
                <a:r>
                  <a:rPr lang="en-US" sz="24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s(x</a:t>
                </a:r>
                <a:r>
                  <a:rPr lang="en-US" sz="24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 </a:t>
                </a:r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- x</a:t>
                </a:r>
                <a:r>
                  <a:rPr lang="en-US" sz="24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- y</a:t>
                </a:r>
                <a:r>
                  <a:rPr lang="en-US" sz="24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endPara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2P</a:t>
                </a: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baseline="-250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baseline="3000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𝑦𝑝</m:t>
                        </m:r>
                      </m:den>
                    </m:f>
                  </m:oMath>
                </a14:m>
                <a:endParaRPr lang="en-US" sz="26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</a:t>
                </a:r>
                <a:r>
                  <a:rPr lang="en-US" sz="26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 </a:t>
                </a:r>
                <a:r>
                  <a:rPr lang="en-US" sz="2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s</a:t>
                </a:r>
                <a:r>
                  <a:rPr lang="en-US" sz="2600" baseline="30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– 2x</a:t>
                </a:r>
                <a:r>
                  <a:rPr lang="en-US" sz="28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</a:p>
              <a:p>
                <a:pPr marL="914400" lvl="1" indent="-457200" algn="l">
                  <a:buFont typeface="Wingdings" panose="05000000000000000000" pitchFamily="2" charset="2"/>
                  <a:buChar char="v"/>
                </a:pP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y</a:t>
                </a:r>
                <a:r>
                  <a:rPr lang="en-US" sz="28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s(x</a:t>
                </a:r>
                <a:r>
                  <a:rPr lang="en-US" sz="28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 x</a:t>
                </a:r>
                <a:r>
                  <a:rPr lang="en-US" sz="28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en-US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– y</a:t>
                </a:r>
                <a:r>
                  <a:rPr lang="en-US" sz="2800" baseline="-25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endParaRPr lang="en-US" sz="26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1230" y="1407645"/>
                <a:ext cx="8794220" cy="5450355"/>
              </a:xfrm>
              <a:blipFill rotWithShape="0">
                <a:blip r:embed="rId2"/>
                <a:stretch>
                  <a:fillRect l="-832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41" y="1407645"/>
            <a:ext cx="2700772" cy="2508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41" y="4007353"/>
            <a:ext cx="2700772" cy="27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80" y="347134"/>
            <a:ext cx="7766936" cy="1646302"/>
          </a:xfrm>
        </p:spPr>
        <p:txBody>
          <a:bodyPr/>
          <a:lstStyle/>
          <a:p>
            <a:r>
              <a:rPr lang="en-US" sz="4400"/>
              <a:t>Elipptic </a:t>
            </a:r>
            <a:r>
              <a:rPr lang="en-US" sz="4400" smtClean="0"/>
              <a:t>curves Method (ECM)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30" y="1407645"/>
            <a:ext cx="8794220" cy="545035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toán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ECM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tả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bởi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Lenstra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toán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tốt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việc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tách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nguyên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kích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thước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nhỏ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đến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Thuật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toán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thừa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nguyên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nguyên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83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chữ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87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80" y="347134"/>
            <a:ext cx="7766936" cy="1646302"/>
          </a:xfrm>
        </p:spPr>
        <p:txBody>
          <a:bodyPr/>
          <a:lstStyle/>
          <a:p>
            <a:r>
              <a:rPr lang="en-US" sz="4400" dirty="0" err="1"/>
              <a:t>Elipptic</a:t>
            </a:r>
            <a:r>
              <a:rPr lang="en-US" sz="4400" dirty="0"/>
              <a:t> </a:t>
            </a:r>
            <a:r>
              <a:rPr lang="en-US" sz="4400" dirty="0" smtClean="0"/>
              <a:t>curves Method (ECM)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30" y="1407645"/>
            <a:ext cx="8794220" cy="545035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Công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</a:rPr>
              <a:t> cong elliptic </a:t>
            </a:r>
            <a:r>
              <a:rPr lang="en-US" sz="2400" dirty="0" err="1" smtClean="0">
                <a:solidFill>
                  <a:schemeClr val="tx1"/>
                </a:solidFill>
              </a:rPr>
              <a:t>trên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tốt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toán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nên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thay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</a:rPr>
              <a:t> Montgomery:</a:t>
            </a:r>
          </a:p>
          <a:p>
            <a:pPr marL="457200" indent="-457200" algn="l"/>
            <a:r>
              <a:rPr lang="en-US" sz="2400" dirty="0" smtClean="0">
                <a:solidFill>
                  <a:schemeClr val="tx1"/>
                </a:solidFill>
              </a:rPr>
              <a:t>							(mod N)	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	   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        (1)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</a:rPr>
              <a:t> cong </a:t>
            </a:r>
            <a:r>
              <a:rPr lang="en-US" sz="2400" dirty="0" err="1" smtClean="0">
                <a:solidFill>
                  <a:schemeClr val="tx1"/>
                </a:solidFill>
              </a:rPr>
              <a:t>này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luôn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O(0,1,0) (</a:t>
            </a:r>
            <a:r>
              <a:rPr lang="en-US" sz="2400" dirty="0" err="1" smtClean="0">
                <a:solidFill>
                  <a:schemeClr val="tx1"/>
                </a:solidFill>
              </a:rPr>
              <a:t>gọi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– neutral element)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Gọi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thừa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nguyên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rgbClr val="FF0000"/>
                </a:solidFill>
              </a:rPr>
              <a:t> P </a:t>
            </a:r>
            <a:r>
              <a:rPr lang="en-US" sz="2400" dirty="0" err="1" smtClean="0">
                <a:solidFill>
                  <a:schemeClr val="tx1"/>
                </a:solidFill>
              </a:rPr>
              <a:t>nằm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trên</a:t>
            </a:r>
            <a:r>
              <a:rPr lang="en-US" sz="2400" smtClean="0">
                <a:solidFill>
                  <a:schemeClr val="tx1"/>
                </a:solidFill>
              </a:rPr>
              <a:t> đường cong, </a:t>
            </a:r>
            <a:r>
              <a:rPr lang="en-US" sz="2400" dirty="0" err="1" smtClean="0">
                <a:solidFill>
                  <a:schemeClr val="tx1"/>
                </a:solidFill>
              </a:rPr>
              <a:t>chúng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2P, 3P, 4P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Gọi</a:t>
            </a:r>
            <a:r>
              <a:rPr lang="en-US" sz="2400" dirty="0" smtClean="0">
                <a:solidFill>
                  <a:schemeClr val="tx1"/>
                </a:solidFill>
              </a:rPr>
              <a:t> g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“</a:t>
            </a:r>
            <a:r>
              <a:rPr lang="en-US" sz="2400" dirty="0" err="1" smtClean="0">
                <a:solidFill>
                  <a:schemeClr val="tx1"/>
                </a:solidFill>
              </a:rPr>
              <a:t>Thứ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tự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” (group order)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đó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gP</a:t>
            </a:r>
            <a:r>
              <a:rPr lang="en-US" sz="2400" dirty="0" smtClean="0">
                <a:solidFill>
                  <a:srgbClr val="FF0000"/>
                </a:solidFill>
              </a:rPr>
              <a:t>=0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g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phụ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p,A,B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       &lt; g &lt; </a:t>
            </a:r>
          </a:p>
          <a:p>
            <a:pPr marL="914400" lvl="1" indent="-457200" algn="l"/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\large By^2z \equiv x(x^2+Axz+z^2)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9674" y="2287395"/>
            <a:ext cx="2647866" cy="38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\neq 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685" y="2372860"/>
            <a:ext cx="586195" cy="38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\neq \pm 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9583" y="2383436"/>
            <a:ext cx="675479" cy="32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-2sqrt{p}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4615" y="5553856"/>
            <a:ext cx="630508" cy="30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+2sqrt{p}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03627" y="5573246"/>
            <a:ext cx="705459" cy="33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7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00" y="239842"/>
            <a:ext cx="7766936" cy="1019075"/>
          </a:xfrm>
        </p:spPr>
        <p:txBody>
          <a:bodyPr/>
          <a:lstStyle/>
          <a:p>
            <a:pPr algn="l"/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bước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ECM – </a:t>
            </a:r>
            <a:r>
              <a:rPr lang="en-US" sz="4400" dirty="0" err="1" smtClean="0"/>
              <a:t>Bước</a:t>
            </a:r>
            <a:r>
              <a:rPr lang="en-US" sz="4400" dirty="0" smtClean="0"/>
              <a:t> 1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30" y="1407645"/>
            <a:ext cx="8794220" cy="545035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Gọi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kg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bội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 (</a:t>
            </a:r>
            <a:r>
              <a:rPr lang="en-US" sz="2400" dirty="0" err="1" smtClean="0">
                <a:solidFill>
                  <a:srgbClr val="FF0000"/>
                </a:solidFill>
              </a:rPr>
              <a:t>thứ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tự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nhóm</a:t>
            </a:r>
            <a:r>
              <a:rPr lang="en-US" sz="2400" dirty="0" smtClean="0">
                <a:solidFill>
                  <a:srgbClr val="FF0000"/>
                </a:solidFill>
              </a:rPr>
              <a:t>-group order)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đó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tọa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độ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 </a:t>
            </a:r>
            <a:r>
              <a:rPr lang="en-US" sz="2400" dirty="0" err="1" smtClean="0">
                <a:solidFill>
                  <a:srgbClr val="FF0000"/>
                </a:solidFill>
              </a:rPr>
              <a:t>và</a:t>
            </a:r>
            <a:r>
              <a:rPr lang="en-US" sz="2400" dirty="0" smtClean="0">
                <a:solidFill>
                  <a:srgbClr val="FF0000"/>
                </a:solidFill>
              </a:rPr>
              <a:t> z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kgP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bội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thừa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nguyên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tố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smtClean="0">
                <a:solidFill>
                  <a:schemeClr val="tx1"/>
                </a:solidFill>
              </a:rPr>
              <a:t>Làm </a:t>
            </a:r>
            <a:r>
              <a:rPr lang="en-US" sz="2400" dirty="0" err="1" smtClean="0">
                <a:solidFill>
                  <a:schemeClr val="tx1"/>
                </a:solidFill>
              </a:rPr>
              <a:t>sao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được</a:t>
            </a:r>
            <a:r>
              <a:rPr lang="en-US" sz="2400" smtClean="0">
                <a:solidFill>
                  <a:schemeClr val="tx1"/>
                </a:solidFill>
              </a:rPr>
              <a:t> g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Chọn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một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giới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hạn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B1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Nhân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với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tất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cả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nguyên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nhỏ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hơn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B1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Nếu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g (</a:t>
            </a:r>
            <a:r>
              <a:rPr lang="en-US" sz="2200" dirty="0" err="1" smtClean="0">
                <a:solidFill>
                  <a:srgbClr val="FF0000"/>
                </a:solidFill>
              </a:rPr>
              <a:t>thứ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tự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nhóm</a:t>
            </a:r>
            <a:r>
              <a:rPr lang="en-US" sz="2200" dirty="0" smtClean="0">
                <a:solidFill>
                  <a:srgbClr val="FF0000"/>
                </a:solidFill>
              </a:rPr>
              <a:t>-group order) </a:t>
            </a:r>
            <a:r>
              <a:rPr lang="en-US" sz="2200" dirty="0" err="1" smtClean="0">
                <a:solidFill>
                  <a:schemeClr val="tx1"/>
                </a:solidFill>
              </a:rPr>
              <a:t>là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một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hợp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thừa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nguyên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của</a:t>
            </a:r>
            <a:r>
              <a:rPr lang="en-US" sz="2200" dirty="0" smtClean="0">
                <a:solidFill>
                  <a:schemeClr val="tx1"/>
                </a:solidFill>
              </a:rPr>
              <a:t> g </a:t>
            </a:r>
            <a:r>
              <a:rPr lang="en-US" sz="2200" dirty="0" err="1" smtClean="0">
                <a:solidFill>
                  <a:schemeClr val="tx1"/>
                </a:solidFill>
              </a:rPr>
              <a:t>đều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nhỏ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hơn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B1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kết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thúc</a:t>
            </a:r>
            <a:endParaRPr lang="en-US" sz="22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Ngược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lại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ta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một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đường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cong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một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điểm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khác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toán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lại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00" y="239842"/>
            <a:ext cx="7766936" cy="1019075"/>
          </a:xfrm>
        </p:spPr>
        <p:txBody>
          <a:bodyPr/>
          <a:lstStyle/>
          <a:p>
            <a:pPr algn="l"/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bước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ECM – </a:t>
            </a:r>
            <a:r>
              <a:rPr lang="en-US" sz="4400" dirty="0" err="1" smtClean="0"/>
              <a:t>Bước</a:t>
            </a:r>
            <a:r>
              <a:rPr lang="en-US" sz="4400" dirty="0" smtClean="0"/>
              <a:t> 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30" y="1407645"/>
            <a:ext cx="8794220" cy="545035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Tính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B2=100*B1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Khi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đó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smtClean="0">
                <a:solidFill>
                  <a:srgbClr val="FF0000"/>
                </a:solidFill>
              </a:rPr>
              <a:t>g (</a:t>
            </a:r>
            <a:r>
              <a:rPr lang="en-US" sz="2200" dirty="0" err="1" smtClean="0">
                <a:solidFill>
                  <a:srgbClr val="FF0000"/>
                </a:solidFill>
              </a:rPr>
              <a:t>thứ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tự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nhóm</a:t>
            </a:r>
            <a:r>
              <a:rPr lang="en-US" sz="2200" dirty="0" smtClean="0">
                <a:solidFill>
                  <a:srgbClr val="FF0000"/>
                </a:solidFill>
              </a:rPr>
              <a:t>-group order) </a:t>
            </a:r>
            <a:r>
              <a:rPr lang="en-US" sz="2200" dirty="0" err="1" smtClean="0">
                <a:solidFill>
                  <a:schemeClr val="tx1"/>
                </a:solidFill>
              </a:rPr>
              <a:t>sẽ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có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thừa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nguyên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q ( B1&lt;q&lt;B2) </a:t>
            </a:r>
            <a:r>
              <a:rPr lang="en-US" sz="2200" dirty="0" err="1" smtClean="0">
                <a:solidFill>
                  <a:schemeClr val="tx1"/>
                </a:solidFill>
              </a:rPr>
              <a:t>và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tất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cả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thừa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nguyên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khác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đều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nhỏ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hơn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B1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TH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này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, ECM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luôn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thành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công</a:t>
            </a:r>
            <a:endParaRPr lang="en-US" sz="22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smtClean="0">
                <a:solidFill>
                  <a:schemeClr val="tx1"/>
                </a:solidFill>
              </a:rPr>
              <a:t>Thực vậy: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000" dirty="0" err="1" smtClean="0">
                <a:solidFill>
                  <a:schemeClr val="tx1"/>
                </a:solidFill>
              </a:rPr>
              <a:t>Điểm</a:t>
            </a:r>
            <a:r>
              <a:rPr lang="en-US" sz="2000" dirty="0" smtClean="0">
                <a:solidFill>
                  <a:schemeClr val="tx1"/>
                </a:solidFill>
              </a:rPr>
              <a:t> Q </a:t>
            </a:r>
            <a:r>
              <a:rPr lang="en-US" sz="2000" dirty="0" err="1" smtClean="0">
                <a:solidFill>
                  <a:schemeClr val="tx1"/>
                </a:solidFill>
              </a:rPr>
              <a:t>với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qQ</a:t>
            </a:r>
            <a:r>
              <a:rPr lang="en-US" sz="2000" dirty="0" smtClean="0">
                <a:solidFill>
                  <a:schemeClr val="tx1"/>
                </a:solidFill>
              </a:rPr>
              <a:t>=0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 </a:t>
            </a:r>
            <a:r>
              <a:rPr lang="en-US" sz="2000" dirty="0" err="1" smtClean="0">
                <a:solidFill>
                  <a:schemeClr val="tx1"/>
                </a:solidFill>
              </a:rPr>
              <a:t>là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bội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của</a:t>
            </a:r>
            <a:r>
              <a:rPr lang="en-US" sz="2000" dirty="0" smtClean="0">
                <a:solidFill>
                  <a:schemeClr val="tx1"/>
                </a:solidFill>
              </a:rPr>
              <a:t> 6 </a:t>
            </a:r>
            <a:r>
              <a:rPr lang="en-US" sz="2000" dirty="0" err="1" smtClean="0">
                <a:solidFill>
                  <a:schemeClr val="tx1"/>
                </a:solidFill>
              </a:rPr>
              <a:t>trước</a:t>
            </a:r>
            <a:r>
              <a:rPr lang="en-US" sz="2000" dirty="0" smtClean="0">
                <a:solidFill>
                  <a:schemeClr val="tx1"/>
                </a:solidFill>
              </a:rPr>
              <a:t> B1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Tính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CQ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6Q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rồi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tính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(C+6)Q, (C+12)Q, (C+18)Q, ..., B2*Q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Nếu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q=C+1+6k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thì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điểm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(C+6k)Q </a:t>
            </a:r>
            <a:r>
              <a:rPr lang="en-US" sz="2200" dirty="0" err="1" smtClean="0">
                <a:solidFill>
                  <a:schemeClr val="tx1"/>
                </a:solidFill>
              </a:rPr>
              <a:t>sẽ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bằng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-Q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</a:rPr>
              <a:t>Nếu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q=C-1+6k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thì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điểm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(C+6k)Q </a:t>
            </a:r>
            <a:r>
              <a:rPr lang="en-US" sz="2200" dirty="0" err="1" smtClean="0">
                <a:solidFill>
                  <a:schemeClr val="tx1"/>
                </a:solidFill>
              </a:rPr>
              <a:t>sẽ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bằng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8687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751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Tahoma</vt:lpstr>
      <vt:lpstr>Trebuchet MS</vt:lpstr>
      <vt:lpstr>Wingdings</vt:lpstr>
      <vt:lpstr>Wingdings 3</vt:lpstr>
      <vt:lpstr>Facet</vt:lpstr>
      <vt:lpstr>Các thuật toán cơ bản của lý thuyết mã hóa  Phân tích thừa số nguyên tố sử dụng phương pháp đường cong elliptic  </vt:lpstr>
      <vt:lpstr>PowerPoint Presentation</vt:lpstr>
      <vt:lpstr>Giới thiệu bài toán</vt:lpstr>
      <vt:lpstr>Elipptic curves </vt:lpstr>
      <vt:lpstr>Elipptic curves </vt:lpstr>
      <vt:lpstr>Elipptic curves Method (ECM) </vt:lpstr>
      <vt:lpstr>Elipptic curves Method (ECM) </vt:lpstr>
      <vt:lpstr>Các bước của ECM – Bước 1</vt:lpstr>
      <vt:lpstr>Các bước của ECM – Bước 2</vt:lpstr>
      <vt:lpstr>Các bước của ECM – Bước 2</vt:lpstr>
      <vt:lpstr>Cách thức tính P + Q   </vt:lpstr>
      <vt:lpstr>Cách tính 2P </vt:lpstr>
      <vt:lpstr>Phép nhân </vt:lpstr>
      <vt:lpstr>Chọn đường cong elliptic và khởi tạo điểm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Elipptic curves </dc:title>
  <dc:creator>Trần Nam</dc:creator>
  <cp:lastModifiedBy>Trần Nam</cp:lastModifiedBy>
  <cp:revision>52</cp:revision>
  <dcterms:created xsi:type="dcterms:W3CDTF">2016-01-02T12:55:23Z</dcterms:created>
  <dcterms:modified xsi:type="dcterms:W3CDTF">2016-01-08T01:57:59Z</dcterms:modified>
</cp:coreProperties>
</file>