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4" r:id="rId3"/>
    <p:sldId id="258" r:id="rId4"/>
    <p:sldId id="259" r:id="rId5"/>
    <p:sldId id="260" r:id="rId6"/>
    <p:sldId id="262" r:id="rId7"/>
    <p:sldId id="263" r:id="rId8"/>
    <p:sldId id="264" r:id="rId9"/>
    <p:sldId id="265" r:id="rId10"/>
    <p:sldId id="267" r:id="rId11"/>
    <p:sldId id="268" r:id="rId12"/>
    <p:sldId id="269" r:id="rId13"/>
    <p:sldId id="270" r:id="rId14"/>
    <p:sldId id="280" r:id="rId15"/>
    <p:sldId id="281" r:id="rId16"/>
    <p:sldId id="279"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24" autoAdjust="0"/>
  </p:normalViewPr>
  <p:slideViewPr>
    <p:cSldViewPr>
      <p:cViewPr varScale="1">
        <p:scale>
          <a:sx n="65" d="100"/>
          <a:sy n="65" d="100"/>
        </p:scale>
        <p:origin x="-14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DEDCC45-95B8-4F70-9847-01F59C9E577C}" type="datetimeFigureOut">
              <a:rPr lang="en-US" smtClean="0"/>
              <a:pPr/>
              <a:t>26-Nov-15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C255FC9-A038-4093-9D84-7057B888AC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EDCC45-95B8-4F70-9847-01F59C9E577C}" type="datetimeFigureOut">
              <a:rPr lang="en-US" smtClean="0"/>
              <a:pPr/>
              <a:t>26-Nov-15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EDCC45-95B8-4F70-9847-01F59C9E577C}" type="datetimeFigureOut">
              <a:rPr lang="en-US" smtClean="0"/>
              <a:pPr/>
              <a:t>26-Nov-15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EDCC45-95B8-4F70-9847-01F59C9E577C}" type="datetimeFigureOut">
              <a:rPr lang="en-US" smtClean="0"/>
              <a:pPr/>
              <a:t>26-Nov-15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DEDCC45-95B8-4F70-9847-01F59C9E577C}" type="datetimeFigureOut">
              <a:rPr lang="en-US" smtClean="0"/>
              <a:pPr/>
              <a:t>26-Nov-15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55FC9-A038-4093-9D84-7057B888AC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DEDCC45-95B8-4F70-9847-01F59C9E577C}" type="datetimeFigureOut">
              <a:rPr lang="en-US" smtClean="0"/>
              <a:pPr/>
              <a:t>26-Nov-15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DEDCC45-95B8-4F70-9847-01F59C9E577C}" type="datetimeFigureOut">
              <a:rPr lang="en-US" smtClean="0"/>
              <a:pPr/>
              <a:t>26-Nov-15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EDCC45-95B8-4F70-9847-01F59C9E577C}" type="datetimeFigureOut">
              <a:rPr lang="en-US" smtClean="0"/>
              <a:pPr/>
              <a:t>26-Nov-15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DCC45-95B8-4F70-9847-01F59C9E577C}" type="datetimeFigureOut">
              <a:rPr lang="en-US" smtClean="0"/>
              <a:pPr/>
              <a:t>26-Nov-15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DEDCC45-95B8-4F70-9847-01F59C9E577C}" type="datetimeFigureOut">
              <a:rPr lang="en-US" smtClean="0"/>
              <a:pPr/>
              <a:t>26-Nov-15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55FC9-A038-4093-9D84-7057B888AC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EDCC45-95B8-4F70-9847-01F59C9E577C}" type="datetimeFigureOut">
              <a:rPr lang="en-US" smtClean="0"/>
              <a:pPr/>
              <a:t>26-Nov-15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C255FC9-A038-4093-9D84-7057B888AC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DEDCC45-95B8-4F70-9847-01F59C9E577C}" type="datetimeFigureOut">
              <a:rPr lang="en-US" smtClean="0"/>
              <a:pPr/>
              <a:t>26-Nov-15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255FC9-A038-4093-9D84-7057B888AC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2819400"/>
          </a:xfrm>
        </p:spPr>
        <p:txBody>
          <a:bodyPr>
            <a:normAutofit/>
          </a:bodyPr>
          <a:lstStyle/>
          <a:p>
            <a:pPr algn="ctr"/>
            <a:r>
              <a:rPr lang="en-US" sz="4000" dirty="0" smtClean="0"/>
              <a:t>BÁO CÁO BÀI TẬP LỚN XỬ LÝ NGÔN NGỮ TỰ NHIÊN</a:t>
            </a:r>
            <a:br>
              <a:rPr lang="en-US" sz="4000" dirty="0" smtClean="0"/>
            </a:br>
            <a:r>
              <a:rPr lang="en-US" sz="3100" dirty="0" smtClean="0"/>
              <a:t>ĐỀ TÀI: TÌM HIỂU RECOMMENDER SYSTEM VÀ ÁP DỤNG NLP VÀO RECOMMNER SYSTEM</a:t>
            </a:r>
          </a:p>
        </p:txBody>
      </p:sp>
      <p:sp>
        <p:nvSpPr>
          <p:cNvPr id="3" name="Subtitle 2"/>
          <p:cNvSpPr>
            <a:spLocks noGrp="1"/>
          </p:cNvSpPr>
          <p:nvPr>
            <p:ph type="subTitle" idx="1"/>
          </p:nvPr>
        </p:nvSpPr>
        <p:spPr>
          <a:xfrm>
            <a:off x="533400" y="3733800"/>
            <a:ext cx="7854696" cy="2715064"/>
          </a:xfrm>
        </p:spPr>
        <p:txBody>
          <a:bodyPr>
            <a:normAutofit fontScale="92500"/>
          </a:bodyPr>
          <a:lstStyle/>
          <a:p>
            <a:pPr algn="l"/>
            <a:r>
              <a:rPr lang="en-US" dirty="0" err="1" smtClean="0">
                <a:latin typeface="Cambria" pitchFamily="18" charset="0"/>
              </a:rPr>
              <a:t>Giáo</a:t>
            </a:r>
            <a:r>
              <a:rPr lang="en-US" dirty="0" smtClean="0">
                <a:latin typeface="Cambria" pitchFamily="18" charset="0"/>
              </a:rPr>
              <a:t> </a:t>
            </a:r>
            <a:r>
              <a:rPr lang="en-US" dirty="0" err="1" smtClean="0">
                <a:latin typeface="Cambria" pitchFamily="18" charset="0"/>
              </a:rPr>
              <a:t>viên</a:t>
            </a:r>
            <a:r>
              <a:rPr lang="en-US" dirty="0" smtClean="0">
                <a:latin typeface="Cambria" pitchFamily="18" charset="0"/>
              </a:rPr>
              <a:t> </a:t>
            </a:r>
            <a:r>
              <a:rPr lang="en-US" dirty="0" err="1" smtClean="0">
                <a:latin typeface="Cambria" pitchFamily="18" charset="0"/>
              </a:rPr>
              <a:t>hướng</a:t>
            </a:r>
            <a:r>
              <a:rPr lang="en-US" dirty="0" smtClean="0">
                <a:latin typeface="Cambria" pitchFamily="18" charset="0"/>
              </a:rPr>
              <a:t> </a:t>
            </a:r>
            <a:r>
              <a:rPr lang="en-US" dirty="0" err="1" smtClean="0">
                <a:latin typeface="Cambria" pitchFamily="18" charset="0"/>
              </a:rPr>
              <a:t>dẫn</a:t>
            </a:r>
            <a:r>
              <a:rPr lang="en-US" dirty="0" smtClean="0">
                <a:latin typeface="Cambria" pitchFamily="18" charset="0"/>
              </a:rPr>
              <a:t>:  PGS.TS </a:t>
            </a:r>
            <a:r>
              <a:rPr lang="en-US" dirty="0" err="1" smtClean="0">
                <a:latin typeface="Cambria" pitchFamily="18" charset="0"/>
              </a:rPr>
              <a:t>Lê</a:t>
            </a:r>
            <a:r>
              <a:rPr lang="en-US" dirty="0" smtClean="0">
                <a:latin typeface="Cambria" pitchFamily="18" charset="0"/>
              </a:rPr>
              <a:t> </a:t>
            </a:r>
            <a:r>
              <a:rPr lang="en-US" dirty="0" err="1" smtClean="0">
                <a:latin typeface="Cambria" pitchFamily="18" charset="0"/>
              </a:rPr>
              <a:t>Thanh</a:t>
            </a:r>
            <a:r>
              <a:rPr lang="en-US" dirty="0" smtClean="0">
                <a:latin typeface="Cambria" pitchFamily="18" charset="0"/>
              </a:rPr>
              <a:t> </a:t>
            </a:r>
            <a:r>
              <a:rPr lang="en-US" dirty="0" err="1" smtClean="0">
                <a:latin typeface="Cambria" pitchFamily="18" charset="0"/>
              </a:rPr>
              <a:t>Hương</a:t>
            </a:r>
            <a:endParaRPr lang="en-US" dirty="0" smtClean="0">
              <a:latin typeface="Cambria" pitchFamily="18" charset="0"/>
            </a:endParaRPr>
          </a:p>
          <a:p>
            <a:pPr algn="l"/>
            <a:r>
              <a:rPr lang="en-US" dirty="0" err="1" smtClean="0">
                <a:latin typeface="Cambria" pitchFamily="18" charset="0"/>
              </a:rPr>
              <a:t>Sinh</a:t>
            </a:r>
            <a:r>
              <a:rPr lang="en-US" dirty="0" smtClean="0">
                <a:latin typeface="Cambria" pitchFamily="18" charset="0"/>
              </a:rPr>
              <a:t> </a:t>
            </a:r>
            <a:r>
              <a:rPr lang="en-US" dirty="0" err="1" smtClean="0">
                <a:latin typeface="Cambria" pitchFamily="18" charset="0"/>
              </a:rPr>
              <a:t>viên</a:t>
            </a:r>
            <a:r>
              <a:rPr lang="en-US" dirty="0" smtClean="0">
                <a:latin typeface="Cambria" pitchFamily="18" charset="0"/>
              </a:rPr>
              <a:t> </a:t>
            </a:r>
            <a:r>
              <a:rPr lang="en-US" dirty="0" err="1" smtClean="0">
                <a:latin typeface="Cambria" pitchFamily="18" charset="0"/>
              </a:rPr>
              <a:t>thực</a:t>
            </a:r>
            <a:r>
              <a:rPr lang="en-US" dirty="0" smtClean="0">
                <a:latin typeface="Cambria" pitchFamily="18" charset="0"/>
              </a:rPr>
              <a:t> </a:t>
            </a:r>
            <a:r>
              <a:rPr lang="en-US" dirty="0" err="1" smtClean="0">
                <a:latin typeface="Cambria" pitchFamily="18" charset="0"/>
              </a:rPr>
              <a:t>hiện</a:t>
            </a:r>
            <a:r>
              <a:rPr lang="en-US" dirty="0" smtClean="0">
                <a:latin typeface="Cambria" pitchFamily="18" charset="0"/>
              </a:rPr>
              <a:t>:  </a:t>
            </a:r>
          </a:p>
          <a:p>
            <a:pPr algn="l"/>
            <a:r>
              <a:rPr lang="en-US">
                <a:latin typeface="Cambria" pitchFamily="18" charset="0"/>
              </a:rPr>
              <a:t>	</a:t>
            </a:r>
            <a:r>
              <a:rPr lang="en-US" smtClean="0">
                <a:latin typeface="Cambria" pitchFamily="18" charset="0"/>
              </a:rPr>
              <a:t>	Nguyễn </a:t>
            </a:r>
            <a:r>
              <a:rPr lang="en-US" dirty="0" err="1" smtClean="0">
                <a:latin typeface="Cambria" pitchFamily="18" charset="0"/>
              </a:rPr>
              <a:t>Thọ</a:t>
            </a:r>
            <a:r>
              <a:rPr lang="en-US" dirty="0" smtClean="0">
                <a:latin typeface="Cambria" pitchFamily="18" charset="0"/>
              </a:rPr>
              <a:t> </a:t>
            </a:r>
            <a:r>
              <a:rPr lang="en-US" err="1" smtClean="0">
                <a:latin typeface="Cambria" pitchFamily="18" charset="0"/>
              </a:rPr>
              <a:t>Đức</a:t>
            </a:r>
            <a:r>
              <a:rPr lang="en-US" smtClean="0">
                <a:latin typeface="Cambria" pitchFamily="18" charset="0"/>
              </a:rPr>
              <a:t>        		20111422</a:t>
            </a:r>
            <a:endParaRPr lang="en-US" dirty="0" smtClean="0">
              <a:latin typeface="Cambria" pitchFamily="18" charset="0"/>
            </a:endParaRPr>
          </a:p>
          <a:p>
            <a:pPr algn="l"/>
            <a:r>
              <a:rPr lang="en-US" smtClean="0">
                <a:latin typeface="Cambria" pitchFamily="18" charset="0"/>
              </a:rPr>
              <a:t>	</a:t>
            </a:r>
            <a:r>
              <a:rPr lang="en-US" dirty="0" smtClean="0">
                <a:latin typeface="Cambria" pitchFamily="18" charset="0"/>
              </a:rPr>
              <a:t>	</a:t>
            </a:r>
            <a:r>
              <a:rPr lang="en-US" dirty="0" err="1" smtClean="0">
                <a:latin typeface="Cambria" pitchFamily="18" charset="0"/>
              </a:rPr>
              <a:t>Trần</a:t>
            </a:r>
            <a:r>
              <a:rPr lang="en-US" dirty="0" smtClean="0">
                <a:latin typeface="Cambria" pitchFamily="18" charset="0"/>
              </a:rPr>
              <a:t> </a:t>
            </a:r>
            <a:r>
              <a:rPr lang="en-US" dirty="0" err="1" smtClean="0">
                <a:latin typeface="Cambria" pitchFamily="18" charset="0"/>
              </a:rPr>
              <a:t>Hải</a:t>
            </a:r>
            <a:r>
              <a:rPr lang="en-US" dirty="0" smtClean="0">
                <a:latin typeface="Cambria" pitchFamily="18" charset="0"/>
              </a:rPr>
              <a:t> Nam	</a:t>
            </a:r>
            <a:r>
              <a:rPr lang="en-US" smtClean="0">
                <a:latin typeface="Cambria" pitchFamily="18" charset="0"/>
              </a:rPr>
              <a:t>		20111896</a:t>
            </a:r>
            <a:r>
              <a:rPr lang="en-US" dirty="0" smtClean="0">
                <a:latin typeface="Cambria" pitchFamily="18" charset="0"/>
              </a:rPr>
              <a:t>	</a:t>
            </a:r>
            <a:r>
              <a:rPr lang="en-US" smtClean="0">
                <a:latin typeface="Cambria" pitchFamily="18" charset="0"/>
              </a:rPr>
              <a:t>		Nguyễn </a:t>
            </a:r>
            <a:r>
              <a:rPr lang="en-US" dirty="0" err="1" smtClean="0">
                <a:latin typeface="Cambria" pitchFamily="18" charset="0"/>
              </a:rPr>
              <a:t>Trường</a:t>
            </a:r>
            <a:r>
              <a:rPr lang="en-US" dirty="0" smtClean="0">
                <a:latin typeface="Cambria" pitchFamily="18" charset="0"/>
              </a:rPr>
              <a:t> </a:t>
            </a:r>
            <a:r>
              <a:rPr lang="en-US" dirty="0" err="1" smtClean="0">
                <a:latin typeface="Cambria" pitchFamily="18" charset="0"/>
              </a:rPr>
              <a:t>Thái</a:t>
            </a:r>
            <a:r>
              <a:rPr lang="en-US" smtClean="0">
                <a:latin typeface="Cambria" pitchFamily="18" charset="0"/>
              </a:rPr>
              <a:t>		20112209</a:t>
            </a:r>
            <a:r>
              <a:rPr lang="en-US" dirty="0" smtClean="0">
                <a:latin typeface="Cambria" pitchFamily="18" charset="0"/>
              </a:rPr>
              <a:t>	</a:t>
            </a:r>
            <a:r>
              <a:rPr lang="en-US" smtClean="0">
                <a:latin typeface="Cambria" pitchFamily="18" charset="0"/>
              </a:rPr>
              <a:t>		Nguyễn </a:t>
            </a:r>
            <a:r>
              <a:rPr lang="en-US" dirty="0" err="1" smtClean="0">
                <a:latin typeface="Cambria" pitchFamily="18" charset="0"/>
              </a:rPr>
              <a:t>Thế</a:t>
            </a:r>
            <a:r>
              <a:rPr lang="en-US" dirty="0" smtClean="0">
                <a:latin typeface="Cambria" pitchFamily="18" charset="0"/>
              </a:rPr>
              <a:t> </a:t>
            </a:r>
            <a:r>
              <a:rPr lang="en-US" dirty="0" err="1" smtClean="0">
                <a:latin typeface="Cambria" pitchFamily="18" charset="0"/>
              </a:rPr>
              <a:t>Thái</a:t>
            </a:r>
            <a:r>
              <a:rPr lang="en-US" dirty="0" smtClean="0">
                <a:latin typeface="Cambria" pitchFamily="18" charset="0"/>
              </a:rPr>
              <a:t>		20112208</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541520"/>
          </a:xfrm>
        </p:spPr>
        <p:txBody>
          <a:bodyPr>
            <a:normAutofit lnSpcReduction="10000"/>
          </a:bodyPr>
          <a:lstStyle/>
          <a:p>
            <a:pPr>
              <a:buNone/>
            </a:pPr>
            <a:endParaRPr lang="en-US" b="1"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Đối với một bộ phim, Chúng ta quan tâm tới cấu trúc của một bộ phim (đạo diễn, diễn viên, tác giả…), cũng như đoạn văn bản mô tả tóm tắt bộ phim. Vì các thông tin là tuyến tính, hệ thống sẽ đo độ tương tự cho từng loại thông tin.Như vậy hệ thống sẽ có các điểm tương tự về đạo diễn, diễn viên, tác giả…., và độ tương tự về nội dung tóm tắt của bộ phim.</a:t>
            </a:r>
          </a:p>
          <a:p>
            <a:r>
              <a:rPr lang="vi-VN" dirty="0" smtClean="0">
                <a:latin typeface="Times New Roman" pitchFamily="18" charset="0"/>
                <a:cs typeface="Times New Roman" pitchFamily="18" charset="0"/>
              </a:rPr>
              <a:t>Đối với các thông tin có cấu trúc, hệ thống sử dụng phương pháp tính điểm đơn giản là tính độ trùng nhau giữa 2 thông tin. </a:t>
            </a:r>
            <a:endParaRPr lang="vi-VN" b="1"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541520"/>
          </a:xfrm>
        </p:spPr>
        <p:txBody>
          <a:bodyPr>
            <a:normAutofit/>
          </a:bodyPr>
          <a:lstStyle/>
          <a:p>
            <a:pPr>
              <a:buNone/>
            </a:pPr>
            <a:r>
              <a:rPr lang="vi-VN"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2 </a:t>
            </a:r>
            <a:r>
              <a:rPr lang="vi-VN" b="1" dirty="0" smtClean="0">
                <a:latin typeface="Times New Roman" pitchFamily="18" charset="0"/>
                <a:cs typeface="Times New Roman" pitchFamily="18" charset="0"/>
              </a:rPr>
              <a:t>Phương pháp giải quyết</a:t>
            </a:r>
            <a:endParaRPr lang="en-US" b="1" dirty="0" smtClean="0">
              <a:latin typeface="Times New Roman" pitchFamily="18" charset="0"/>
              <a:cs typeface="Times New Roman" pitchFamily="18" charset="0"/>
            </a:endParaRPr>
          </a:p>
          <a:p>
            <a:pPr>
              <a:buNone/>
            </a:pPr>
            <a:r>
              <a:rPr lang="en-US" smtClean="0"/>
              <a:t>	Đ</a:t>
            </a:r>
            <a:r>
              <a:rPr lang="vi-VN" smtClean="0"/>
              <a:t>ối </a:t>
            </a:r>
            <a:r>
              <a:rPr lang="vi-VN" dirty="0" smtClean="0"/>
              <a:t>với thông tin không có cấu trúc, chúng ta có 2 thuật toán áp dụng NLP để tính độ tương tự giữa 2 thông tin đó. </a:t>
            </a:r>
            <a:endParaRPr lang="en-US" dirty="0" smtClean="0"/>
          </a:p>
          <a:p>
            <a:pPr marL="639763" lvl="1" indent="160338">
              <a:buNone/>
            </a:pPr>
            <a:r>
              <a:rPr lang="en-US" dirty="0" smtClean="0"/>
              <a:t>    </a:t>
            </a:r>
            <a:r>
              <a:rPr lang="vi-VN" dirty="0" smtClean="0"/>
              <a:t>Phương pháp đầu tiên, chúng ta sử dụng tiêu chuẩn tính độ </a:t>
            </a:r>
            <a:r>
              <a:rPr lang="vi-VN" smtClean="0"/>
              <a:t>tương tự </a:t>
            </a:r>
            <a:r>
              <a:rPr lang="vi-VN" dirty="0" smtClean="0"/>
              <a:t>trong không gian vector từ(word-space Vector) thường được sử dụng trong việc khôi phục thông tin. </a:t>
            </a:r>
            <a:endParaRPr lang="en-US" dirty="0" smtClean="0"/>
          </a:p>
          <a:p>
            <a:pPr marL="639763" lvl="1" indent="274638">
              <a:buNone/>
            </a:pPr>
            <a:r>
              <a:rPr lang="en-US" dirty="0" smtClean="0"/>
              <a:t>   </a:t>
            </a:r>
            <a:r>
              <a:rPr lang="vi-VN" dirty="0" smtClean="0"/>
              <a:t>Phương pháp thứ 2 là việc sử dụng chữ ký chủ đề để tạo bộ vector từ dựa trên chủ đề của phim, nó sẽ được sử dụng như một điểm để so sánh giữa 2 phim.  </a:t>
            </a:r>
          </a:p>
          <a:p>
            <a:pPr lvl="1">
              <a:buNone/>
            </a:pPr>
            <a:endParaRPr lang="vi-V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541520"/>
          </a:xfrm>
        </p:spPr>
        <p:txBody>
          <a:bodyPr>
            <a:normAutofit/>
          </a:bodyPr>
          <a:lstStyle/>
          <a:p>
            <a:pPr>
              <a:buNone/>
            </a:pPr>
            <a:r>
              <a:rPr lang="vi-VN"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2) </a:t>
            </a:r>
            <a:r>
              <a:rPr lang="vi-VN" b="1" dirty="0" smtClean="0">
                <a:latin typeface="Times New Roman" pitchFamily="18" charset="0"/>
                <a:cs typeface="Times New Roman" pitchFamily="18" charset="0"/>
              </a:rPr>
              <a:t>Phương pháp giải quyết</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2.2.1) </a:t>
            </a:r>
            <a:r>
              <a:rPr lang="vi-VN" b="1" dirty="0" smtClean="0">
                <a:latin typeface="Times New Roman" pitchFamily="18" charset="0"/>
                <a:cs typeface="Times New Roman" pitchFamily="18" charset="0"/>
              </a:rPr>
              <a:t>Thuật toán thứ 1: Độ đo tương tự về từ</a:t>
            </a:r>
          </a:p>
          <a:p>
            <a:r>
              <a:rPr lang="vi-VN" dirty="0" smtClean="0">
                <a:latin typeface="Times New Roman" pitchFamily="18" charset="0"/>
                <a:cs typeface="Times New Roman" pitchFamily="18" charset="0"/>
              </a:rPr>
              <a:t>Thuật toán thứ nhất là sử dụng độ tương tự về từ. Mỗi tóm tắt cốt truyện được chuyển thành một vector có các thành phần là số nhị phân, mỗi thành phần vector đại diện cho một từ cụ thể có trong văn bản tóm tắt bộ phim. </a:t>
            </a:r>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Sự giống nhau giữa 2 bộ phim là việc tính khoảng cách cosin giữa 2 vector đại diện.</a:t>
            </a:r>
          </a:p>
          <a:p>
            <a:pPr>
              <a:buNone/>
            </a:pPr>
            <a:endParaRPr lang="vi-V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541520"/>
          </a:xfrm>
        </p:spPr>
        <p:txBody>
          <a:bodyPr>
            <a:normAutofit fontScale="92500" lnSpcReduction="20000"/>
          </a:bodyPr>
          <a:lstStyle/>
          <a:p>
            <a:pPr>
              <a:buNone/>
            </a:pPr>
            <a:r>
              <a:rPr lang="vi-VN"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2) </a:t>
            </a:r>
            <a:r>
              <a:rPr lang="vi-VN" b="1" dirty="0" smtClean="0">
                <a:latin typeface="Times New Roman" pitchFamily="18" charset="0"/>
                <a:cs typeface="Times New Roman" pitchFamily="18" charset="0"/>
              </a:rPr>
              <a:t>Phương pháp giải quyết</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2.2.2) </a:t>
            </a:r>
            <a:r>
              <a:rPr lang="vi-VN" b="1" dirty="0" smtClean="0">
                <a:latin typeface="Times New Roman" pitchFamily="18" charset="0"/>
                <a:cs typeface="Times New Roman" pitchFamily="18" charset="0"/>
              </a:rPr>
              <a:t>Thuật toán thứ 2: đo độ tương tự về thể loại chữ ký chủ đề. </a:t>
            </a:r>
          </a:p>
          <a:p>
            <a:r>
              <a:rPr lang="vi-VN" dirty="0" smtClean="0">
                <a:latin typeface="Times New Roman" pitchFamily="18" charset="0"/>
                <a:cs typeface="Times New Roman" pitchFamily="18" charset="0"/>
              </a:rPr>
              <a:t>Thuật toán này bỏ qua các từ đơn lẻ, riêng biệt, không có ý nghĩa trong tóm tắt cốt truyện ra và thay vào đó nó sẽ tập trung vào những từ, cụm từ có ý nghĩa trong việc xác định phim đó thuộc về một thể loại phim cụ thể </a:t>
            </a:r>
            <a:r>
              <a:rPr lang="vi-VN" smtClean="0">
                <a:latin typeface="Times New Roman" pitchFamily="18" charset="0"/>
                <a:cs typeface="Times New Roman" pitchFamily="18" charset="0"/>
              </a:rPr>
              <a:t>nào.</a:t>
            </a:r>
            <a:endParaRPr lang="en-US" smtClean="0">
              <a:latin typeface="Times New Roman" pitchFamily="18" charset="0"/>
              <a:cs typeface="Times New Roman" pitchFamily="18" charset="0"/>
            </a:endParaRPr>
          </a:p>
          <a:p>
            <a:r>
              <a:rPr lang="vi-VN"/>
              <a:t>Chúng ta mở rộng danh sách các thể loại bằng cách sử dụng phân cấp chủ đề tập hợp để tạo ra các thể loại mới mà không phải là mô tả trong IMDB. Những hạng mục mới được tạo ra các thể loại phát hiện đầu tiên mà là tương tự nhau. Sát nhập những thể loại với nhau, và sau đó tạo ra chữ ký đề tài cho các thể loại mới được sát nhập</a:t>
            </a:r>
            <a:endParaRPr lang="en-US" dirty="0" smtClean="0">
              <a:latin typeface="Times New Roman" pitchFamily="18" charset="0"/>
              <a:cs typeface="Times New Roman" pitchFamily="18" charset="0"/>
            </a:endParaRPr>
          </a:p>
          <a:p>
            <a:endParaRPr lang="vi-VN"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770120"/>
          </a:xfrm>
        </p:spPr>
        <p:txBody>
          <a:bodyPr>
            <a:normAutofit/>
          </a:bodyPr>
          <a:lstStyle/>
          <a:p>
            <a:pPr>
              <a:buNone/>
            </a:pPr>
            <a:r>
              <a:rPr lang="vi-VN"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3)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DEMO</a:t>
            </a:r>
          </a:p>
          <a:p>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web IMDB.COM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1682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mắt</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URL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endParaRPr lang="en-US" dirty="0" smtClean="0">
              <a:latin typeface="Times New Roman" pitchFamily="18" charset="0"/>
              <a:cs typeface="Times New Roman" pitchFamily="18" charset="0"/>
            </a:endParaRPr>
          </a:p>
          <a:p>
            <a:pPr lvl="1"/>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a:xfrm>
            <a:off x="457200" y="1935480"/>
            <a:ext cx="8229600" cy="4770120"/>
          </a:xfrm>
        </p:spPr>
        <p:txBody>
          <a:bodyPr>
            <a:normAutofit/>
          </a:bodyPr>
          <a:lstStyle/>
          <a:p>
            <a:pPr>
              <a:buNone/>
            </a:pPr>
            <a:r>
              <a:rPr lang="vi-VN"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3)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DEMO</a:t>
            </a:r>
          </a:p>
          <a:p>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Input: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USER</a:t>
            </a:r>
          </a:p>
          <a:p>
            <a:pPr lvl="1"/>
            <a:r>
              <a:rPr lang="en-US" dirty="0" err="1" smtClean="0">
                <a:latin typeface="Times New Roman" pitchFamily="18" charset="0"/>
                <a:cs typeface="Times New Roman" pitchFamily="18" charset="0"/>
              </a:rPr>
              <a:t>Ouput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USER </a:t>
            </a:r>
            <a:r>
              <a:rPr lang="en-US" dirty="0" err="1" smtClean="0">
                <a:latin typeface="Times New Roman" pitchFamily="18" charset="0"/>
                <a:cs typeface="Times New Roman" pitchFamily="18" charset="0"/>
              </a:rPr>
              <a:t>đó</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p>
          <a:p>
            <a:pPr lvl="1"/>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USER.</a:t>
            </a:r>
          </a:p>
          <a:p>
            <a:pPr lvl="1"/>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a:t>
            </a:r>
          </a:p>
          <a:p>
            <a:pPr lvl="1"/>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TÀI LIỆU THAM KHẢO</a:t>
            </a:r>
            <a:endParaRPr lang="en-US" sz="36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4770120"/>
          </a:xfrm>
        </p:spPr>
        <p:txBody>
          <a:bodyPr>
            <a:normAutofit fontScale="62500" lnSpcReduction="20000"/>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Balabanovic</a:t>
            </a:r>
            <a:r>
              <a:rPr lang="en-US" dirty="0" smtClean="0">
                <a:latin typeface="Times New Roman" pitchFamily="18" charset="0"/>
                <a:cs typeface="Times New Roman" pitchFamily="18" charset="0"/>
              </a:rPr>
              <a:t>, M., and </a:t>
            </a:r>
            <a:r>
              <a:rPr lang="en-US" dirty="0" err="1" smtClean="0">
                <a:latin typeface="Times New Roman" pitchFamily="18" charset="0"/>
                <a:cs typeface="Times New Roman" pitchFamily="18" charset="0"/>
              </a:rPr>
              <a:t>Shoham</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Fab</a:t>
            </a:r>
            <a:r>
              <a:rPr lang="en-US" dirty="0" smtClean="0">
                <a:latin typeface="Times New Roman" pitchFamily="18" charset="0"/>
                <a:cs typeface="Times New Roman" pitchFamily="18" charset="0"/>
              </a:rPr>
              <a:t>: Content based, collaborative recommendation. </a:t>
            </a:r>
            <a:r>
              <a:rPr lang="en-US" i="1" dirty="0" smtClean="0">
                <a:latin typeface="Times New Roman" pitchFamily="18" charset="0"/>
                <a:cs typeface="Times New Roman" pitchFamily="18" charset="0"/>
              </a:rPr>
              <a:t>Communications of the ACM, 40(3), (1997), 66-72.</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a:t>
            </a:r>
            <a:r>
              <a:rPr lang="en-US" i="1" dirty="0" smtClean="0">
                <a:latin typeface="Times New Roman" pitchFamily="18" charset="0"/>
                <a:cs typeface="Times New Roman" pitchFamily="18" charset="0"/>
              </a:rPr>
              <a:t>Fleischman, M. Text Classification in Reduced Dimensions using Topic Signatures and Hierarchical Topic Clustering, Masters Project, University of Southern California, 2002.</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a:t>
            </a:r>
            <a:r>
              <a:rPr lang="en-US" i="1" dirty="0" err="1" smtClean="0">
                <a:latin typeface="Times New Roman" pitchFamily="18" charset="0"/>
                <a:cs typeface="Times New Roman" pitchFamily="18" charset="0"/>
              </a:rPr>
              <a:t>Jurafsky</a:t>
            </a:r>
            <a:r>
              <a:rPr lang="en-US" i="1" dirty="0" smtClean="0">
                <a:latin typeface="Times New Roman" pitchFamily="18" charset="0"/>
                <a:cs typeface="Times New Roman" pitchFamily="18" charset="0"/>
              </a:rPr>
              <a:t>, D. and Martin, J. Speech and Language Processing. Upper Saddle River, NJ: Prentice Hall, 2000.</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a:t>
            </a:r>
            <a:r>
              <a:rPr lang="en-US" i="1" dirty="0" smtClean="0">
                <a:latin typeface="Times New Roman" pitchFamily="18" charset="0"/>
                <a:cs typeface="Times New Roman" pitchFamily="18" charset="0"/>
              </a:rPr>
              <a:t>Lin, C.-Y. and E.H. </a:t>
            </a:r>
            <a:r>
              <a:rPr lang="en-US" i="1" dirty="0" err="1" smtClean="0">
                <a:latin typeface="Times New Roman" pitchFamily="18" charset="0"/>
                <a:cs typeface="Times New Roman" pitchFamily="18" charset="0"/>
              </a:rPr>
              <a:t>Hovy</a:t>
            </a:r>
            <a:r>
              <a:rPr lang="en-US" i="1" dirty="0" smtClean="0">
                <a:latin typeface="Times New Roman" pitchFamily="18" charset="0"/>
                <a:cs typeface="Times New Roman" pitchFamily="18" charset="0"/>
              </a:rPr>
              <a:t>. The Automated Acquisition of Topic Signatures for Text Summarization. Proc. of the COLING Conference. Strasbourg, France, 2000.</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a:t>
            </a:r>
            <a:r>
              <a:rPr lang="en-US" i="1" dirty="0" smtClean="0">
                <a:latin typeface="Times New Roman" pitchFamily="18" charset="0"/>
                <a:cs typeface="Times New Roman" pitchFamily="18" charset="0"/>
              </a:rPr>
              <a:t>Melville, P., Mooney, R. J., and </a:t>
            </a:r>
            <a:r>
              <a:rPr lang="en-US" i="1" dirty="0" err="1" smtClean="0">
                <a:latin typeface="Times New Roman" pitchFamily="18" charset="0"/>
                <a:cs typeface="Times New Roman" pitchFamily="18" charset="0"/>
              </a:rPr>
              <a:t>Nagarajan</a:t>
            </a:r>
            <a:r>
              <a:rPr lang="en-US" i="1" dirty="0" smtClean="0">
                <a:latin typeface="Times New Roman" pitchFamily="18" charset="0"/>
                <a:cs typeface="Times New Roman" pitchFamily="18" charset="0"/>
              </a:rPr>
              <a:t>, R. </a:t>
            </a:r>
            <a:r>
              <a:rPr lang="en-US" i="1" dirty="0" err="1" smtClean="0">
                <a:latin typeface="Times New Roman" pitchFamily="18" charset="0"/>
                <a:cs typeface="Times New Roman" pitchFamily="18" charset="0"/>
              </a:rPr>
              <a:t>Contentboosted</a:t>
            </a:r>
            <a:r>
              <a:rPr lang="en-US" i="1" dirty="0" smtClean="0">
                <a:latin typeface="Times New Roman" pitchFamily="18" charset="0"/>
                <a:cs typeface="Times New Roman" pitchFamily="18" charset="0"/>
              </a:rPr>
              <a:t> collaborative filtering for improved recommendations. Proc. of the 18th National Conference on Artificial Intelligence, 2002.</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a:t>
            </a:r>
            <a:r>
              <a:rPr lang="en-US" i="1" dirty="0" smtClean="0">
                <a:latin typeface="Times New Roman" pitchFamily="18" charset="0"/>
                <a:cs typeface="Times New Roman" pitchFamily="18" charset="0"/>
              </a:rPr>
              <a:t>Rashid, A.M., Albert, I., </a:t>
            </a:r>
            <a:r>
              <a:rPr lang="en-US" i="1" dirty="0" err="1" smtClean="0">
                <a:latin typeface="Times New Roman" pitchFamily="18" charset="0"/>
                <a:cs typeface="Times New Roman" pitchFamily="18" charset="0"/>
              </a:rPr>
              <a:t>Cosley</a:t>
            </a:r>
            <a:r>
              <a:rPr lang="en-US" i="1" dirty="0" smtClean="0">
                <a:latin typeface="Times New Roman" pitchFamily="18" charset="0"/>
                <a:cs typeface="Times New Roman" pitchFamily="18" charset="0"/>
              </a:rPr>
              <a:t>, D., Lam, S.K., </a:t>
            </a:r>
            <a:r>
              <a:rPr lang="en-US" i="1" dirty="0" err="1" smtClean="0">
                <a:latin typeface="Times New Roman" pitchFamily="18" charset="0"/>
                <a:cs typeface="Times New Roman" pitchFamily="18" charset="0"/>
              </a:rPr>
              <a:t>McNee</a:t>
            </a:r>
            <a:r>
              <a:rPr lang="en-US" i="1" dirty="0" smtClean="0">
                <a:latin typeface="Times New Roman" pitchFamily="18" charset="0"/>
                <a:cs typeface="Times New Roman" pitchFamily="18" charset="0"/>
              </a:rPr>
              <a:t>, S., </a:t>
            </a:r>
            <a:r>
              <a:rPr lang="en-US" i="1" dirty="0" err="1" smtClean="0">
                <a:latin typeface="Times New Roman" pitchFamily="18" charset="0"/>
                <a:cs typeface="Times New Roman" pitchFamily="18" charset="0"/>
              </a:rPr>
              <a:t>Konstan</a:t>
            </a:r>
            <a:r>
              <a:rPr lang="en-US" i="1" dirty="0" smtClean="0">
                <a:latin typeface="Times New Roman" pitchFamily="18" charset="0"/>
                <a:cs typeface="Times New Roman" pitchFamily="18" charset="0"/>
              </a:rPr>
              <a:t>, J.A., &amp; </a:t>
            </a:r>
            <a:r>
              <a:rPr lang="en-US" i="1" dirty="0" err="1" smtClean="0">
                <a:latin typeface="Times New Roman" pitchFamily="18" charset="0"/>
                <a:cs typeface="Times New Roman" pitchFamily="18" charset="0"/>
              </a:rPr>
              <a:t>Riedl</a:t>
            </a:r>
            <a:r>
              <a:rPr lang="en-US" i="1" dirty="0" smtClean="0">
                <a:latin typeface="Times New Roman" pitchFamily="18" charset="0"/>
                <a:cs typeface="Times New Roman" pitchFamily="18" charset="0"/>
              </a:rPr>
              <a:t>, J. Getting to Know You: Learning New User Preferences in Recommender Systems. Proc. Of the 2002 International Conference on Intelligent User Interfaces, San Francisco, CA, (2002), pp. 127-134.</a:t>
            </a: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676" y="2967335"/>
            <a:ext cx="873264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smtClean="0">
                <a:ln w="11430"/>
                <a:solidFill>
                  <a:srgbClr val="C00000"/>
                </a:solidFill>
                <a:effectLst>
                  <a:outerShdw blurRad="50800" dist="39000" dir="5460000" algn="tl">
                    <a:srgbClr val="000000">
                      <a:alpha val="38000"/>
                    </a:srgbClr>
                  </a:outerShdw>
                </a:effectLst>
              </a:rPr>
              <a:t>THANKS FOR LISTENING!</a:t>
            </a:r>
            <a:endParaRPr lang="en-US" sz="5400" b="1" cap="none" spc="0">
              <a:ln w="11430"/>
              <a:solidFill>
                <a:srgbClr val="C0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xmlns="" val="3593955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itchFamily="18" charset="0"/>
                <a:cs typeface="Times New Roman" pitchFamily="18" charset="0"/>
              </a:rPr>
              <a:t>Nội dung trình bày</a:t>
            </a:r>
            <a:endParaRPr lang="en-US" dirty="0"/>
          </a:p>
        </p:txBody>
      </p:sp>
      <p:grpSp>
        <p:nvGrpSpPr>
          <p:cNvPr id="4" name="Group 41"/>
          <p:cNvGrpSpPr>
            <a:grpSpLocks/>
          </p:cNvGrpSpPr>
          <p:nvPr/>
        </p:nvGrpSpPr>
        <p:grpSpPr bwMode="auto">
          <a:xfrm>
            <a:off x="2286000" y="2895600"/>
            <a:ext cx="4724400" cy="685800"/>
            <a:chOff x="1296" y="1824"/>
            <a:chExt cx="2976" cy="432"/>
          </a:xfrm>
        </p:grpSpPr>
        <p:sp>
          <p:nvSpPr>
            <p:cNvPr id="5" name="AutoShape 42"/>
            <p:cNvSpPr>
              <a:spLocks noChangeArrowheads="1"/>
            </p:cNvSpPr>
            <p:nvPr/>
          </p:nvSpPr>
          <p:spPr bwMode="gray">
            <a:xfrm>
              <a:off x="1536" y="1899"/>
              <a:ext cx="2736" cy="288"/>
            </a:xfrm>
            <a:prstGeom prst="roundRect">
              <a:avLst>
                <a:gd name="adj" fmla="val 16667"/>
              </a:avLst>
            </a:prstGeom>
            <a:gradFill rotWithShape="1">
              <a:gsLst>
                <a:gs pos="0">
                  <a:schemeClr val="accent2">
                    <a:gamma/>
                    <a:tint val="69804"/>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6"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7" name="Text Box 4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en-US" b="1" smtClean="0">
                  <a:solidFill>
                    <a:schemeClr val="bg1"/>
                  </a:solidFill>
                </a:rPr>
                <a:t>Tổng quát về hệ gợi ý</a:t>
              </a:r>
              <a:endParaRPr lang="en-US" b="1">
                <a:solidFill>
                  <a:schemeClr val="bg1"/>
                </a:solidFill>
              </a:endParaRPr>
            </a:p>
          </p:txBody>
        </p:sp>
        <p:sp>
          <p:nvSpPr>
            <p:cNvPr id="8" name="Text Box 4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9" name="Group 46"/>
          <p:cNvGrpSpPr>
            <a:grpSpLocks/>
          </p:cNvGrpSpPr>
          <p:nvPr/>
        </p:nvGrpSpPr>
        <p:grpSpPr bwMode="auto">
          <a:xfrm>
            <a:off x="2286000" y="3733800"/>
            <a:ext cx="4724400" cy="685800"/>
            <a:chOff x="1296" y="1824"/>
            <a:chExt cx="2976" cy="432"/>
          </a:xfrm>
        </p:grpSpPr>
        <p:sp>
          <p:nvSpPr>
            <p:cNvPr id="10" name="AutoShape 47"/>
            <p:cNvSpPr>
              <a:spLocks noChangeArrowheads="1"/>
            </p:cNvSpPr>
            <p:nvPr/>
          </p:nvSpPr>
          <p:spPr bwMode="gray">
            <a:xfrm>
              <a:off x="1536" y="1899"/>
              <a:ext cx="2736" cy="288"/>
            </a:xfrm>
            <a:prstGeom prst="roundRect">
              <a:avLst>
                <a:gd name="adj" fmla="val 16667"/>
              </a:avLst>
            </a:prstGeom>
            <a:gradFill rotWithShape="1">
              <a:gsLst>
                <a:gs pos="0">
                  <a:schemeClr val="accent1">
                    <a:gamma/>
                    <a:tint val="63529"/>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1"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2"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en-US" b="1" smtClean="0">
                  <a:solidFill>
                    <a:schemeClr val="bg1"/>
                  </a:solidFill>
                </a:rPr>
                <a:t>Hệ gợi ý phim áp dụng NLP</a:t>
              </a:r>
              <a:endParaRPr lang="en-US" b="1">
                <a:solidFill>
                  <a:schemeClr val="bg1"/>
                </a:solidFill>
              </a:endParaRPr>
            </a:p>
          </p:txBody>
        </p:sp>
        <p:sp>
          <p:nvSpPr>
            <p:cNvPr id="13"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14" name="Group 51"/>
          <p:cNvGrpSpPr>
            <a:grpSpLocks/>
          </p:cNvGrpSpPr>
          <p:nvPr/>
        </p:nvGrpSpPr>
        <p:grpSpPr bwMode="auto">
          <a:xfrm>
            <a:off x="2286000" y="4572000"/>
            <a:ext cx="4724400" cy="685800"/>
            <a:chOff x="1296" y="1824"/>
            <a:chExt cx="2976" cy="432"/>
          </a:xfrm>
        </p:grpSpPr>
        <p:sp>
          <p:nvSpPr>
            <p:cNvPr id="15" name="AutoShape 52"/>
            <p:cNvSpPr>
              <a:spLocks noChangeArrowheads="1"/>
            </p:cNvSpPr>
            <p:nvPr/>
          </p:nvSpPr>
          <p:spPr bwMode="gray">
            <a:xfrm>
              <a:off x="1536" y="1899"/>
              <a:ext cx="2736" cy="288"/>
            </a:xfrm>
            <a:prstGeom prst="roundRect">
              <a:avLst>
                <a:gd name="adj" fmla="val 16667"/>
              </a:avLst>
            </a:prstGeom>
            <a:gradFill rotWithShape="1">
              <a:gsLst>
                <a:gs pos="0">
                  <a:schemeClr val="hlink">
                    <a:gamma/>
                    <a:tint val="48627"/>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6" name="AutoShape 5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7"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en-US" b="1" smtClean="0">
                  <a:solidFill>
                    <a:schemeClr val="bg1"/>
                  </a:solidFill>
                </a:rPr>
                <a:t>Demo chương trình</a:t>
              </a:r>
              <a:endParaRPr lang="en-US" b="1">
                <a:solidFill>
                  <a:schemeClr val="bg1"/>
                </a:solidFill>
              </a:endParaRPr>
            </a:p>
          </p:txBody>
        </p:sp>
        <p:sp>
          <p:nvSpPr>
            <p:cNvPr id="18"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spTree>
    <p:extLst>
      <p:ext uri="{BB962C8B-B14F-4D97-AF65-F5344CB8AC3E}">
        <p14:creationId xmlns:p14="http://schemas.microsoft.com/office/powerpoint/2010/main" xmlns="" val="157705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lstStyle/>
          <a:p>
            <a:r>
              <a:rPr lang="vi-VN" dirty="0" smtClean="0"/>
              <a:t>Hệ thống gợi ý (recommder system – RS) là một hệ thống tích hợp mở rộng và không thể thiếu đối với bất cứ sản phẩm internet nào hiện nay. </a:t>
            </a:r>
            <a:endParaRPr lang="en-US" dirty="0" smtClean="0"/>
          </a:p>
          <a:p>
            <a:endParaRPr lang="en-US" dirty="0" smtClean="0"/>
          </a:p>
          <a:p>
            <a:r>
              <a:rPr lang="vi-VN" dirty="0" smtClean="0"/>
              <a:t>Dù xuất hiện với quy mô lớn hay nhỏ thì RS đóng vai trò quan trọng giúp sản phẩm hoàn thiện hơn.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lstStyle/>
          <a:p>
            <a:r>
              <a:rPr lang="vi-VN" dirty="0" smtClean="0">
                <a:latin typeface="Times New Roman" pitchFamily="18" charset="0"/>
                <a:cs typeface="Times New Roman" pitchFamily="18" charset="0"/>
              </a:rPr>
              <a:t>Ba ví dụ </a:t>
            </a:r>
            <a:r>
              <a:rPr lang="en-US" dirty="0" err="1" smtClean="0">
                <a:latin typeface="Times New Roman" pitchFamily="18" charset="0"/>
                <a:cs typeface="Times New Roman" pitchFamily="18" charset="0"/>
              </a:rPr>
              <a:t>này</a:t>
            </a:r>
            <a:r>
              <a:rPr lang="vi-VN" dirty="0" smtClean="0">
                <a:latin typeface="Times New Roman" pitchFamily="18" charset="0"/>
                <a:cs typeface="Times New Roman" pitchFamily="18" charset="0"/>
              </a:rPr>
              <a:t> lần lượt là</a:t>
            </a:r>
            <a:r>
              <a:rPr lang="en-US" dirty="0" smtClean="0">
                <a:latin typeface="Times New Roman" pitchFamily="18" charset="0"/>
                <a:cs typeface="Times New Roman" pitchFamily="18" charset="0"/>
              </a:rPr>
              <a:t> </a:t>
            </a:r>
          </a:p>
          <a:p>
            <a:pPr>
              <a:buNone/>
            </a:pPr>
            <a:r>
              <a:rPr lang="vi-VN" dirty="0" smtClean="0">
                <a:latin typeface="Times New Roman" pitchFamily="18" charset="0"/>
                <a:cs typeface="Times New Roman" pitchFamily="18" charset="0"/>
              </a:rPr>
              <a:t>hệ thống gợi ý của Amazon, </a:t>
            </a:r>
            <a:endParaRPr lang="en-US" dirty="0" smtClean="0">
              <a:latin typeface="Times New Roman" pitchFamily="18" charset="0"/>
              <a:cs typeface="Times New Roman" pitchFamily="18" charset="0"/>
            </a:endParaRPr>
          </a:p>
          <a:p>
            <a:pPr>
              <a:buNone/>
            </a:pPr>
            <a:r>
              <a:rPr lang="vi-VN" dirty="0" smtClean="0">
                <a:latin typeface="Times New Roman" pitchFamily="18" charset="0"/>
                <a:cs typeface="Times New Roman" pitchFamily="18" charset="0"/>
              </a:rPr>
              <a:t>Netflix và YARPP. </a:t>
            </a:r>
            <a:endParaRPr lang="en-US" dirty="0" smtClean="0">
              <a:latin typeface="Times New Roman" pitchFamily="18" charset="0"/>
              <a:cs typeface="Times New Roman" pitchFamily="18" charset="0"/>
            </a:endParaRPr>
          </a:p>
          <a:p>
            <a:pPr>
              <a:buNone/>
            </a:pPr>
            <a:endParaRPr lang="en-US" dirty="0" smtClean="0"/>
          </a:p>
          <a:p>
            <a:pPr>
              <a:buNone/>
            </a:pPr>
            <a:r>
              <a:rPr lang="vi-VN" dirty="0" smtClean="0"/>
              <a:t>Với mức độ quy mô khác nhau </a:t>
            </a:r>
            <a:endParaRPr lang="en-US" dirty="0" smtClean="0"/>
          </a:p>
          <a:p>
            <a:pPr>
              <a:buNone/>
            </a:pPr>
            <a:r>
              <a:rPr lang="vi-VN" dirty="0" smtClean="0"/>
              <a:t>nhưng đều tập trung vào mục </a:t>
            </a:r>
            <a:endParaRPr lang="en-US" dirty="0" smtClean="0"/>
          </a:p>
          <a:p>
            <a:pPr>
              <a:buNone/>
            </a:pPr>
            <a:r>
              <a:rPr lang="vi-VN" dirty="0" smtClean="0"/>
              <a:t>tiêu hiểu và dự đoán được </a:t>
            </a:r>
            <a:endParaRPr lang="en-US" dirty="0" smtClean="0"/>
          </a:p>
          <a:p>
            <a:pPr>
              <a:buNone/>
            </a:pPr>
            <a:r>
              <a:rPr lang="vi-VN" dirty="0" smtClean="0"/>
              <a:t>thị hiếu người dùng chính xác nhất.</a:t>
            </a:r>
          </a:p>
        </p:txBody>
      </p:sp>
      <p:graphicFrame>
        <p:nvGraphicFramePr>
          <p:cNvPr id="1026" name="Object 2"/>
          <p:cNvGraphicFramePr>
            <a:graphicFrameLocks noChangeAspect="1"/>
          </p:cNvGraphicFramePr>
          <p:nvPr/>
        </p:nvGraphicFramePr>
        <p:xfrm>
          <a:off x="5181600" y="1905000"/>
          <a:ext cx="3276600" cy="1600200"/>
        </p:xfrm>
        <a:graphic>
          <a:graphicData uri="http://schemas.openxmlformats.org/presentationml/2006/ole">
            <p:oleObj spid="_x0000_s1140" name="Picture" r:id="rId3" imgW="4760645" imgH="3323810" progId="StaticMetafile">
              <p:embed/>
            </p:oleObj>
          </a:graphicData>
        </a:graphic>
      </p:graphicFrame>
      <p:graphicFrame>
        <p:nvGraphicFramePr>
          <p:cNvPr id="1027" name="Object 3"/>
          <p:cNvGraphicFramePr>
            <a:graphicFrameLocks noChangeAspect="1"/>
          </p:cNvGraphicFramePr>
          <p:nvPr/>
        </p:nvGraphicFramePr>
        <p:xfrm>
          <a:off x="5257800" y="3657600"/>
          <a:ext cx="3429000" cy="1143000"/>
        </p:xfrm>
        <a:graphic>
          <a:graphicData uri="http://schemas.openxmlformats.org/presentationml/2006/ole">
            <p:oleObj spid="_x0000_s1141" name="Picture" r:id="rId4" imgW="4760645" imgH="3342857" progId="StaticMetafile">
              <p:embed/>
            </p:oleObj>
          </a:graphicData>
        </a:graphic>
      </p:graphicFrame>
      <p:graphicFrame>
        <p:nvGraphicFramePr>
          <p:cNvPr id="1028" name="Object 4"/>
          <p:cNvGraphicFramePr>
            <a:graphicFrameLocks noChangeAspect="1"/>
          </p:cNvGraphicFramePr>
          <p:nvPr/>
        </p:nvGraphicFramePr>
        <p:xfrm>
          <a:off x="5334000" y="4953000"/>
          <a:ext cx="3200400" cy="1295400"/>
        </p:xfrm>
        <a:graphic>
          <a:graphicData uri="http://schemas.openxmlformats.org/presentationml/2006/ole">
            <p:oleObj spid="_x0000_s1142" name="Picture" r:id="rId5" imgW="4760645" imgH="2827076" progId="StaticMetafil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1.1 </a:t>
            </a:r>
            <a:r>
              <a:rPr lang="en-US" b="1" dirty="0" err="1" smtClean="0">
                <a:latin typeface="Times New Roman" pitchFamily="18" charset="0"/>
                <a:cs typeface="Times New Roman" pitchFamily="18" charset="0"/>
              </a:rPr>
              <a:t>Giới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về</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gợi</a:t>
            </a:r>
            <a:r>
              <a:rPr lang="en-US" b="1" dirty="0" smtClean="0">
                <a:latin typeface="Times New Roman" pitchFamily="18" charset="0"/>
                <a:cs typeface="Times New Roman" pitchFamily="18" charset="0"/>
              </a:rPr>
              <a:t> ý</a:t>
            </a:r>
          </a:p>
          <a:p>
            <a:r>
              <a:rPr lang="vi-VN" dirty="0" smtClean="0">
                <a:latin typeface="Times New Roman" pitchFamily="18" charset="0"/>
                <a:cs typeface="Times New Roman" pitchFamily="18" charset="0"/>
              </a:rPr>
              <a:t>Hệ thống gợi ý (Recommender systems hoặc Recommendation systems) là một phân lớp của hệ thống lọc thông tin, tìm cách dự đoán trước mức độ ưu tiên của người dùng với đối tượng sản phẩm. </a:t>
            </a:r>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Hệ thống gợi ý đã trở nên rất phổ biến trong những năm gần đây và được áp dụng trong rất nhiều lĩnh vực khác nhau như âm nhạc, phim ảnh, thương mại, tin tức, sách báo, truy vấn tìm kiếm,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1.1 </a:t>
            </a:r>
            <a:r>
              <a:rPr lang="en-US" b="1" dirty="0" err="1" smtClean="0">
                <a:latin typeface="Times New Roman" pitchFamily="18" charset="0"/>
                <a:cs typeface="Times New Roman" pitchFamily="18" charset="0"/>
              </a:rPr>
              <a:t>Giới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về</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gợi</a:t>
            </a:r>
            <a:r>
              <a:rPr lang="en-US" b="1" dirty="0" smtClean="0">
                <a:latin typeface="Times New Roman" pitchFamily="18" charset="0"/>
                <a:cs typeface="Times New Roman" pitchFamily="18" charset="0"/>
              </a:rPr>
              <a:t> ý</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p>
          <a:p>
            <a:r>
              <a:rPr lang="vi-VN" dirty="0" smtClean="0"/>
              <a:t>Tăng doanh số bán hàng.</a:t>
            </a:r>
            <a:endParaRPr lang="en-US" dirty="0" smtClean="0"/>
          </a:p>
          <a:p>
            <a:r>
              <a:rPr lang="vi-VN" dirty="0" smtClean="0"/>
              <a:t>Bán nhiều sản phẩm đa dạng hơn</a:t>
            </a:r>
            <a:r>
              <a:rPr lang="en-US" dirty="0" smtClean="0"/>
              <a:t>.</a:t>
            </a:r>
          </a:p>
          <a:p>
            <a:r>
              <a:rPr lang="vi-VN" dirty="0" smtClean="0"/>
              <a:t>Gia tăng sự thoả mãn của khách hàng</a:t>
            </a:r>
            <a:endParaRPr lang="en-US" dirty="0" smtClean="0"/>
          </a:p>
          <a:p>
            <a:r>
              <a:rPr lang="vi-VN" dirty="0" smtClean="0"/>
              <a:t>Tăng người sử dụng trung thành</a:t>
            </a:r>
            <a:endParaRPr lang="en-US" dirty="0" smtClean="0">
              <a:cs typeface="Times New Roman" pitchFamily="18" charset="0"/>
            </a:endParaRPr>
          </a:p>
          <a:p>
            <a:r>
              <a:rPr lang="vi-VN" dirty="0" smtClean="0"/>
              <a:t>Hiểu rõ hơn khách hàng muốn gì</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1.2 </a:t>
            </a:r>
            <a:r>
              <a:rPr lang="en-US" b="1" dirty="0" err="1" smtClean="0">
                <a:latin typeface="Times New Roman" pitchFamily="18" charset="0"/>
                <a:cs typeface="Times New Roman" pitchFamily="18" charset="0"/>
              </a:rPr>
              <a:t>Hướng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tiếp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cận</a:t>
            </a:r>
            <a:endParaRPr lang="en-US" b="1" dirty="0" smtClean="0">
              <a:latin typeface="Times New Roman" pitchFamily="18" charset="0"/>
              <a:cs typeface="Times New Roman" pitchFamily="18" charset="0"/>
            </a:endParaRPr>
          </a:p>
          <a:p>
            <a:pPr>
              <a:buNone/>
            </a:pPr>
            <a:r>
              <a:rPr lang="vi-VN" dirty="0" smtClean="0"/>
              <a:t>Có</a:t>
            </a:r>
            <a:r>
              <a:rPr lang="en-US" dirty="0" smtClean="0"/>
              <a:t> </a:t>
            </a:r>
            <a:r>
              <a:rPr lang="vi-VN" dirty="0" smtClean="0"/>
              <a:t>nhiều hướng tiếp cận khác nhau để giải quyết bài toán</a:t>
            </a:r>
            <a:r>
              <a:rPr lang="en-US" dirty="0" smtClean="0"/>
              <a:t>:</a:t>
            </a:r>
          </a:p>
          <a:p>
            <a:pPr>
              <a:buNone/>
            </a:pPr>
            <a:r>
              <a:rPr lang="en-US" dirty="0" smtClean="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tri </a:t>
            </a:r>
            <a:r>
              <a:rPr lang="en-US" dirty="0" err="1" smtClean="0">
                <a:latin typeface="Times New Roman" pitchFamily="18" charset="0"/>
                <a:cs typeface="Times New Roman" pitchFamily="18" charset="0"/>
              </a:rPr>
              <a:t>thức</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d</a:t>
            </a:r>
            <a:r>
              <a:rPr lang="vi-VN" dirty="0" smtClean="0">
                <a:latin typeface="Times New Roman" pitchFamily="18" charset="0"/>
                <a:cs typeface="Times New Roman" pitchFamily="18" charset="0"/>
              </a:rPr>
              <a:t>ựa trên cộng đồng</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lai</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gợi</a:t>
            </a:r>
            <a:r>
              <a:rPr lang="en-US" dirty="0" smtClean="0">
                <a:latin typeface="Times New Roman" pitchFamily="18" charset="0"/>
                <a:cs typeface="Times New Roman" pitchFamily="18" charset="0"/>
              </a:rPr>
              <a:t> ý</a:t>
            </a:r>
            <a:endParaRPr lang="en-US" dirty="0"/>
          </a:p>
        </p:txBody>
      </p:sp>
      <p:sp>
        <p:nvSpPr>
          <p:cNvPr id="3" name="Content Placeholder 2"/>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1.3 So </a:t>
            </a:r>
            <a:r>
              <a:rPr lang="en-US" b="1" dirty="0" err="1" smtClean="0">
                <a:latin typeface="Times New Roman" pitchFamily="18" charset="0"/>
                <a:cs typeface="Times New Roman" pitchFamily="18" charset="0"/>
              </a:rPr>
              <a:t>sánh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gợi</a:t>
            </a:r>
            <a:r>
              <a:rPr lang="en-US" b="1" dirty="0" smtClean="0">
                <a:latin typeface="Times New Roman" pitchFamily="18" charset="0"/>
                <a:cs typeface="Times New Roman" pitchFamily="18" charset="0"/>
              </a:rPr>
              <a:t> ý</a:t>
            </a:r>
          </a:p>
        </p:txBody>
      </p:sp>
      <p:pic>
        <p:nvPicPr>
          <p:cNvPr id="2050" name="Picture 2"/>
          <p:cNvPicPr>
            <a:picLocks noChangeAspect="1" noChangeArrowheads="1"/>
          </p:cNvPicPr>
          <p:nvPr/>
        </p:nvPicPr>
        <p:blipFill>
          <a:blip r:embed="rId2"/>
          <a:srcRect/>
          <a:stretch>
            <a:fillRect/>
          </a:stretch>
        </p:blipFill>
        <p:spPr bwMode="auto">
          <a:xfrm>
            <a:off x="838200" y="2514600"/>
            <a:ext cx="6457950"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II) </a:t>
            </a:r>
            <a:r>
              <a:rPr lang="en-US" sz="3600" b="1" dirty="0" smtClean="0">
                <a:latin typeface="Times New Roman" pitchFamily="18" charset="0"/>
                <a:cs typeface="Times New Roman" pitchFamily="18" charset="0"/>
              </a:rPr>
              <a:t>HỆ THỐNG GỢI Ý PHIM ÁP DỤNG XỬ LÝ NGÔN NGỮ TỰ NHIÊN.</a:t>
            </a:r>
          </a:p>
        </p:txBody>
      </p:sp>
      <p:sp>
        <p:nvSpPr>
          <p:cNvPr id="3" name="Content Placeholder 2"/>
          <p:cNvSpPr>
            <a:spLocks noGrp="1"/>
          </p:cNvSpPr>
          <p:nvPr>
            <p:ph idx="1"/>
          </p:nvPr>
        </p:nvSpPr>
        <p:spPr/>
        <p:txBody>
          <a:bodyPr>
            <a:normAutofit/>
          </a:bodyPr>
          <a:lstStyle/>
          <a:p>
            <a:pPr>
              <a:buNone/>
            </a:pPr>
            <a:r>
              <a:rPr lang="vi-VN" b="1" dirty="0" smtClean="0"/>
              <a:t>2.1 Lý do lựa chọn </a:t>
            </a:r>
            <a:r>
              <a:rPr lang="vi-VN" b="1" smtClean="0"/>
              <a:t>đề tài</a:t>
            </a:r>
            <a:endParaRPr lang="vi-VN" b="1" dirty="0" smtClean="0"/>
          </a:p>
          <a:p>
            <a:r>
              <a:rPr lang="en-US" smtClean="0"/>
              <a:t>Hệ gợi ý là khá hiệu quả đối với những người sử dụng quen thuộc. Nhưng lại không gợi ý hiệu quả với những người mới</a:t>
            </a:r>
          </a:p>
          <a:p>
            <a:endParaRPr lang="en-US" smtClean="0"/>
          </a:p>
          <a:p>
            <a:r>
              <a:rPr lang="en-US" smtClean="0"/>
              <a:t>Việc này dẫn tới cần một ý tưởng mới. Nghiên cứu sử dụng Xử Lý Ngôn Ngữ Tự Nhiên sẽ làm cho việc gợi ý trở nên tốt hơn.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1185</Words>
  <Application>Microsoft Office PowerPoint</Application>
  <PresentationFormat>On-screen Show (4:3)</PresentationFormat>
  <Paragraphs>98</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Flow</vt:lpstr>
      <vt:lpstr>Picture</vt:lpstr>
      <vt:lpstr>BÁO CÁO BÀI TẬP LỚN XỬ LÝ NGÔN NGỮ TỰ NHIÊN ĐỀ TÀI: TÌM HIỂU RECOMMENDER SYSTEM VÀ ÁP DỤNG NLP VÀO RECOMMNER SYSTEM</vt:lpstr>
      <vt:lpstr>Nội dung trình bày</vt:lpstr>
      <vt:lpstr>I) Tổng quát về hệ thống gợi ý</vt:lpstr>
      <vt:lpstr>I) Tổng quát về hệ thống gợi ý</vt:lpstr>
      <vt:lpstr>I) Tổng quát về hệ thống gợi ý</vt:lpstr>
      <vt:lpstr>I) Tổng quát về hệ thống gợi ý</vt:lpstr>
      <vt:lpstr>I) Tổng quát về hệ thống gợi ý</vt:lpstr>
      <vt:lpstr>I) Tổng quát về hệ thống gợi ý</vt:lpstr>
      <vt:lpstr>II) HỆ THỐNG GỢI Ý PHIM ÁP DỤNG XỬ LÝ NGÔN NGỮ TỰ NHIÊN.</vt:lpstr>
      <vt:lpstr>II) HỆ THỐNG GỢI Ý PHIM ÁP DỤNG XỬ LÝ NGÔN NGỮ TỰ NHIÊN.</vt:lpstr>
      <vt:lpstr>II) HỆ THỐNG GỢI Ý PHIM ÁP DỤNG XỬ LÝ NGÔN NGỮ TỰ NHIÊN.</vt:lpstr>
      <vt:lpstr>II) HỆ THỐNG GỢI Ý PHIM ÁP DỤNG XỬ LÝ NGÔN NGỮ TỰ NHIÊN.</vt:lpstr>
      <vt:lpstr>II) HỆ THỐNG GỢI Ý PHIM ÁP DỤNG XỬ LÝ NGÔN NGỮ TỰ NHIÊN.</vt:lpstr>
      <vt:lpstr>II) HỆ THỐNG GỢI Ý PHIM ÁP DỤNG XỬ LÝ NGÔN NGỮ TỰ NHIÊN.</vt:lpstr>
      <vt:lpstr>II) HỆ THỐNG GỢI Ý PHIM ÁP DỤNG XỬ LÝ NGÔN NGỮ TỰ NHIÊN.</vt:lpstr>
      <vt:lpstr>TÀI LIỆU THAM KHẢO</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XỬ LÝ NGÔN NGỮ TỰ NHIÊN ĐỀ TÀI: TÌM HIỂU RECOMMENDER SYSTEM VÀ ÁP DỤNG NLP VÀO RECOMMNER SYSTEM</dc:title>
  <dc:creator>nguyenthoduc</dc:creator>
  <cp:lastModifiedBy>Thai Nguyen</cp:lastModifiedBy>
  <cp:revision>49</cp:revision>
  <dcterms:created xsi:type="dcterms:W3CDTF">2015-11-23T03:50:26Z</dcterms:created>
  <dcterms:modified xsi:type="dcterms:W3CDTF">2015-11-26T02:32:04Z</dcterms:modified>
</cp:coreProperties>
</file>