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Roboto Mon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b841c785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b841c785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b841c7853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b841c7853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b841c7853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b841c7853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b841c785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b841c785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b841c785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b841c785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b841c785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b841c785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b10eec7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b10eec7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b841c785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b841c785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b841c785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b841c785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b10eec7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b10eec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b10eec7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b10eec7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b841c7853_1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b841c7853_1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b93d37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b93d37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b841c785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b841c785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2598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Mock Project</a:t>
            </a:r>
            <a:endParaRPr/>
          </a:p>
        </p:txBody>
      </p:sp>
      <p:sp>
        <p:nvSpPr>
          <p:cNvPr id="67" name="Google Shape;67;p13"/>
          <p:cNvSpPr txBox="1"/>
          <p:nvPr>
            <p:ph idx="1" type="subTitle"/>
          </p:nvPr>
        </p:nvSpPr>
        <p:spPr>
          <a:xfrm>
            <a:off x="2498875" y="2420975"/>
            <a:ext cx="3996900" cy="1451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en-GB" sz="1779"/>
              <a:t>Group 3</a:t>
            </a:r>
            <a:endParaRPr sz="1779"/>
          </a:p>
          <a:p>
            <a:pPr indent="0" lvl="0" marL="0" rtl="0" algn="ctr">
              <a:lnSpc>
                <a:spcPct val="80000"/>
              </a:lnSpc>
              <a:spcBef>
                <a:spcPts val="0"/>
              </a:spcBef>
              <a:spcAft>
                <a:spcPts val="0"/>
              </a:spcAft>
              <a:buSzPts val="358"/>
              <a:buNone/>
            </a:pPr>
            <a:r>
              <a:t/>
            </a:r>
            <a:endParaRPr sz="1779"/>
          </a:p>
          <a:p>
            <a:pPr indent="0" lvl="0" marL="0" rtl="0" algn="ctr">
              <a:lnSpc>
                <a:spcPct val="100000"/>
              </a:lnSpc>
              <a:spcBef>
                <a:spcPts val="0"/>
              </a:spcBef>
              <a:spcAft>
                <a:spcPts val="0"/>
              </a:spcAft>
              <a:buSzPts val="358"/>
              <a:buNone/>
            </a:pPr>
            <a:r>
              <a:rPr lang="en-GB" sz="1779"/>
              <a:t>Phạm Thái Hà</a:t>
            </a:r>
            <a:endParaRPr sz="1779"/>
          </a:p>
          <a:p>
            <a:pPr indent="0" lvl="0" marL="0" rtl="0" algn="ctr">
              <a:lnSpc>
                <a:spcPct val="100000"/>
              </a:lnSpc>
              <a:spcBef>
                <a:spcPts val="0"/>
              </a:spcBef>
              <a:spcAft>
                <a:spcPts val="0"/>
              </a:spcAft>
              <a:buSzPts val="358"/>
              <a:buNone/>
            </a:pPr>
            <a:r>
              <a:rPr lang="en-GB" sz="1779"/>
              <a:t>Đặng Hải Dương</a:t>
            </a:r>
            <a:endParaRPr sz="1779"/>
          </a:p>
          <a:p>
            <a:pPr indent="0" lvl="0" marL="0" rtl="0" algn="ctr">
              <a:lnSpc>
                <a:spcPct val="100000"/>
              </a:lnSpc>
              <a:spcBef>
                <a:spcPts val="0"/>
              </a:spcBef>
              <a:spcAft>
                <a:spcPts val="0"/>
              </a:spcAft>
              <a:buSzPts val="358"/>
              <a:buNone/>
            </a:pPr>
            <a:r>
              <a:rPr lang="en-GB" sz="1779"/>
              <a:t>Lê Văn Hưng</a:t>
            </a:r>
            <a:endParaRPr sz="1779"/>
          </a:p>
        </p:txBody>
      </p:sp>
      <p:sp>
        <p:nvSpPr>
          <p:cNvPr id="68" name="Google Shape;68;p13"/>
          <p:cNvSpPr txBox="1"/>
          <p:nvPr/>
        </p:nvSpPr>
        <p:spPr>
          <a:xfrm>
            <a:off x="3945500" y="3422450"/>
            <a:ext cx="12858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Jump app</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266325"/>
            <a:ext cx="29910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GB" sz="1100">
                <a:solidFill>
                  <a:srgbClr val="000000"/>
                </a:solidFill>
                <a:latin typeface="Arial"/>
                <a:ea typeface="Arial"/>
                <a:cs typeface="Arial"/>
                <a:sym typeface="Arial"/>
              </a:rPr>
              <a:t>3. Clear all pending interrupt requests in NVIC.</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NVIC-&gt;ICPR[ 0 ]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NVIC-&gt;ICPR[ 1 ]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NVIC-&gt;ICPR[ 2 ]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NVIC-&gt;ICPR[ 3 ]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NVIC-&gt;ICPR[ 4 ]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NVIC-&gt;ICPR[ 5 ]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NVIC-&gt;ICPR[ 6 ] = 0xFFFFFFFF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NVIC-&gt;ICPR[ 7 ] = 0xFFFFFFFF ;</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a:p>
        </p:txBody>
      </p:sp>
      <p:sp>
        <p:nvSpPr>
          <p:cNvPr id="125" name="Google Shape;125;p22"/>
          <p:cNvSpPr txBox="1"/>
          <p:nvPr/>
        </p:nvSpPr>
        <p:spPr>
          <a:xfrm>
            <a:off x="4191950" y="1354450"/>
            <a:ext cx="4532700" cy="30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t>4. Disable SysTick and clear its exception pending bit, if it is used in the bootloader, e. g. by the RTX.</a:t>
            </a:r>
            <a:br>
              <a:rPr lang="en-GB" sz="1100"/>
            </a:br>
            <a:endParaRPr sz="1100"/>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SysTick-&gt;CTRL = 0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GB" sz="1100">
                <a:solidFill>
                  <a:srgbClr val="188038"/>
                </a:solidFill>
                <a:latin typeface="Roboto Mono"/>
                <a:ea typeface="Roboto Mono"/>
                <a:cs typeface="Roboto Mono"/>
                <a:sym typeface="Roboto Mono"/>
              </a:rPr>
              <a:t>SCB-&gt;ICSR |= SCB_ICSR_PENDSTCLR_Msk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Jump app</a:t>
            </a:r>
            <a:endParaRPr/>
          </a:p>
          <a:p>
            <a:pPr indent="0" lvl="0" marL="0" rtl="0" algn="l">
              <a:spcBef>
                <a:spcPts val="0"/>
              </a:spcBef>
              <a:spcAft>
                <a:spcPts val="0"/>
              </a:spcAft>
              <a:buNone/>
            </a:pPr>
            <a:r>
              <a:t/>
            </a:r>
            <a:endParaRPr/>
          </a:p>
        </p:txBody>
      </p:sp>
      <p:sp>
        <p:nvSpPr>
          <p:cNvPr id="131" name="Google Shape;131;p23"/>
          <p:cNvSpPr txBox="1"/>
          <p:nvPr>
            <p:ph idx="1" type="body"/>
          </p:nvPr>
        </p:nvSpPr>
        <p:spPr>
          <a:xfrm>
            <a:off x="311700" y="1266325"/>
            <a:ext cx="3526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00">
                <a:solidFill>
                  <a:srgbClr val="303030"/>
                </a:solidFill>
                <a:latin typeface="Arial"/>
                <a:ea typeface="Arial"/>
                <a:cs typeface="Arial"/>
                <a:sym typeface="Arial"/>
              </a:rPr>
              <a:t>5.</a:t>
            </a:r>
            <a:r>
              <a:rPr lang="en-GB"/>
              <a:t> </a:t>
            </a:r>
            <a:r>
              <a:rPr lang="en-GB" sz="1100">
                <a:solidFill>
                  <a:srgbClr val="000000"/>
                </a:solidFill>
                <a:latin typeface="Arial"/>
                <a:ea typeface="Arial"/>
                <a:cs typeface="Arial"/>
                <a:sym typeface="Arial"/>
              </a:rPr>
              <a:t>Disable individual fault handlers if the bootloader used them.</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SCB-&gt;SHCSR &amp;= ~( SCB_SHCSR_USGFAULTENA_Msk |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SCB_SHCSR_BUSFAULTENA_Msk |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SCB_SHCSR_MEMFAULTENA_Msk ) ;</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a:p>
        </p:txBody>
      </p:sp>
      <p:sp>
        <p:nvSpPr>
          <p:cNvPr id="132" name="Google Shape;132;p23"/>
          <p:cNvSpPr txBox="1"/>
          <p:nvPr/>
        </p:nvSpPr>
        <p:spPr>
          <a:xfrm>
            <a:off x="4288400" y="1193725"/>
            <a:ext cx="4232700" cy="30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t>6. Activate the MSP, if the core is found to currently run with the PSP. As the compiler might still use the stack, the PSP needs to be copied to the MSP before this.</a:t>
            </a:r>
            <a:br>
              <a:rPr lang="en-GB" sz="1100"/>
            </a:br>
            <a:endParaRPr sz="1100"/>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if( CONTROL_SPSEL_Msk &amp; __get_CONTROL( )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188038"/>
                </a:solidFill>
                <a:latin typeface="Roboto Mono"/>
                <a:ea typeface="Roboto Mono"/>
                <a:cs typeface="Roboto Mono"/>
                <a:sym typeface="Roboto Mono"/>
              </a:rPr>
              <a:t>{  /* MSP is not active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188038"/>
                </a:solidFill>
                <a:latin typeface="Roboto Mono"/>
                <a:ea typeface="Roboto Mono"/>
                <a:cs typeface="Roboto Mono"/>
                <a:sym typeface="Roboto Mono"/>
              </a:rPr>
              <a:t>  __set_MSP( __get_PSP( ) )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188038"/>
                </a:solidFill>
                <a:latin typeface="Roboto Mono"/>
                <a:ea typeface="Roboto Mono"/>
                <a:cs typeface="Roboto Mono"/>
                <a:sym typeface="Roboto Mono"/>
              </a:rPr>
              <a:t>  __set_CONTROL( __get_CONTROL( ) &amp; ~CONTROL_SPSEL_Msk )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GB"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Jump app</a:t>
            </a:r>
            <a:endParaRPr/>
          </a:p>
          <a:p>
            <a:pPr indent="0" lvl="0" marL="0" rtl="0" algn="l">
              <a:spcBef>
                <a:spcPts val="0"/>
              </a:spcBef>
              <a:spcAft>
                <a:spcPts val="0"/>
              </a:spcAft>
              <a:buNone/>
            </a:pPr>
            <a:r>
              <a:t/>
            </a:r>
            <a:endParaRPr/>
          </a:p>
        </p:txBody>
      </p:sp>
      <p:sp>
        <p:nvSpPr>
          <p:cNvPr id="138" name="Google Shape;138;p24"/>
          <p:cNvSpPr txBox="1"/>
          <p:nvPr/>
        </p:nvSpPr>
        <p:spPr>
          <a:xfrm>
            <a:off x="462925" y="1193725"/>
            <a:ext cx="2946900" cy="32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t>7. Load the vector table address of the user application into SCB-&gt;VTOR register. Make sure the address meets the alignment requirements.</a:t>
            </a:r>
            <a:endParaRPr sz="1100"/>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SCB-&gt;VTOR = ( uint32_t )Address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9" name="Google Shape;139;p24"/>
          <p:cNvSpPr txBox="1"/>
          <p:nvPr/>
        </p:nvSpPr>
        <p:spPr>
          <a:xfrm>
            <a:off x="4041925" y="1236575"/>
            <a:ext cx="4790400" cy="31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t>8. The final part is to set the MSP to the value found in the user application vector table and then load the PC with the reset vector value of the user application. This can't be done in C, as it is always possible, that the compiler uses the current SP. But that would be gone after setting the new MSP. So, a call to a small assembler function is done.</a:t>
            </a:r>
            <a:endParaRPr sz="1100"/>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BootJumpASM( Address[ 0 ], Address[ 1 ] )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Jump app</a:t>
            </a:r>
            <a:endParaRPr/>
          </a:p>
          <a:p>
            <a:pPr indent="0" lvl="0" marL="0" rtl="0" algn="l">
              <a:spcBef>
                <a:spcPts val="0"/>
              </a:spcBef>
              <a:spcAft>
                <a:spcPts val="0"/>
              </a:spcAft>
              <a:buNone/>
            </a:pPr>
            <a:r>
              <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100">
                <a:solidFill>
                  <a:srgbClr val="000000"/>
                </a:solidFill>
                <a:latin typeface="Arial"/>
                <a:ea typeface="Arial"/>
                <a:cs typeface="Arial"/>
                <a:sym typeface="Arial"/>
              </a:rPr>
              <a:t>Define the starting address for the main application, and call the jump function with the address as a parameter: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#define USER_APPLICATION_BASE_ADDRESS 0x00008000  /* as example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BootJump( ( uint32_t * )USER_APPLICATION_BASE_ADDRESS ) ;</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161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a:t>
            </a:r>
            <a:endParaRPr/>
          </a:p>
        </p:txBody>
      </p:sp>
      <p:pic>
        <p:nvPicPr>
          <p:cNvPr id="151" name="Google Shape;151;p26"/>
          <p:cNvPicPr preferRelativeResize="0"/>
          <p:nvPr/>
        </p:nvPicPr>
        <p:blipFill>
          <a:blip r:embed="rId3">
            <a:alphaModFix/>
          </a:blip>
          <a:stretch>
            <a:fillRect/>
          </a:stretch>
        </p:blipFill>
        <p:spPr>
          <a:xfrm>
            <a:off x="4572000" y="152400"/>
            <a:ext cx="3852298"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214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Bootloader()</a:t>
            </a:r>
            <a:endParaRPr/>
          </a:p>
        </p:txBody>
      </p:sp>
      <p:pic>
        <p:nvPicPr>
          <p:cNvPr id="157" name="Google Shape;157;p27"/>
          <p:cNvPicPr preferRelativeResize="0"/>
          <p:nvPr/>
        </p:nvPicPr>
        <p:blipFill>
          <a:blip r:embed="rId3">
            <a:alphaModFix/>
          </a:blip>
          <a:stretch>
            <a:fillRect/>
          </a:stretch>
        </p:blipFill>
        <p:spPr>
          <a:xfrm>
            <a:off x="2506950" y="227250"/>
            <a:ext cx="5598495"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Definition</a:t>
            </a:r>
            <a:endParaRPr/>
          </a:p>
        </p:txBody>
      </p:sp>
      <p:sp>
        <p:nvSpPr>
          <p:cNvPr id="74" name="Google Shape;74;p14"/>
          <p:cNvSpPr txBox="1"/>
          <p:nvPr>
            <p:ph idx="1" type="body"/>
          </p:nvPr>
        </p:nvSpPr>
        <p:spPr>
          <a:xfrm>
            <a:off x="311700" y="1152475"/>
            <a:ext cx="377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303030"/>
                </a:solidFill>
                <a:highlight>
                  <a:srgbClr val="FFFFFF"/>
                </a:highlight>
              </a:rPr>
              <a:t>A bootloader is an application whose primary objective is to upgrade/modify system software without the intervention of specialized firmware upgrade tools. Bootloaders can have many functionalities, but it's mainly used to manage the application. </a:t>
            </a:r>
            <a:endParaRPr sz="1400">
              <a:solidFill>
                <a:srgbClr val="303030"/>
              </a:solidFill>
              <a:highlight>
                <a:srgbClr val="FFFFFF"/>
              </a:highlight>
            </a:endParaRPr>
          </a:p>
          <a:p>
            <a:pPr indent="0" lvl="0" marL="0" rtl="0" algn="l">
              <a:spcBef>
                <a:spcPts val="1200"/>
              </a:spcBef>
              <a:spcAft>
                <a:spcPts val="1200"/>
              </a:spcAft>
              <a:buNone/>
            </a:pPr>
            <a:r>
              <a:rPr lang="en-GB" sz="1400">
                <a:solidFill>
                  <a:srgbClr val="303030"/>
                </a:solidFill>
                <a:highlight>
                  <a:srgbClr val="FFFFFF"/>
                </a:highlight>
              </a:rPr>
              <a:t>They can also utilize different protocols such as UART, CAN, I2C, I2S, Ethernet, or USB to establish communication and initial a firmware upgrade.</a:t>
            </a:r>
            <a:endParaRPr sz="1400"/>
          </a:p>
        </p:txBody>
      </p:sp>
      <p:pic>
        <p:nvPicPr>
          <p:cNvPr id="75" name="Google Shape;75;p14"/>
          <p:cNvPicPr preferRelativeResize="0"/>
          <p:nvPr/>
        </p:nvPicPr>
        <p:blipFill>
          <a:blip r:embed="rId3">
            <a:alphaModFix/>
          </a:blip>
          <a:stretch>
            <a:fillRect/>
          </a:stretch>
        </p:blipFill>
        <p:spPr>
          <a:xfrm>
            <a:off x="4442650" y="1017725"/>
            <a:ext cx="4463400" cy="29676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we need bootloader?</a:t>
            </a:r>
            <a:endParaRPr/>
          </a:p>
        </p:txBody>
      </p:sp>
      <p:sp>
        <p:nvSpPr>
          <p:cNvPr id="81" name="Google Shape;81;p15"/>
          <p:cNvSpPr txBox="1"/>
          <p:nvPr>
            <p:ph idx="1" type="body"/>
          </p:nvPr>
        </p:nvSpPr>
        <p:spPr>
          <a:xfrm>
            <a:off x="311700" y="1152475"/>
            <a:ext cx="63738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303030"/>
                </a:solidFill>
              </a:rPr>
              <a:t>The bootloader is needed when you need to have the possibility to update your firmware without having </a:t>
            </a:r>
            <a:r>
              <a:rPr lang="en-GB" sz="1400">
                <a:solidFill>
                  <a:srgbClr val="303030"/>
                </a:solidFill>
              </a:rPr>
              <a:t>specialized</a:t>
            </a:r>
            <a:r>
              <a:rPr lang="en-GB" sz="1400">
                <a:solidFill>
                  <a:srgbClr val="303030"/>
                </a:solidFill>
              </a:rPr>
              <a:t> software or tool and without the need to re-enable the security settings to allow this.</a:t>
            </a:r>
            <a:endParaRPr sz="1400">
              <a:solidFill>
                <a:srgbClr val="30303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it work?</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303030"/>
                </a:solidFill>
                <a:highlight>
                  <a:srgbClr val="FFFFFF"/>
                </a:highlight>
              </a:rPr>
              <a:t>There are three crucial parts in any bootloader: </a:t>
            </a:r>
            <a:r>
              <a:rPr b="1" lang="en-GB" sz="1400">
                <a:solidFill>
                  <a:srgbClr val="303030"/>
                </a:solidFill>
                <a:highlight>
                  <a:srgbClr val="FFFFFF"/>
                </a:highlight>
              </a:rPr>
              <a:t>branching code</a:t>
            </a:r>
            <a:r>
              <a:rPr lang="en-GB" sz="1400">
                <a:solidFill>
                  <a:srgbClr val="303030"/>
                </a:solidFill>
                <a:highlight>
                  <a:srgbClr val="FFFFFF"/>
                </a:highlight>
              </a:rPr>
              <a:t>, on startup, it decides whether to execute the </a:t>
            </a:r>
            <a:r>
              <a:rPr b="1" lang="en-GB" sz="1400">
                <a:solidFill>
                  <a:srgbClr val="303030"/>
                </a:solidFill>
                <a:highlight>
                  <a:srgbClr val="FFFFFF"/>
                </a:highlight>
              </a:rPr>
              <a:t>bootloader code</a:t>
            </a:r>
            <a:r>
              <a:rPr lang="en-GB" sz="1400">
                <a:solidFill>
                  <a:srgbClr val="303030"/>
                </a:solidFill>
                <a:highlight>
                  <a:srgbClr val="FFFFFF"/>
                </a:highlight>
              </a:rPr>
              <a:t> or the </a:t>
            </a:r>
            <a:r>
              <a:rPr b="1" lang="en-GB" sz="1400">
                <a:solidFill>
                  <a:srgbClr val="303030"/>
                </a:solidFill>
                <a:highlight>
                  <a:srgbClr val="FFFFFF"/>
                </a:highlight>
              </a:rPr>
              <a:t>application code</a:t>
            </a:r>
            <a:r>
              <a:rPr lang="en-GB" sz="1400">
                <a:solidFill>
                  <a:srgbClr val="303030"/>
                </a:solidFill>
                <a:highlight>
                  <a:srgbClr val="FFFFFF"/>
                </a:highlight>
              </a:rPr>
              <a:t>.</a:t>
            </a:r>
            <a:endParaRPr sz="1400">
              <a:solidFill>
                <a:srgbClr val="303030"/>
              </a:solidFill>
              <a:highlight>
                <a:srgbClr val="FFFFFF"/>
              </a:highlight>
            </a:endParaRPr>
          </a:p>
          <a:p>
            <a:pPr indent="0" lvl="0" marL="0" rtl="0" algn="l">
              <a:spcBef>
                <a:spcPts val="1200"/>
              </a:spcBef>
              <a:spcAft>
                <a:spcPts val="0"/>
              </a:spcAft>
              <a:buNone/>
            </a:pPr>
            <a:r>
              <a:rPr lang="en-GB" sz="1400">
                <a:solidFill>
                  <a:srgbClr val="303030"/>
                </a:solidFill>
                <a:highlight>
                  <a:srgbClr val="FFFFFF"/>
                </a:highlight>
              </a:rPr>
              <a:t>In bootloader mode it starts initializing basic instruction and peripherals (</a:t>
            </a:r>
            <a:r>
              <a:rPr lang="en-GB" sz="1400">
                <a:solidFill>
                  <a:srgbClr val="303030"/>
                </a:solidFill>
                <a:highlight>
                  <a:srgbClr val="FFFFFF"/>
                </a:highlight>
              </a:rPr>
              <a:t>system clocks, interrupts and communication channels</a:t>
            </a:r>
            <a:r>
              <a:rPr lang="en-GB" sz="1400">
                <a:solidFill>
                  <a:srgbClr val="303030"/>
                </a:solidFill>
                <a:highlight>
                  <a:srgbClr val="FFFFFF"/>
                </a:highlight>
              </a:rPr>
              <a:t>) to prepare for a firmware upgrade . These allow the bootloader to accept instruction from outside, and it starts the upgrade process</a:t>
            </a:r>
            <a:r>
              <a:rPr lang="en-GB" sz="1400">
                <a:solidFill>
                  <a:srgbClr val="303030"/>
                </a:solidFill>
                <a:highlight>
                  <a:srgbClr val="FFFFFF"/>
                </a:highlight>
              </a:rPr>
              <a:t>; once done, it soft-resets the chip, and</a:t>
            </a:r>
            <a:r>
              <a:rPr lang="en-GB" sz="1400">
                <a:solidFill>
                  <a:srgbClr val="303030"/>
                </a:solidFill>
                <a:highlight>
                  <a:srgbClr val="FFFFFF"/>
                </a:highlight>
              </a:rPr>
              <a:t> </a:t>
            </a:r>
            <a:r>
              <a:rPr lang="en-GB" sz="1400">
                <a:solidFill>
                  <a:srgbClr val="303030"/>
                </a:solidFill>
                <a:highlight>
                  <a:srgbClr val="FFFFFF"/>
                </a:highlight>
              </a:rPr>
              <a:t>w</a:t>
            </a:r>
            <a:r>
              <a:rPr lang="en-GB" sz="1400">
                <a:solidFill>
                  <a:srgbClr val="303030"/>
                </a:solidFill>
                <a:highlight>
                  <a:srgbClr val="FFFFFF"/>
                </a:highlight>
              </a:rPr>
              <a:t>hen it boots up again, it goes to the normal operation mode.</a:t>
            </a:r>
            <a:endParaRPr sz="1400">
              <a:solidFill>
                <a:srgbClr val="303030"/>
              </a:solidFill>
              <a:highlight>
                <a:srgbClr val="FFFFFF"/>
              </a:highlight>
            </a:endParaRPr>
          </a:p>
          <a:p>
            <a:pPr indent="0" lvl="0" marL="0" rtl="0" algn="l">
              <a:spcBef>
                <a:spcPts val="1200"/>
              </a:spcBef>
              <a:spcAft>
                <a:spcPts val="1200"/>
              </a:spcAft>
              <a:buNone/>
            </a:pPr>
            <a:r>
              <a:t/>
            </a:r>
            <a:endParaRPr sz="1400">
              <a:solidFill>
                <a:srgbClr val="30303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14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Firmware</a:t>
            </a:r>
            <a:endParaRPr b="1"/>
          </a:p>
        </p:txBody>
      </p:sp>
      <p:sp>
        <p:nvSpPr>
          <p:cNvPr id="93" name="Google Shape;93;p17"/>
          <p:cNvSpPr txBox="1"/>
          <p:nvPr>
            <p:ph idx="1" type="body"/>
          </p:nvPr>
        </p:nvSpPr>
        <p:spPr>
          <a:xfrm>
            <a:off x="311700" y="717675"/>
            <a:ext cx="8520600" cy="381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t>Requirement:</a:t>
            </a:r>
            <a:endParaRPr b="1" sz="1500"/>
          </a:p>
          <a:p>
            <a:pPr indent="0" lvl="0" marL="0" rtl="0" algn="l">
              <a:spcBef>
                <a:spcPts val="1200"/>
              </a:spcBef>
              <a:spcAft>
                <a:spcPts val="0"/>
              </a:spcAft>
              <a:buNone/>
            </a:pPr>
            <a:r>
              <a:rPr b="1" lang="en-GB" sz="1200"/>
              <a:t>Application 1:</a:t>
            </a:r>
            <a:endParaRPr b="1" sz="1200"/>
          </a:p>
          <a:p>
            <a:pPr indent="-304800" lvl="0" marL="457200" rtl="0" algn="l">
              <a:spcBef>
                <a:spcPts val="1200"/>
              </a:spcBef>
              <a:spcAft>
                <a:spcPts val="0"/>
              </a:spcAft>
              <a:buSzPts val="1200"/>
              <a:buChar char="●"/>
            </a:pPr>
            <a:r>
              <a:rPr lang="en-GB" sz="1200"/>
              <a:t>Read Temperature Sensor each 1s and save 10 times of data</a:t>
            </a:r>
            <a:endParaRPr sz="1200"/>
          </a:p>
          <a:p>
            <a:pPr indent="-304800" lvl="0" marL="457200" rtl="0" algn="l">
              <a:spcBef>
                <a:spcPts val="0"/>
              </a:spcBef>
              <a:spcAft>
                <a:spcPts val="0"/>
              </a:spcAft>
              <a:buSzPts val="1200"/>
              <a:buChar char="●"/>
            </a:pPr>
            <a:r>
              <a:rPr lang="en-GB" sz="1200"/>
              <a:t>When PC send a command (0x55) to MCU, it send last 10 times of data to PC.</a:t>
            </a:r>
            <a:endParaRPr sz="1200"/>
          </a:p>
          <a:p>
            <a:pPr indent="-304800" lvl="0" marL="457200" rtl="0" algn="l">
              <a:spcBef>
                <a:spcPts val="0"/>
              </a:spcBef>
              <a:spcAft>
                <a:spcPts val="0"/>
              </a:spcAft>
              <a:buSzPts val="1200"/>
              <a:buChar char="●"/>
            </a:pPr>
            <a:r>
              <a:rPr lang="en-GB" sz="1200"/>
              <a:t>Flashing to Sector 10</a:t>
            </a:r>
            <a:endParaRPr sz="1200"/>
          </a:p>
          <a:p>
            <a:pPr indent="0" lvl="0" marL="0" rtl="0" algn="l">
              <a:spcBef>
                <a:spcPts val="1200"/>
              </a:spcBef>
              <a:spcAft>
                <a:spcPts val="0"/>
              </a:spcAft>
              <a:buNone/>
            </a:pPr>
            <a:r>
              <a:rPr b="1" lang="en-GB" sz="1200"/>
              <a:t>Application 2:</a:t>
            </a:r>
            <a:endParaRPr b="1" sz="1200"/>
          </a:p>
          <a:p>
            <a:pPr indent="-304800" lvl="0" marL="457200" rtl="0" algn="l">
              <a:spcBef>
                <a:spcPts val="1200"/>
              </a:spcBef>
              <a:spcAft>
                <a:spcPts val="0"/>
              </a:spcAft>
              <a:buSzPts val="1200"/>
              <a:buChar char="●"/>
            </a:pPr>
            <a:r>
              <a:rPr lang="en-GB" sz="1200"/>
              <a:t>New Firmware is new version of Old Firmware</a:t>
            </a:r>
            <a:endParaRPr sz="1200"/>
          </a:p>
          <a:p>
            <a:pPr indent="-304800" lvl="0" marL="457200" rtl="0" algn="l">
              <a:spcBef>
                <a:spcPts val="0"/>
              </a:spcBef>
              <a:spcAft>
                <a:spcPts val="0"/>
              </a:spcAft>
              <a:buSzPts val="1200"/>
              <a:buChar char="●"/>
            </a:pPr>
            <a:r>
              <a:rPr lang="en-GB" sz="1200"/>
              <a:t>It can change the time of Sensor Reading from 1s to 1.5s</a:t>
            </a:r>
            <a:endParaRPr sz="1200"/>
          </a:p>
          <a:p>
            <a:pPr indent="-304800" lvl="0" marL="457200" rtl="0" algn="l">
              <a:spcBef>
                <a:spcPts val="0"/>
              </a:spcBef>
              <a:spcAft>
                <a:spcPts val="0"/>
              </a:spcAft>
              <a:buSzPts val="1200"/>
              <a:buChar char="●"/>
            </a:pPr>
            <a:r>
              <a:rPr lang="en-GB" sz="1200"/>
              <a:t>It can change UART code from 0x55 to 0xAA</a:t>
            </a:r>
            <a:endParaRPr sz="1200"/>
          </a:p>
          <a:p>
            <a:pPr indent="0" lvl="0" marL="0" rtl="0" algn="l">
              <a:spcBef>
                <a:spcPts val="1200"/>
              </a:spcBef>
              <a:spcAft>
                <a:spcPts val="0"/>
              </a:spcAft>
              <a:buNone/>
            </a:pPr>
            <a:r>
              <a:rPr b="1" lang="en-GB" sz="1500"/>
              <a:t>NOTE: </a:t>
            </a:r>
            <a:endParaRPr b="1" sz="1500"/>
          </a:p>
          <a:p>
            <a:pPr indent="0" lvl="0" marL="0" rtl="0" algn="l">
              <a:lnSpc>
                <a:spcPct val="100000"/>
              </a:lnSpc>
              <a:spcBef>
                <a:spcPts val="1200"/>
              </a:spcBef>
              <a:spcAft>
                <a:spcPts val="0"/>
              </a:spcAft>
              <a:buNone/>
            </a:pPr>
            <a:r>
              <a:rPr lang="en-GB" sz="1201"/>
              <a:t>New Firmware will load to a new position on Flash (Ex Sector 20) ,</a:t>
            </a:r>
            <a:endParaRPr sz="1201"/>
          </a:p>
          <a:p>
            <a:pPr indent="0" lvl="0" marL="0" rtl="0" algn="l">
              <a:lnSpc>
                <a:spcPct val="100000"/>
              </a:lnSpc>
              <a:spcBef>
                <a:spcPts val="1200"/>
              </a:spcBef>
              <a:spcAft>
                <a:spcPts val="0"/>
              </a:spcAft>
              <a:buNone/>
            </a:pPr>
            <a:r>
              <a:rPr lang="en-GB" sz="1201"/>
              <a:t>Now Bootloader Program will jump to New Firmware on Sector 20 </a:t>
            </a:r>
            <a:endParaRPr sz="1201"/>
          </a:p>
          <a:p>
            <a:pPr indent="0" lvl="0" marL="0" rtl="0" algn="l">
              <a:lnSpc>
                <a:spcPct val="100000"/>
              </a:lnSpc>
              <a:spcBef>
                <a:spcPts val="1200"/>
              </a:spcBef>
              <a:spcAft>
                <a:spcPts val="1200"/>
              </a:spcAft>
              <a:buNone/>
            </a:pPr>
            <a:r>
              <a:rPr lang="en-GB" sz="1201"/>
              <a:t>Old Firmware on Sector 10 is Backup Firmware</a:t>
            </a:r>
            <a:endParaRPr sz="120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Flowchart</a:t>
            </a:r>
            <a:endParaRPr b="1"/>
          </a:p>
        </p:txBody>
      </p:sp>
      <p:pic>
        <p:nvPicPr>
          <p:cNvPr id="99" name="Google Shape;99;p18"/>
          <p:cNvPicPr preferRelativeResize="0"/>
          <p:nvPr/>
        </p:nvPicPr>
        <p:blipFill>
          <a:blip r:embed="rId3">
            <a:alphaModFix/>
          </a:blip>
          <a:stretch>
            <a:fillRect/>
          </a:stretch>
        </p:blipFill>
        <p:spPr>
          <a:xfrm>
            <a:off x="900175" y="729488"/>
            <a:ext cx="7343662" cy="417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Flash - FTFA</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Sector size of 1 KB</a:t>
            </a:r>
            <a:endParaRPr/>
          </a:p>
          <a:p>
            <a:pPr indent="0" lvl="0" marL="0" rtl="0" algn="l">
              <a:spcBef>
                <a:spcPts val="1200"/>
              </a:spcBef>
              <a:spcAft>
                <a:spcPts val="0"/>
              </a:spcAft>
              <a:buNone/>
            </a:pPr>
            <a:r>
              <a:rPr lang="en-GB"/>
              <a:t>• Program flash protection scheme prevents accidental program or erase of stored data</a:t>
            </a:r>
            <a:endParaRPr/>
          </a:p>
          <a:p>
            <a:pPr indent="0" lvl="0" marL="0" rtl="0" algn="l">
              <a:spcBef>
                <a:spcPts val="1200"/>
              </a:spcBef>
              <a:spcAft>
                <a:spcPts val="0"/>
              </a:spcAft>
              <a:buNone/>
            </a:pPr>
            <a:r>
              <a:rPr lang="en-GB"/>
              <a:t>• Automated, built-in, program and erase algorithms with verify</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55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Jump app</a:t>
            </a:r>
            <a:endParaRPr/>
          </a:p>
          <a:p>
            <a:pPr indent="0" lvl="0" marL="0" rtl="0" algn="l">
              <a:spcBef>
                <a:spcPts val="0"/>
              </a:spcBef>
              <a:spcAft>
                <a:spcPts val="0"/>
              </a:spcAft>
              <a:buNone/>
            </a:pPr>
            <a:r>
              <a:t/>
            </a:r>
            <a:endParaRPr/>
          </a:p>
        </p:txBody>
      </p:sp>
      <p:pic>
        <p:nvPicPr>
          <p:cNvPr id="111" name="Google Shape;111;p20"/>
          <p:cNvPicPr preferRelativeResize="0"/>
          <p:nvPr/>
        </p:nvPicPr>
        <p:blipFill>
          <a:blip r:embed="rId3">
            <a:alphaModFix/>
          </a:blip>
          <a:stretch>
            <a:fillRect/>
          </a:stretch>
        </p:blipFill>
        <p:spPr>
          <a:xfrm>
            <a:off x="2740462" y="419301"/>
            <a:ext cx="3663075" cy="4304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Jump app</a:t>
            </a:r>
            <a:endParaRPr b="1"/>
          </a:p>
        </p:txBody>
      </p:sp>
      <p:sp>
        <p:nvSpPr>
          <p:cNvPr id="117" name="Google Shape;117;p21"/>
          <p:cNvSpPr txBox="1"/>
          <p:nvPr>
            <p:ph idx="1" type="body"/>
          </p:nvPr>
        </p:nvSpPr>
        <p:spPr>
          <a:xfrm>
            <a:off x="311700" y="1277050"/>
            <a:ext cx="39660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100">
                <a:solidFill>
                  <a:srgbClr val="188038"/>
                </a:solidFill>
                <a:latin typeface="Roboto Mono"/>
                <a:ea typeface="Roboto Mono"/>
                <a:cs typeface="Roboto Mono"/>
                <a:sym typeface="Roboto Mono"/>
              </a:rPr>
              <a:t>static void BootJump( uint32_t *Address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a:t>
            </a:r>
            <a:endParaRPr/>
          </a:p>
          <a:p>
            <a:pPr indent="-287972" lvl="0" marL="457200" rtl="0" algn="l">
              <a:spcBef>
                <a:spcPts val="1200"/>
              </a:spcBef>
              <a:spcAft>
                <a:spcPts val="0"/>
              </a:spcAft>
              <a:buClr>
                <a:srgbClr val="000000"/>
              </a:buClr>
              <a:buSzPct val="100000"/>
              <a:buFont typeface="Arial"/>
              <a:buAutoNum type="arabicPeriod"/>
            </a:pPr>
            <a:r>
              <a:rPr lang="en-GB" sz="1100">
                <a:solidFill>
                  <a:srgbClr val="000000"/>
                </a:solidFill>
                <a:latin typeface="Arial"/>
                <a:ea typeface="Arial"/>
                <a:cs typeface="Arial"/>
                <a:sym typeface="Arial"/>
              </a:rPr>
              <a:t>Make sure, the CPU is in privileged mode.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if( CONTROL_nPRIV_Msk &amp; __get_CONTROL(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  /* not in privileged mode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EnablePrivilegedMode( )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8" name="Google Shape;118;p21"/>
          <p:cNvSpPr txBox="1"/>
          <p:nvPr/>
        </p:nvSpPr>
        <p:spPr>
          <a:xfrm>
            <a:off x="4534850" y="1290150"/>
            <a:ext cx="4371900" cy="324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t>2. Disable all enabled interrupts in NVIC.</a:t>
            </a:r>
            <a:br>
              <a:rPr lang="en-GB" sz="1100"/>
            </a:br>
            <a:endParaRPr sz="1100"/>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NVIC-&gt;ICER[ 0 ]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NVIC-&gt;ICER[ 1 ]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NVIC-&gt;ICER[ 2 ]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NVIC-&gt;ICER[ 3 ]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NVIC-&gt;ICER[ 4 ]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NVIC-&gt;ICER[ 5 ]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NVIC-&gt;ICER[ 6 ]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100">
                <a:solidFill>
                  <a:srgbClr val="188038"/>
                </a:solidFill>
                <a:latin typeface="Roboto Mono"/>
                <a:ea typeface="Roboto Mono"/>
                <a:cs typeface="Roboto Mono"/>
                <a:sym typeface="Roboto Mono"/>
              </a:rPr>
              <a:t>NVIC-&gt;ICER[ 7 ] = 0xFFFFFFFF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