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1" r:id="rId3"/>
    <p:sldId id="263" r:id="rId4"/>
    <p:sldId id="264" r:id="rId5"/>
    <p:sldId id="265" r:id="rId6"/>
    <p:sldId id="266" r:id="rId7"/>
    <p:sldId id="267"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94671" autoAdjust="0"/>
  </p:normalViewPr>
  <p:slideViewPr>
    <p:cSldViewPr>
      <p:cViewPr varScale="1">
        <p:scale>
          <a:sx n="72" d="100"/>
          <a:sy n="72" d="100"/>
        </p:scale>
        <p:origin x="1374" y="5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7/24/2016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duythanhcse@gmail.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ADF62C2-72EA-4953-A1D6-568F980002B8}" type="datetimeFigureOut">
              <a:rPr lang="en-US" smtClean="0"/>
              <a:t>7/24/2016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DF62C2-72EA-4953-A1D6-568F980002B8}" type="datetimeFigureOut">
              <a:rPr lang="en-US" smtClean="0"/>
              <a:t>7/24/2016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DF62C2-72EA-4953-A1D6-568F980002B8}" type="datetimeFigureOut">
              <a:rPr lang="en-US" smtClean="0"/>
              <a:t>7/24/2016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l">
              <a:lnSpc>
                <a:spcPct val="180000"/>
              </a:lnSpc>
            </a:pPr>
            <a:r>
              <a:rPr lang="en-US" sz="1100" b="1" baseline="0">
                <a:solidFill>
                  <a:srgbClr val="0070C0"/>
                </a:solidFill>
                <a:latin typeface="Times New Roman" pitchFamily="18" charset="0"/>
                <a:cs typeface="Times New Roman" pitchFamily="18" charset="0"/>
              </a:rPr>
              <a:t>Ths. Trần Duy Thanh – </a:t>
            </a:r>
            <a:r>
              <a:rPr lang="en-US" sz="1100" b="1" baseline="0">
                <a:solidFill>
                  <a:srgbClr val="0070C0"/>
                </a:solidFill>
                <a:latin typeface="Times New Roman" pitchFamily="18" charset="0"/>
                <a:cs typeface="Times New Roman" pitchFamily="18" charset="0"/>
                <a:hlinkClick r:id="rId2"/>
              </a:rPr>
              <a:t>duythanhcse@gmail.com</a:t>
            </a:r>
            <a:r>
              <a:rPr lang="en-US" sz="1100" b="1" baseline="0">
                <a:solidFill>
                  <a:srgbClr val="0070C0"/>
                </a:solidFill>
                <a:latin typeface="Times New Roman" pitchFamily="18" charset="0"/>
                <a:cs typeface="Times New Roman" pitchFamily="18" charset="0"/>
              </a:rPr>
              <a:t> – 0987773061 – http://duythanhcse.wordpress.com</a:t>
            </a: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9009"/>
            <a:ext cx="9144000" cy="37664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200" b="1">
                <a:solidFill>
                  <a:schemeClr val="tx2"/>
                </a:solidFill>
                <a:latin typeface="Cambria" panose="02040503050406030204" pitchFamily="18" charset="0"/>
              </a:rPr>
              <a:t>Lập</a:t>
            </a:r>
            <a:r>
              <a:rPr lang="en-US" sz="1200" b="1" baseline="0">
                <a:solidFill>
                  <a:schemeClr val="tx2"/>
                </a:solidFill>
                <a:latin typeface="Cambria" panose="02040503050406030204" pitchFamily="18" charset="0"/>
              </a:rPr>
              <a:t> trình Android</a:t>
            </a:r>
            <a:endParaRPr lang="en-US" sz="1200" b="1" baseline="0">
              <a:solidFill>
                <a:srgbClr val="0070C0"/>
              </a:solidFill>
              <a:latin typeface="Cambria" panose="02040503050406030204" pitchFamily="18" charset="0"/>
              <a:cs typeface="Times New Roman" pitchFamily="18" charset="0"/>
            </a:endParaRP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5400"/>
            <a:ext cx="1111201" cy="342233"/>
          </a:xfrm>
          <a:prstGeom prst="rect">
            <a:avLst/>
          </a:prstGeom>
        </p:spPr>
      </p:pic>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7/24/2016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ADF62C2-72EA-4953-A1D6-568F980002B8}" type="datetimeFigureOut">
              <a:rPr lang="en-US" smtClean="0"/>
              <a:t>7/24/2016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DF62C2-72EA-4953-A1D6-568F980002B8}" type="datetimeFigureOut">
              <a:rPr lang="en-US" smtClean="0"/>
              <a:t>7/24/2016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DF62C2-72EA-4953-A1D6-568F980002B8}" type="datetimeFigureOut">
              <a:rPr lang="en-US" smtClean="0"/>
              <a:t>7/24/2016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7/24/2016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7/24/2016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7/24/2016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7/24/2016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p:cNvSpPr>
          <p:nvPr/>
        </p:nvSpPr>
        <p:spPr bwMode="auto">
          <a:xfrm>
            <a:off x="914400" y="2895600"/>
            <a:ext cx="76200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vi-VN" kern="0">
                <a:solidFill>
                  <a:srgbClr val="002060"/>
                </a:solidFill>
                <a:latin typeface="Cambria" panose="02040503050406030204" pitchFamily="18" charset="0"/>
              </a:rPr>
              <a:t>Tab Selector</a:t>
            </a:r>
            <a:endParaRPr kumimoji="0" lang="en-US" sz="4800" b="1" i="0" u="none" strike="noStrike" kern="0" cap="none" spc="0" normalizeH="0" baseline="0" noProof="0" dirty="0">
              <a:ln>
                <a:noFill/>
              </a:ln>
              <a:solidFill>
                <a:srgbClr val="002060"/>
              </a:solidFill>
              <a:effectLst/>
              <a:uLnTx/>
              <a:uFillTx/>
              <a:latin typeface="Cambria" panose="02040503050406030204" pitchFamily="18" charset="0"/>
            </a:endParaRPr>
          </a:p>
        </p:txBody>
      </p:sp>
      <p:sp>
        <p:nvSpPr>
          <p:cNvPr id="2" name="TextBox 1"/>
          <p:cNvSpPr txBox="1"/>
          <p:nvPr/>
        </p:nvSpPr>
        <p:spPr>
          <a:xfrm>
            <a:off x="3886200" y="1752600"/>
            <a:ext cx="1228221" cy="523220"/>
          </a:xfrm>
          <a:prstGeom prst="rect">
            <a:avLst/>
          </a:prstGeom>
          <a:noFill/>
        </p:spPr>
        <p:txBody>
          <a:bodyPr wrap="none" rtlCol="0">
            <a:spAutoFit/>
          </a:bodyPr>
          <a:lstStyle/>
          <a:p>
            <a:r>
              <a:rPr lang="en-US" sz="2800" b="1">
                <a:latin typeface="Cambria" panose="02040503050406030204" pitchFamily="18" charset="0"/>
              </a:rPr>
              <a:t>Bài 28</a:t>
            </a:r>
          </a:p>
        </p:txBody>
      </p:sp>
      <p:grpSp>
        <p:nvGrpSpPr>
          <p:cNvPr id="5" name="Nhóm 4"/>
          <p:cNvGrpSpPr/>
          <p:nvPr/>
        </p:nvGrpSpPr>
        <p:grpSpPr>
          <a:xfrm>
            <a:off x="3780859" y="4419600"/>
            <a:ext cx="1163780" cy="690321"/>
            <a:chOff x="3780859" y="4419600"/>
            <a:chExt cx="1163780" cy="690321"/>
          </a:xfrm>
        </p:grpSpPr>
        <p:pic>
          <p:nvPicPr>
            <p:cNvPr id="4" name="Ảnh 3" descr="C:\Users\thaihoc\Desktop\plus.png"/>
            <p:cNvPicPr/>
            <p:nvPr/>
          </p:nvPicPr>
          <p:blipFill>
            <a:blip r:embed="rId3">
              <a:extLst>
                <a:ext uri="{28A0092B-C50C-407E-A947-70E740481C1C}">
                  <a14:useLocalDpi xmlns:a14="http://schemas.microsoft.com/office/drawing/2010/main" val="0"/>
                </a:ext>
              </a:extLst>
            </a:blip>
            <a:srcRect/>
            <a:stretch>
              <a:fillRect/>
            </a:stretch>
          </p:blipFill>
          <p:spPr bwMode="auto">
            <a:xfrm>
              <a:off x="4211937" y="4419600"/>
              <a:ext cx="301625" cy="301625"/>
            </a:xfrm>
            <a:prstGeom prst="rect">
              <a:avLst/>
            </a:prstGeom>
            <a:noFill/>
            <a:ln>
              <a:noFill/>
            </a:ln>
          </p:spPr>
        </p:pic>
        <p:sp>
          <p:nvSpPr>
            <p:cNvPr id="3" name="Hình chữ nhật 2"/>
            <p:cNvSpPr/>
            <p:nvPr/>
          </p:nvSpPr>
          <p:spPr>
            <a:xfrm>
              <a:off x="3780859" y="4721225"/>
              <a:ext cx="1163780" cy="388696"/>
            </a:xfrm>
            <a:prstGeom prst="rect">
              <a:avLst/>
            </a:prstGeom>
          </p:spPr>
          <p:txBody>
            <a:bodyPr wrap="none">
              <a:spAutoFit/>
            </a:bodyPr>
            <a:lstStyle/>
            <a:p>
              <a:pPr>
                <a:lnSpc>
                  <a:spcPct val="107000"/>
                </a:lnSpc>
                <a:spcAft>
                  <a:spcPts val="800"/>
                </a:spcAft>
              </a:pPr>
              <a:r>
                <a:rPr lang="en-US">
                  <a:latin typeface="Calibri" panose="020F0502020204030204" pitchFamily="34" charset="0"/>
                  <a:ea typeface="Calibri" panose="020F0502020204030204" pitchFamily="34" charset="0"/>
                  <a:cs typeface="Times New Roman" panose="02020603050405020304" pitchFamily="18" charset="0"/>
                </a:rPr>
                <a:t>Phép cộng</a:t>
              </a: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1381459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kumimoji="0" lang="en-US" sz="2400" b="1" i="0" u="none" strike="noStrike" kern="0" cap="none" spc="0" normalizeH="0" baseline="0" noProof="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295400"/>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vi-VN" kern="0">
                <a:solidFill>
                  <a:srgbClr val="002060"/>
                </a:solidFill>
                <a:latin typeface="Cambria" panose="02040503050406030204" pitchFamily="18" charset="0"/>
              </a:rPr>
              <a:t>Cách sử dụng Tab Selector để tạo nhiều vùng tương tác trên cùng một giao diện</a:t>
            </a:r>
          </a:p>
          <a:p>
            <a:pPr lvl="0" algn="just">
              <a:buClr>
                <a:srgbClr val="3DC5C5"/>
              </a:buClr>
              <a:defRPr/>
            </a:pPr>
            <a:r>
              <a:rPr lang="vi-VN" kern="0">
                <a:solidFill>
                  <a:srgbClr val="002060"/>
                </a:solidFill>
                <a:latin typeface="Cambria" panose="02040503050406030204" pitchFamily="18" charset="0"/>
              </a:rPr>
              <a:t>Hiểu được thành phần cấu tạo của TabSelector:Tab Host, Tab Widgets và FrameLayout</a:t>
            </a:r>
          </a:p>
          <a:p>
            <a:pPr lvl="0" algn="just">
              <a:buClr>
                <a:srgbClr val="3DC5C5"/>
              </a:buClr>
              <a:defRPr/>
            </a:pPr>
            <a:r>
              <a:rPr lang="en-US" kern="0">
                <a:solidFill>
                  <a:srgbClr val="002060"/>
                </a:solidFill>
                <a:latin typeface="Cambria" panose="02040503050406030204" pitchFamily="18" charset="0"/>
              </a:rPr>
              <a:t>C</a:t>
            </a:r>
            <a:r>
              <a:rPr lang="vi-VN" kern="0">
                <a:solidFill>
                  <a:srgbClr val="002060"/>
                </a:solidFill>
                <a:latin typeface="Cambria" panose="02040503050406030204" pitchFamily="18" charset="0"/>
              </a:rPr>
              <a:t>ách include layout trong Tabselector</a:t>
            </a:r>
          </a:p>
          <a:p>
            <a:pPr lvl="0" algn="just">
              <a:buClr>
                <a:srgbClr val="3DC5C5"/>
              </a:buClr>
              <a:defRPr/>
            </a:pPr>
            <a:r>
              <a:rPr lang="vi-VN" kern="0">
                <a:solidFill>
                  <a:srgbClr val="002060"/>
                </a:solidFill>
                <a:latin typeface="Cambria" panose="02040503050406030204" pitchFamily="18" charset="0"/>
              </a:rPr>
              <a:t>Cách tạo TabSpec, Indicator</a:t>
            </a:r>
            <a:endParaRPr kumimoji="0" lang="en-US" sz="3200" b="0" i="0" u="none" strike="noStrike" kern="0" cap="none" spc="0" normalizeH="0" baseline="0" noProof="0" dirty="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3162248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33400"/>
            <a:ext cx="7772400" cy="646331"/>
          </a:xfrm>
          <a:prstGeom prst="rect">
            <a:avLst/>
          </a:prstGeom>
        </p:spPr>
        <p:txBody>
          <a:bodyPr wrap="square">
            <a:spAutoFit/>
          </a:bodyPr>
          <a:lstStyle/>
          <a:p>
            <a:r>
              <a:rPr lang="vi-VN">
                <a:solidFill>
                  <a:srgbClr val="333333"/>
                </a:solidFill>
                <a:latin typeface="Times New Roman" panose="02020603050405020304" pitchFamily="18" charset="0"/>
              </a:rPr>
              <a:t>Tab Selector giống như Property Sheet trong Visual C, giống như Tab Control C#, hay trong Java:</a:t>
            </a:r>
            <a:endParaRPr lang="en-US"/>
          </a:p>
        </p:txBody>
      </p:sp>
      <p:pic>
        <p:nvPicPr>
          <p:cNvPr id="1026" name="Picture 2" descr="21_tab_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1447800"/>
            <a:ext cx="5905500" cy="4238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619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09600"/>
            <a:ext cx="8382000" cy="369332"/>
          </a:xfrm>
          <a:prstGeom prst="rect">
            <a:avLst/>
          </a:prstGeom>
        </p:spPr>
        <p:txBody>
          <a:bodyPr wrap="square">
            <a:spAutoFit/>
          </a:bodyPr>
          <a:lstStyle/>
          <a:p>
            <a:r>
              <a:rPr lang="en-US">
                <a:solidFill>
                  <a:srgbClr val="333333"/>
                </a:solidFill>
                <a:latin typeface="Times New Roman" panose="02020603050405020304" pitchFamily="18" charset="0"/>
              </a:rPr>
              <a:t>+ Tab selector gồm có 3 phần: </a:t>
            </a:r>
            <a:r>
              <a:rPr lang="en-US" b="1">
                <a:solidFill>
                  <a:srgbClr val="333333"/>
                </a:solidFill>
                <a:latin typeface="Times New Roman" panose="02020603050405020304" pitchFamily="18" charset="0"/>
              </a:rPr>
              <a:t>Tab Host</a:t>
            </a:r>
            <a:r>
              <a:rPr lang="en-US">
                <a:solidFill>
                  <a:srgbClr val="333333"/>
                </a:solidFill>
                <a:latin typeface="Times New Roman" panose="02020603050405020304" pitchFamily="18" charset="0"/>
              </a:rPr>
              <a:t>, </a:t>
            </a:r>
            <a:r>
              <a:rPr lang="en-US" b="1">
                <a:solidFill>
                  <a:srgbClr val="333333"/>
                </a:solidFill>
                <a:latin typeface="Times New Roman" panose="02020603050405020304" pitchFamily="18" charset="0"/>
              </a:rPr>
              <a:t>Tab Widgets</a:t>
            </a:r>
            <a:r>
              <a:rPr lang="en-US">
                <a:solidFill>
                  <a:srgbClr val="333333"/>
                </a:solidFill>
                <a:latin typeface="Times New Roman" panose="02020603050405020304" pitchFamily="18" charset="0"/>
              </a:rPr>
              <a:t> và </a:t>
            </a:r>
            <a:r>
              <a:rPr lang="en-US" b="1">
                <a:solidFill>
                  <a:srgbClr val="FF0000"/>
                </a:solidFill>
                <a:latin typeface="Times New Roman" panose="02020603050405020304" pitchFamily="18" charset="0"/>
              </a:rPr>
              <a:t>FrameLayout</a:t>
            </a:r>
            <a:r>
              <a:rPr lang="en-US">
                <a:solidFill>
                  <a:srgbClr val="FF0000"/>
                </a:solidFill>
                <a:latin typeface="Times New Roman" panose="02020603050405020304" pitchFamily="18" charset="0"/>
              </a:rPr>
              <a:t>.</a:t>
            </a:r>
            <a:endParaRPr lang="en-US">
              <a:solidFill>
                <a:srgbClr val="FF0000"/>
              </a:solidFill>
            </a:endParaRPr>
          </a:p>
        </p:txBody>
      </p:sp>
      <p:pic>
        <p:nvPicPr>
          <p:cNvPr id="2050" name="Picture 2" descr="21_tab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371600"/>
            <a:ext cx="5934075"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245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3810000" cy="4801314"/>
          </a:xfrm>
          <a:prstGeom prst="rect">
            <a:avLst/>
          </a:prstGeom>
        </p:spPr>
        <p:txBody>
          <a:bodyPr wrap="square">
            <a:spAutoFit/>
          </a:bodyPr>
          <a:lstStyle/>
          <a:p>
            <a:pPr algn="just"/>
            <a:r>
              <a:rPr lang="vi-VN">
                <a:solidFill>
                  <a:srgbClr val="333333"/>
                </a:solidFill>
                <a:latin typeface="Times New Roman" panose="02020603050405020304" pitchFamily="18" charset="0"/>
              </a:rPr>
              <a:t>+</a:t>
            </a:r>
            <a:r>
              <a:rPr lang="vi-VN" b="1">
                <a:solidFill>
                  <a:srgbClr val="333333"/>
                </a:solidFill>
                <a:latin typeface="Times New Roman" panose="02020603050405020304" pitchFamily="18" charset="0"/>
              </a:rPr>
              <a:t>Tab Host</a:t>
            </a:r>
            <a:r>
              <a:rPr lang="vi-VN">
                <a:solidFill>
                  <a:srgbClr val="333333"/>
                </a:solidFill>
                <a:latin typeface="Times New Roman" panose="02020603050405020304" pitchFamily="18" charset="0"/>
              </a:rPr>
              <a:t>: Là Container chính chứa các Tab buttons và Tab contents</a:t>
            </a:r>
          </a:p>
          <a:p>
            <a:pPr algn="just"/>
            <a:r>
              <a:rPr lang="vi-VN">
                <a:solidFill>
                  <a:srgbClr val="333333"/>
                </a:solidFill>
                <a:latin typeface="Times New Roman" panose="02020603050405020304" pitchFamily="18" charset="0"/>
              </a:rPr>
              <a:t>+</a:t>
            </a:r>
            <a:r>
              <a:rPr lang="vi-VN" b="1">
                <a:solidFill>
                  <a:srgbClr val="333333"/>
                </a:solidFill>
                <a:latin typeface="Times New Roman" panose="02020603050405020304" pitchFamily="18" charset="0"/>
              </a:rPr>
              <a:t>Tab Widget</a:t>
            </a:r>
            <a:r>
              <a:rPr lang="vi-VN">
                <a:solidFill>
                  <a:srgbClr val="333333"/>
                </a:solidFill>
                <a:latin typeface="Times New Roman" panose="02020603050405020304" pitchFamily="18" charset="0"/>
              </a:rPr>
              <a:t>: Để định dạng cho các Tab buttons : Nhãn, Icon…</a:t>
            </a:r>
          </a:p>
          <a:p>
            <a:pPr algn="just"/>
            <a:r>
              <a:rPr lang="vi-VN">
                <a:solidFill>
                  <a:srgbClr val="333333"/>
                </a:solidFill>
                <a:latin typeface="Times New Roman" panose="02020603050405020304" pitchFamily="18" charset="0"/>
              </a:rPr>
              <a:t>+</a:t>
            </a:r>
            <a:r>
              <a:rPr lang="vi-VN" b="1">
                <a:solidFill>
                  <a:srgbClr val="333333"/>
                </a:solidFill>
                <a:latin typeface="Times New Roman" panose="02020603050405020304" pitchFamily="18" charset="0"/>
              </a:rPr>
              <a:t>FrameLayout</a:t>
            </a:r>
            <a:r>
              <a:rPr lang="vi-VN">
                <a:solidFill>
                  <a:srgbClr val="333333"/>
                </a:solidFill>
                <a:latin typeface="Times New Roman" panose="02020603050405020304" pitchFamily="18" charset="0"/>
              </a:rPr>
              <a:t>: là Container để chứa các layout cho Tab contents, ta chỉ có thể dùng FrameLayout cho Tab contents, không thể dùng các loại Layout khác. Nếu bạn thắc mắc tại vì sao lại là FrameLayout mà không phải là các Layout khác? thì T</a:t>
            </a:r>
            <a:r>
              <a:rPr lang="en-US">
                <a:solidFill>
                  <a:srgbClr val="333333"/>
                </a:solidFill>
                <a:latin typeface="Times New Roman" panose="02020603050405020304" pitchFamily="18" charset="0"/>
              </a:rPr>
              <a:t>u</a:t>
            </a:r>
            <a:r>
              <a:rPr lang="vi-VN">
                <a:solidFill>
                  <a:srgbClr val="333333"/>
                </a:solidFill>
                <a:latin typeface="Times New Roman" panose="02020603050405020304" pitchFamily="18" charset="0"/>
              </a:rPr>
              <a:t>i chỉ nói đơn giản thế này: Cho dù bạn có nhấn vào các Tab nào đi nữa thì layout tương ứng với mỗi Tab mà bạn vừa nhấn vào cũng chỉ xuất hiện cùng một chỗ trên màn hình điện thoại, điều này chỉ có FrameLayout mới giải quyết được.</a:t>
            </a:r>
            <a:endParaRPr lang="vi-VN" b="0" i="0">
              <a:solidFill>
                <a:srgbClr val="333333"/>
              </a:solidFill>
              <a:effectLst/>
              <a:latin typeface="Times New Roman" panose="02020603050405020304" pitchFamily="18" charset="0"/>
            </a:endParaRPr>
          </a:p>
        </p:txBody>
      </p:sp>
      <p:pic>
        <p:nvPicPr>
          <p:cNvPr id="3" name="Picture 2" descr="21_tab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990600"/>
            <a:ext cx="474726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89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3"/>
          <p:cNvSpPr>
            <a:spLocks noChangeArrowheads="1"/>
          </p:cNvSpPr>
          <p:nvPr/>
        </p:nvSpPr>
        <p:spPr bwMode="auto">
          <a:xfrm>
            <a:off x="609600" y="1066800"/>
            <a:ext cx="85344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Consolas" panose="020B0609020204030204" pitchFamily="49" charset="0"/>
              </a:rPr>
              <a:t>TabHost tab=(TabHost) findViewById</a:t>
            </a:r>
            <a:endParaRPr kumimoji="0" lang="en-US"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CE3000"/>
                </a:solidFill>
                <a:effectLst/>
                <a:latin typeface="Consolas" panose="020B0609020204030204" pitchFamily="49" charset="0"/>
              </a:rPr>
              <a:t>		 </a:t>
            </a:r>
            <a:r>
              <a:rPr kumimoji="0" lang="en-US" sz="2400" b="0" i="0" u="none" strike="noStrike" cap="none" normalizeH="0" baseline="0">
                <a:ln>
                  <a:noFill/>
                </a:ln>
                <a:solidFill>
                  <a:srgbClr val="000000"/>
                </a:solidFill>
                <a:effectLst/>
                <a:latin typeface="Consolas" panose="020B0609020204030204" pitchFamily="49" charset="0"/>
              </a:rPr>
              <a:t>(android.R.id.tabhost);</a:t>
            </a:r>
            <a:endParaRPr kumimoji="0" lang="en-US"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CE3000"/>
                </a:solidFill>
                <a:effectLst/>
                <a:latin typeface="Consolas" panose="020B0609020204030204" pitchFamily="49" charset="0"/>
              </a:rPr>
              <a:t> </a:t>
            </a:r>
            <a:r>
              <a:rPr kumimoji="0" lang="en-US" sz="2400" b="0" i="0" u="none" strike="noStrike" cap="none" normalizeH="0" baseline="0">
                <a:ln>
                  <a:noFill/>
                </a:ln>
                <a:solidFill>
                  <a:srgbClr val="008200"/>
                </a:solidFill>
                <a:effectLst/>
                <a:latin typeface="Consolas" panose="020B0609020204030204" pitchFamily="49" charset="0"/>
              </a:rPr>
              <a:t>//gọi lệnh setup</a:t>
            </a:r>
            <a:endParaRPr kumimoji="0" lang="en-US"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CE3000"/>
                </a:solidFill>
                <a:effectLst/>
                <a:latin typeface="Consolas" panose="020B0609020204030204" pitchFamily="49" charset="0"/>
              </a:rPr>
              <a:t> </a:t>
            </a:r>
            <a:r>
              <a:rPr kumimoji="0" lang="en-US" sz="2400" b="0" i="0" u="none" strike="noStrike" cap="none" normalizeH="0" baseline="0">
                <a:ln>
                  <a:noFill/>
                </a:ln>
                <a:solidFill>
                  <a:srgbClr val="000000"/>
                </a:solidFill>
                <a:effectLst/>
                <a:latin typeface="Consolas" panose="020B0609020204030204" pitchFamily="49" charset="0"/>
              </a:rPr>
              <a:t>tab.setup();</a:t>
            </a:r>
            <a:endParaRPr kumimoji="0" lang="en-US"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CE3000"/>
                </a:solidFill>
                <a:effectLst/>
                <a:latin typeface="Consolas" panose="020B0609020204030204" pitchFamily="49" charset="0"/>
              </a:rPr>
              <a:t> </a:t>
            </a:r>
            <a:r>
              <a:rPr kumimoji="0" lang="en-US" sz="2400" b="0" i="0" u="none" strike="noStrike" cap="none" normalizeH="0" baseline="0">
                <a:ln>
                  <a:noFill/>
                </a:ln>
                <a:solidFill>
                  <a:srgbClr val="000000"/>
                </a:solidFill>
                <a:effectLst/>
                <a:latin typeface="Consolas" panose="020B0609020204030204" pitchFamily="49" charset="0"/>
              </a:rPr>
              <a:t>TabHost.TabSpec spec;</a:t>
            </a:r>
            <a:endParaRPr kumimoji="0" lang="en-US"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CE3000"/>
                </a:solidFill>
                <a:effectLst/>
                <a:latin typeface="Consolas" panose="020B0609020204030204" pitchFamily="49" charset="0"/>
              </a:rPr>
              <a:t> </a:t>
            </a:r>
            <a:r>
              <a:rPr kumimoji="0" lang="en-US" sz="2400" b="0" i="0" u="none" strike="noStrike" cap="none" normalizeH="0" baseline="0">
                <a:ln>
                  <a:noFill/>
                </a:ln>
                <a:solidFill>
                  <a:srgbClr val="008200"/>
                </a:solidFill>
                <a:effectLst/>
                <a:latin typeface="Consolas" panose="020B0609020204030204" pitchFamily="49" charset="0"/>
              </a:rPr>
              <a:t>//Tạo tab1</a:t>
            </a:r>
            <a:endParaRPr kumimoji="0" lang="en-US"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CE3000"/>
                </a:solidFill>
                <a:effectLst/>
                <a:latin typeface="Consolas" panose="020B0609020204030204" pitchFamily="49" charset="0"/>
              </a:rPr>
              <a:t> </a:t>
            </a:r>
            <a:r>
              <a:rPr kumimoji="0" lang="en-US" sz="2400" b="0" i="0" u="none" strike="noStrike" cap="none" normalizeH="0" baseline="0">
                <a:ln>
                  <a:noFill/>
                </a:ln>
                <a:solidFill>
                  <a:srgbClr val="000000"/>
                </a:solidFill>
                <a:effectLst/>
                <a:latin typeface="Consolas" panose="020B0609020204030204" pitchFamily="49" charset="0"/>
              </a:rPr>
              <a:t>spec=tab.newTabSpec</a:t>
            </a:r>
            <a:r>
              <a:rPr kumimoji="0" lang="en-US" sz="2400" b="0" i="0" u="none" strike="noStrike" cap="none" normalizeH="0" baseline="0">
                <a:ln>
                  <a:noFill/>
                </a:ln>
                <a:solidFill>
                  <a:srgbClr val="FF0000"/>
                </a:solidFill>
                <a:effectLst/>
                <a:latin typeface="Consolas" panose="020B0609020204030204" pitchFamily="49" charset="0"/>
              </a:rPr>
              <a:t>("t1");</a:t>
            </a:r>
            <a:endParaRPr kumimoji="0" lang="en-US" b="0" i="0" u="none" strike="noStrike" cap="none" normalizeH="0" baseline="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CE3000"/>
                </a:solidFill>
                <a:effectLst/>
                <a:latin typeface="Consolas" panose="020B0609020204030204" pitchFamily="49" charset="0"/>
              </a:rPr>
              <a:t> </a:t>
            </a:r>
            <a:r>
              <a:rPr kumimoji="0" lang="en-US" sz="2400" b="0" i="0" u="none" strike="noStrike" cap="none" normalizeH="0" baseline="0">
                <a:ln>
                  <a:noFill/>
                </a:ln>
                <a:solidFill>
                  <a:srgbClr val="000000"/>
                </a:solidFill>
                <a:effectLst/>
                <a:latin typeface="Consolas" panose="020B0609020204030204" pitchFamily="49" charset="0"/>
              </a:rPr>
              <a:t>spec.setContent(R.id.tab1);</a:t>
            </a:r>
            <a:endParaRPr kumimoji="0" lang="en-US"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CE3000"/>
                </a:solidFill>
                <a:effectLst/>
                <a:latin typeface="Consolas" panose="020B0609020204030204" pitchFamily="49" charset="0"/>
              </a:rPr>
              <a:t> </a:t>
            </a:r>
            <a:r>
              <a:rPr kumimoji="0" lang="en-US" sz="2400" b="0" i="0" u="none" strike="noStrike" cap="none" normalizeH="0" baseline="0">
                <a:ln>
                  <a:noFill/>
                </a:ln>
                <a:solidFill>
                  <a:srgbClr val="000000"/>
                </a:solidFill>
                <a:effectLst/>
                <a:latin typeface="Consolas" panose="020B0609020204030204" pitchFamily="49" charset="0"/>
              </a:rPr>
              <a:t>spec.setIndicator(</a:t>
            </a:r>
            <a:r>
              <a:rPr kumimoji="0" lang="en-US" sz="2400" b="0" i="0" u="none" strike="noStrike" cap="none" normalizeH="0" baseline="0">
                <a:ln>
                  <a:noFill/>
                </a:ln>
                <a:solidFill>
                  <a:srgbClr val="0000FF"/>
                </a:solidFill>
                <a:effectLst/>
                <a:latin typeface="Consolas" panose="020B0609020204030204" pitchFamily="49" charset="0"/>
              </a:rPr>
              <a:t>"1-Calculator"</a:t>
            </a:r>
            <a:r>
              <a:rPr kumimoji="0" lang="en-US" sz="2400" b="0" i="0" u="none" strike="noStrike" cap="none" normalizeH="0" baseline="0">
                <a:ln>
                  <a:noFill/>
                </a:ln>
                <a:solidFill>
                  <a:srgbClr val="000000"/>
                </a:solidFill>
                <a:effectLst/>
                <a:latin typeface="Consolas" panose="020B0609020204030204" pitchFamily="49" charset="0"/>
              </a:rPr>
              <a:t>);</a:t>
            </a:r>
            <a:endParaRPr kumimoji="0" lang="en-US"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CE3000"/>
                </a:solidFill>
                <a:effectLst/>
                <a:latin typeface="Consolas" panose="020B0609020204030204" pitchFamily="49" charset="0"/>
              </a:rPr>
              <a:t> </a:t>
            </a:r>
            <a:r>
              <a:rPr kumimoji="0" lang="en-US" sz="2400" b="0" i="0" u="none" strike="noStrike" cap="none" normalizeH="0" baseline="0">
                <a:ln>
                  <a:noFill/>
                </a:ln>
                <a:solidFill>
                  <a:srgbClr val="000000"/>
                </a:solidFill>
                <a:effectLst/>
                <a:latin typeface="Consolas" panose="020B0609020204030204" pitchFamily="49" charset="0"/>
              </a:rPr>
              <a:t>tab.addTab(spec);</a:t>
            </a:r>
            <a:endParaRPr kumimoji="0" lang="en-US" sz="4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5986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990600" y="2819400"/>
            <a:ext cx="835806" cy="555220"/>
            <a:chOff x="990600" y="2819400"/>
            <a:chExt cx="835806" cy="555220"/>
          </a:xfrm>
        </p:grpSpPr>
        <p:pic>
          <p:nvPicPr>
            <p:cNvPr id="1026" name="Picture 2" descr="https://cdn2.iconfinder.com/data/icons/drf/PNG/plu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819400"/>
              <a:ext cx="304800" cy="3048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90600" y="3097621"/>
              <a:ext cx="835806" cy="276999"/>
            </a:xfrm>
            <a:prstGeom prst="rect">
              <a:avLst/>
            </a:prstGeom>
            <a:noFill/>
          </p:spPr>
          <p:txBody>
            <a:bodyPr wrap="none" rtlCol="0">
              <a:spAutoFit/>
            </a:bodyPr>
            <a:lstStyle/>
            <a:p>
              <a:r>
                <a:rPr lang="en-US" sz="1200"/>
                <a:t>Phép cộng</a:t>
              </a:r>
            </a:p>
          </p:txBody>
        </p:sp>
      </p:grpSp>
      <p:grpSp>
        <p:nvGrpSpPr>
          <p:cNvPr id="4" name="Group 3"/>
          <p:cNvGrpSpPr/>
          <p:nvPr/>
        </p:nvGrpSpPr>
        <p:grpSpPr>
          <a:xfrm>
            <a:off x="3505200" y="2133600"/>
            <a:ext cx="619080" cy="505599"/>
            <a:chOff x="3505200" y="2133600"/>
            <a:chExt cx="619080" cy="505599"/>
          </a:xfrm>
        </p:grpSpPr>
        <p:pic>
          <p:nvPicPr>
            <p:cNvPr id="1028" name="Picture 4" descr="https://upload.wikimedia.org/wikipedia/commons/0/02/Farm-Fresh_clock_history_fra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2133600"/>
              <a:ext cx="304800" cy="3048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505200" y="2362200"/>
              <a:ext cx="619080" cy="276999"/>
            </a:xfrm>
            <a:prstGeom prst="rect">
              <a:avLst/>
            </a:prstGeom>
            <a:noFill/>
          </p:spPr>
          <p:txBody>
            <a:bodyPr wrap="none" rtlCol="0">
              <a:spAutoFit/>
            </a:bodyPr>
            <a:lstStyle/>
            <a:p>
              <a:r>
                <a:rPr lang="en-US" sz="1200"/>
                <a:t>Lịch sử</a:t>
              </a:r>
            </a:p>
          </p:txBody>
        </p:sp>
      </p:grpSp>
    </p:spTree>
    <p:extLst>
      <p:ext uri="{BB962C8B-B14F-4D97-AF65-F5344CB8AC3E}">
        <p14:creationId xmlns:p14="http://schemas.microsoft.com/office/powerpoint/2010/main" val="4230358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ste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914400"/>
            <a:ext cx="3378200" cy="3454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Donald_Duck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219200"/>
            <a:ext cx="2209800" cy="2638425"/>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6"/>
          <p:cNvSpPr txBox="1">
            <a:spLocks noChangeArrowheads="1"/>
          </p:cNvSpPr>
          <p:nvPr/>
        </p:nvSpPr>
        <p:spPr bwMode="auto">
          <a:xfrm>
            <a:off x="3733800" y="4673600"/>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b="1">
                <a:latin typeface="VNI-Heather" pitchFamily="2" charset="0"/>
                <a:cs typeface="Arial" charset="0"/>
              </a:rPr>
              <a:t>END</a:t>
            </a:r>
          </a:p>
        </p:txBody>
      </p:sp>
    </p:spTree>
    <p:extLst>
      <p:ext uri="{BB962C8B-B14F-4D97-AF65-F5344CB8AC3E}">
        <p14:creationId xmlns:p14="http://schemas.microsoft.com/office/powerpoint/2010/main" val="399593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from="(-#ppt_w/2)" to="(#ppt_x)" calcmode="lin" valueType="num">
                                      <p:cBhvr>
                                        <p:cTn id="7" dur="600" fill="hold">
                                          <p:stCondLst>
                                            <p:cond delay="0"/>
                                          </p:stCondLst>
                                        </p:cTn>
                                        <p:tgtEl>
                                          <p:spTgt spid="6"/>
                                        </p:tgtEl>
                                        <p:attrNameLst>
                                          <p:attrName>ppt_x</p:attrName>
                                        </p:attrNameLst>
                                      </p:cBhvr>
                                    </p:anim>
                                    <p:anim from="0" to="-1.0" calcmode="lin" valueType="num">
                                      <p:cBhvr>
                                        <p:cTn id="8" dur="200" decel="50000" autoRev="1" fill="hold">
                                          <p:stCondLst>
                                            <p:cond delay="600"/>
                                          </p:stCondLst>
                                        </p:cTn>
                                        <p:tgtEl>
                                          <p:spTgt spid="6"/>
                                        </p:tgtEl>
                                        <p:attrNameLst>
                                          <p:attrName>xshear</p:attrName>
                                        </p:attrNameLst>
                                      </p:cBhvr>
                                    </p:anim>
                                    <p:animScale>
                                      <p:cBhvr>
                                        <p:cTn id="9" dur="200" decel="100000" autoRev="1" fill="hold">
                                          <p:stCondLst>
                                            <p:cond delay="600"/>
                                          </p:stCondLst>
                                        </p:cTn>
                                        <p:tgtEl>
                                          <p:spTgt spid="6"/>
                                        </p:tgtEl>
                                      </p:cBhvr>
                                      <p:from x="100000" y="100000"/>
                                      <p:to x="80000" y="100000"/>
                                    </p:animScale>
                                    <p:anim by="(#ppt_h/3+#ppt_w*0.1)" calcmode="lin" valueType="num">
                                      <p:cBhvr additive="sum">
                                        <p:cTn id="10" dur="200" decel="100000" autoRev="1" fill="hold">
                                          <p:stCondLst>
                                            <p:cond delay="600"/>
                                          </p:stCondLst>
                                        </p:cTn>
                                        <p:tgtEl>
                                          <p:spTgt spid="6"/>
                                        </p:tgtEl>
                                        <p:attrNameLst>
                                          <p:attrName>ppt_x</p:attrName>
                                        </p:attrNameLst>
                                      </p:cBhvr>
                                    </p:anim>
                                  </p:childTnLst>
                                </p:cTn>
                              </p:par>
                              <p:par>
                                <p:cTn id="11" presetID="52"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Scale>
                                      <p:cBhvr>
                                        <p:cTn id="13"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5"/>
                                        </p:tgtEl>
                                        <p:attrNameLst>
                                          <p:attrName>ppt_x</p:attrName>
                                          <p:attrName>ppt_y</p:attrName>
                                        </p:attrNameLst>
                                      </p:cBhvr>
                                    </p:animMotion>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486</TotalTime>
  <Words>227</Words>
  <Application>Microsoft Office PowerPoint</Application>
  <PresentationFormat>Trình chiếu Trên màn hình (4:3)</PresentationFormat>
  <Paragraphs>27</Paragraphs>
  <Slides>8</Slides>
  <Notes>1</Notes>
  <HiddenSlides>0</HiddenSlides>
  <MMClips>0</MMClips>
  <ScaleCrop>false</ScaleCrop>
  <HeadingPairs>
    <vt:vector size="6" baseType="variant">
      <vt:variant>
        <vt:lpstr>Phông được Dùng</vt:lpstr>
      </vt:variant>
      <vt:variant>
        <vt:i4>8</vt:i4>
      </vt:variant>
      <vt:variant>
        <vt:lpstr>Chủ đề</vt:lpstr>
      </vt:variant>
      <vt:variant>
        <vt:i4>1</vt:i4>
      </vt:variant>
      <vt:variant>
        <vt:lpstr>Tiêu đề Bản chiếu</vt:lpstr>
      </vt:variant>
      <vt:variant>
        <vt:i4>8</vt:i4>
      </vt:variant>
    </vt:vector>
  </HeadingPairs>
  <TitlesOfParts>
    <vt:vector size="17" baseType="lpstr">
      <vt:lpstr>Arial</vt:lpstr>
      <vt:lpstr>Calibri</vt:lpstr>
      <vt:lpstr>Cambria</vt:lpstr>
      <vt:lpstr>Consolas</vt:lpstr>
      <vt:lpstr>Segoe UI</vt:lpstr>
      <vt:lpstr>Times New Roman</vt:lpstr>
      <vt:lpstr>VNI-Heather</vt:lpstr>
      <vt:lpstr>Wingdings</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Ha Nguyen Thai Hoc</cp:lastModifiedBy>
  <cp:revision>205</cp:revision>
  <dcterms:created xsi:type="dcterms:W3CDTF">2011-04-06T04:04:31Z</dcterms:created>
  <dcterms:modified xsi:type="dcterms:W3CDTF">2016-07-23T18:14:45Z</dcterms:modified>
</cp:coreProperties>
</file>