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9" r:id="rId2"/>
    <p:sldId id="277" r:id="rId3"/>
    <p:sldId id="276" r:id="rId4"/>
    <p:sldId id="278" r:id="rId5"/>
    <p:sldId id="279" r:id="rId6"/>
    <p:sldId id="275" r:id="rId7"/>
    <p:sldId id="280" r:id="rId8"/>
    <p:sldId id="281" r:id="rId9"/>
    <p:sldId id="284" r:id="rId10"/>
    <p:sldId id="285" r:id="rId11"/>
    <p:sldId id="283" r:id="rId12"/>
    <p:sldId id="286" r:id="rId13"/>
    <p:sldId id="260" r:id="rId14"/>
    <p:sldId id="282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FF1D"/>
    <a:srgbClr val="354800"/>
    <a:srgbClr val="75A7D5"/>
    <a:srgbClr val="183550"/>
    <a:srgbClr val="7EADD8"/>
    <a:srgbClr val="D17100"/>
    <a:srgbClr val="594029"/>
    <a:srgbClr val="5C4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1813"/>
  </p:normalViewPr>
  <p:slideViewPr>
    <p:cSldViewPr>
      <p:cViewPr varScale="1">
        <p:scale>
          <a:sx n="77" d="100"/>
          <a:sy n="77" d="100"/>
        </p:scale>
        <p:origin x="210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4E2BFFC-179A-4DA5-A2FF-EF6606765F17}" type="datetimeFigureOut">
              <a:rPr lang="en-US"/>
              <a:pPr>
                <a:defRPr/>
              </a:pPr>
              <a:t>10/30/17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B979B6-8E7C-4E90-8C9D-F537DFD70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31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979B6-8E7C-4E90-8C9D-F537DFD7086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68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979B6-8E7C-4E90-8C9D-F537DFD7086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09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979B6-8E7C-4E90-8C9D-F537DFD7086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85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979B6-8E7C-4E90-8C9D-F537DFD7086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4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979B6-8E7C-4E90-8C9D-F537DFD7086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7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160338" y="144463"/>
            <a:ext cx="8831262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7C39A-A897-4205-A1A2-A8B7004734B9}" type="datetimeFigureOut">
              <a:rPr lang="en-US"/>
              <a:pPr>
                <a:defRPr/>
              </a:pPr>
              <a:t>10/30/17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38964-873E-48CD-B809-D0495F2FB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87F3F-AA3B-44D7-A2DA-5A18E8AF66DC}" type="datetimeFigureOut">
              <a:rPr lang="en-US"/>
              <a:pPr>
                <a:defRPr/>
              </a:pPr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41899-B3D5-4B51-83C6-BA8A09660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BAEBC-DA05-4611-8697-827B5A6B8B98}" type="datetimeFigureOut">
              <a:rPr lang="en-US"/>
              <a:pPr>
                <a:defRPr/>
              </a:pPr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47E3B-7B75-4559-B157-C7C7CF8F4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BEA30-6327-49A2-B44E-FDE8C303038D}" type="datetimeFigureOut">
              <a:rPr lang="en-US"/>
              <a:pPr>
                <a:defRPr/>
              </a:pPr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D47A4-D426-42EB-B1A7-D696A364C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E7B0C-1890-4BF1-9CB4-D72629C2E4C7}" type="datetimeFigureOut">
              <a:rPr lang="en-US"/>
              <a:pPr>
                <a:defRPr/>
              </a:pPr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05388-CF32-439E-9C26-230A50D5B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D342E-19AA-44C7-ABE5-D1EECD6B7139}" type="datetimeFigureOut">
              <a:rPr lang="en-US"/>
              <a:pPr>
                <a:defRPr/>
              </a:pPr>
              <a:t>10/30/17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F9750-9D39-4036-88C9-4C02927A4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5C8A7-0D9F-4745-ABAF-69E902C24926}" type="datetimeFigureOut">
              <a:rPr lang="en-US"/>
              <a:pPr>
                <a:defRPr/>
              </a:pPr>
              <a:t>10/30/17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18A45-80BD-49CF-AE78-5C695A94C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B2FD0-AC7D-4CB9-AF95-82E3C13A4088}" type="datetimeFigureOut">
              <a:rPr lang="en-US"/>
              <a:pPr>
                <a:defRPr/>
              </a:pPr>
              <a:t>10/30/17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13C45-2421-4665-A05E-9B68F3809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FF711-3B26-4CBA-8C6F-26E061F21A13}" type="datetimeFigureOut">
              <a:rPr lang="en-US"/>
              <a:pPr>
                <a:defRPr/>
              </a:pPr>
              <a:t>10/30/17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1D47E-CE57-468E-8EFA-98B2548C9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2C65F-CA75-4972-B8D4-A61D5C21FADF}" type="datetimeFigureOut">
              <a:rPr lang="en-US"/>
              <a:pPr>
                <a:defRPr/>
              </a:pPr>
              <a:t>10/30/17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A0386-7B89-42AE-B4A4-68B4BEAF0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38167-8B0C-42D9-B7D8-7BAFC1C8766A}" type="datetimeFigureOut">
              <a:rPr lang="en-US"/>
              <a:pPr>
                <a:defRPr/>
              </a:pPr>
              <a:t>10/30/17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FB6DA-DF38-4721-B5AB-81958F0BC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5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DB27B17-DF5B-4052-AF52-E22451543DC1}" type="datetimeFigureOut">
              <a:rPr lang="en-US"/>
              <a:pPr>
                <a:defRPr/>
              </a:pPr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B8D138-3015-437F-96CA-A9A3E213B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Group 12"/>
          <p:cNvGrpSpPr>
            <a:grpSpLocks/>
          </p:cNvGrpSpPr>
          <p:nvPr/>
        </p:nvGrpSpPr>
        <p:grpSpPr bwMode="auto">
          <a:xfrm>
            <a:off x="1320800" y="1190625"/>
            <a:ext cx="6310313" cy="5365750"/>
            <a:chOff x="1365362" y="1190172"/>
            <a:chExt cx="6310086" cy="5366751"/>
          </a:xfrm>
        </p:grpSpPr>
        <p:grpSp>
          <p:nvGrpSpPr>
            <p:cNvPr id="6157" name="Group 10"/>
            <p:cNvGrpSpPr>
              <a:grpSpLocks/>
            </p:cNvGrpSpPr>
            <p:nvPr/>
          </p:nvGrpSpPr>
          <p:grpSpPr bwMode="auto">
            <a:xfrm>
              <a:off x="1365362" y="1190172"/>
              <a:ext cx="6310086" cy="1748660"/>
              <a:chOff x="1728357" y="1304449"/>
              <a:chExt cx="5477985" cy="1518067"/>
            </a:xfrm>
          </p:grpSpPr>
          <p:grpSp>
            <p:nvGrpSpPr>
              <p:cNvPr id="6176" name="Group 7"/>
              <p:cNvGrpSpPr>
                <a:grpSpLocks/>
              </p:cNvGrpSpPr>
              <p:nvPr/>
            </p:nvGrpSpPr>
            <p:grpSpPr bwMode="auto">
              <a:xfrm>
                <a:off x="1803761" y="1454697"/>
                <a:ext cx="5402581" cy="1367819"/>
                <a:chOff x="1803761" y="1454697"/>
                <a:chExt cx="5402581" cy="1367819"/>
              </a:xfrm>
            </p:grpSpPr>
            <p:pic>
              <p:nvPicPr>
                <p:cNvPr id="6181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9" name="Rectangle 38"/>
                <p:cNvSpPr/>
                <p:nvPr/>
              </p:nvSpPr>
              <p:spPr>
                <a:xfrm>
                  <a:off x="2286492" y="1454697"/>
                  <a:ext cx="4640094" cy="1250223"/>
                </a:xfrm>
                <a:prstGeom prst="rect">
                  <a:avLst/>
                </a:pr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" name="Rectangle 1"/>
                <p:cNvSpPr/>
                <p:nvPr/>
              </p:nvSpPr>
              <p:spPr>
                <a:xfrm>
                  <a:off x="2392606" y="1560835"/>
                  <a:ext cx="4443026" cy="102967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77" name="Group 6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014" cy="1320522"/>
                <a:chOff x="1728357" y="1304449"/>
                <a:chExt cx="2001014" cy="1320522"/>
              </a:xfrm>
            </p:grpSpPr>
            <p:sp>
              <p:nvSpPr>
                <p:cNvPr id="6" name="Right Triangle 5"/>
                <p:cNvSpPr/>
                <p:nvPr/>
              </p:nvSpPr>
              <p:spPr>
                <a:xfrm flipH="1">
                  <a:off x="2114228" y="2473345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ight Triangle 41"/>
                <p:cNvSpPr/>
                <p:nvPr/>
              </p:nvSpPr>
              <p:spPr>
                <a:xfrm flipH="1">
                  <a:off x="3449616" y="1304449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" name="Trapezoid 2"/>
                <p:cNvSpPr/>
                <p:nvPr/>
              </p:nvSpPr>
              <p:spPr>
                <a:xfrm rot="19191503">
                  <a:off x="1728357" y="157048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8" name="Group 46"/>
            <p:cNvGrpSpPr>
              <a:grpSpLocks/>
            </p:cNvGrpSpPr>
            <p:nvPr/>
          </p:nvGrpSpPr>
          <p:grpSpPr bwMode="auto">
            <a:xfrm>
              <a:off x="1365362" y="3004323"/>
              <a:ext cx="6310086" cy="1748660"/>
              <a:chOff x="1728357" y="1304449"/>
              <a:chExt cx="5477985" cy="1518067"/>
            </a:xfrm>
          </p:grpSpPr>
          <p:grpSp>
            <p:nvGrpSpPr>
              <p:cNvPr id="6168" name="Group 49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73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2" name="Rectangle 61"/>
                <p:cNvSpPr/>
                <p:nvPr/>
              </p:nvSpPr>
              <p:spPr>
                <a:xfrm>
                  <a:off x="2286492" y="1455304"/>
                  <a:ext cx="4640094" cy="1250224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392606" y="1561442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9" name="Group 50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52" name="Right Triangle 51"/>
                <p:cNvSpPr/>
                <p:nvPr/>
              </p:nvSpPr>
              <p:spPr>
                <a:xfrm flipH="1">
                  <a:off x="2114228" y="2473953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3" name="Right Triangle 52"/>
                <p:cNvSpPr/>
                <p:nvPr/>
              </p:nvSpPr>
              <p:spPr>
                <a:xfrm flipH="1">
                  <a:off x="3449616" y="1305057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4" name="Trapezoid 2"/>
                <p:cNvSpPr/>
                <p:nvPr/>
              </p:nvSpPr>
              <p:spPr>
                <a:xfrm rot="19191503">
                  <a:off x="1728357" y="1571091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9" name="Group 63"/>
            <p:cNvGrpSpPr>
              <a:grpSpLocks/>
            </p:cNvGrpSpPr>
            <p:nvPr/>
          </p:nvGrpSpPr>
          <p:grpSpPr bwMode="auto">
            <a:xfrm>
              <a:off x="1365362" y="4808263"/>
              <a:ext cx="6310086" cy="1748660"/>
              <a:chOff x="1728357" y="1304449"/>
              <a:chExt cx="5477985" cy="1518067"/>
            </a:xfrm>
          </p:grpSpPr>
          <p:grpSp>
            <p:nvGrpSpPr>
              <p:cNvPr id="6160" name="Group 67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65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6" name="Rectangle 85"/>
                <p:cNvSpPr/>
                <p:nvPr/>
              </p:nvSpPr>
              <p:spPr>
                <a:xfrm>
                  <a:off x="2286492" y="1455127"/>
                  <a:ext cx="4640094" cy="1250224"/>
                </a:xfrm>
                <a:prstGeom prst="rect">
                  <a:avLst/>
                </a:prstGeom>
                <a:solidFill>
                  <a:schemeClr val="tx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2392606" y="1561266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6161" name="Group 68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74" name="Right Triangle 73"/>
                <p:cNvSpPr/>
                <p:nvPr/>
              </p:nvSpPr>
              <p:spPr>
                <a:xfrm flipH="1">
                  <a:off x="2114228" y="2473777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9" name="Right Triangle 78"/>
                <p:cNvSpPr/>
                <p:nvPr/>
              </p:nvSpPr>
              <p:spPr>
                <a:xfrm flipH="1">
                  <a:off x="3449616" y="1304881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2" name="Trapezoid 2"/>
                <p:cNvSpPr/>
                <p:nvPr/>
              </p:nvSpPr>
              <p:spPr>
                <a:xfrm rot="19191503">
                  <a:off x="1728357" y="157091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88" name="5-Point Star 87"/>
          <p:cNvSpPr/>
          <p:nvPr/>
        </p:nvSpPr>
        <p:spPr bwMode="auto">
          <a:xfrm>
            <a:off x="6245225" y="3578225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6258493" y="5486399"/>
            <a:ext cx="617269" cy="455157"/>
            <a:chOff x="5210175" y="2278856"/>
            <a:chExt cx="235744" cy="173831"/>
          </a:xfrm>
          <a:solidFill>
            <a:schemeClr val="tx2"/>
          </a:solidFill>
        </p:grpSpPr>
        <p:sp>
          <p:nvSpPr>
            <p:cNvPr id="90" name="Frame 89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204156" y="1682472"/>
            <a:ext cx="638779" cy="718295"/>
            <a:chOff x="4290008" y="4767262"/>
            <a:chExt cx="902113" cy="1014412"/>
          </a:xfrm>
          <a:solidFill>
            <a:schemeClr val="accent3"/>
          </a:solidFill>
        </p:grpSpPr>
        <p:sp>
          <p:nvSpPr>
            <p:cNvPr id="93" name="Freeform 92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3098795" y="1900802"/>
            <a:ext cx="3206750" cy="30777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gian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hoàn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thành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069721" y="3437527"/>
            <a:ext cx="3206750" cy="30777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điểm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bắt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điểm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thúc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57108" y="3717508"/>
            <a:ext cx="320675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Hoạt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động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nào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dự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án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phải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thúc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đúng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hạn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 rot="19126099">
            <a:off x="1590675" y="1555750"/>
            <a:ext cx="1828800" cy="33813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Dự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án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 rot="19126099">
            <a:off x="1590675" y="3363913"/>
            <a:ext cx="1828800" cy="33972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Hoạt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động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 rot="19126099">
            <a:off x="1590675" y="5186154"/>
            <a:ext cx="1828800" cy="33855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Nhân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lưc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098795" y="5509299"/>
            <a:ext cx="3206750" cy="30777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Chuyển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đổi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nhân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lực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4"/>
          <p:cNvSpPr txBox="1">
            <a:spLocks noChangeArrowheads="1"/>
          </p:cNvSpPr>
          <p:nvPr/>
        </p:nvSpPr>
        <p:spPr bwMode="auto">
          <a:xfrm>
            <a:off x="3173726" y="304513"/>
            <a:ext cx="26933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ĐẶT VẤN ĐỀ</a:t>
            </a:r>
            <a:endParaRPr lang="en-US" sz="3200" b="1" dirty="0">
              <a:solidFill>
                <a:srgbClr val="7F7F7F"/>
              </a:solidFill>
              <a:latin typeface="Arial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4"/>
          <p:cNvSpPr txBox="1">
            <a:spLocks noChangeArrowheads="1"/>
          </p:cNvSpPr>
          <p:nvPr/>
        </p:nvSpPr>
        <p:spPr bwMode="auto">
          <a:xfrm>
            <a:off x="1246980" y="351223"/>
            <a:ext cx="65738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CÂN BẰNG TẢI</a:t>
            </a:r>
            <a:endParaRPr lang="en-US" sz="3200" b="1" dirty="0">
              <a:solidFill>
                <a:srgbClr val="7F7F7F"/>
              </a:solidFill>
              <a:latin typeface="Arial" charset="0"/>
              <a:ea typeface="Verdana" pitchFamily="34" charset="0"/>
            </a:endParaRPr>
          </a:p>
        </p:txBody>
      </p:sp>
      <p:grpSp>
        <p:nvGrpSpPr>
          <p:cNvPr id="27" name="Group 13"/>
          <p:cNvGrpSpPr>
            <a:grpSpLocks/>
          </p:cNvGrpSpPr>
          <p:nvPr/>
        </p:nvGrpSpPr>
        <p:grpSpPr bwMode="auto">
          <a:xfrm>
            <a:off x="1285773" y="1336249"/>
            <a:ext cx="6392862" cy="1559351"/>
            <a:chOff x="1292225" y="1295399"/>
            <a:chExt cx="2822575" cy="1559351"/>
          </a:xfrm>
        </p:grpSpPr>
        <p:sp>
          <p:nvSpPr>
            <p:cNvPr id="28" name="Rectangle 27"/>
            <p:cNvSpPr/>
            <p:nvPr/>
          </p:nvSpPr>
          <p:spPr>
            <a:xfrm>
              <a:off x="1292225" y="1295399"/>
              <a:ext cx="2822575" cy="1559351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292225" y="1295400"/>
              <a:ext cx="2822575" cy="381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1540795" y="1965664"/>
            <a:ext cx="601980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việc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kiểm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tra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việc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Cân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chỉnh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nguyên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69"/>
          <p:cNvSpPr>
            <a:spLocks noChangeArrowheads="1"/>
          </p:cNvSpPr>
          <p:nvPr/>
        </p:nvSpPr>
        <p:spPr bwMode="auto">
          <a:xfrm>
            <a:off x="1817688" y="1316623"/>
            <a:ext cx="5567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Định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nghĩa</a:t>
            </a:r>
            <a:endParaRPr lang="en-US" sz="1600" b="1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1273304" y="3372426"/>
            <a:ext cx="6392862" cy="1972677"/>
            <a:chOff x="1292225" y="1295399"/>
            <a:chExt cx="2822575" cy="1972677"/>
          </a:xfrm>
        </p:grpSpPr>
        <p:sp>
          <p:nvSpPr>
            <p:cNvPr id="16" name="Rectangle 15"/>
            <p:cNvSpPr/>
            <p:nvPr/>
          </p:nvSpPr>
          <p:spPr>
            <a:xfrm>
              <a:off x="1292225" y="1295399"/>
              <a:ext cx="2822575" cy="1972677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92225" y="1295400"/>
              <a:ext cx="2822575" cy="381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1511700" y="3816927"/>
            <a:ext cx="6019800" cy="13234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Tăng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lương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Tăng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ca.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Chi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nhỏ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việc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Kéo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dài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gian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việc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Kỹ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thuật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nổ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lực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mr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kỹ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thuật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yêu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cầu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làm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việc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lại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69"/>
          <p:cNvSpPr>
            <a:spLocks noChangeArrowheads="1"/>
          </p:cNvSpPr>
          <p:nvPr/>
        </p:nvSpPr>
        <p:spPr bwMode="auto">
          <a:xfrm>
            <a:off x="1805219" y="3352800"/>
            <a:ext cx="5567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Ví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dụ</a:t>
            </a:r>
            <a:endParaRPr lang="en-US" sz="1600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29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3"/>
          <p:cNvGrpSpPr>
            <a:grpSpLocks/>
          </p:cNvGrpSpPr>
          <p:nvPr/>
        </p:nvGrpSpPr>
        <p:grpSpPr bwMode="auto">
          <a:xfrm>
            <a:off x="1323978" y="1316623"/>
            <a:ext cx="6392862" cy="2340977"/>
            <a:chOff x="1292225" y="1295399"/>
            <a:chExt cx="2822575" cy="2340977"/>
          </a:xfrm>
        </p:grpSpPr>
        <p:sp>
          <p:nvSpPr>
            <p:cNvPr id="4" name="Rectangle 3"/>
            <p:cNvSpPr/>
            <p:nvPr/>
          </p:nvSpPr>
          <p:spPr>
            <a:xfrm>
              <a:off x="1292225" y="1295399"/>
              <a:ext cx="2822575" cy="2340977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2225" y="1295400"/>
              <a:ext cx="2822575" cy="381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6" name="TextBox 4"/>
          <p:cNvSpPr txBox="1">
            <a:spLocks noChangeArrowheads="1"/>
          </p:cNvSpPr>
          <p:nvPr/>
        </p:nvSpPr>
        <p:spPr bwMode="auto">
          <a:xfrm>
            <a:off x="1802448" y="196411"/>
            <a:ext cx="567715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MÔ HÌNH LỊCH TRÌNH VÀ LỊCH TRÌNH DỰ ÁN</a:t>
            </a:r>
            <a:endParaRPr lang="en-US" sz="3200" b="1" dirty="0">
              <a:solidFill>
                <a:srgbClr val="7F7F7F"/>
              </a:solidFill>
              <a:latin typeface="Arial" charset="0"/>
              <a:ea typeface="Verdana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524000" y="2141749"/>
            <a:ext cx="60198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mô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mô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tả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việc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cần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làm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Mô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tả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sách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đồ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GAINT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PERT.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Lịch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làm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việc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từng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cụ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đã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cân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89" name="Rectangle 69"/>
          <p:cNvSpPr>
            <a:spLocks noChangeArrowheads="1"/>
          </p:cNvSpPr>
          <p:nvPr/>
        </p:nvSpPr>
        <p:spPr bwMode="auto">
          <a:xfrm>
            <a:off x="1817688" y="1316623"/>
            <a:ext cx="5567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Mô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hình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lịch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trình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1323978" y="4038225"/>
            <a:ext cx="6392862" cy="1676776"/>
            <a:chOff x="1292225" y="1295400"/>
            <a:chExt cx="2822575" cy="1676776"/>
          </a:xfrm>
        </p:grpSpPr>
        <p:sp>
          <p:nvSpPr>
            <p:cNvPr id="18" name="Rectangle 17"/>
            <p:cNvSpPr/>
            <p:nvPr/>
          </p:nvSpPr>
          <p:spPr>
            <a:xfrm>
              <a:off x="1292225" y="1295400"/>
              <a:ext cx="2822575" cy="1676776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92225" y="1295400"/>
              <a:ext cx="2822575" cy="381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1524000" y="4599966"/>
            <a:ext cx="6019800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tin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dự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án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gian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làm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dự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án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gian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mỗi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làm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việc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gì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69"/>
          <p:cNvSpPr>
            <a:spLocks noChangeArrowheads="1"/>
          </p:cNvSpPr>
          <p:nvPr/>
        </p:nvSpPr>
        <p:spPr bwMode="auto">
          <a:xfrm>
            <a:off x="1817688" y="4038224"/>
            <a:ext cx="5567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Lịch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trình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dự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án</a:t>
            </a:r>
            <a:endParaRPr lang="en-US" sz="1600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1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>
            <a:spLocks noChangeArrowheads="1"/>
          </p:cNvSpPr>
          <p:nvPr/>
        </p:nvSpPr>
        <p:spPr bwMode="auto">
          <a:xfrm>
            <a:off x="1044147" y="304513"/>
            <a:ext cx="69525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HÌNH THỨC THỂ HIỆN LỊCH TRÌNH</a:t>
            </a:r>
            <a:endParaRPr lang="en-US" sz="3200" b="1" dirty="0">
              <a:solidFill>
                <a:srgbClr val="7F7F7F"/>
              </a:solidFill>
              <a:latin typeface="Arial" charset="0"/>
              <a:ea typeface="Verdana" pitchFamily="34" charset="0"/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 rot="16200000">
            <a:off x="3444875" y="-452437"/>
            <a:ext cx="989013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3"/>
              </a:gs>
              <a:gs pos="99000">
                <a:schemeClr val="accent3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 flipH="1">
            <a:off x="6303962" y="1401763"/>
            <a:ext cx="989013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Round Same Side Corner Rectangle 26"/>
          <p:cNvSpPr/>
          <p:nvPr/>
        </p:nvSpPr>
        <p:spPr>
          <a:xfrm rot="16200000">
            <a:off x="3444876" y="733425"/>
            <a:ext cx="989012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2"/>
              </a:gs>
              <a:gs pos="99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Round Same Side Corner Rectangle 27"/>
          <p:cNvSpPr/>
          <p:nvPr/>
        </p:nvSpPr>
        <p:spPr>
          <a:xfrm rot="5400000" flipH="1">
            <a:off x="6303963" y="2587625"/>
            <a:ext cx="989012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ound Same Side Corner Rectangle 28"/>
          <p:cNvSpPr/>
          <p:nvPr/>
        </p:nvSpPr>
        <p:spPr>
          <a:xfrm rot="16200000">
            <a:off x="3445669" y="1955007"/>
            <a:ext cx="987425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tx2"/>
              </a:gs>
              <a:gs pos="99000">
                <a:schemeClr val="tx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ound Same Side Corner Rectangle 29"/>
          <p:cNvSpPr/>
          <p:nvPr/>
        </p:nvSpPr>
        <p:spPr>
          <a:xfrm rot="5400000" flipH="1">
            <a:off x="6304756" y="3809207"/>
            <a:ext cx="987425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51" name="Picture 345" descr="shadow_1_m"/>
          <p:cNvPicPr>
            <a:picLocks noChangeAspect="1" noChangeArrowheads="1"/>
          </p:cNvPicPr>
          <p:nvPr/>
        </p:nvPicPr>
        <p:blipFill>
          <a:blip r:embed="rId2"/>
          <a:srcRect r="61411"/>
          <a:stretch>
            <a:fillRect/>
          </a:stretch>
        </p:blipFill>
        <p:spPr bwMode="gray">
          <a:xfrm>
            <a:off x="6165850" y="185738"/>
            <a:ext cx="131763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TextBox 8"/>
          <p:cNvSpPr txBox="1">
            <a:spLocks noChangeArrowheads="1"/>
          </p:cNvSpPr>
          <p:nvPr/>
        </p:nvSpPr>
        <p:spPr bwMode="auto">
          <a:xfrm>
            <a:off x="6502400" y="1549400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0253" name="TextBox 33"/>
          <p:cNvSpPr txBox="1">
            <a:spLocks noChangeArrowheads="1"/>
          </p:cNvSpPr>
          <p:nvPr/>
        </p:nvSpPr>
        <p:spPr bwMode="auto">
          <a:xfrm>
            <a:off x="6502400" y="2735263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0254" name="TextBox 34"/>
          <p:cNvSpPr txBox="1">
            <a:spLocks noChangeArrowheads="1"/>
          </p:cNvSpPr>
          <p:nvPr/>
        </p:nvSpPr>
        <p:spPr bwMode="auto">
          <a:xfrm>
            <a:off x="6502400" y="3957638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10256" name="Rectangle 32"/>
          <p:cNvSpPr>
            <a:spLocks noChangeArrowheads="1"/>
          </p:cNvSpPr>
          <p:nvPr/>
        </p:nvSpPr>
        <p:spPr bwMode="auto">
          <a:xfrm>
            <a:off x="2055813" y="1735138"/>
            <a:ext cx="37798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Summary table</a:t>
            </a:r>
            <a:endParaRPr lang="en-US" sz="1600" dirty="0"/>
          </a:p>
        </p:txBody>
      </p:sp>
      <p:sp>
        <p:nvSpPr>
          <p:cNvPr id="10257" name="Rectangle 37"/>
          <p:cNvSpPr>
            <a:spLocks noChangeArrowheads="1"/>
          </p:cNvSpPr>
          <p:nvPr/>
        </p:nvSpPr>
        <p:spPr bwMode="auto">
          <a:xfrm>
            <a:off x="2055813" y="2921000"/>
            <a:ext cx="37798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Biểu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đồ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 GAINT</a:t>
            </a:r>
            <a:endParaRPr lang="en-US" sz="1600" dirty="0"/>
          </a:p>
        </p:txBody>
      </p:sp>
      <p:sp>
        <p:nvSpPr>
          <p:cNvPr id="10258" name="Rectangle 38"/>
          <p:cNvSpPr>
            <a:spLocks noChangeArrowheads="1"/>
          </p:cNvSpPr>
          <p:nvPr/>
        </p:nvSpPr>
        <p:spPr bwMode="auto">
          <a:xfrm>
            <a:off x="2055813" y="4143375"/>
            <a:ext cx="37798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Biểu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đồ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 PERT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400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2463980" y="304513"/>
            <a:ext cx="41128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NGÂN SÁCH DỰ ÁN</a:t>
            </a:r>
            <a:endParaRPr lang="en-US" sz="3200" b="1" dirty="0">
              <a:solidFill>
                <a:srgbClr val="7F7F7F"/>
              </a:solidFill>
              <a:latin typeface="Arial" charset="0"/>
              <a:ea typeface="Verdana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206500" y="1090613"/>
            <a:ext cx="2857500" cy="1423987"/>
          </a:xfrm>
          <a:custGeom>
            <a:avLst/>
            <a:gdLst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936750 w 2209800"/>
              <a:gd name="connsiteY4" fmla="*/ 38100 h 1104900"/>
              <a:gd name="connsiteX5" fmla="*/ 1409700 w 2209800"/>
              <a:gd name="connsiteY5" fmla="*/ 107950 h 1104900"/>
              <a:gd name="connsiteX6" fmla="*/ 685800 w 2209800"/>
              <a:gd name="connsiteY6" fmla="*/ 254000 h 1104900"/>
              <a:gd name="connsiteX7" fmla="*/ 0 w 2209800"/>
              <a:gd name="connsiteY7" fmla="*/ 704850 h 1104900"/>
              <a:gd name="connsiteX8" fmla="*/ 260350 w 2209800"/>
              <a:gd name="connsiteY8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09700 w 2209800"/>
              <a:gd name="connsiteY4" fmla="*/ 107950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26369 w 2209800"/>
              <a:gd name="connsiteY4" fmla="*/ 91281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49945 h 1149945"/>
              <a:gd name="connsiteX1" fmla="*/ 1797050 w 2209800"/>
              <a:gd name="connsiteY1" fmla="*/ 1149945 h 1149945"/>
              <a:gd name="connsiteX2" fmla="*/ 2209800 w 2209800"/>
              <a:gd name="connsiteY2" fmla="*/ 635595 h 1149945"/>
              <a:gd name="connsiteX3" fmla="*/ 2012950 w 2209800"/>
              <a:gd name="connsiteY3" fmla="*/ 45045 h 1149945"/>
              <a:gd name="connsiteX4" fmla="*/ 1426369 w 2209800"/>
              <a:gd name="connsiteY4" fmla="*/ 136326 h 1149945"/>
              <a:gd name="connsiteX5" fmla="*/ 685800 w 2209800"/>
              <a:gd name="connsiteY5" fmla="*/ 299045 h 1149945"/>
              <a:gd name="connsiteX6" fmla="*/ 0 w 2209800"/>
              <a:gd name="connsiteY6" fmla="*/ 749895 h 1149945"/>
              <a:gd name="connsiteX7" fmla="*/ 260350 w 2209800"/>
              <a:gd name="connsiteY7" fmla="*/ 1149945 h 1149945"/>
              <a:gd name="connsiteX0" fmla="*/ 260350 w 2209800"/>
              <a:gd name="connsiteY0" fmla="*/ 1151694 h 1151694"/>
              <a:gd name="connsiteX1" fmla="*/ 1797050 w 2209800"/>
              <a:gd name="connsiteY1" fmla="*/ 1151694 h 1151694"/>
              <a:gd name="connsiteX2" fmla="*/ 2209800 w 2209800"/>
              <a:gd name="connsiteY2" fmla="*/ 637344 h 1151694"/>
              <a:gd name="connsiteX3" fmla="*/ 2022475 w 2209800"/>
              <a:gd name="connsiteY3" fmla="*/ 42032 h 1151694"/>
              <a:gd name="connsiteX4" fmla="*/ 1426369 w 2209800"/>
              <a:gd name="connsiteY4" fmla="*/ 138075 h 1151694"/>
              <a:gd name="connsiteX5" fmla="*/ 685800 w 2209800"/>
              <a:gd name="connsiteY5" fmla="*/ 300794 h 1151694"/>
              <a:gd name="connsiteX6" fmla="*/ 0 w 2209800"/>
              <a:gd name="connsiteY6" fmla="*/ 751644 h 1151694"/>
              <a:gd name="connsiteX7" fmla="*/ 260350 w 2209800"/>
              <a:gd name="connsiteY7" fmla="*/ 1151694 h 1151694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16944"/>
              <a:gd name="connsiteY0" fmla="*/ 1205145 h 1205145"/>
              <a:gd name="connsiteX1" fmla="*/ 1797050 w 2216944"/>
              <a:gd name="connsiteY1" fmla="*/ 1205145 h 1205145"/>
              <a:gd name="connsiteX2" fmla="*/ 2216944 w 2216944"/>
              <a:gd name="connsiteY2" fmla="*/ 705083 h 1205145"/>
              <a:gd name="connsiteX3" fmla="*/ 2022475 w 2216944"/>
              <a:gd name="connsiteY3" fmla="*/ 95483 h 1205145"/>
              <a:gd name="connsiteX4" fmla="*/ 1426369 w 2216944"/>
              <a:gd name="connsiteY4" fmla="*/ 191526 h 1205145"/>
              <a:gd name="connsiteX5" fmla="*/ 685800 w 2216944"/>
              <a:gd name="connsiteY5" fmla="*/ 354245 h 1205145"/>
              <a:gd name="connsiteX6" fmla="*/ 0 w 2216944"/>
              <a:gd name="connsiteY6" fmla="*/ 805095 h 1205145"/>
              <a:gd name="connsiteX7" fmla="*/ 260350 w 221694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390126 w 2328995"/>
              <a:gd name="connsiteY0" fmla="*/ 1157520 h 1164664"/>
              <a:gd name="connsiteX1" fmla="*/ 1900632 w 2328995"/>
              <a:gd name="connsiteY1" fmla="*/ 1164664 h 1164664"/>
              <a:gd name="connsiteX2" fmla="*/ 2318145 w 2328995"/>
              <a:gd name="connsiteY2" fmla="*/ 705083 h 1164664"/>
              <a:gd name="connsiteX3" fmla="*/ 2123676 w 2328995"/>
              <a:gd name="connsiteY3" fmla="*/ 95483 h 1164664"/>
              <a:gd name="connsiteX4" fmla="*/ 1527570 w 2328995"/>
              <a:gd name="connsiteY4" fmla="*/ 191526 h 1164664"/>
              <a:gd name="connsiteX5" fmla="*/ 787001 w 2328995"/>
              <a:gd name="connsiteY5" fmla="*/ 354245 h 1164664"/>
              <a:gd name="connsiteX6" fmla="*/ 101201 w 2328995"/>
              <a:gd name="connsiteY6" fmla="*/ 805095 h 1164664"/>
              <a:gd name="connsiteX7" fmla="*/ 390126 w 2328995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8397" h="1164664">
                <a:moveTo>
                  <a:pt x="399528" y="1157520"/>
                </a:moveTo>
                <a:lnTo>
                  <a:pt x="1910034" y="1164664"/>
                </a:lnTo>
                <a:cubicBezTo>
                  <a:pt x="2016661" y="1128946"/>
                  <a:pt x="2266163" y="1043220"/>
                  <a:pt x="2327547" y="705083"/>
                </a:cubicBezTo>
                <a:cubicBezTo>
                  <a:pt x="2336542" y="575703"/>
                  <a:pt x="2390783" y="351070"/>
                  <a:pt x="2133078" y="95483"/>
                </a:cubicBezTo>
                <a:cubicBezTo>
                  <a:pt x="2004226" y="-24109"/>
                  <a:pt x="1708686" y="-69882"/>
                  <a:pt x="1536972" y="191526"/>
                </a:cubicBezTo>
                <a:cubicBezTo>
                  <a:pt x="1252016" y="79078"/>
                  <a:pt x="983728" y="114267"/>
                  <a:pt x="796403" y="354245"/>
                </a:cubicBezTo>
                <a:cubicBezTo>
                  <a:pt x="439215" y="199728"/>
                  <a:pt x="53453" y="485743"/>
                  <a:pt x="110603" y="805095"/>
                </a:cubicBezTo>
                <a:cubicBezTo>
                  <a:pt x="-116939" y="979720"/>
                  <a:pt x="19851" y="1149582"/>
                  <a:pt x="399528" y="1157520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925888" y="2478088"/>
            <a:ext cx="3586162" cy="1614487"/>
          </a:xfrm>
          <a:custGeom>
            <a:avLst/>
            <a:gdLst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704185"/>
              <a:gd name="connsiteY0" fmla="*/ 1006475 h 1006475"/>
              <a:gd name="connsiteX1" fmla="*/ 2200275 w 2704185"/>
              <a:gd name="connsiteY1" fmla="*/ 1006475 h 1006475"/>
              <a:gd name="connsiteX2" fmla="*/ 2679700 w 2704185"/>
              <a:gd name="connsiteY2" fmla="*/ 806450 h 1006475"/>
              <a:gd name="connsiteX3" fmla="*/ 2501900 w 2704185"/>
              <a:gd name="connsiteY3" fmla="*/ 396875 h 1006475"/>
              <a:gd name="connsiteX4" fmla="*/ 1666875 w 2704185"/>
              <a:gd name="connsiteY4" fmla="*/ 0 h 1006475"/>
              <a:gd name="connsiteX5" fmla="*/ 600075 w 2704185"/>
              <a:gd name="connsiteY5" fmla="*/ 25400 h 1006475"/>
              <a:gd name="connsiteX6" fmla="*/ 0 w 2704185"/>
              <a:gd name="connsiteY6" fmla="*/ 615950 h 1006475"/>
              <a:gd name="connsiteX7" fmla="*/ 123825 w 2704185"/>
              <a:gd name="connsiteY7" fmla="*/ 1006475 h 1006475"/>
              <a:gd name="connsiteX0" fmla="*/ 123825 w 2710992"/>
              <a:gd name="connsiteY0" fmla="*/ 1006475 h 1006475"/>
              <a:gd name="connsiteX1" fmla="*/ 2200275 w 2710992"/>
              <a:gd name="connsiteY1" fmla="*/ 1006475 h 1006475"/>
              <a:gd name="connsiteX2" fmla="*/ 2679700 w 2710992"/>
              <a:gd name="connsiteY2" fmla="*/ 806450 h 1006475"/>
              <a:gd name="connsiteX3" fmla="*/ 2501900 w 2710992"/>
              <a:gd name="connsiteY3" fmla="*/ 396875 h 1006475"/>
              <a:gd name="connsiteX4" fmla="*/ 1666875 w 2710992"/>
              <a:gd name="connsiteY4" fmla="*/ 0 h 1006475"/>
              <a:gd name="connsiteX5" fmla="*/ 600075 w 2710992"/>
              <a:gd name="connsiteY5" fmla="*/ 25400 h 1006475"/>
              <a:gd name="connsiteX6" fmla="*/ 0 w 2710992"/>
              <a:gd name="connsiteY6" fmla="*/ 615950 h 1006475"/>
              <a:gd name="connsiteX7" fmla="*/ 123825 w 2710992"/>
              <a:gd name="connsiteY7" fmla="*/ 1006475 h 1006475"/>
              <a:gd name="connsiteX0" fmla="*/ 123825 w 2710992"/>
              <a:gd name="connsiteY0" fmla="*/ 1006475 h 1006475"/>
              <a:gd name="connsiteX1" fmla="*/ 2200275 w 2710992"/>
              <a:gd name="connsiteY1" fmla="*/ 1006475 h 1006475"/>
              <a:gd name="connsiteX2" fmla="*/ 2679700 w 2710992"/>
              <a:gd name="connsiteY2" fmla="*/ 806450 h 1006475"/>
              <a:gd name="connsiteX3" fmla="*/ 2501900 w 2710992"/>
              <a:gd name="connsiteY3" fmla="*/ 396875 h 1006475"/>
              <a:gd name="connsiteX4" fmla="*/ 1666875 w 2710992"/>
              <a:gd name="connsiteY4" fmla="*/ 0 h 1006475"/>
              <a:gd name="connsiteX5" fmla="*/ 600075 w 2710992"/>
              <a:gd name="connsiteY5" fmla="*/ 25400 h 1006475"/>
              <a:gd name="connsiteX6" fmla="*/ 0 w 2710992"/>
              <a:gd name="connsiteY6" fmla="*/ 615950 h 1006475"/>
              <a:gd name="connsiteX7" fmla="*/ 123825 w 2710992"/>
              <a:gd name="connsiteY7" fmla="*/ 1006475 h 1006475"/>
              <a:gd name="connsiteX0" fmla="*/ 123825 w 2710992"/>
              <a:gd name="connsiteY0" fmla="*/ 1101363 h 1101363"/>
              <a:gd name="connsiteX1" fmla="*/ 2200275 w 2710992"/>
              <a:gd name="connsiteY1" fmla="*/ 1101363 h 1101363"/>
              <a:gd name="connsiteX2" fmla="*/ 2679700 w 2710992"/>
              <a:gd name="connsiteY2" fmla="*/ 901338 h 1101363"/>
              <a:gd name="connsiteX3" fmla="*/ 2501900 w 2710992"/>
              <a:gd name="connsiteY3" fmla="*/ 491763 h 1101363"/>
              <a:gd name="connsiteX4" fmla="*/ 1666875 w 2710992"/>
              <a:gd name="connsiteY4" fmla="*/ 94888 h 1101363"/>
              <a:gd name="connsiteX5" fmla="*/ 600075 w 2710992"/>
              <a:gd name="connsiteY5" fmla="*/ 120288 h 1101363"/>
              <a:gd name="connsiteX6" fmla="*/ 0 w 2710992"/>
              <a:gd name="connsiteY6" fmla="*/ 710838 h 1101363"/>
              <a:gd name="connsiteX7" fmla="*/ 123825 w 2710992"/>
              <a:gd name="connsiteY7" fmla="*/ 1101363 h 1101363"/>
              <a:gd name="connsiteX0" fmla="*/ 123825 w 2710992"/>
              <a:gd name="connsiteY0" fmla="*/ 1173121 h 1173121"/>
              <a:gd name="connsiteX1" fmla="*/ 2200275 w 2710992"/>
              <a:gd name="connsiteY1" fmla="*/ 1173121 h 1173121"/>
              <a:gd name="connsiteX2" fmla="*/ 2679700 w 2710992"/>
              <a:gd name="connsiteY2" fmla="*/ 973096 h 1173121"/>
              <a:gd name="connsiteX3" fmla="*/ 2501900 w 2710992"/>
              <a:gd name="connsiteY3" fmla="*/ 563521 h 1173121"/>
              <a:gd name="connsiteX4" fmla="*/ 1666875 w 2710992"/>
              <a:gd name="connsiteY4" fmla="*/ 166646 h 1173121"/>
              <a:gd name="connsiteX5" fmla="*/ 600075 w 2710992"/>
              <a:gd name="connsiteY5" fmla="*/ 192046 h 1173121"/>
              <a:gd name="connsiteX6" fmla="*/ 0 w 2710992"/>
              <a:gd name="connsiteY6" fmla="*/ 782596 h 1173121"/>
              <a:gd name="connsiteX7" fmla="*/ 123825 w 2710992"/>
              <a:gd name="connsiteY7" fmla="*/ 1173121 h 1173121"/>
              <a:gd name="connsiteX0" fmla="*/ 123825 w 2710992"/>
              <a:gd name="connsiteY0" fmla="*/ 1285704 h 1285704"/>
              <a:gd name="connsiteX1" fmla="*/ 2200275 w 2710992"/>
              <a:gd name="connsiteY1" fmla="*/ 1285704 h 1285704"/>
              <a:gd name="connsiteX2" fmla="*/ 2679700 w 2710992"/>
              <a:gd name="connsiteY2" fmla="*/ 1085679 h 1285704"/>
              <a:gd name="connsiteX3" fmla="*/ 2501900 w 2710992"/>
              <a:gd name="connsiteY3" fmla="*/ 676104 h 1285704"/>
              <a:gd name="connsiteX4" fmla="*/ 1666875 w 2710992"/>
              <a:gd name="connsiteY4" fmla="*/ 279229 h 1285704"/>
              <a:gd name="connsiteX5" fmla="*/ 600075 w 2710992"/>
              <a:gd name="connsiteY5" fmla="*/ 304629 h 1285704"/>
              <a:gd name="connsiteX6" fmla="*/ 0 w 2710992"/>
              <a:gd name="connsiteY6" fmla="*/ 895179 h 1285704"/>
              <a:gd name="connsiteX7" fmla="*/ 123825 w 2710992"/>
              <a:gd name="connsiteY7" fmla="*/ 1285704 h 1285704"/>
              <a:gd name="connsiteX0" fmla="*/ 123825 w 2710992"/>
              <a:gd name="connsiteY0" fmla="*/ 1285704 h 1285704"/>
              <a:gd name="connsiteX1" fmla="*/ 2200275 w 2710992"/>
              <a:gd name="connsiteY1" fmla="*/ 1285704 h 1285704"/>
              <a:gd name="connsiteX2" fmla="*/ 2679700 w 2710992"/>
              <a:gd name="connsiteY2" fmla="*/ 1085679 h 1285704"/>
              <a:gd name="connsiteX3" fmla="*/ 2501900 w 2710992"/>
              <a:gd name="connsiteY3" fmla="*/ 676104 h 1285704"/>
              <a:gd name="connsiteX4" fmla="*/ 1666875 w 2710992"/>
              <a:gd name="connsiteY4" fmla="*/ 279229 h 1285704"/>
              <a:gd name="connsiteX5" fmla="*/ 600075 w 2710992"/>
              <a:gd name="connsiteY5" fmla="*/ 304629 h 1285704"/>
              <a:gd name="connsiteX6" fmla="*/ 0 w 2710992"/>
              <a:gd name="connsiteY6" fmla="*/ 895179 h 1285704"/>
              <a:gd name="connsiteX7" fmla="*/ 123825 w 2710992"/>
              <a:gd name="connsiteY7" fmla="*/ 1285704 h 1285704"/>
              <a:gd name="connsiteX0" fmla="*/ 216585 w 2803752"/>
              <a:gd name="connsiteY0" fmla="*/ 1285704 h 1285704"/>
              <a:gd name="connsiteX1" fmla="*/ 2293035 w 2803752"/>
              <a:gd name="connsiteY1" fmla="*/ 1285704 h 1285704"/>
              <a:gd name="connsiteX2" fmla="*/ 2772460 w 2803752"/>
              <a:gd name="connsiteY2" fmla="*/ 1085679 h 1285704"/>
              <a:gd name="connsiteX3" fmla="*/ 2594660 w 2803752"/>
              <a:gd name="connsiteY3" fmla="*/ 676104 h 1285704"/>
              <a:gd name="connsiteX4" fmla="*/ 1759635 w 2803752"/>
              <a:gd name="connsiteY4" fmla="*/ 279229 h 1285704"/>
              <a:gd name="connsiteX5" fmla="*/ 692835 w 2803752"/>
              <a:gd name="connsiteY5" fmla="*/ 304629 h 1285704"/>
              <a:gd name="connsiteX6" fmla="*/ 92760 w 2803752"/>
              <a:gd name="connsiteY6" fmla="*/ 895179 h 1285704"/>
              <a:gd name="connsiteX7" fmla="*/ 216585 w 2803752"/>
              <a:gd name="connsiteY7" fmla="*/ 1285704 h 1285704"/>
              <a:gd name="connsiteX0" fmla="*/ 319131 w 2906298"/>
              <a:gd name="connsiteY0" fmla="*/ 1285704 h 1285704"/>
              <a:gd name="connsiteX1" fmla="*/ 2395581 w 2906298"/>
              <a:gd name="connsiteY1" fmla="*/ 1285704 h 1285704"/>
              <a:gd name="connsiteX2" fmla="*/ 2875006 w 2906298"/>
              <a:gd name="connsiteY2" fmla="*/ 1085679 h 1285704"/>
              <a:gd name="connsiteX3" fmla="*/ 2697206 w 2906298"/>
              <a:gd name="connsiteY3" fmla="*/ 676104 h 1285704"/>
              <a:gd name="connsiteX4" fmla="*/ 1862181 w 2906298"/>
              <a:gd name="connsiteY4" fmla="*/ 279229 h 1285704"/>
              <a:gd name="connsiteX5" fmla="*/ 795381 w 2906298"/>
              <a:gd name="connsiteY5" fmla="*/ 304629 h 1285704"/>
              <a:gd name="connsiteX6" fmla="*/ 195306 w 2906298"/>
              <a:gd name="connsiteY6" fmla="*/ 895179 h 1285704"/>
              <a:gd name="connsiteX7" fmla="*/ 319131 w 2906298"/>
              <a:gd name="connsiteY7" fmla="*/ 1285704 h 1285704"/>
              <a:gd name="connsiteX0" fmla="*/ 420994 w 3008161"/>
              <a:gd name="connsiteY0" fmla="*/ 1285704 h 1285704"/>
              <a:gd name="connsiteX1" fmla="*/ 2497444 w 3008161"/>
              <a:gd name="connsiteY1" fmla="*/ 1285704 h 1285704"/>
              <a:gd name="connsiteX2" fmla="*/ 2976869 w 3008161"/>
              <a:gd name="connsiteY2" fmla="*/ 1085679 h 1285704"/>
              <a:gd name="connsiteX3" fmla="*/ 2799069 w 3008161"/>
              <a:gd name="connsiteY3" fmla="*/ 676104 h 1285704"/>
              <a:gd name="connsiteX4" fmla="*/ 1964044 w 3008161"/>
              <a:gd name="connsiteY4" fmla="*/ 279229 h 1285704"/>
              <a:gd name="connsiteX5" fmla="*/ 897244 w 3008161"/>
              <a:gd name="connsiteY5" fmla="*/ 304629 h 1285704"/>
              <a:gd name="connsiteX6" fmla="*/ 297169 w 3008161"/>
              <a:gd name="connsiteY6" fmla="*/ 895179 h 1285704"/>
              <a:gd name="connsiteX7" fmla="*/ 420994 w 3008161"/>
              <a:gd name="connsiteY7" fmla="*/ 1285704 h 128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8161" h="1285704">
                <a:moveTo>
                  <a:pt x="420994" y="1285704"/>
                </a:moveTo>
                <a:lnTo>
                  <a:pt x="2497444" y="1285704"/>
                </a:lnTo>
                <a:cubicBezTo>
                  <a:pt x="2800127" y="1269829"/>
                  <a:pt x="2934536" y="1209504"/>
                  <a:pt x="2976869" y="1085679"/>
                </a:cubicBezTo>
                <a:cubicBezTo>
                  <a:pt x="3073177" y="872954"/>
                  <a:pt x="2928186" y="730079"/>
                  <a:pt x="2799069" y="676104"/>
                </a:cubicBezTo>
                <a:cubicBezTo>
                  <a:pt x="2787427" y="258062"/>
                  <a:pt x="2299536" y="49571"/>
                  <a:pt x="1964044" y="279229"/>
                </a:cubicBezTo>
                <a:cubicBezTo>
                  <a:pt x="1792594" y="-106004"/>
                  <a:pt x="1087744" y="-88013"/>
                  <a:pt x="897244" y="304629"/>
                </a:cubicBezTo>
                <a:cubicBezTo>
                  <a:pt x="468619" y="101429"/>
                  <a:pt x="1894" y="488779"/>
                  <a:pt x="297169" y="895179"/>
                </a:cubicBezTo>
                <a:cubicBezTo>
                  <a:pt x="-188606" y="965029"/>
                  <a:pt x="-29856" y="1266654"/>
                  <a:pt x="420994" y="1285704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0675" y="3627438"/>
            <a:ext cx="3406775" cy="1712912"/>
          </a:xfrm>
          <a:custGeom>
            <a:avLst/>
            <a:gdLst>
              <a:gd name="connsiteX0" fmla="*/ 257175 w 2320925"/>
              <a:gd name="connsiteY0" fmla="*/ 1203325 h 1203325"/>
              <a:gd name="connsiteX1" fmla="*/ 2070100 w 2320925"/>
              <a:gd name="connsiteY1" fmla="*/ 1203325 h 1203325"/>
              <a:gd name="connsiteX2" fmla="*/ 2320925 w 2320925"/>
              <a:gd name="connsiteY2" fmla="*/ 508000 h 1203325"/>
              <a:gd name="connsiteX3" fmla="*/ 2089150 w 2320925"/>
              <a:gd name="connsiteY3" fmla="*/ 349250 h 1203325"/>
              <a:gd name="connsiteX4" fmla="*/ 1863725 w 2320925"/>
              <a:gd name="connsiteY4" fmla="*/ 123825 h 1203325"/>
              <a:gd name="connsiteX5" fmla="*/ 1435100 w 2320925"/>
              <a:gd name="connsiteY5" fmla="*/ 0 h 1203325"/>
              <a:gd name="connsiteX6" fmla="*/ 936625 w 2320925"/>
              <a:gd name="connsiteY6" fmla="*/ 31750 h 1203325"/>
              <a:gd name="connsiteX7" fmla="*/ 650875 w 2320925"/>
              <a:gd name="connsiteY7" fmla="*/ 177800 h 1203325"/>
              <a:gd name="connsiteX8" fmla="*/ 0 w 2320925"/>
              <a:gd name="connsiteY8" fmla="*/ 415925 h 1203325"/>
              <a:gd name="connsiteX9" fmla="*/ 82550 w 2320925"/>
              <a:gd name="connsiteY9" fmla="*/ 1111250 h 1203325"/>
              <a:gd name="connsiteX10" fmla="*/ 257175 w 2320925"/>
              <a:gd name="connsiteY10" fmla="*/ 1203325 h 1203325"/>
              <a:gd name="connsiteX0" fmla="*/ 366911 w 2430661"/>
              <a:gd name="connsiteY0" fmla="*/ 1203325 h 1203325"/>
              <a:gd name="connsiteX1" fmla="*/ 2179836 w 2430661"/>
              <a:gd name="connsiteY1" fmla="*/ 1203325 h 1203325"/>
              <a:gd name="connsiteX2" fmla="*/ 2430661 w 2430661"/>
              <a:gd name="connsiteY2" fmla="*/ 508000 h 1203325"/>
              <a:gd name="connsiteX3" fmla="*/ 2198886 w 2430661"/>
              <a:gd name="connsiteY3" fmla="*/ 349250 h 1203325"/>
              <a:gd name="connsiteX4" fmla="*/ 1973461 w 2430661"/>
              <a:gd name="connsiteY4" fmla="*/ 123825 h 1203325"/>
              <a:gd name="connsiteX5" fmla="*/ 1544836 w 2430661"/>
              <a:gd name="connsiteY5" fmla="*/ 0 h 1203325"/>
              <a:gd name="connsiteX6" fmla="*/ 1046361 w 2430661"/>
              <a:gd name="connsiteY6" fmla="*/ 31750 h 1203325"/>
              <a:gd name="connsiteX7" fmla="*/ 760611 w 2430661"/>
              <a:gd name="connsiteY7" fmla="*/ 177800 h 1203325"/>
              <a:gd name="connsiteX8" fmla="*/ 109736 w 2430661"/>
              <a:gd name="connsiteY8" fmla="*/ 415925 h 1203325"/>
              <a:gd name="connsiteX9" fmla="*/ 192286 w 2430661"/>
              <a:gd name="connsiteY9" fmla="*/ 1111250 h 1203325"/>
              <a:gd name="connsiteX10" fmla="*/ 366911 w 2430661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23825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10965 h 1210965"/>
              <a:gd name="connsiteX1" fmla="*/ 2236737 w 2487562"/>
              <a:gd name="connsiteY1" fmla="*/ 1210965 h 1210965"/>
              <a:gd name="connsiteX2" fmla="*/ 2487562 w 2487562"/>
              <a:gd name="connsiteY2" fmla="*/ 515640 h 1210965"/>
              <a:gd name="connsiteX3" fmla="*/ 2255787 w 2487562"/>
              <a:gd name="connsiteY3" fmla="*/ 356890 h 1210965"/>
              <a:gd name="connsiteX4" fmla="*/ 2030362 w 2487562"/>
              <a:gd name="connsiteY4" fmla="*/ 131465 h 1210965"/>
              <a:gd name="connsiteX5" fmla="*/ 1601737 w 2487562"/>
              <a:gd name="connsiteY5" fmla="*/ 7640 h 1210965"/>
              <a:gd name="connsiteX6" fmla="*/ 1103262 w 2487562"/>
              <a:gd name="connsiteY6" fmla="*/ 39390 h 1210965"/>
              <a:gd name="connsiteX7" fmla="*/ 817512 w 2487562"/>
              <a:gd name="connsiteY7" fmla="*/ 131465 h 1210965"/>
              <a:gd name="connsiteX8" fmla="*/ 166637 w 2487562"/>
              <a:gd name="connsiteY8" fmla="*/ 423565 h 1210965"/>
              <a:gd name="connsiteX9" fmla="*/ 249187 w 2487562"/>
              <a:gd name="connsiteY9" fmla="*/ 1118890 h 1210965"/>
              <a:gd name="connsiteX10" fmla="*/ 423812 w 2487562"/>
              <a:gd name="connsiteY10" fmla="*/ 1210965 h 1210965"/>
              <a:gd name="connsiteX0" fmla="*/ 423812 w 2487562"/>
              <a:gd name="connsiteY0" fmla="*/ 1224763 h 1224763"/>
              <a:gd name="connsiteX1" fmla="*/ 2236737 w 2487562"/>
              <a:gd name="connsiteY1" fmla="*/ 1224763 h 1224763"/>
              <a:gd name="connsiteX2" fmla="*/ 2487562 w 2487562"/>
              <a:gd name="connsiteY2" fmla="*/ 529438 h 1224763"/>
              <a:gd name="connsiteX3" fmla="*/ 2255787 w 2487562"/>
              <a:gd name="connsiteY3" fmla="*/ 370688 h 1224763"/>
              <a:gd name="connsiteX4" fmla="*/ 2030362 w 2487562"/>
              <a:gd name="connsiteY4" fmla="*/ 145263 h 1224763"/>
              <a:gd name="connsiteX5" fmla="*/ 1601737 w 2487562"/>
              <a:gd name="connsiteY5" fmla="*/ 21438 h 1224763"/>
              <a:gd name="connsiteX6" fmla="*/ 1112787 w 2487562"/>
              <a:gd name="connsiteY6" fmla="*/ 30963 h 1224763"/>
              <a:gd name="connsiteX7" fmla="*/ 817512 w 2487562"/>
              <a:gd name="connsiteY7" fmla="*/ 145263 h 1224763"/>
              <a:gd name="connsiteX8" fmla="*/ 166637 w 2487562"/>
              <a:gd name="connsiteY8" fmla="*/ 437363 h 1224763"/>
              <a:gd name="connsiteX9" fmla="*/ 249187 w 2487562"/>
              <a:gd name="connsiteY9" fmla="*/ 1132688 h 1224763"/>
              <a:gd name="connsiteX10" fmla="*/ 423812 w 2487562"/>
              <a:gd name="connsiteY10" fmla="*/ 1224763 h 1224763"/>
              <a:gd name="connsiteX0" fmla="*/ 423812 w 2487562"/>
              <a:gd name="connsiteY0" fmla="*/ 1276040 h 1276040"/>
              <a:gd name="connsiteX1" fmla="*/ 2236737 w 2487562"/>
              <a:gd name="connsiteY1" fmla="*/ 1276040 h 1276040"/>
              <a:gd name="connsiteX2" fmla="*/ 2487562 w 2487562"/>
              <a:gd name="connsiteY2" fmla="*/ 580715 h 1276040"/>
              <a:gd name="connsiteX3" fmla="*/ 2255787 w 2487562"/>
              <a:gd name="connsiteY3" fmla="*/ 421965 h 1276040"/>
              <a:gd name="connsiteX4" fmla="*/ 2030362 w 2487562"/>
              <a:gd name="connsiteY4" fmla="*/ 196540 h 1276040"/>
              <a:gd name="connsiteX5" fmla="*/ 1601737 w 2487562"/>
              <a:gd name="connsiteY5" fmla="*/ 72715 h 1276040"/>
              <a:gd name="connsiteX6" fmla="*/ 1112787 w 2487562"/>
              <a:gd name="connsiteY6" fmla="*/ 82240 h 1276040"/>
              <a:gd name="connsiteX7" fmla="*/ 817512 w 2487562"/>
              <a:gd name="connsiteY7" fmla="*/ 196540 h 1276040"/>
              <a:gd name="connsiteX8" fmla="*/ 166637 w 2487562"/>
              <a:gd name="connsiteY8" fmla="*/ 488640 h 1276040"/>
              <a:gd name="connsiteX9" fmla="*/ 249187 w 2487562"/>
              <a:gd name="connsiteY9" fmla="*/ 1183965 h 1276040"/>
              <a:gd name="connsiteX10" fmla="*/ 423812 w 2487562"/>
              <a:gd name="connsiteY10" fmla="*/ 1276040 h 1276040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8256"/>
              <a:gd name="connsiteY0" fmla="*/ 1359584 h 1359584"/>
              <a:gd name="connsiteX1" fmla="*/ 2236737 w 2488256"/>
              <a:gd name="connsiteY1" fmla="*/ 1359584 h 1359584"/>
              <a:gd name="connsiteX2" fmla="*/ 2487562 w 2488256"/>
              <a:gd name="connsiteY2" fmla="*/ 664259 h 1359584"/>
              <a:gd name="connsiteX3" fmla="*/ 2255787 w 2488256"/>
              <a:gd name="connsiteY3" fmla="*/ 505509 h 1359584"/>
              <a:gd name="connsiteX4" fmla="*/ 2030362 w 2488256"/>
              <a:gd name="connsiteY4" fmla="*/ 280084 h 1359584"/>
              <a:gd name="connsiteX5" fmla="*/ 1601737 w 2488256"/>
              <a:gd name="connsiteY5" fmla="*/ 156259 h 1359584"/>
              <a:gd name="connsiteX6" fmla="*/ 1112787 w 2488256"/>
              <a:gd name="connsiteY6" fmla="*/ 165784 h 1359584"/>
              <a:gd name="connsiteX7" fmla="*/ 817512 w 2488256"/>
              <a:gd name="connsiteY7" fmla="*/ 280084 h 1359584"/>
              <a:gd name="connsiteX8" fmla="*/ 166637 w 2488256"/>
              <a:gd name="connsiteY8" fmla="*/ 572184 h 1359584"/>
              <a:gd name="connsiteX9" fmla="*/ 249187 w 2488256"/>
              <a:gd name="connsiteY9" fmla="*/ 1267509 h 1359584"/>
              <a:gd name="connsiteX10" fmla="*/ 423812 w 2488256"/>
              <a:gd name="connsiteY10" fmla="*/ 1359584 h 1359584"/>
              <a:gd name="connsiteX0" fmla="*/ 423812 w 2613718"/>
              <a:gd name="connsiteY0" fmla="*/ 1359584 h 1359584"/>
              <a:gd name="connsiteX1" fmla="*/ 2236737 w 2613718"/>
              <a:gd name="connsiteY1" fmla="*/ 1359584 h 1359584"/>
              <a:gd name="connsiteX2" fmla="*/ 2487562 w 2613718"/>
              <a:gd name="connsiteY2" fmla="*/ 664259 h 1359584"/>
              <a:gd name="connsiteX3" fmla="*/ 2255787 w 2613718"/>
              <a:gd name="connsiteY3" fmla="*/ 505509 h 1359584"/>
              <a:gd name="connsiteX4" fmla="*/ 2030362 w 2613718"/>
              <a:gd name="connsiteY4" fmla="*/ 280084 h 1359584"/>
              <a:gd name="connsiteX5" fmla="*/ 1601737 w 2613718"/>
              <a:gd name="connsiteY5" fmla="*/ 156259 h 1359584"/>
              <a:gd name="connsiteX6" fmla="*/ 1112787 w 2613718"/>
              <a:gd name="connsiteY6" fmla="*/ 165784 h 1359584"/>
              <a:gd name="connsiteX7" fmla="*/ 817512 w 2613718"/>
              <a:gd name="connsiteY7" fmla="*/ 280084 h 1359584"/>
              <a:gd name="connsiteX8" fmla="*/ 166637 w 2613718"/>
              <a:gd name="connsiteY8" fmla="*/ 572184 h 1359584"/>
              <a:gd name="connsiteX9" fmla="*/ 249187 w 2613718"/>
              <a:gd name="connsiteY9" fmla="*/ 1267509 h 1359584"/>
              <a:gd name="connsiteX10" fmla="*/ 423812 w 2613718"/>
              <a:gd name="connsiteY10" fmla="*/ 1359584 h 1359584"/>
              <a:gd name="connsiteX0" fmla="*/ 423812 w 2679088"/>
              <a:gd name="connsiteY0" fmla="*/ 1359584 h 1359584"/>
              <a:gd name="connsiteX1" fmla="*/ 2236737 w 2679088"/>
              <a:gd name="connsiteY1" fmla="*/ 1359584 h 1359584"/>
              <a:gd name="connsiteX2" fmla="*/ 2487562 w 2679088"/>
              <a:gd name="connsiteY2" fmla="*/ 664259 h 1359584"/>
              <a:gd name="connsiteX3" fmla="*/ 2255787 w 2679088"/>
              <a:gd name="connsiteY3" fmla="*/ 505509 h 1359584"/>
              <a:gd name="connsiteX4" fmla="*/ 2030362 w 2679088"/>
              <a:gd name="connsiteY4" fmla="*/ 280084 h 1359584"/>
              <a:gd name="connsiteX5" fmla="*/ 1601737 w 2679088"/>
              <a:gd name="connsiteY5" fmla="*/ 156259 h 1359584"/>
              <a:gd name="connsiteX6" fmla="*/ 1112787 w 2679088"/>
              <a:gd name="connsiteY6" fmla="*/ 165784 h 1359584"/>
              <a:gd name="connsiteX7" fmla="*/ 817512 w 2679088"/>
              <a:gd name="connsiteY7" fmla="*/ 280084 h 1359584"/>
              <a:gd name="connsiteX8" fmla="*/ 166637 w 2679088"/>
              <a:gd name="connsiteY8" fmla="*/ 572184 h 1359584"/>
              <a:gd name="connsiteX9" fmla="*/ 249187 w 2679088"/>
              <a:gd name="connsiteY9" fmla="*/ 1267509 h 1359584"/>
              <a:gd name="connsiteX10" fmla="*/ 423812 w 2679088"/>
              <a:gd name="connsiteY10" fmla="*/ 1359584 h 135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9088" h="1359584">
                <a:moveTo>
                  <a:pt x="423812" y="1359584"/>
                </a:moveTo>
                <a:lnTo>
                  <a:pt x="2236737" y="1359584"/>
                </a:lnTo>
                <a:cubicBezTo>
                  <a:pt x="2656895" y="1356409"/>
                  <a:pt x="2851629" y="896034"/>
                  <a:pt x="2487562" y="664259"/>
                </a:cubicBezTo>
                <a:cubicBezTo>
                  <a:pt x="2492854" y="595467"/>
                  <a:pt x="2472745" y="428251"/>
                  <a:pt x="2255787" y="505509"/>
                </a:cubicBezTo>
                <a:cubicBezTo>
                  <a:pt x="2253670" y="392267"/>
                  <a:pt x="2242029" y="279026"/>
                  <a:pt x="2030362" y="280084"/>
                </a:cubicBezTo>
                <a:cubicBezTo>
                  <a:pt x="2004962" y="137209"/>
                  <a:pt x="1795412" y="-21541"/>
                  <a:pt x="1601737" y="156259"/>
                </a:cubicBezTo>
                <a:cubicBezTo>
                  <a:pt x="1470504" y="-88216"/>
                  <a:pt x="1209095" y="-15191"/>
                  <a:pt x="1112787" y="165784"/>
                </a:cubicBezTo>
                <a:cubicBezTo>
                  <a:pt x="1008012" y="122392"/>
                  <a:pt x="865137" y="98051"/>
                  <a:pt x="817512" y="280084"/>
                </a:cubicBezTo>
                <a:cubicBezTo>
                  <a:pt x="568804" y="70534"/>
                  <a:pt x="53395" y="245159"/>
                  <a:pt x="166637" y="572184"/>
                </a:cubicBezTo>
                <a:cubicBezTo>
                  <a:pt x="-110646" y="775384"/>
                  <a:pt x="-13280" y="1102409"/>
                  <a:pt x="249187" y="1267509"/>
                </a:cubicBezTo>
                <a:cubicBezTo>
                  <a:pt x="288345" y="1352176"/>
                  <a:pt x="346554" y="1357467"/>
                  <a:pt x="423812" y="1359584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5072063" y="4702175"/>
            <a:ext cx="3154362" cy="1622425"/>
          </a:xfrm>
          <a:custGeom>
            <a:avLst/>
            <a:gdLst>
              <a:gd name="connsiteX0" fmla="*/ 171450 w 2209800"/>
              <a:gd name="connsiteY0" fmla="*/ 1162050 h 1162050"/>
              <a:gd name="connsiteX1" fmla="*/ 2076450 w 2209800"/>
              <a:gd name="connsiteY1" fmla="*/ 1162050 h 1162050"/>
              <a:gd name="connsiteX2" fmla="*/ 2209800 w 2209800"/>
              <a:gd name="connsiteY2" fmla="*/ 476250 h 1162050"/>
              <a:gd name="connsiteX3" fmla="*/ 1701800 w 2209800"/>
              <a:gd name="connsiteY3" fmla="*/ 0 h 1162050"/>
              <a:gd name="connsiteX4" fmla="*/ 1235075 w 2209800"/>
              <a:gd name="connsiteY4" fmla="*/ 63500 h 1162050"/>
              <a:gd name="connsiteX5" fmla="*/ 720725 w 2209800"/>
              <a:gd name="connsiteY5" fmla="*/ 79375 h 1162050"/>
              <a:gd name="connsiteX6" fmla="*/ 177800 w 2209800"/>
              <a:gd name="connsiteY6" fmla="*/ 320675 h 1162050"/>
              <a:gd name="connsiteX7" fmla="*/ 6350 w 2209800"/>
              <a:gd name="connsiteY7" fmla="*/ 552450 h 1162050"/>
              <a:gd name="connsiteX8" fmla="*/ 0 w 2209800"/>
              <a:gd name="connsiteY8" fmla="*/ 790575 h 1162050"/>
              <a:gd name="connsiteX9" fmla="*/ 171450 w 2209800"/>
              <a:gd name="connsiteY9" fmla="*/ 1162050 h 1162050"/>
              <a:gd name="connsiteX0" fmla="*/ 171450 w 2273864"/>
              <a:gd name="connsiteY0" fmla="*/ 1162050 h 1162050"/>
              <a:gd name="connsiteX1" fmla="*/ 2076450 w 2273864"/>
              <a:gd name="connsiteY1" fmla="*/ 1162050 h 1162050"/>
              <a:gd name="connsiteX2" fmla="*/ 2209800 w 2273864"/>
              <a:gd name="connsiteY2" fmla="*/ 476250 h 1162050"/>
              <a:gd name="connsiteX3" fmla="*/ 1701800 w 2273864"/>
              <a:gd name="connsiteY3" fmla="*/ 0 h 1162050"/>
              <a:gd name="connsiteX4" fmla="*/ 1235075 w 2273864"/>
              <a:gd name="connsiteY4" fmla="*/ 63500 h 1162050"/>
              <a:gd name="connsiteX5" fmla="*/ 720725 w 2273864"/>
              <a:gd name="connsiteY5" fmla="*/ 79375 h 1162050"/>
              <a:gd name="connsiteX6" fmla="*/ 177800 w 2273864"/>
              <a:gd name="connsiteY6" fmla="*/ 320675 h 1162050"/>
              <a:gd name="connsiteX7" fmla="*/ 6350 w 2273864"/>
              <a:gd name="connsiteY7" fmla="*/ 552450 h 1162050"/>
              <a:gd name="connsiteX8" fmla="*/ 0 w 2273864"/>
              <a:gd name="connsiteY8" fmla="*/ 790575 h 1162050"/>
              <a:gd name="connsiteX9" fmla="*/ 171450 w 2273864"/>
              <a:gd name="connsiteY9" fmla="*/ 1162050 h 1162050"/>
              <a:gd name="connsiteX0" fmla="*/ 171450 w 2413593"/>
              <a:gd name="connsiteY0" fmla="*/ 1162050 h 1162050"/>
              <a:gd name="connsiteX1" fmla="*/ 2076450 w 2413593"/>
              <a:gd name="connsiteY1" fmla="*/ 1162050 h 1162050"/>
              <a:gd name="connsiteX2" fmla="*/ 2209800 w 2413593"/>
              <a:gd name="connsiteY2" fmla="*/ 476250 h 1162050"/>
              <a:gd name="connsiteX3" fmla="*/ 1701800 w 2413593"/>
              <a:gd name="connsiteY3" fmla="*/ 0 h 1162050"/>
              <a:gd name="connsiteX4" fmla="*/ 1235075 w 2413593"/>
              <a:gd name="connsiteY4" fmla="*/ 63500 h 1162050"/>
              <a:gd name="connsiteX5" fmla="*/ 720725 w 2413593"/>
              <a:gd name="connsiteY5" fmla="*/ 79375 h 1162050"/>
              <a:gd name="connsiteX6" fmla="*/ 177800 w 2413593"/>
              <a:gd name="connsiteY6" fmla="*/ 320675 h 1162050"/>
              <a:gd name="connsiteX7" fmla="*/ 6350 w 2413593"/>
              <a:gd name="connsiteY7" fmla="*/ 552450 h 1162050"/>
              <a:gd name="connsiteX8" fmla="*/ 0 w 2413593"/>
              <a:gd name="connsiteY8" fmla="*/ 790575 h 1162050"/>
              <a:gd name="connsiteX9" fmla="*/ 171450 w 2413593"/>
              <a:gd name="connsiteY9" fmla="*/ 1162050 h 1162050"/>
              <a:gd name="connsiteX0" fmla="*/ 171450 w 2413593"/>
              <a:gd name="connsiteY0" fmla="*/ 1162050 h 1162050"/>
              <a:gd name="connsiteX1" fmla="*/ 2076450 w 2413593"/>
              <a:gd name="connsiteY1" fmla="*/ 1162050 h 1162050"/>
              <a:gd name="connsiteX2" fmla="*/ 2209800 w 2413593"/>
              <a:gd name="connsiteY2" fmla="*/ 476250 h 1162050"/>
              <a:gd name="connsiteX3" fmla="*/ 1701800 w 2413593"/>
              <a:gd name="connsiteY3" fmla="*/ 0 h 1162050"/>
              <a:gd name="connsiteX4" fmla="*/ 1235075 w 2413593"/>
              <a:gd name="connsiteY4" fmla="*/ 63500 h 1162050"/>
              <a:gd name="connsiteX5" fmla="*/ 720725 w 2413593"/>
              <a:gd name="connsiteY5" fmla="*/ 79375 h 1162050"/>
              <a:gd name="connsiteX6" fmla="*/ 177800 w 2413593"/>
              <a:gd name="connsiteY6" fmla="*/ 320675 h 1162050"/>
              <a:gd name="connsiteX7" fmla="*/ 6350 w 2413593"/>
              <a:gd name="connsiteY7" fmla="*/ 552450 h 1162050"/>
              <a:gd name="connsiteX8" fmla="*/ 0 w 2413593"/>
              <a:gd name="connsiteY8" fmla="*/ 790575 h 1162050"/>
              <a:gd name="connsiteX9" fmla="*/ 171450 w 2413593"/>
              <a:gd name="connsiteY9" fmla="*/ 1162050 h 1162050"/>
              <a:gd name="connsiteX0" fmla="*/ 171450 w 2413593"/>
              <a:gd name="connsiteY0" fmla="*/ 1139825 h 1139825"/>
              <a:gd name="connsiteX1" fmla="*/ 2076450 w 2413593"/>
              <a:gd name="connsiteY1" fmla="*/ 1139825 h 1139825"/>
              <a:gd name="connsiteX2" fmla="*/ 2209800 w 2413593"/>
              <a:gd name="connsiteY2" fmla="*/ 454025 h 1139825"/>
              <a:gd name="connsiteX3" fmla="*/ 1704975 w 2413593"/>
              <a:gd name="connsiteY3" fmla="*/ 0 h 1139825"/>
              <a:gd name="connsiteX4" fmla="*/ 1235075 w 2413593"/>
              <a:gd name="connsiteY4" fmla="*/ 41275 h 1139825"/>
              <a:gd name="connsiteX5" fmla="*/ 720725 w 2413593"/>
              <a:gd name="connsiteY5" fmla="*/ 57150 h 1139825"/>
              <a:gd name="connsiteX6" fmla="*/ 177800 w 2413593"/>
              <a:gd name="connsiteY6" fmla="*/ 298450 h 1139825"/>
              <a:gd name="connsiteX7" fmla="*/ 6350 w 2413593"/>
              <a:gd name="connsiteY7" fmla="*/ 530225 h 1139825"/>
              <a:gd name="connsiteX8" fmla="*/ 0 w 2413593"/>
              <a:gd name="connsiteY8" fmla="*/ 768350 h 1139825"/>
              <a:gd name="connsiteX9" fmla="*/ 171450 w 2413593"/>
              <a:gd name="connsiteY9" fmla="*/ 1139825 h 1139825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222960 w 2465103"/>
              <a:gd name="connsiteY0" fmla="*/ 1319019 h 1319019"/>
              <a:gd name="connsiteX1" fmla="*/ 2127960 w 2465103"/>
              <a:gd name="connsiteY1" fmla="*/ 1319019 h 1319019"/>
              <a:gd name="connsiteX2" fmla="*/ 2261310 w 2465103"/>
              <a:gd name="connsiteY2" fmla="*/ 633219 h 1319019"/>
              <a:gd name="connsiteX3" fmla="*/ 1756485 w 2465103"/>
              <a:gd name="connsiteY3" fmla="*/ 179194 h 1319019"/>
              <a:gd name="connsiteX4" fmla="*/ 1286585 w 2465103"/>
              <a:gd name="connsiteY4" fmla="*/ 220469 h 1319019"/>
              <a:gd name="connsiteX5" fmla="*/ 772235 w 2465103"/>
              <a:gd name="connsiteY5" fmla="*/ 236344 h 1319019"/>
              <a:gd name="connsiteX6" fmla="*/ 229310 w 2465103"/>
              <a:gd name="connsiteY6" fmla="*/ 477644 h 1319019"/>
              <a:gd name="connsiteX7" fmla="*/ 57860 w 2465103"/>
              <a:gd name="connsiteY7" fmla="*/ 709419 h 1319019"/>
              <a:gd name="connsiteX8" fmla="*/ 51510 w 2465103"/>
              <a:gd name="connsiteY8" fmla="*/ 947544 h 1319019"/>
              <a:gd name="connsiteX9" fmla="*/ 222960 w 2465103"/>
              <a:gd name="connsiteY9" fmla="*/ 1319019 h 1319019"/>
              <a:gd name="connsiteX0" fmla="*/ 222960 w 2465103"/>
              <a:gd name="connsiteY0" fmla="*/ 1319019 h 1319019"/>
              <a:gd name="connsiteX1" fmla="*/ 2127960 w 2465103"/>
              <a:gd name="connsiteY1" fmla="*/ 1319019 h 1319019"/>
              <a:gd name="connsiteX2" fmla="*/ 2261310 w 2465103"/>
              <a:gd name="connsiteY2" fmla="*/ 633219 h 1319019"/>
              <a:gd name="connsiteX3" fmla="*/ 1756485 w 2465103"/>
              <a:gd name="connsiteY3" fmla="*/ 179194 h 1319019"/>
              <a:gd name="connsiteX4" fmla="*/ 1286585 w 2465103"/>
              <a:gd name="connsiteY4" fmla="*/ 220469 h 1319019"/>
              <a:gd name="connsiteX5" fmla="*/ 772235 w 2465103"/>
              <a:gd name="connsiteY5" fmla="*/ 236344 h 1319019"/>
              <a:gd name="connsiteX6" fmla="*/ 229310 w 2465103"/>
              <a:gd name="connsiteY6" fmla="*/ 477644 h 1319019"/>
              <a:gd name="connsiteX7" fmla="*/ 57860 w 2465103"/>
              <a:gd name="connsiteY7" fmla="*/ 709419 h 1319019"/>
              <a:gd name="connsiteX8" fmla="*/ 51510 w 2465103"/>
              <a:gd name="connsiteY8" fmla="*/ 947544 h 1319019"/>
              <a:gd name="connsiteX9" fmla="*/ 222960 w 2465103"/>
              <a:gd name="connsiteY9" fmla="*/ 1319019 h 1319019"/>
              <a:gd name="connsiteX0" fmla="*/ 226648 w 2468791"/>
              <a:gd name="connsiteY0" fmla="*/ 1319019 h 1319019"/>
              <a:gd name="connsiteX1" fmla="*/ 2131648 w 2468791"/>
              <a:gd name="connsiteY1" fmla="*/ 1319019 h 1319019"/>
              <a:gd name="connsiteX2" fmla="*/ 2264998 w 2468791"/>
              <a:gd name="connsiteY2" fmla="*/ 633219 h 1319019"/>
              <a:gd name="connsiteX3" fmla="*/ 1760173 w 2468791"/>
              <a:gd name="connsiteY3" fmla="*/ 179194 h 1319019"/>
              <a:gd name="connsiteX4" fmla="*/ 1290273 w 2468791"/>
              <a:gd name="connsiteY4" fmla="*/ 220469 h 1319019"/>
              <a:gd name="connsiteX5" fmla="*/ 775923 w 2468791"/>
              <a:gd name="connsiteY5" fmla="*/ 236344 h 1319019"/>
              <a:gd name="connsiteX6" fmla="*/ 232998 w 2468791"/>
              <a:gd name="connsiteY6" fmla="*/ 477644 h 1319019"/>
              <a:gd name="connsiteX7" fmla="*/ 61548 w 2468791"/>
              <a:gd name="connsiteY7" fmla="*/ 709419 h 1319019"/>
              <a:gd name="connsiteX8" fmla="*/ 55198 w 2468791"/>
              <a:gd name="connsiteY8" fmla="*/ 947544 h 1319019"/>
              <a:gd name="connsiteX9" fmla="*/ 226648 w 2468791"/>
              <a:gd name="connsiteY9" fmla="*/ 1319019 h 1319019"/>
              <a:gd name="connsiteX0" fmla="*/ 282836 w 2524979"/>
              <a:gd name="connsiteY0" fmla="*/ 1319019 h 1319019"/>
              <a:gd name="connsiteX1" fmla="*/ 2187836 w 2524979"/>
              <a:gd name="connsiteY1" fmla="*/ 1319019 h 1319019"/>
              <a:gd name="connsiteX2" fmla="*/ 2321186 w 2524979"/>
              <a:gd name="connsiteY2" fmla="*/ 633219 h 1319019"/>
              <a:gd name="connsiteX3" fmla="*/ 1816361 w 2524979"/>
              <a:gd name="connsiteY3" fmla="*/ 179194 h 1319019"/>
              <a:gd name="connsiteX4" fmla="*/ 1346461 w 2524979"/>
              <a:gd name="connsiteY4" fmla="*/ 220469 h 1319019"/>
              <a:gd name="connsiteX5" fmla="*/ 832111 w 2524979"/>
              <a:gd name="connsiteY5" fmla="*/ 236344 h 1319019"/>
              <a:gd name="connsiteX6" fmla="*/ 289186 w 2524979"/>
              <a:gd name="connsiteY6" fmla="*/ 477644 h 1319019"/>
              <a:gd name="connsiteX7" fmla="*/ 117736 w 2524979"/>
              <a:gd name="connsiteY7" fmla="*/ 709419 h 1319019"/>
              <a:gd name="connsiteX8" fmla="*/ 111386 w 2524979"/>
              <a:gd name="connsiteY8" fmla="*/ 947544 h 1319019"/>
              <a:gd name="connsiteX9" fmla="*/ 282836 w 2524979"/>
              <a:gd name="connsiteY9" fmla="*/ 1319019 h 1319019"/>
              <a:gd name="connsiteX0" fmla="*/ 336258 w 2578401"/>
              <a:gd name="connsiteY0" fmla="*/ 1319019 h 1319019"/>
              <a:gd name="connsiteX1" fmla="*/ 2241258 w 2578401"/>
              <a:gd name="connsiteY1" fmla="*/ 1319019 h 1319019"/>
              <a:gd name="connsiteX2" fmla="*/ 2374608 w 2578401"/>
              <a:gd name="connsiteY2" fmla="*/ 633219 h 1319019"/>
              <a:gd name="connsiteX3" fmla="*/ 1869783 w 2578401"/>
              <a:gd name="connsiteY3" fmla="*/ 179194 h 1319019"/>
              <a:gd name="connsiteX4" fmla="*/ 1399883 w 2578401"/>
              <a:gd name="connsiteY4" fmla="*/ 220469 h 1319019"/>
              <a:gd name="connsiteX5" fmla="*/ 885533 w 2578401"/>
              <a:gd name="connsiteY5" fmla="*/ 236344 h 1319019"/>
              <a:gd name="connsiteX6" fmla="*/ 342608 w 2578401"/>
              <a:gd name="connsiteY6" fmla="*/ 477644 h 1319019"/>
              <a:gd name="connsiteX7" fmla="*/ 171158 w 2578401"/>
              <a:gd name="connsiteY7" fmla="*/ 709419 h 1319019"/>
              <a:gd name="connsiteX8" fmla="*/ 164808 w 2578401"/>
              <a:gd name="connsiteY8" fmla="*/ 947544 h 1319019"/>
              <a:gd name="connsiteX9" fmla="*/ 336258 w 2578401"/>
              <a:gd name="connsiteY9" fmla="*/ 1319019 h 1319019"/>
              <a:gd name="connsiteX0" fmla="*/ 323711 w 2565854"/>
              <a:gd name="connsiteY0" fmla="*/ 1319019 h 1319019"/>
              <a:gd name="connsiteX1" fmla="*/ 2228711 w 2565854"/>
              <a:gd name="connsiteY1" fmla="*/ 1319019 h 1319019"/>
              <a:gd name="connsiteX2" fmla="*/ 2362061 w 2565854"/>
              <a:gd name="connsiteY2" fmla="*/ 633219 h 1319019"/>
              <a:gd name="connsiteX3" fmla="*/ 1857236 w 2565854"/>
              <a:gd name="connsiteY3" fmla="*/ 179194 h 1319019"/>
              <a:gd name="connsiteX4" fmla="*/ 1387336 w 2565854"/>
              <a:gd name="connsiteY4" fmla="*/ 220469 h 1319019"/>
              <a:gd name="connsiteX5" fmla="*/ 872986 w 2565854"/>
              <a:gd name="connsiteY5" fmla="*/ 236344 h 1319019"/>
              <a:gd name="connsiteX6" fmla="*/ 330061 w 2565854"/>
              <a:gd name="connsiteY6" fmla="*/ 477644 h 1319019"/>
              <a:gd name="connsiteX7" fmla="*/ 158611 w 2565854"/>
              <a:gd name="connsiteY7" fmla="*/ 709419 h 1319019"/>
              <a:gd name="connsiteX8" fmla="*/ 152261 w 2565854"/>
              <a:gd name="connsiteY8" fmla="*/ 947544 h 1319019"/>
              <a:gd name="connsiteX9" fmla="*/ 323711 w 2565854"/>
              <a:gd name="connsiteY9" fmla="*/ 1319019 h 131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5854" h="1319019">
                <a:moveTo>
                  <a:pt x="323711" y="1319019"/>
                </a:moveTo>
                <a:lnTo>
                  <a:pt x="2228711" y="1319019"/>
                </a:lnTo>
                <a:cubicBezTo>
                  <a:pt x="2606536" y="1287269"/>
                  <a:pt x="2689086" y="814194"/>
                  <a:pt x="2362061" y="633219"/>
                </a:cubicBezTo>
                <a:cubicBezTo>
                  <a:pt x="2659453" y="331594"/>
                  <a:pt x="2283744" y="-176406"/>
                  <a:pt x="1857236" y="179194"/>
                </a:cubicBezTo>
                <a:cubicBezTo>
                  <a:pt x="1719653" y="50077"/>
                  <a:pt x="1540794" y="32086"/>
                  <a:pt x="1387336" y="220469"/>
                </a:cubicBezTo>
                <a:cubicBezTo>
                  <a:pt x="1247636" y="-148889"/>
                  <a:pt x="936486" y="8802"/>
                  <a:pt x="872986" y="236344"/>
                </a:cubicBezTo>
                <a:cubicBezTo>
                  <a:pt x="609461" y="94527"/>
                  <a:pt x="301486" y="241636"/>
                  <a:pt x="330061" y="477644"/>
                </a:cubicBezTo>
                <a:cubicBezTo>
                  <a:pt x="104636" y="466002"/>
                  <a:pt x="41136" y="613111"/>
                  <a:pt x="158611" y="709419"/>
                </a:cubicBezTo>
                <a:cubicBezTo>
                  <a:pt x="70769" y="788794"/>
                  <a:pt x="84528" y="880869"/>
                  <a:pt x="152261" y="947544"/>
                </a:cubicBezTo>
                <a:cubicBezTo>
                  <a:pt x="-127139" y="1033269"/>
                  <a:pt x="6211" y="1299969"/>
                  <a:pt x="323711" y="131901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199" name="Group 11"/>
          <p:cNvGrpSpPr>
            <a:grpSpLocks/>
          </p:cNvGrpSpPr>
          <p:nvPr/>
        </p:nvGrpSpPr>
        <p:grpSpPr bwMode="auto">
          <a:xfrm>
            <a:off x="4064000" y="1866900"/>
            <a:ext cx="369888" cy="647700"/>
            <a:chOff x="2057400" y="2332412"/>
            <a:chExt cx="324766" cy="568896"/>
          </a:xfrm>
        </p:grpSpPr>
        <p:sp>
          <p:nvSpPr>
            <p:cNvPr id="11" name="Oval 10"/>
            <p:cNvSpPr/>
            <p:nvPr/>
          </p:nvSpPr>
          <p:spPr>
            <a:xfrm>
              <a:off x="2057400" y="2743747"/>
              <a:ext cx="157505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214905" y="2562481"/>
              <a:ext cx="158898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224661" y="2332412"/>
              <a:ext cx="157505" cy="157562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 rot="20620448">
            <a:off x="7552351" y="3445072"/>
            <a:ext cx="369802" cy="647785"/>
            <a:chOff x="2057400" y="2332412"/>
            <a:chExt cx="324766" cy="568896"/>
          </a:xfrm>
          <a:solidFill>
            <a:schemeClr val="accent3"/>
          </a:solidFill>
        </p:grpSpPr>
        <p:sp>
          <p:nvSpPr>
            <p:cNvPr id="64" name="Oval 63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 rot="20620448">
            <a:off x="8309607" y="5637899"/>
            <a:ext cx="369802" cy="647785"/>
            <a:chOff x="2057400" y="2332412"/>
            <a:chExt cx="324766" cy="568896"/>
          </a:xfrm>
          <a:solidFill>
            <a:schemeClr val="tx2"/>
          </a:solidFill>
        </p:grpSpPr>
        <p:sp>
          <p:nvSpPr>
            <p:cNvPr id="79" name="Oval 78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 rot="21164505">
            <a:off x="3781851" y="4708140"/>
            <a:ext cx="369802" cy="647785"/>
            <a:chOff x="2057400" y="2332412"/>
            <a:chExt cx="324766" cy="568896"/>
          </a:xfrm>
          <a:solidFill>
            <a:schemeClr val="accent2"/>
          </a:solidFill>
        </p:grpSpPr>
        <p:sp>
          <p:nvSpPr>
            <p:cNvPr id="87" name="Oval 86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203" name="Rectangle 31"/>
          <p:cNvSpPr>
            <a:spLocks noChangeArrowheads="1"/>
          </p:cNvSpPr>
          <p:nvPr/>
        </p:nvSpPr>
        <p:spPr bwMode="auto">
          <a:xfrm>
            <a:off x="1809750" y="1553796"/>
            <a:ext cx="17208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charset="0"/>
              </a:rPr>
              <a:t>Chi </a:t>
            </a:r>
            <a:r>
              <a:rPr lang="en-US" sz="1600" b="1" dirty="0" err="1">
                <a:solidFill>
                  <a:schemeClr val="bg1"/>
                </a:solidFill>
                <a:latin typeface="Arial" charset="0"/>
              </a:rPr>
              <a:t>phí</a:t>
            </a:r>
            <a:r>
              <a:rPr lang="en-US" sz="16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charset="0"/>
              </a:rPr>
              <a:t>phần</a:t>
            </a:r>
            <a:r>
              <a:rPr lang="en-US" sz="16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charset="0"/>
              </a:rPr>
              <a:t>cứng</a:t>
            </a:r>
            <a:r>
              <a:rPr lang="en-US" sz="1600" b="1" dirty="0">
                <a:solidFill>
                  <a:schemeClr val="bg1"/>
                </a:solidFill>
                <a:latin typeface="Arial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charset="0"/>
              </a:rPr>
              <a:t>phầm</a:t>
            </a:r>
            <a:r>
              <a:rPr lang="en-US" sz="16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charset="0"/>
              </a:rPr>
              <a:t>mềm</a:t>
            </a:r>
            <a:endParaRPr lang="en-US" sz="16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04" name="Rectangle 31"/>
          <p:cNvSpPr>
            <a:spLocks noChangeArrowheads="1"/>
          </p:cNvSpPr>
          <p:nvPr/>
        </p:nvSpPr>
        <p:spPr bwMode="auto">
          <a:xfrm>
            <a:off x="4916488" y="3113594"/>
            <a:ext cx="17192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charset="0"/>
              </a:rPr>
              <a:t>Chi </a:t>
            </a:r>
            <a:r>
              <a:rPr lang="en-US" sz="1600" b="1" dirty="0" err="1">
                <a:solidFill>
                  <a:schemeClr val="bg1"/>
                </a:solidFill>
                <a:latin typeface="Arial" charset="0"/>
              </a:rPr>
              <a:t>phí</a:t>
            </a:r>
            <a:r>
              <a:rPr lang="en-US" sz="16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charset="0"/>
              </a:rPr>
              <a:t>đào</a:t>
            </a:r>
            <a:r>
              <a:rPr lang="en-US" sz="16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charset="0"/>
              </a:rPr>
              <a:t>tạo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đi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lại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, </a:t>
            </a:r>
            <a:r>
              <a:rPr lang="en-US" sz="1600" b="1" dirty="0">
                <a:solidFill>
                  <a:schemeClr val="bg1"/>
                </a:solidFill>
                <a:latin typeface="Arial" charset="0"/>
              </a:rPr>
              <a:t>du </a:t>
            </a:r>
            <a:r>
              <a:rPr lang="en-US" sz="1600" b="1" dirty="0" err="1">
                <a:solidFill>
                  <a:schemeClr val="bg1"/>
                </a:solidFill>
                <a:latin typeface="Arial" charset="0"/>
              </a:rPr>
              <a:t>lịch</a:t>
            </a:r>
            <a:endParaRPr lang="en-US" sz="16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05" name="Rectangle 31"/>
          <p:cNvSpPr>
            <a:spLocks noChangeArrowheads="1"/>
          </p:cNvSpPr>
          <p:nvPr/>
        </p:nvSpPr>
        <p:spPr bwMode="auto">
          <a:xfrm>
            <a:off x="5842000" y="5355144"/>
            <a:ext cx="1720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Lương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OT,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bảo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hiểm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xã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hội</a:t>
            </a:r>
            <a:endParaRPr lang="en-US" sz="16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06" name="Rectangle 31"/>
          <p:cNvSpPr>
            <a:spLocks noChangeArrowheads="1"/>
          </p:cNvSpPr>
          <p:nvPr/>
        </p:nvSpPr>
        <p:spPr bwMode="auto">
          <a:xfrm>
            <a:off x="1163638" y="4304219"/>
            <a:ext cx="1720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Chi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phí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tiện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ích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chung</a:t>
            </a:r>
            <a:endParaRPr lang="en-US" sz="1600" b="1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3"/>
          <p:cNvGrpSpPr>
            <a:grpSpLocks/>
          </p:cNvGrpSpPr>
          <p:nvPr/>
        </p:nvGrpSpPr>
        <p:grpSpPr bwMode="auto">
          <a:xfrm>
            <a:off x="1322388" y="922877"/>
            <a:ext cx="6392862" cy="1498600"/>
            <a:chOff x="1292225" y="1295400"/>
            <a:chExt cx="6392862" cy="1498600"/>
          </a:xfrm>
        </p:grpSpPr>
        <p:sp>
          <p:nvSpPr>
            <p:cNvPr id="4" name="Rectangle 3"/>
            <p:cNvSpPr/>
            <p:nvPr/>
          </p:nvSpPr>
          <p:spPr>
            <a:xfrm>
              <a:off x="1292225" y="1295400"/>
              <a:ext cx="6392862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2225" y="1295400"/>
              <a:ext cx="6392862" cy="381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292225" y="1739900"/>
              <a:ext cx="6392862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2" name="Group 15"/>
          <p:cNvGrpSpPr>
            <a:grpSpLocks/>
          </p:cNvGrpSpPr>
          <p:nvPr/>
        </p:nvGrpSpPr>
        <p:grpSpPr bwMode="auto">
          <a:xfrm>
            <a:off x="1322388" y="3962400"/>
            <a:ext cx="6392862" cy="2645777"/>
            <a:chOff x="1292225" y="3124200"/>
            <a:chExt cx="6392862" cy="2645777"/>
          </a:xfrm>
        </p:grpSpPr>
        <p:sp>
          <p:nvSpPr>
            <p:cNvPr id="36" name="Rectangle 35"/>
            <p:cNvSpPr/>
            <p:nvPr/>
          </p:nvSpPr>
          <p:spPr>
            <a:xfrm>
              <a:off x="1292225" y="3124200"/>
              <a:ext cx="6392862" cy="2645777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92225" y="3124200"/>
              <a:ext cx="6392862" cy="381000"/>
            </a:xfrm>
            <a:prstGeom prst="rect">
              <a:avLst/>
            </a:prstGeom>
            <a:solidFill>
              <a:schemeClr val="tx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1292225" y="3568700"/>
              <a:ext cx="6392862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6" name="TextBox 4"/>
          <p:cNvSpPr txBox="1">
            <a:spLocks noChangeArrowheads="1"/>
          </p:cNvSpPr>
          <p:nvPr/>
        </p:nvSpPr>
        <p:spPr bwMode="auto">
          <a:xfrm>
            <a:off x="1855134" y="304513"/>
            <a:ext cx="53684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COST-BENEFIT ANALYSIS</a:t>
            </a:r>
            <a:endParaRPr lang="en-US" sz="3200" b="1" dirty="0">
              <a:solidFill>
                <a:srgbClr val="7F7F7F"/>
              </a:solidFill>
              <a:latin typeface="Arial" charset="0"/>
              <a:ea typeface="Verdana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547813" y="1589627"/>
            <a:ext cx="660400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1570467" y="4593640"/>
            <a:ext cx="660400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620963" y="1550446"/>
            <a:ext cx="4922837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Quá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tích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chi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phí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lợi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ích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sánh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chi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phí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mr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lợi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ích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dự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án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mang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lại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2643617" y="4598105"/>
                <a:ext cx="4764087" cy="94327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Giá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trị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lợi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nhuận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trên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một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đơn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vị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đầu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tư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/>
                  <a:t>ROI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6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charset="0"/>
                          </a:rPr>
                          <m:t>𝐵𝑒𝑛𝑒𝑓𝑖𝑡</m:t>
                        </m:r>
                        <m:r>
                          <a:rPr lang="en-US" sz="1600" i="1">
                            <a:latin typeface="Cambria Math" charset="0"/>
                          </a:rPr>
                          <m:t> −</m:t>
                        </m:r>
                        <m:r>
                          <a:rPr lang="en-US" sz="1600" i="1">
                            <a:latin typeface="Cambria Math" charset="0"/>
                          </a:rPr>
                          <m:t>𝐶𝑜𝑠𝑡</m:t>
                        </m:r>
                      </m:num>
                      <m:den>
                        <m:r>
                          <a:rPr lang="en-US" sz="1600" i="1">
                            <a:latin typeface="Cambria Math" charset="0"/>
                          </a:rPr>
                          <m:t>𝐶𝑜𝑠𝑡</m:t>
                        </m:r>
                      </m:den>
                    </m:f>
                  </m:oMath>
                </a14:m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17" y="4598105"/>
                <a:ext cx="4764087" cy="943272"/>
              </a:xfrm>
              <a:prstGeom prst="rect">
                <a:avLst/>
              </a:prstGeom>
              <a:blipFill rotWithShape="0">
                <a:blip r:embed="rId2"/>
                <a:stretch>
                  <a:fillRect l="-768" t="-1290" b="-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89" name="Rectangle 69"/>
          <p:cNvSpPr>
            <a:spLocks noChangeArrowheads="1"/>
          </p:cNvSpPr>
          <p:nvPr/>
        </p:nvSpPr>
        <p:spPr bwMode="auto">
          <a:xfrm>
            <a:off x="1817688" y="943515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Định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nghĩa</a:t>
            </a:r>
            <a:endParaRPr lang="en-US" sz="16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190" name="Rectangle 70"/>
          <p:cNvSpPr>
            <a:spLocks noChangeArrowheads="1"/>
          </p:cNvSpPr>
          <p:nvPr/>
        </p:nvSpPr>
        <p:spPr bwMode="auto">
          <a:xfrm>
            <a:off x="1840342" y="3962400"/>
            <a:ext cx="34401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ROI(return on investment)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8805" y="5544230"/>
            <a:ext cx="4564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ROI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ROI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</a:t>
            </a:r>
          </a:p>
        </p:txBody>
      </p:sp>
      <p:grpSp>
        <p:nvGrpSpPr>
          <p:cNvPr id="63" name="Group 16"/>
          <p:cNvGrpSpPr>
            <a:grpSpLocks/>
          </p:cNvGrpSpPr>
          <p:nvPr/>
        </p:nvGrpSpPr>
        <p:grpSpPr bwMode="auto">
          <a:xfrm>
            <a:off x="1322388" y="2442115"/>
            <a:ext cx="6392862" cy="1498600"/>
            <a:chOff x="4862513" y="3124200"/>
            <a:chExt cx="6392860" cy="1498600"/>
          </a:xfrm>
        </p:grpSpPr>
        <p:sp>
          <p:nvSpPr>
            <p:cNvPr id="64" name="Rectangle 63"/>
            <p:cNvSpPr/>
            <p:nvPr/>
          </p:nvSpPr>
          <p:spPr>
            <a:xfrm>
              <a:off x="4873626" y="3124200"/>
              <a:ext cx="6381747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873626" y="3124200"/>
              <a:ext cx="6381747" cy="381000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862513" y="3568700"/>
              <a:ext cx="6381747" cy="0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Freeform 69"/>
          <p:cNvSpPr/>
          <p:nvPr/>
        </p:nvSpPr>
        <p:spPr>
          <a:xfrm>
            <a:off x="1503363" y="3084513"/>
            <a:ext cx="661988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55876" y="3044539"/>
            <a:ext cx="4454524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Phần chênh lệch của giá khách hàng so với ngân sách.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74"/>
          <p:cNvSpPr>
            <a:spLocks noChangeArrowheads="1"/>
          </p:cNvSpPr>
          <p:nvPr/>
        </p:nvSpPr>
        <p:spPr bwMode="auto">
          <a:xfrm>
            <a:off x="1828801" y="2452688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Lợi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nhuận</a:t>
            </a:r>
            <a:endParaRPr lang="en-US" sz="1600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65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2968540" y="304513"/>
            <a:ext cx="31037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BIỂU ĐỒ PERT</a:t>
            </a:r>
            <a:endParaRPr lang="en-US" sz="3200" b="1" dirty="0">
              <a:solidFill>
                <a:srgbClr val="7F7F7F"/>
              </a:solidFill>
              <a:latin typeface="Arial" charset="0"/>
              <a:ea typeface="Verdana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206500" y="1090613"/>
            <a:ext cx="2857500" cy="1423987"/>
          </a:xfrm>
          <a:custGeom>
            <a:avLst/>
            <a:gdLst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936750 w 2209800"/>
              <a:gd name="connsiteY4" fmla="*/ 38100 h 1104900"/>
              <a:gd name="connsiteX5" fmla="*/ 1409700 w 2209800"/>
              <a:gd name="connsiteY5" fmla="*/ 107950 h 1104900"/>
              <a:gd name="connsiteX6" fmla="*/ 685800 w 2209800"/>
              <a:gd name="connsiteY6" fmla="*/ 254000 h 1104900"/>
              <a:gd name="connsiteX7" fmla="*/ 0 w 2209800"/>
              <a:gd name="connsiteY7" fmla="*/ 704850 h 1104900"/>
              <a:gd name="connsiteX8" fmla="*/ 260350 w 2209800"/>
              <a:gd name="connsiteY8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09700 w 2209800"/>
              <a:gd name="connsiteY4" fmla="*/ 107950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26369 w 2209800"/>
              <a:gd name="connsiteY4" fmla="*/ 91281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49945 h 1149945"/>
              <a:gd name="connsiteX1" fmla="*/ 1797050 w 2209800"/>
              <a:gd name="connsiteY1" fmla="*/ 1149945 h 1149945"/>
              <a:gd name="connsiteX2" fmla="*/ 2209800 w 2209800"/>
              <a:gd name="connsiteY2" fmla="*/ 635595 h 1149945"/>
              <a:gd name="connsiteX3" fmla="*/ 2012950 w 2209800"/>
              <a:gd name="connsiteY3" fmla="*/ 45045 h 1149945"/>
              <a:gd name="connsiteX4" fmla="*/ 1426369 w 2209800"/>
              <a:gd name="connsiteY4" fmla="*/ 136326 h 1149945"/>
              <a:gd name="connsiteX5" fmla="*/ 685800 w 2209800"/>
              <a:gd name="connsiteY5" fmla="*/ 299045 h 1149945"/>
              <a:gd name="connsiteX6" fmla="*/ 0 w 2209800"/>
              <a:gd name="connsiteY6" fmla="*/ 749895 h 1149945"/>
              <a:gd name="connsiteX7" fmla="*/ 260350 w 2209800"/>
              <a:gd name="connsiteY7" fmla="*/ 1149945 h 1149945"/>
              <a:gd name="connsiteX0" fmla="*/ 260350 w 2209800"/>
              <a:gd name="connsiteY0" fmla="*/ 1151694 h 1151694"/>
              <a:gd name="connsiteX1" fmla="*/ 1797050 w 2209800"/>
              <a:gd name="connsiteY1" fmla="*/ 1151694 h 1151694"/>
              <a:gd name="connsiteX2" fmla="*/ 2209800 w 2209800"/>
              <a:gd name="connsiteY2" fmla="*/ 637344 h 1151694"/>
              <a:gd name="connsiteX3" fmla="*/ 2022475 w 2209800"/>
              <a:gd name="connsiteY3" fmla="*/ 42032 h 1151694"/>
              <a:gd name="connsiteX4" fmla="*/ 1426369 w 2209800"/>
              <a:gd name="connsiteY4" fmla="*/ 138075 h 1151694"/>
              <a:gd name="connsiteX5" fmla="*/ 685800 w 2209800"/>
              <a:gd name="connsiteY5" fmla="*/ 300794 h 1151694"/>
              <a:gd name="connsiteX6" fmla="*/ 0 w 2209800"/>
              <a:gd name="connsiteY6" fmla="*/ 751644 h 1151694"/>
              <a:gd name="connsiteX7" fmla="*/ 260350 w 2209800"/>
              <a:gd name="connsiteY7" fmla="*/ 1151694 h 1151694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16944"/>
              <a:gd name="connsiteY0" fmla="*/ 1205145 h 1205145"/>
              <a:gd name="connsiteX1" fmla="*/ 1797050 w 2216944"/>
              <a:gd name="connsiteY1" fmla="*/ 1205145 h 1205145"/>
              <a:gd name="connsiteX2" fmla="*/ 2216944 w 2216944"/>
              <a:gd name="connsiteY2" fmla="*/ 705083 h 1205145"/>
              <a:gd name="connsiteX3" fmla="*/ 2022475 w 2216944"/>
              <a:gd name="connsiteY3" fmla="*/ 95483 h 1205145"/>
              <a:gd name="connsiteX4" fmla="*/ 1426369 w 2216944"/>
              <a:gd name="connsiteY4" fmla="*/ 191526 h 1205145"/>
              <a:gd name="connsiteX5" fmla="*/ 685800 w 2216944"/>
              <a:gd name="connsiteY5" fmla="*/ 354245 h 1205145"/>
              <a:gd name="connsiteX6" fmla="*/ 0 w 2216944"/>
              <a:gd name="connsiteY6" fmla="*/ 805095 h 1205145"/>
              <a:gd name="connsiteX7" fmla="*/ 260350 w 221694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390126 w 2328995"/>
              <a:gd name="connsiteY0" fmla="*/ 1157520 h 1164664"/>
              <a:gd name="connsiteX1" fmla="*/ 1900632 w 2328995"/>
              <a:gd name="connsiteY1" fmla="*/ 1164664 h 1164664"/>
              <a:gd name="connsiteX2" fmla="*/ 2318145 w 2328995"/>
              <a:gd name="connsiteY2" fmla="*/ 705083 h 1164664"/>
              <a:gd name="connsiteX3" fmla="*/ 2123676 w 2328995"/>
              <a:gd name="connsiteY3" fmla="*/ 95483 h 1164664"/>
              <a:gd name="connsiteX4" fmla="*/ 1527570 w 2328995"/>
              <a:gd name="connsiteY4" fmla="*/ 191526 h 1164664"/>
              <a:gd name="connsiteX5" fmla="*/ 787001 w 2328995"/>
              <a:gd name="connsiteY5" fmla="*/ 354245 h 1164664"/>
              <a:gd name="connsiteX6" fmla="*/ 101201 w 2328995"/>
              <a:gd name="connsiteY6" fmla="*/ 805095 h 1164664"/>
              <a:gd name="connsiteX7" fmla="*/ 390126 w 2328995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8397" h="1164664">
                <a:moveTo>
                  <a:pt x="399528" y="1157520"/>
                </a:moveTo>
                <a:lnTo>
                  <a:pt x="1910034" y="1164664"/>
                </a:lnTo>
                <a:cubicBezTo>
                  <a:pt x="2016661" y="1128946"/>
                  <a:pt x="2266163" y="1043220"/>
                  <a:pt x="2327547" y="705083"/>
                </a:cubicBezTo>
                <a:cubicBezTo>
                  <a:pt x="2336542" y="575703"/>
                  <a:pt x="2390783" y="351070"/>
                  <a:pt x="2133078" y="95483"/>
                </a:cubicBezTo>
                <a:cubicBezTo>
                  <a:pt x="2004226" y="-24109"/>
                  <a:pt x="1708686" y="-69882"/>
                  <a:pt x="1536972" y="191526"/>
                </a:cubicBezTo>
                <a:cubicBezTo>
                  <a:pt x="1252016" y="79078"/>
                  <a:pt x="983728" y="114267"/>
                  <a:pt x="796403" y="354245"/>
                </a:cubicBezTo>
                <a:cubicBezTo>
                  <a:pt x="439215" y="199728"/>
                  <a:pt x="53453" y="485743"/>
                  <a:pt x="110603" y="805095"/>
                </a:cubicBezTo>
                <a:cubicBezTo>
                  <a:pt x="-116939" y="979720"/>
                  <a:pt x="19851" y="1149582"/>
                  <a:pt x="399528" y="1157520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925888" y="2478088"/>
            <a:ext cx="3586162" cy="1614487"/>
          </a:xfrm>
          <a:custGeom>
            <a:avLst/>
            <a:gdLst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704185"/>
              <a:gd name="connsiteY0" fmla="*/ 1006475 h 1006475"/>
              <a:gd name="connsiteX1" fmla="*/ 2200275 w 2704185"/>
              <a:gd name="connsiteY1" fmla="*/ 1006475 h 1006475"/>
              <a:gd name="connsiteX2" fmla="*/ 2679700 w 2704185"/>
              <a:gd name="connsiteY2" fmla="*/ 806450 h 1006475"/>
              <a:gd name="connsiteX3" fmla="*/ 2501900 w 2704185"/>
              <a:gd name="connsiteY3" fmla="*/ 396875 h 1006475"/>
              <a:gd name="connsiteX4" fmla="*/ 1666875 w 2704185"/>
              <a:gd name="connsiteY4" fmla="*/ 0 h 1006475"/>
              <a:gd name="connsiteX5" fmla="*/ 600075 w 2704185"/>
              <a:gd name="connsiteY5" fmla="*/ 25400 h 1006475"/>
              <a:gd name="connsiteX6" fmla="*/ 0 w 2704185"/>
              <a:gd name="connsiteY6" fmla="*/ 615950 h 1006475"/>
              <a:gd name="connsiteX7" fmla="*/ 123825 w 2704185"/>
              <a:gd name="connsiteY7" fmla="*/ 1006475 h 1006475"/>
              <a:gd name="connsiteX0" fmla="*/ 123825 w 2710992"/>
              <a:gd name="connsiteY0" fmla="*/ 1006475 h 1006475"/>
              <a:gd name="connsiteX1" fmla="*/ 2200275 w 2710992"/>
              <a:gd name="connsiteY1" fmla="*/ 1006475 h 1006475"/>
              <a:gd name="connsiteX2" fmla="*/ 2679700 w 2710992"/>
              <a:gd name="connsiteY2" fmla="*/ 806450 h 1006475"/>
              <a:gd name="connsiteX3" fmla="*/ 2501900 w 2710992"/>
              <a:gd name="connsiteY3" fmla="*/ 396875 h 1006475"/>
              <a:gd name="connsiteX4" fmla="*/ 1666875 w 2710992"/>
              <a:gd name="connsiteY4" fmla="*/ 0 h 1006475"/>
              <a:gd name="connsiteX5" fmla="*/ 600075 w 2710992"/>
              <a:gd name="connsiteY5" fmla="*/ 25400 h 1006475"/>
              <a:gd name="connsiteX6" fmla="*/ 0 w 2710992"/>
              <a:gd name="connsiteY6" fmla="*/ 615950 h 1006475"/>
              <a:gd name="connsiteX7" fmla="*/ 123825 w 2710992"/>
              <a:gd name="connsiteY7" fmla="*/ 1006475 h 1006475"/>
              <a:gd name="connsiteX0" fmla="*/ 123825 w 2710992"/>
              <a:gd name="connsiteY0" fmla="*/ 1006475 h 1006475"/>
              <a:gd name="connsiteX1" fmla="*/ 2200275 w 2710992"/>
              <a:gd name="connsiteY1" fmla="*/ 1006475 h 1006475"/>
              <a:gd name="connsiteX2" fmla="*/ 2679700 w 2710992"/>
              <a:gd name="connsiteY2" fmla="*/ 806450 h 1006475"/>
              <a:gd name="connsiteX3" fmla="*/ 2501900 w 2710992"/>
              <a:gd name="connsiteY3" fmla="*/ 396875 h 1006475"/>
              <a:gd name="connsiteX4" fmla="*/ 1666875 w 2710992"/>
              <a:gd name="connsiteY4" fmla="*/ 0 h 1006475"/>
              <a:gd name="connsiteX5" fmla="*/ 600075 w 2710992"/>
              <a:gd name="connsiteY5" fmla="*/ 25400 h 1006475"/>
              <a:gd name="connsiteX6" fmla="*/ 0 w 2710992"/>
              <a:gd name="connsiteY6" fmla="*/ 615950 h 1006475"/>
              <a:gd name="connsiteX7" fmla="*/ 123825 w 2710992"/>
              <a:gd name="connsiteY7" fmla="*/ 1006475 h 1006475"/>
              <a:gd name="connsiteX0" fmla="*/ 123825 w 2710992"/>
              <a:gd name="connsiteY0" fmla="*/ 1101363 h 1101363"/>
              <a:gd name="connsiteX1" fmla="*/ 2200275 w 2710992"/>
              <a:gd name="connsiteY1" fmla="*/ 1101363 h 1101363"/>
              <a:gd name="connsiteX2" fmla="*/ 2679700 w 2710992"/>
              <a:gd name="connsiteY2" fmla="*/ 901338 h 1101363"/>
              <a:gd name="connsiteX3" fmla="*/ 2501900 w 2710992"/>
              <a:gd name="connsiteY3" fmla="*/ 491763 h 1101363"/>
              <a:gd name="connsiteX4" fmla="*/ 1666875 w 2710992"/>
              <a:gd name="connsiteY4" fmla="*/ 94888 h 1101363"/>
              <a:gd name="connsiteX5" fmla="*/ 600075 w 2710992"/>
              <a:gd name="connsiteY5" fmla="*/ 120288 h 1101363"/>
              <a:gd name="connsiteX6" fmla="*/ 0 w 2710992"/>
              <a:gd name="connsiteY6" fmla="*/ 710838 h 1101363"/>
              <a:gd name="connsiteX7" fmla="*/ 123825 w 2710992"/>
              <a:gd name="connsiteY7" fmla="*/ 1101363 h 1101363"/>
              <a:gd name="connsiteX0" fmla="*/ 123825 w 2710992"/>
              <a:gd name="connsiteY0" fmla="*/ 1173121 h 1173121"/>
              <a:gd name="connsiteX1" fmla="*/ 2200275 w 2710992"/>
              <a:gd name="connsiteY1" fmla="*/ 1173121 h 1173121"/>
              <a:gd name="connsiteX2" fmla="*/ 2679700 w 2710992"/>
              <a:gd name="connsiteY2" fmla="*/ 973096 h 1173121"/>
              <a:gd name="connsiteX3" fmla="*/ 2501900 w 2710992"/>
              <a:gd name="connsiteY3" fmla="*/ 563521 h 1173121"/>
              <a:gd name="connsiteX4" fmla="*/ 1666875 w 2710992"/>
              <a:gd name="connsiteY4" fmla="*/ 166646 h 1173121"/>
              <a:gd name="connsiteX5" fmla="*/ 600075 w 2710992"/>
              <a:gd name="connsiteY5" fmla="*/ 192046 h 1173121"/>
              <a:gd name="connsiteX6" fmla="*/ 0 w 2710992"/>
              <a:gd name="connsiteY6" fmla="*/ 782596 h 1173121"/>
              <a:gd name="connsiteX7" fmla="*/ 123825 w 2710992"/>
              <a:gd name="connsiteY7" fmla="*/ 1173121 h 1173121"/>
              <a:gd name="connsiteX0" fmla="*/ 123825 w 2710992"/>
              <a:gd name="connsiteY0" fmla="*/ 1285704 h 1285704"/>
              <a:gd name="connsiteX1" fmla="*/ 2200275 w 2710992"/>
              <a:gd name="connsiteY1" fmla="*/ 1285704 h 1285704"/>
              <a:gd name="connsiteX2" fmla="*/ 2679700 w 2710992"/>
              <a:gd name="connsiteY2" fmla="*/ 1085679 h 1285704"/>
              <a:gd name="connsiteX3" fmla="*/ 2501900 w 2710992"/>
              <a:gd name="connsiteY3" fmla="*/ 676104 h 1285704"/>
              <a:gd name="connsiteX4" fmla="*/ 1666875 w 2710992"/>
              <a:gd name="connsiteY4" fmla="*/ 279229 h 1285704"/>
              <a:gd name="connsiteX5" fmla="*/ 600075 w 2710992"/>
              <a:gd name="connsiteY5" fmla="*/ 304629 h 1285704"/>
              <a:gd name="connsiteX6" fmla="*/ 0 w 2710992"/>
              <a:gd name="connsiteY6" fmla="*/ 895179 h 1285704"/>
              <a:gd name="connsiteX7" fmla="*/ 123825 w 2710992"/>
              <a:gd name="connsiteY7" fmla="*/ 1285704 h 1285704"/>
              <a:gd name="connsiteX0" fmla="*/ 123825 w 2710992"/>
              <a:gd name="connsiteY0" fmla="*/ 1285704 h 1285704"/>
              <a:gd name="connsiteX1" fmla="*/ 2200275 w 2710992"/>
              <a:gd name="connsiteY1" fmla="*/ 1285704 h 1285704"/>
              <a:gd name="connsiteX2" fmla="*/ 2679700 w 2710992"/>
              <a:gd name="connsiteY2" fmla="*/ 1085679 h 1285704"/>
              <a:gd name="connsiteX3" fmla="*/ 2501900 w 2710992"/>
              <a:gd name="connsiteY3" fmla="*/ 676104 h 1285704"/>
              <a:gd name="connsiteX4" fmla="*/ 1666875 w 2710992"/>
              <a:gd name="connsiteY4" fmla="*/ 279229 h 1285704"/>
              <a:gd name="connsiteX5" fmla="*/ 600075 w 2710992"/>
              <a:gd name="connsiteY5" fmla="*/ 304629 h 1285704"/>
              <a:gd name="connsiteX6" fmla="*/ 0 w 2710992"/>
              <a:gd name="connsiteY6" fmla="*/ 895179 h 1285704"/>
              <a:gd name="connsiteX7" fmla="*/ 123825 w 2710992"/>
              <a:gd name="connsiteY7" fmla="*/ 1285704 h 1285704"/>
              <a:gd name="connsiteX0" fmla="*/ 216585 w 2803752"/>
              <a:gd name="connsiteY0" fmla="*/ 1285704 h 1285704"/>
              <a:gd name="connsiteX1" fmla="*/ 2293035 w 2803752"/>
              <a:gd name="connsiteY1" fmla="*/ 1285704 h 1285704"/>
              <a:gd name="connsiteX2" fmla="*/ 2772460 w 2803752"/>
              <a:gd name="connsiteY2" fmla="*/ 1085679 h 1285704"/>
              <a:gd name="connsiteX3" fmla="*/ 2594660 w 2803752"/>
              <a:gd name="connsiteY3" fmla="*/ 676104 h 1285704"/>
              <a:gd name="connsiteX4" fmla="*/ 1759635 w 2803752"/>
              <a:gd name="connsiteY4" fmla="*/ 279229 h 1285704"/>
              <a:gd name="connsiteX5" fmla="*/ 692835 w 2803752"/>
              <a:gd name="connsiteY5" fmla="*/ 304629 h 1285704"/>
              <a:gd name="connsiteX6" fmla="*/ 92760 w 2803752"/>
              <a:gd name="connsiteY6" fmla="*/ 895179 h 1285704"/>
              <a:gd name="connsiteX7" fmla="*/ 216585 w 2803752"/>
              <a:gd name="connsiteY7" fmla="*/ 1285704 h 1285704"/>
              <a:gd name="connsiteX0" fmla="*/ 319131 w 2906298"/>
              <a:gd name="connsiteY0" fmla="*/ 1285704 h 1285704"/>
              <a:gd name="connsiteX1" fmla="*/ 2395581 w 2906298"/>
              <a:gd name="connsiteY1" fmla="*/ 1285704 h 1285704"/>
              <a:gd name="connsiteX2" fmla="*/ 2875006 w 2906298"/>
              <a:gd name="connsiteY2" fmla="*/ 1085679 h 1285704"/>
              <a:gd name="connsiteX3" fmla="*/ 2697206 w 2906298"/>
              <a:gd name="connsiteY3" fmla="*/ 676104 h 1285704"/>
              <a:gd name="connsiteX4" fmla="*/ 1862181 w 2906298"/>
              <a:gd name="connsiteY4" fmla="*/ 279229 h 1285704"/>
              <a:gd name="connsiteX5" fmla="*/ 795381 w 2906298"/>
              <a:gd name="connsiteY5" fmla="*/ 304629 h 1285704"/>
              <a:gd name="connsiteX6" fmla="*/ 195306 w 2906298"/>
              <a:gd name="connsiteY6" fmla="*/ 895179 h 1285704"/>
              <a:gd name="connsiteX7" fmla="*/ 319131 w 2906298"/>
              <a:gd name="connsiteY7" fmla="*/ 1285704 h 1285704"/>
              <a:gd name="connsiteX0" fmla="*/ 420994 w 3008161"/>
              <a:gd name="connsiteY0" fmla="*/ 1285704 h 1285704"/>
              <a:gd name="connsiteX1" fmla="*/ 2497444 w 3008161"/>
              <a:gd name="connsiteY1" fmla="*/ 1285704 h 1285704"/>
              <a:gd name="connsiteX2" fmla="*/ 2976869 w 3008161"/>
              <a:gd name="connsiteY2" fmla="*/ 1085679 h 1285704"/>
              <a:gd name="connsiteX3" fmla="*/ 2799069 w 3008161"/>
              <a:gd name="connsiteY3" fmla="*/ 676104 h 1285704"/>
              <a:gd name="connsiteX4" fmla="*/ 1964044 w 3008161"/>
              <a:gd name="connsiteY4" fmla="*/ 279229 h 1285704"/>
              <a:gd name="connsiteX5" fmla="*/ 897244 w 3008161"/>
              <a:gd name="connsiteY5" fmla="*/ 304629 h 1285704"/>
              <a:gd name="connsiteX6" fmla="*/ 297169 w 3008161"/>
              <a:gd name="connsiteY6" fmla="*/ 895179 h 1285704"/>
              <a:gd name="connsiteX7" fmla="*/ 420994 w 3008161"/>
              <a:gd name="connsiteY7" fmla="*/ 1285704 h 128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8161" h="1285704">
                <a:moveTo>
                  <a:pt x="420994" y="1285704"/>
                </a:moveTo>
                <a:lnTo>
                  <a:pt x="2497444" y="1285704"/>
                </a:lnTo>
                <a:cubicBezTo>
                  <a:pt x="2800127" y="1269829"/>
                  <a:pt x="2934536" y="1209504"/>
                  <a:pt x="2976869" y="1085679"/>
                </a:cubicBezTo>
                <a:cubicBezTo>
                  <a:pt x="3073177" y="872954"/>
                  <a:pt x="2928186" y="730079"/>
                  <a:pt x="2799069" y="676104"/>
                </a:cubicBezTo>
                <a:cubicBezTo>
                  <a:pt x="2787427" y="258062"/>
                  <a:pt x="2299536" y="49571"/>
                  <a:pt x="1964044" y="279229"/>
                </a:cubicBezTo>
                <a:cubicBezTo>
                  <a:pt x="1792594" y="-106004"/>
                  <a:pt x="1087744" y="-88013"/>
                  <a:pt x="897244" y="304629"/>
                </a:cubicBezTo>
                <a:cubicBezTo>
                  <a:pt x="468619" y="101429"/>
                  <a:pt x="1894" y="488779"/>
                  <a:pt x="297169" y="895179"/>
                </a:cubicBezTo>
                <a:cubicBezTo>
                  <a:pt x="-188606" y="965029"/>
                  <a:pt x="-29856" y="1266654"/>
                  <a:pt x="420994" y="1285704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320675" y="3627438"/>
            <a:ext cx="3406775" cy="1712912"/>
          </a:xfrm>
          <a:custGeom>
            <a:avLst/>
            <a:gdLst>
              <a:gd name="connsiteX0" fmla="*/ 257175 w 2320925"/>
              <a:gd name="connsiteY0" fmla="*/ 1203325 h 1203325"/>
              <a:gd name="connsiteX1" fmla="*/ 2070100 w 2320925"/>
              <a:gd name="connsiteY1" fmla="*/ 1203325 h 1203325"/>
              <a:gd name="connsiteX2" fmla="*/ 2320925 w 2320925"/>
              <a:gd name="connsiteY2" fmla="*/ 508000 h 1203325"/>
              <a:gd name="connsiteX3" fmla="*/ 2089150 w 2320925"/>
              <a:gd name="connsiteY3" fmla="*/ 349250 h 1203325"/>
              <a:gd name="connsiteX4" fmla="*/ 1863725 w 2320925"/>
              <a:gd name="connsiteY4" fmla="*/ 123825 h 1203325"/>
              <a:gd name="connsiteX5" fmla="*/ 1435100 w 2320925"/>
              <a:gd name="connsiteY5" fmla="*/ 0 h 1203325"/>
              <a:gd name="connsiteX6" fmla="*/ 936625 w 2320925"/>
              <a:gd name="connsiteY6" fmla="*/ 31750 h 1203325"/>
              <a:gd name="connsiteX7" fmla="*/ 650875 w 2320925"/>
              <a:gd name="connsiteY7" fmla="*/ 177800 h 1203325"/>
              <a:gd name="connsiteX8" fmla="*/ 0 w 2320925"/>
              <a:gd name="connsiteY8" fmla="*/ 415925 h 1203325"/>
              <a:gd name="connsiteX9" fmla="*/ 82550 w 2320925"/>
              <a:gd name="connsiteY9" fmla="*/ 1111250 h 1203325"/>
              <a:gd name="connsiteX10" fmla="*/ 257175 w 2320925"/>
              <a:gd name="connsiteY10" fmla="*/ 1203325 h 1203325"/>
              <a:gd name="connsiteX0" fmla="*/ 366911 w 2430661"/>
              <a:gd name="connsiteY0" fmla="*/ 1203325 h 1203325"/>
              <a:gd name="connsiteX1" fmla="*/ 2179836 w 2430661"/>
              <a:gd name="connsiteY1" fmla="*/ 1203325 h 1203325"/>
              <a:gd name="connsiteX2" fmla="*/ 2430661 w 2430661"/>
              <a:gd name="connsiteY2" fmla="*/ 508000 h 1203325"/>
              <a:gd name="connsiteX3" fmla="*/ 2198886 w 2430661"/>
              <a:gd name="connsiteY3" fmla="*/ 349250 h 1203325"/>
              <a:gd name="connsiteX4" fmla="*/ 1973461 w 2430661"/>
              <a:gd name="connsiteY4" fmla="*/ 123825 h 1203325"/>
              <a:gd name="connsiteX5" fmla="*/ 1544836 w 2430661"/>
              <a:gd name="connsiteY5" fmla="*/ 0 h 1203325"/>
              <a:gd name="connsiteX6" fmla="*/ 1046361 w 2430661"/>
              <a:gd name="connsiteY6" fmla="*/ 31750 h 1203325"/>
              <a:gd name="connsiteX7" fmla="*/ 760611 w 2430661"/>
              <a:gd name="connsiteY7" fmla="*/ 177800 h 1203325"/>
              <a:gd name="connsiteX8" fmla="*/ 109736 w 2430661"/>
              <a:gd name="connsiteY8" fmla="*/ 415925 h 1203325"/>
              <a:gd name="connsiteX9" fmla="*/ 192286 w 2430661"/>
              <a:gd name="connsiteY9" fmla="*/ 1111250 h 1203325"/>
              <a:gd name="connsiteX10" fmla="*/ 366911 w 2430661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23825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10965 h 1210965"/>
              <a:gd name="connsiteX1" fmla="*/ 2236737 w 2487562"/>
              <a:gd name="connsiteY1" fmla="*/ 1210965 h 1210965"/>
              <a:gd name="connsiteX2" fmla="*/ 2487562 w 2487562"/>
              <a:gd name="connsiteY2" fmla="*/ 515640 h 1210965"/>
              <a:gd name="connsiteX3" fmla="*/ 2255787 w 2487562"/>
              <a:gd name="connsiteY3" fmla="*/ 356890 h 1210965"/>
              <a:gd name="connsiteX4" fmla="*/ 2030362 w 2487562"/>
              <a:gd name="connsiteY4" fmla="*/ 131465 h 1210965"/>
              <a:gd name="connsiteX5" fmla="*/ 1601737 w 2487562"/>
              <a:gd name="connsiteY5" fmla="*/ 7640 h 1210965"/>
              <a:gd name="connsiteX6" fmla="*/ 1103262 w 2487562"/>
              <a:gd name="connsiteY6" fmla="*/ 39390 h 1210965"/>
              <a:gd name="connsiteX7" fmla="*/ 817512 w 2487562"/>
              <a:gd name="connsiteY7" fmla="*/ 131465 h 1210965"/>
              <a:gd name="connsiteX8" fmla="*/ 166637 w 2487562"/>
              <a:gd name="connsiteY8" fmla="*/ 423565 h 1210965"/>
              <a:gd name="connsiteX9" fmla="*/ 249187 w 2487562"/>
              <a:gd name="connsiteY9" fmla="*/ 1118890 h 1210965"/>
              <a:gd name="connsiteX10" fmla="*/ 423812 w 2487562"/>
              <a:gd name="connsiteY10" fmla="*/ 1210965 h 1210965"/>
              <a:gd name="connsiteX0" fmla="*/ 423812 w 2487562"/>
              <a:gd name="connsiteY0" fmla="*/ 1224763 h 1224763"/>
              <a:gd name="connsiteX1" fmla="*/ 2236737 w 2487562"/>
              <a:gd name="connsiteY1" fmla="*/ 1224763 h 1224763"/>
              <a:gd name="connsiteX2" fmla="*/ 2487562 w 2487562"/>
              <a:gd name="connsiteY2" fmla="*/ 529438 h 1224763"/>
              <a:gd name="connsiteX3" fmla="*/ 2255787 w 2487562"/>
              <a:gd name="connsiteY3" fmla="*/ 370688 h 1224763"/>
              <a:gd name="connsiteX4" fmla="*/ 2030362 w 2487562"/>
              <a:gd name="connsiteY4" fmla="*/ 145263 h 1224763"/>
              <a:gd name="connsiteX5" fmla="*/ 1601737 w 2487562"/>
              <a:gd name="connsiteY5" fmla="*/ 21438 h 1224763"/>
              <a:gd name="connsiteX6" fmla="*/ 1112787 w 2487562"/>
              <a:gd name="connsiteY6" fmla="*/ 30963 h 1224763"/>
              <a:gd name="connsiteX7" fmla="*/ 817512 w 2487562"/>
              <a:gd name="connsiteY7" fmla="*/ 145263 h 1224763"/>
              <a:gd name="connsiteX8" fmla="*/ 166637 w 2487562"/>
              <a:gd name="connsiteY8" fmla="*/ 437363 h 1224763"/>
              <a:gd name="connsiteX9" fmla="*/ 249187 w 2487562"/>
              <a:gd name="connsiteY9" fmla="*/ 1132688 h 1224763"/>
              <a:gd name="connsiteX10" fmla="*/ 423812 w 2487562"/>
              <a:gd name="connsiteY10" fmla="*/ 1224763 h 1224763"/>
              <a:gd name="connsiteX0" fmla="*/ 423812 w 2487562"/>
              <a:gd name="connsiteY0" fmla="*/ 1276040 h 1276040"/>
              <a:gd name="connsiteX1" fmla="*/ 2236737 w 2487562"/>
              <a:gd name="connsiteY1" fmla="*/ 1276040 h 1276040"/>
              <a:gd name="connsiteX2" fmla="*/ 2487562 w 2487562"/>
              <a:gd name="connsiteY2" fmla="*/ 580715 h 1276040"/>
              <a:gd name="connsiteX3" fmla="*/ 2255787 w 2487562"/>
              <a:gd name="connsiteY3" fmla="*/ 421965 h 1276040"/>
              <a:gd name="connsiteX4" fmla="*/ 2030362 w 2487562"/>
              <a:gd name="connsiteY4" fmla="*/ 196540 h 1276040"/>
              <a:gd name="connsiteX5" fmla="*/ 1601737 w 2487562"/>
              <a:gd name="connsiteY5" fmla="*/ 72715 h 1276040"/>
              <a:gd name="connsiteX6" fmla="*/ 1112787 w 2487562"/>
              <a:gd name="connsiteY6" fmla="*/ 82240 h 1276040"/>
              <a:gd name="connsiteX7" fmla="*/ 817512 w 2487562"/>
              <a:gd name="connsiteY7" fmla="*/ 196540 h 1276040"/>
              <a:gd name="connsiteX8" fmla="*/ 166637 w 2487562"/>
              <a:gd name="connsiteY8" fmla="*/ 488640 h 1276040"/>
              <a:gd name="connsiteX9" fmla="*/ 249187 w 2487562"/>
              <a:gd name="connsiteY9" fmla="*/ 1183965 h 1276040"/>
              <a:gd name="connsiteX10" fmla="*/ 423812 w 2487562"/>
              <a:gd name="connsiteY10" fmla="*/ 1276040 h 1276040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8256"/>
              <a:gd name="connsiteY0" fmla="*/ 1359584 h 1359584"/>
              <a:gd name="connsiteX1" fmla="*/ 2236737 w 2488256"/>
              <a:gd name="connsiteY1" fmla="*/ 1359584 h 1359584"/>
              <a:gd name="connsiteX2" fmla="*/ 2487562 w 2488256"/>
              <a:gd name="connsiteY2" fmla="*/ 664259 h 1359584"/>
              <a:gd name="connsiteX3" fmla="*/ 2255787 w 2488256"/>
              <a:gd name="connsiteY3" fmla="*/ 505509 h 1359584"/>
              <a:gd name="connsiteX4" fmla="*/ 2030362 w 2488256"/>
              <a:gd name="connsiteY4" fmla="*/ 280084 h 1359584"/>
              <a:gd name="connsiteX5" fmla="*/ 1601737 w 2488256"/>
              <a:gd name="connsiteY5" fmla="*/ 156259 h 1359584"/>
              <a:gd name="connsiteX6" fmla="*/ 1112787 w 2488256"/>
              <a:gd name="connsiteY6" fmla="*/ 165784 h 1359584"/>
              <a:gd name="connsiteX7" fmla="*/ 817512 w 2488256"/>
              <a:gd name="connsiteY7" fmla="*/ 280084 h 1359584"/>
              <a:gd name="connsiteX8" fmla="*/ 166637 w 2488256"/>
              <a:gd name="connsiteY8" fmla="*/ 572184 h 1359584"/>
              <a:gd name="connsiteX9" fmla="*/ 249187 w 2488256"/>
              <a:gd name="connsiteY9" fmla="*/ 1267509 h 1359584"/>
              <a:gd name="connsiteX10" fmla="*/ 423812 w 2488256"/>
              <a:gd name="connsiteY10" fmla="*/ 1359584 h 1359584"/>
              <a:gd name="connsiteX0" fmla="*/ 423812 w 2613718"/>
              <a:gd name="connsiteY0" fmla="*/ 1359584 h 1359584"/>
              <a:gd name="connsiteX1" fmla="*/ 2236737 w 2613718"/>
              <a:gd name="connsiteY1" fmla="*/ 1359584 h 1359584"/>
              <a:gd name="connsiteX2" fmla="*/ 2487562 w 2613718"/>
              <a:gd name="connsiteY2" fmla="*/ 664259 h 1359584"/>
              <a:gd name="connsiteX3" fmla="*/ 2255787 w 2613718"/>
              <a:gd name="connsiteY3" fmla="*/ 505509 h 1359584"/>
              <a:gd name="connsiteX4" fmla="*/ 2030362 w 2613718"/>
              <a:gd name="connsiteY4" fmla="*/ 280084 h 1359584"/>
              <a:gd name="connsiteX5" fmla="*/ 1601737 w 2613718"/>
              <a:gd name="connsiteY5" fmla="*/ 156259 h 1359584"/>
              <a:gd name="connsiteX6" fmla="*/ 1112787 w 2613718"/>
              <a:gd name="connsiteY6" fmla="*/ 165784 h 1359584"/>
              <a:gd name="connsiteX7" fmla="*/ 817512 w 2613718"/>
              <a:gd name="connsiteY7" fmla="*/ 280084 h 1359584"/>
              <a:gd name="connsiteX8" fmla="*/ 166637 w 2613718"/>
              <a:gd name="connsiteY8" fmla="*/ 572184 h 1359584"/>
              <a:gd name="connsiteX9" fmla="*/ 249187 w 2613718"/>
              <a:gd name="connsiteY9" fmla="*/ 1267509 h 1359584"/>
              <a:gd name="connsiteX10" fmla="*/ 423812 w 2613718"/>
              <a:gd name="connsiteY10" fmla="*/ 1359584 h 1359584"/>
              <a:gd name="connsiteX0" fmla="*/ 423812 w 2679088"/>
              <a:gd name="connsiteY0" fmla="*/ 1359584 h 1359584"/>
              <a:gd name="connsiteX1" fmla="*/ 2236737 w 2679088"/>
              <a:gd name="connsiteY1" fmla="*/ 1359584 h 1359584"/>
              <a:gd name="connsiteX2" fmla="*/ 2487562 w 2679088"/>
              <a:gd name="connsiteY2" fmla="*/ 664259 h 1359584"/>
              <a:gd name="connsiteX3" fmla="*/ 2255787 w 2679088"/>
              <a:gd name="connsiteY3" fmla="*/ 505509 h 1359584"/>
              <a:gd name="connsiteX4" fmla="*/ 2030362 w 2679088"/>
              <a:gd name="connsiteY4" fmla="*/ 280084 h 1359584"/>
              <a:gd name="connsiteX5" fmla="*/ 1601737 w 2679088"/>
              <a:gd name="connsiteY5" fmla="*/ 156259 h 1359584"/>
              <a:gd name="connsiteX6" fmla="*/ 1112787 w 2679088"/>
              <a:gd name="connsiteY6" fmla="*/ 165784 h 1359584"/>
              <a:gd name="connsiteX7" fmla="*/ 817512 w 2679088"/>
              <a:gd name="connsiteY7" fmla="*/ 280084 h 1359584"/>
              <a:gd name="connsiteX8" fmla="*/ 166637 w 2679088"/>
              <a:gd name="connsiteY8" fmla="*/ 572184 h 1359584"/>
              <a:gd name="connsiteX9" fmla="*/ 249187 w 2679088"/>
              <a:gd name="connsiteY9" fmla="*/ 1267509 h 1359584"/>
              <a:gd name="connsiteX10" fmla="*/ 423812 w 2679088"/>
              <a:gd name="connsiteY10" fmla="*/ 1359584 h 135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9088" h="1359584">
                <a:moveTo>
                  <a:pt x="423812" y="1359584"/>
                </a:moveTo>
                <a:lnTo>
                  <a:pt x="2236737" y="1359584"/>
                </a:lnTo>
                <a:cubicBezTo>
                  <a:pt x="2656895" y="1356409"/>
                  <a:pt x="2851629" y="896034"/>
                  <a:pt x="2487562" y="664259"/>
                </a:cubicBezTo>
                <a:cubicBezTo>
                  <a:pt x="2492854" y="595467"/>
                  <a:pt x="2472745" y="428251"/>
                  <a:pt x="2255787" y="505509"/>
                </a:cubicBezTo>
                <a:cubicBezTo>
                  <a:pt x="2253670" y="392267"/>
                  <a:pt x="2242029" y="279026"/>
                  <a:pt x="2030362" y="280084"/>
                </a:cubicBezTo>
                <a:cubicBezTo>
                  <a:pt x="2004962" y="137209"/>
                  <a:pt x="1795412" y="-21541"/>
                  <a:pt x="1601737" y="156259"/>
                </a:cubicBezTo>
                <a:cubicBezTo>
                  <a:pt x="1470504" y="-88216"/>
                  <a:pt x="1209095" y="-15191"/>
                  <a:pt x="1112787" y="165784"/>
                </a:cubicBezTo>
                <a:cubicBezTo>
                  <a:pt x="1008012" y="122392"/>
                  <a:pt x="865137" y="98051"/>
                  <a:pt x="817512" y="280084"/>
                </a:cubicBezTo>
                <a:cubicBezTo>
                  <a:pt x="568804" y="70534"/>
                  <a:pt x="53395" y="245159"/>
                  <a:pt x="166637" y="572184"/>
                </a:cubicBezTo>
                <a:cubicBezTo>
                  <a:pt x="-110646" y="775384"/>
                  <a:pt x="-13280" y="1102409"/>
                  <a:pt x="249187" y="1267509"/>
                </a:cubicBezTo>
                <a:cubicBezTo>
                  <a:pt x="288345" y="1352176"/>
                  <a:pt x="346554" y="1357467"/>
                  <a:pt x="423812" y="1359584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072063" y="4702175"/>
            <a:ext cx="3154362" cy="1622425"/>
          </a:xfrm>
          <a:custGeom>
            <a:avLst/>
            <a:gdLst>
              <a:gd name="connsiteX0" fmla="*/ 171450 w 2209800"/>
              <a:gd name="connsiteY0" fmla="*/ 1162050 h 1162050"/>
              <a:gd name="connsiteX1" fmla="*/ 2076450 w 2209800"/>
              <a:gd name="connsiteY1" fmla="*/ 1162050 h 1162050"/>
              <a:gd name="connsiteX2" fmla="*/ 2209800 w 2209800"/>
              <a:gd name="connsiteY2" fmla="*/ 476250 h 1162050"/>
              <a:gd name="connsiteX3" fmla="*/ 1701800 w 2209800"/>
              <a:gd name="connsiteY3" fmla="*/ 0 h 1162050"/>
              <a:gd name="connsiteX4" fmla="*/ 1235075 w 2209800"/>
              <a:gd name="connsiteY4" fmla="*/ 63500 h 1162050"/>
              <a:gd name="connsiteX5" fmla="*/ 720725 w 2209800"/>
              <a:gd name="connsiteY5" fmla="*/ 79375 h 1162050"/>
              <a:gd name="connsiteX6" fmla="*/ 177800 w 2209800"/>
              <a:gd name="connsiteY6" fmla="*/ 320675 h 1162050"/>
              <a:gd name="connsiteX7" fmla="*/ 6350 w 2209800"/>
              <a:gd name="connsiteY7" fmla="*/ 552450 h 1162050"/>
              <a:gd name="connsiteX8" fmla="*/ 0 w 2209800"/>
              <a:gd name="connsiteY8" fmla="*/ 790575 h 1162050"/>
              <a:gd name="connsiteX9" fmla="*/ 171450 w 2209800"/>
              <a:gd name="connsiteY9" fmla="*/ 1162050 h 1162050"/>
              <a:gd name="connsiteX0" fmla="*/ 171450 w 2273864"/>
              <a:gd name="connsiteY0" fmla="*/ 1162050 h 1162050"/>
              <a:gd name="connsiteX1" fmla="*/ 2076450 w 2273864"/>
              <a:gd name="connsiteY1" fmla="*/ 1162050 h 1162050"/>
              <a:gd name="connsiteX2" fmla="*/ 2209800 w 2273864"/>
              <a:gd name="connsiteY2" fmla="*/ 476250 h 1162050"/>
              <a:gd name="connsiteX3" fmla="*/ 1701800 w 2273864"/>
              <a:gd name="connsiteY3" fmla="*/ 0 h 1162050"/>
              <a:gd name="connsiteX4" fmla="*/ 1235075 w 2273864"/>
              <a:gd name="connsiteY4" fmla="*/ 63500 h 1162050"/>
              <a:gd name="connsiteX5" fmla="*/ 720725 w 2273864"/>
              <a:gd name="connsiteY5" fmla="*/ 79375 h 1162050"/>
              <a:gd name="connsiteX6" fmla="*/ 177800 w 2273864"/>
              <a:gd name="connsiteY6" fmla="*/ 320675 h 1162050"/>
              <a:gd name="connsiteX7" fmla="*/ 6350 w 2273864"/>
              <a:gd name="connsiteY7" fmla="*/ 552450 h 1162050"/>
              <a:gd name="connsiteX8" fmla="*/ 0 w 2273864"/>
              <a:gd name="connsiteY8" fmla="*/ 790575 h 1162050"/>
              <a:gd name="connsiteX9" fmla="*/ 171450 w 2273864"/>
              <a:gd name="connsiteY9" fmla="*/ 1162050 h 1162050"/>
              <a:gd name="connsiteX0" fmla="*/ 171450 w 2413593"/>
              <a:gd name="connsiteY0" fmla="*/ 1162050 h 1162050"/>
              <a:gd name="connsiteX1" fmla="*/ 2076450 w 2413593"/>
              <a:gd name="connsiteY1" fmla="*/ 1162050 h 1162050"/>
              <a:gd name="connsiteX2" fmla="*/ 2209800 w 2413593"/>
              <a:gd name="connsiteY2" fmla="*/ 476250 h 1162050"/>
              <a:gd name="connsiteX3" fmla="*/ 1701800 w 2413593"/>
              <a:gd name="connsiteY3" fmla="*/ 0 h 1162050"/>
              <a:gd name="connsiteX4" fmla="*/ 1235075 w 2413593"/>
              <a:gd name="connsiteY4" fmla="*/ 63500 h 1162050"/>
              <a:gd name="connsiteX5" fmla="*/ 720725 w 2413593"/>
              <a:gd name="connsiteY5" fmla="*/ 79375 h 1162050"/>
              <a:gd name="connsiteX6" fmla="*/ 177800 w 2413593"/>
              <a:gd name="connsiteY6" fmla="*/ 320675 h 1162050"/>
              <a:gd name="connsiteX7" fmla="*/ 6350 w 2413593"/>
              <a:gd name="connsiteY7" fmla="*/ 552450 h 1162050"/>
              <a:gd name="connsiteX8" fmla="*/ 0 w 2413593"/>
              <a:gd name="connsiteY8" fmla="*/ 790575 h 1162050"/>
              <a:gd name="connsiteX9" fmla="*/ 171450 w 2413593"/>
              <a:gd name="connsiteY9" fmla="*/ 1162050 h 1162050"/>
              <a:gd name="connsiteX0" fmla="*/ 171450 w 2413593"/>
              <a:gd name="connsiteY0" fmla="*/ 1162050 h 1162050"/>
              <a:gd name="connsiteX1" fmla="*/ 2076450 w 2413593"/>
              <a:gd name="connsiteY1" fmla="*/ 1162050 h 1162050"/>
              <a:gd name="connsiteX2" fmla="*/ 2209800 w 2413593"/>
              <a:gd name="connsiteY2" fmla="*/ 476250 h 1162050"/>
              <a:gd name="connsiteX3" fmla="*/ 1701800 w 2413593"/>
              <a:gd name="connsiteY3" fmla="*/ 0 h 1162050"/>
              <a:gd name="connsiteX4" fmla="*/ 1235075 w 2413593"/>
              <a:gd name="connsiteY4" fmla="*/ 63500 h 1162050"/>
              <a:gd name="connsiteX5" fmla="*/ 720725 w 2413593"/>
              <a:gd name="connsiteY5" fmla="*/ 79375 h 1162050"/>
              <a:gd name="connsiteX6" fmla="*/ 177800 w 2413593"/>
              <a:gd name="connsiteY6" fmla="*/ 320675 h 1162050"/>
              <a:gd name="connsiteX7" fmla="*/ 6350 w 2413593"/>
              <a:gd name="connsiteY7" fmla="*/ 552450 h 1162050"/>
              <a:gd name="connsiteX8" fmla="*/ 0 w 2413593"/>
              <a:gd name="connsiteY8" fmla="*/ 790575 h 1162050"/>
              <a:gd name="connsiteX9" fmla="*/ 171450 w 2413593"/>
              <a:gd name="connsiteY9" fmla="*/ 1162050 h 1162050"/>
              <a:gd name="connsiteX0" fmla="*/ 171450 w 2413593"/>
              <a:gd name="connsiteY0" fmla="*/ 1139825 h 1139825"/>
              <a:gd name="connsiteX1" fmla="*/ 2076450 w 2413593"/>
              <a:gd name="connsiteY1" fmla="*/ 1139825 h 1139825"/>
              <a:gd name="connsiteX2" fmla="*/ 2209800 w 2413593"/>
              <a:gd name="connsiteY2" fmla="*/ 454025 h 1139825"/>
              <a:gd name="connsiteX3" fmla="*/ 1704975 w 2413593"/>
              <a:gd name="connsiteY3" fmla="*/ 0 h 1139825"/>
              <a:gd name="connsiteX4" fmla="*/ 1235075 w 2413593"/>
              <a:gd name="connsiteY4" fmla="*/ 41275 h 1139825"/>
              <a:gd name="connsiteX5" fmla="*/ 720725 w 2413593"/>
              <a:gd name="connsiteY5" fmla="*/ 57150 h 1139825"/>
              <a:gd name="connsiteX6" fmla="*/ 177800 w 2413593"/>
              <a:gd name="connsiteY6" fmla="*/ 298450 h 1139825"/>
              <a:gd name="connsiteX7" fmla="*/ 6350 w 2413593"/>
              <a:gd name="connsiteY7" fmla="*/ 530225 h 1139825"/>
              <a:gd name="connsiteX8" fmla="*/ 0 w 2413593"/>
              <a:gd name="connsiteY8" fmla="*/ 768350 h 1139825"/>
              <a:gd name="connsiteX9" fmla="*/ 171450 w 2413593"/>
              <a:gd name="connsiteY9" fmla="*/ 1139825 h 1139825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222960 w 2465103"/>
              <a:gd name="connsiteY0" fmla="*/ 1319019 h 1319019"/>
              <a:gd name="connsiteX1" fmla="*/ 2127960 w 2465103"/>
              <a:gd name="connsiteY1" fmla="*/ 1319019 h 1319019"/>
              <a:gd name="connsiteX2" fmla="*/ 2261310 w 2465103"/>
              <a:gd name="connsiteY2" fmla="*/ 633219 h 1319019"/>
              <a:gd name="connsiteX3" fmla="*/ 1756485 w 2465103"/>
              <a:gd name="connsiteY3" fmla="*/ 179194 h 1319019"/>
              <a:gd name="connsiteX4" fmla="*/ 1286585 w 2465103"/>
              <a:gd name="connsiteY4" fmla="*/ 220469 h 1319019"/>
              <a:gd name="connsiteX5" fmla="*/ 772235 w 2465103"/>
              <a:gd name="connsiteY5" fmla="*/ 236344 h 1319019"/>
              <a:gd name="connsiteX6" fmla="*/ 229310 w 2465103"/>
              <a:gd name="connsiteY6" fmla="*/ 477644 h 1319019"/>
              <a:gd name="connsiteX7" fmla="*/ 57860 w 2465103"/>
              <a:gd name="connsiteY7" fmla="*/ 709419 h 1319019"/>
              <a:gd name="connsiteX8" fmla="*/ 51510 w 2465103"/>
              <a:gd name="connsiteY8" fmla="*/ 947544 h 1319019"/>
              <a:gd name="connsiteX9" fmla="*/ 222960 w 2465103"/>
              <a:gd name="connsiteY9" fmla="*/ 1319019 h 1319019"/>
              <a:gd name="connsiteX0" fmla="*/ 222960 w 2465103"/>
              <a:gd name="connsiteY0" fmla="*/ 1319019 h 1319019"/>
              <a:gd name="connsiteX1" fmla="*/ 2127960 w 2465103"/>
              <a:gd name="connsiteY1" fmla="*/ 1319019 h 1319019"/>
              <a:gd name="connsiteX2" fmla="*/ 2261310 w 2465103"/>
              <a:gd name="connsiteY2" fmla="*/ 633219 h 1319019"/>
              <a:gd name="connsiteX3" fmla="*/ 1756485 w 2465103"/>
              <a:gd name="connsiteY3" fmla="*/ 179194 h 1319019"/>
              <a:gd name="connsiteX4" fmla="*/ 1286585 w 2465103"/>
              <a:gd name="connsiteY4" fmla="*/ 220469 h 1319019"/>
              <a:gd name="connsiteX5" fmla="*/ 772235 w 2465103"/>
              <a:gd name="connsiteY5" fmla="*/ 236344 h 1319019"/>
              <a:gd name="connsiteX6" fmla="*/ 229310 w 2465103"/>
              <a:gd name="connsiteY6" fmla="*/ 477644 h 1319019"/>
              <a:gd name="connsiteX7" fmla="*/ 57860 w 2465103"/>
              <a:gd name="connsiteY7" fmla="*/ 709419 h 1319019"/>
              <a:gd name="connsiteX8" fmla="*/ 51510 w 2465103"/>
              <a:gd name="connsiteY8" fmla="*/ 947544 h 1319019"/>
              <a:gd name="connsiteX9" fmla="*/ 222960 w 2465103"/>
              <a:gd name="connsiteY9" fmla="*/ 1319019 h 1319019"/>
              <a:gd name="connsiteX0" fmla="*/ 226648 w 2468791"/>
              <a:gd name="connsiteY0" fmla="*/ 1319019 h 1319019"/>
              <a:gd name="connsiteX1" fmla="*/ 2131648 w 2468791"/>
              <a:gd name="connsiteY1" fmla="*/ 1319019 h 1319019"/>
              <a:gd name="connsiteX2" fmla="*/ 2264998 w 2468791"/>
              <a:gd name="connsiteY2" fmla="*/ 633219 h 1319019"/>
              <a:gd name="connsiteX3" fmla="*/ 1760173 w 2468791"/>
              <a:gd name="connsiteY3" fmla="*/ 179194 h 1319019"/>
              <a:gd name="connsiteX4" fmla="*/ 1290273 w 2468791"/>
              <a:gd name="connsiteY4" fmla="*/ 220469 h 1319019"/>
              <a:gd name="connsiteX5" fmla="*/ 775923 w 2468791"/>
              <a:gd name="connsiteY5" fmla="*/ 236344 h 1319019"/>
              <a:gd name="connsiteX6" fmla="*/ 232998 w 2468791"/>
              <a:gd name="connsiteY6" fmla="*/ 477644 h 1319019"/>
              <a:gd name="connsiteX7" fmla="*/ 61548 w 2468791"/>
              <a:gd name="connsiteY7" fmla="*/ 709419 h 1319019"/>
              <a:gd name="connsiteX8" fmla="*/ 55198 w 2468791"/>
              <a:gd name="connsiteY8" fmla="*/ 947544 h 1319019"/>
              <a:gd name="connsiteX9" fmla="*/ 226648 w 2468791"/>
              <a:gd name="connsiteY9" fmla="*/ 1319019 h 1319019"/>
              <a:gd name="connsiteX0" fmla="*/ 282836 w 2524979"/>
              <a:gd name="connsiteY0" fmla="*/ 1319019 h 1319019"/>
              <a:gd name="connsiteX1" fmla="*/ 2187836 w 2524979"/>
              <a:gd name="connsiteY1" fmla="*/ 1319019 h 1319019"/>
              <a:gd name="connsiteX2" fmla="*/ 2321186 w 2524979"/>
              <a:gd name="connsiteY2" fmla="*/ 633219 h 1319019"/>
              <a:gd name="connsiteX3" fmla="*/ 1816361 w 2524979"/>
              <a:gd name="connsiteY3" fmla="*/ 179194 h 1319019"/>
              <a:gd name="connsiteX4" fmla="*/ 1346461 w 2524979"/>
              <a:gd name="connsiteY4" fmla="*/ 220469 h 1319019"/>
              <a:gd name="connsiteX5" fmla="*/ 832111 w 2524979"/>
              <a:gd name="connsiteY5" fmla="*/ 236344 h 1319019"/>
              <a:gd name="connsiteX6" fmla="*/ 289186 w 2524979"/>
              <a:gd name="connsiteY6" fmla="*/ 477644 h 1319019"/>
              <a:gd name="connsiteX7" fmla="*/ 117736 w 2524979"/>
              <a:gd name="connsiteY7" fmla="*/ 709419 h 1319019"/>
              <a:gd name="connsiteX8" fmla="*/ 111386 w 2524979"/>
              <a:gd name="connsiteY8" fmla="*/ 947544 h 1319019"/>
              <a:gd name="connsiteX9" fmla="*/ 282836 w 2524979"/>
              <a:gd name="connsiteY9" fmla="*/ 1319019 h 1319019"/>
              <a:gd name="connsiteX0" fmla="*/ 336258 w 2578401"/>
              <a:gd name="connsiteY0" fmla="*/ 1319019 h 1319019"/>
              <a:gd name="connsiteX1" fmla="*/ 2241258 w 2578401"/>
              <a:gd name="connsiteY1" fmla="*/ 1319019 h 1319019"/>
              <a:gd name="connsiteX2" fmla="*/ 2374608 w 2578401"/>
              <a:gd name="connsiteY2" fmla="*/ 633219 h 1319019"/>
              <a:gd name="connsiteX3" fmla="*/ 1869783 w 2578401"/>
              <a:gd name="connsiteY3" fmla="*/ 179194 h 1319019"/>
              <a:gd name="connsiteX4" fmla="*/ 1399883 w 2578401"/>
              <a:gd name="connsiteY4" fmla="*/ 220469 h 1319019"/>
              <a:gd name="connsiteX5" fmla="*/ 885533 w 2578401"/>
              <a:gd name="connsiteY5" fmla="*/ 236344 h 1319019"/>
              <a:gd name="connsiteX6" fmla="*/ 342608 w 2578401"/>
              <a:gd name="connsiteY6" fmla="*/ 477644 h 1319019"/>
              <a:gd name="connsiteX7" fmla="*/ 171158 w 2578401"/>
              <a:gd name="connsiteY7" fmla="*/ 709419 h 1319019"/>
              <a:gd name="connsiteX8" fmla="*/ 164808 w 2578401"/>
              <a:gd name="connsiteY8" fmla="*/ 947544 h 1319019"/>
              <a:gd name="connsiteX9" fmla="*/ 336258 w 2578401"/>
              <a:gd name="connsiteY9" fmla="*/ 1319019 h 1319019"/>
              <a:gd name="connsiteX0" fmla="*/ 323711 w 2565854"/>
              <a:gd name="connsiteY0" fmla="*/ 1319019 h 1319019"/>
              <a:gd name="connsiteX1" fmla="*/ 2228711 w 2565854"/>
              <a:gd name="connsiteY1" fmla="*/ 1319019 h 1319019"/>
              <a:gd name="connsiteX2" fmla="*/ 2362061 w 2565854"/>
              <a:gd name="connsiteY2" fmla="*/ 633219 h 1319019"/>
              <a:gd name="connsiteX3" fmla="*/ 1857236 w 2565854"/>
              <a:gd name="connsiteY3" fmla="*/ 179194 h 1319019"/>
              <a:gd name="connsiteX4" fmla="*/ 1387336 w 2565854"/>
              <a:gd name="connsiteY4" fmla="*/ 220469 h 1319019"/>
              <a:gd name="connsiteX5" fmla="*/ 872986 w 2565854"/>
              <a:gd name="connsiteY5" fmla="*/ 236344 h 1319019"/>
              <a:gd name="connsiteX6" fmla="*/ 330061 w 2565854"/>
              <a:gd name="connsiteY6" fmla="*/ 477644 h 1319019"/>
              <a:gd name="connsiteX7" fmla="*/ 158611 w 2565854"/>
              <a:gd name="connsiteY7" fmla="*/ 709419 h 1319019"/>
              <a:gd name="connsiteX8" fmla="*/ 152261 w 2565854"/>
              <a:gd name="connsiteY8" fmla="*/ 947544 h 1319019"/>
              <a:gd name="connsiteX9" fmla="*/ 323711 w 2565854"/>
              <a:gd name="connsiteY9" fmla="*/ 1319019 h 131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5854" h="1319019">
                <a:moveTo>
                  <a:pt x="323711" y="1319019"/>
                </a:moveTo>
                <a:lnTo>
                  <a:pt x="2228711" y="1319019"/>
                </a:lnTo>
                <a:cubicBezTo>
                  <a:pt x="2606536" y="1287269"/>
                  <a:pt x="2689086" y="814194"/>
                  <a:pt x="2362061" y="633219"/>
                </a:cubicBezTo>
                <a:cubicBezTo>
                  <a:pt x="2659453" y="331594"/>
                  <a:pt x="2283744" y="-176406"/>
                  <a:pt x="1857236" y="179194"/>
                </a:cubicBezTo>
                <a:cubicBezTo>
                  <a:pt x="1719653" y="50077"/>
                  <a:pt x="1540794" y="32086"/>
                  <a:pt x="1387336" y="220469"/>
                </a:cubicBezTo>
                <a:cubicBezTo>
                  <a:pt x="1247636" y="-148889"/>
                  <a:pt x="936486" y="8802"/>
                  <a:pt x="872986" y="236344"/>
                </a:cubicBezTo>
                <a:cubicBezTo>
                  <a:pt x="609461" y="94527"/>
                  <a:pt x="301486" y="241636"/>
                  <a:pt x="330061" y="477644"/>
                </a:cubicBezTo>
                <a:cubicBezTo>
                  <a:pt x="104636" y="466002"/>
                  <a:pt x="41136" y="613111"/>
                  <a:pt x="158611" y="709419"/>
                </a:cubicBezTo>
                <a:cubicBezTo>
                  <a:pt x="70769" y="788794"/>
                  <a:pt x="84528" y="880869"/>
                  <a:pt x="152261" y="947544"/>
                </a:cubicBezTo>
                <a:cubicBezTo>
                  <a:pt x="-127139" y="1033269"/>
                  <a:pt x="6211" y="1299969"/>
                  <a:pt x="323711" y="131901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199" name="Group 11"/>
          <p:cNvGrpSpPr>
            <a:grpSpLocks/>
          </p:cNvGrpSpPr>
          <p:nvPr/>
        </p:nvGrpSpPr>
        <p:grpSpPr bwMode="auto">
          <a:xfrm>
            <a:off x="4064000" y="1866900"/>
            <a:ext cx="369888" cy="647700"/>
            <a:chOff x="2057400" y="2332412"/>
            <a:chExt cx="324766" cy="568896"/>
          </a:xfrm>
        </p:grpSpPr>
        <p:sp>
          <p:nvSpPr>
            <p:cNvPr id="11" name="Oval 10"/>
            <p:cNvSpPr/>
            <p:nvPr/>
          </p:nvSpPr>
          <p:spPr>
            <a:xfrm>
              <a:off x="2057400" y="2743747"/>
              <a:ext cx="157505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214905" y="2562481"/>
              <a:ext cx="158898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224661" y="2332412"/>
              <a:ext cx="157505" cy="157562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 rot="20620448">
            <a:off x="7552351" y="3445072"/>
            <a:ext cx="369802" cy="647785"/>
            <a:chOff x="2057400" y="2332412"/>
            <a:chExt cx="324766" cy="568896"/>
          </a:xfrm>
          <a:solidFill>
            <a:schemeClr val="accent3"/>
          </a:solidFill>
        </p:grpSpPr>
        <p:sp>
          <p:nvSpPr>
            <p:cNvPr id="64" name="Oval 63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 rot="20620448">
            <a:off x="8309607" y="5637899"/>
            <a:ext cx="369802" cy="647785"/>
            <a:chOff x="2057400" y="2332412"/>
            <a:chExt cx="324766" cy="568896"/>
          </a:xfrm>
          <a:solidFill>
            <a:schemeClr val="tx2"/>
          </a:solidFill>
        </p:grpSpPr>
        <p:sp>
          <p:nvSpPr>
            <p:cNvPr id="79" name="Oval 78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 rot="21164505">
            <a:off x="3781851" y="4708140"/>
            <a:ext cx="369802" cy="647785"/>
            <a:chOff x="2057400" y="2332412"/>
            <a:chExt cx="324766" cy="568896"/>
          </a:xfrm>
          <a:solidFill>
            <a:schemeClr val="accent2"/>
          </a:solidFill>
        </p:grpSpPr>
        <p:sp>
          <p:nvSpPr>
            <p:cNvPr id="87" name="Oval 86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203" name="Rectangle 31"/>
          <p:cNvSpPr>
            <a:spLocks noChangeArrowheads="1"/>
          </p:cNvSpPr>
          <p:nvPr/>
        </p:nvSpPr>
        <p:spPr bwMode="auto">
          <a:xfrm>
            <a:off x="1809750" y="1430685"/>
            <a:ext cx="17208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charset="0"/>
              </a:rPr>
              <a:t>Program Evaluation and Preview Technique</a:t>
            </a:r>
          </a:p>
        </p:txBody>
      </p:sp>
      <p:sp>
        <p:nvSpPr>
          <p:cNvPr id="8204" name="Rectangle 31"/>
          <p:cNvSpPr>
            <a:spLocks noChangeArrowheads="1"/>
          </p:cNvSpPr>
          <p:nvPr/>
        </p:nvSpPr>
        <p:spPr bwMode="auto">
          <a:xfrm>
            <a:off x="4916488" y="3113594"/>
            <a:ext cx="19415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Lý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thuyết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đồ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thi</a:t>
            </a:r>
            <a:endParaRPr lang="en-US" sz="1600" b="1" dirty="0" smtClean="0">
              <a:solidFill>
                <a:schemeClr val="bg1"/>
              </a:solidFill>
              <a:latin typeface="Arial" charset="0"/>
            </a:endParaRPr>
          </a:p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Xác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suất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thống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kê</a:t>
            </a:r>
            <a:endParaRPr lang="en-US" sz="1600" b="1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05" name="Rectangle 31"/>
          <p:cNvSpPr>
            <a:spLocks noChangeArrowheads="1"/>
          </p:cNvSpPr>
          <p:nvPr/>
        </p:nvSpPr>
        <p:spPr bwMode="auto">
          <a:xfrm>
            <a:off x="5842000" y="5355144"/>
            <a:ext cx="1720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Liên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kết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bằng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vecto</a:t>
            </a:r>
            <a:endParaRPr lang="en-US" sz="16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06" name="Rectangle 31"/>
          <p:cNvSpPr>
            <a:spLocks noChangeArrowheads="1"/>
          </p:cNvSpPr>
          <p:nvPr/>
        </p:nvSpPr>
        <p:spPr bwMode="auto">
          <a:xfrm>
            <a:off x="762000" y="4304219"/>
            <a:ext cx="22754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Sơ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đồ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mạng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hoạt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động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/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cột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mốc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dự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án</a:t>
            </a:r>
            <a:endParaRPr lang="en-US" sz="1600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6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4" name="Group 18"/>
          <p:cNvGrpSpPr>
            <a:grpSpLocks/>
          </p:cNvGrpSpPr>
          <p:nvPr/>
        </p:nvGrpSpPr>
        <p:grpSpPr bwMode="auto">
          <a:xfrm>
            <a:off x="1371600" y="1219200"/>
            <a:ext cx="6392647" cy="4840288"/>
            <a:chOff x="1292225" y="4923972"/>
            <a:chExt cx="6392647" cy="4840288"/>
          </a:xfrm>
        </p:grpSpPr>
        <p:sp>
          <p:nvSpPr>
            <p:cNvPr id="41" name="Rectangle 40"/>
            <p:cNvSpPr/>
            <p:nvPr/>
          </p:nvSpPr>
          <p:spPr>
            <a:xfrm>
              <a:off x="1292225" y="4923972"/>
              <a:ext cx="6392647" cy="484028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92225" y="4923972"/>
              <a:ext cx="6392647" cy="381000"/>
            </a:xfrm>
            <a:prstGeom prst="rect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176" name="TextBox 4"/>
          <p:cNvSpPr txBox="1">
            <a:spLocks noChangeArrowheads="1"/>
          </p:cNvSpPr>
          <p:nvPr/>
        </p:nvSpPr>
        <p:spPr bwMode="auto">
          <a:xfrm>
            <a:off x="2968541" y="304513"/>
            <a:ext cx="31037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BIỂU ĐỒ PERT</a:t>
            </a:r>
            <a:endParaRPr lang="en-US" sz="3200" b="1" dirty="0">
              <a:solidFill>
                <a:srgbClr val="7F7F7F"/>
              </a:solidFill>
              <a:latin typeface="Arial" charset="0"/>
              <a:ea typeface="Verdana" pitchFamily="34" charset="0"/>
            </a:endParaRPr>
          </a:p>
        </p:txBody>
      </p:sp>
      <p:sp>
        <p:nvSpPr>
          <p:cNvPr id="7191" name="Rectangle 71"/>
          <p:cNvSpPr>
            <a:spLocks noChangeArrowheads="1"/>
          </p:cNvSpPr>
          <p:nvPr/>
        </p:nvSpPr>
        <p:spPr bwMode="auto">
          <a:xfrm>
            <a:off x="1866900" y="1239838"/>
            <a:ext cx="541157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Bảng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hoạt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động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dự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án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game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xếp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gạch</a:t>
            </a:r>
            <a:endParaRPr lang="en-US" sz="1600" b="1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1618"/>
              </p:ext>
            </p:extLst>
          </p:nvPr>
        </p:nvGraphicFramePr>
        <p:xfrm>
          <a:off x="1519923" y="1752600"/>
          <a:ext cx="60960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Hoạt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động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Hoạt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động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kề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trước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Thời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gian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thực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hiện</a:t>
                      </a:r>
                      <a:r>
                        <a:rPr lang="en-US" sz="1600" dirty="0" smtClean="0"/>
                        <a:t> (</a:t>
                      </a:r>
                      <a:r>
                        <a:rPr lang="en-US" sz="1600" dirty="0" err="1" smtClean="0"/>
                        <a:t>tuần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39841" y="44958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demo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,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PERT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3"/>
          <p:cNvGrpSpPr>
            <a:grpSpLocks/>
          </p:cNvGrpSpPr>
          <p:nvPr/>
        </p:nvGrpSpPr>
        <p:grpSpPr bwMode="auto">
          <a:xfrm>
            <a:off x="1323978" y="1316623"/>
            <a:ext cx="6392862" cy="4169777"/>
            <a:chOff x="1292225" y="1295400"/>
            <a:chExt cx="2822575" cy="4169777"/>
          </a:xfrm>
        </p:grpSpPr>
        <p:sp>
          <p:nvSpPr>
            <p:cNvPr id="4" name="Rectangle 3"/>
            <p:cNvSpPr/>
            <p:nvPr/>
          </p:nvSpPr>
          <p:spPr>
            <a:xfrm>
              <a:off x="1292225" y="1295400"/>
              <a:ext cx="2822575" cy="4169777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2225" y="1295400"/>
              <a:ext cx="2822575" cy="381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6" name="TextBox 4"/>
          <p:cNvSpPr txBox="1">
            <a:spLocks noChangeArrowheads="1"/>
          </p:cNvSpPr>
          <p:nvPr/>
        </p:nvSpPr>
        <p:spPr bwMode="auto">
          <a:xfrm>
            <a:off x="2968542" y="304513"/>
            <a:ext cx="31037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BIỂU ĐỒ PERT</a:t>
            </a:r>
            <a:endParaRPr lang="en-US" sz="3200" b="1" dirty="0">
              <a:solidFill>
                <a:srgbClr val="7F7F7F"/>
              </a:solidFill>
              <a:latin typeface="Arial" charset="0"/>
              <a:ea typeface="Verdana" pitchFamily="34" charset="0"/>
            </a:endParaRPr>
          </a:p>
        </p:txBody>
      </p:sp>
      <p:sp>
        <p:nvSpPr>
          <p:cNvPr id="7189" name="Rectangle 69"/>
          <p:cNvSpPr>
            <a:spLocks noChangeArrowheads="1"/>
          </p:cNvSpPr>
          <p:nvPr/>
        </p:nvSpPr>
        <p:spPr bwMode="auto">
          <a:xfrm>
            <a:off x="1817688" y="1316623"/>
            <a:ext cx="5567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Sơ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đồ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mạng</a:t>
            </a:r>
            <a:endParaRPr lang="en-US" sz="16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193" name="Rectangle 74"/>
          <p:cNvSpPr>
            <a:spLocks noChangeArrowheads="1"/>
          </p:cNvSpPr>
          <p:nvPr/>
        </p:nvSpPr>
        <p:spPr bwMode="auto">
          <a:xfrm>
            <a:off x="5399088" y="3144838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70" y="2155508"/>
            <a:ext cx="6072277" cy="24547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5000" y="461025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tool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4"/>
          <p:cNvSpPr txBox="1">
            <a:spLocks noChangeArrowheads="1"/>
          </p:cNvSpPr>
          <p:nvPr/>
        </p:nvSpPr>
        <p:spPr bwMode="auto">
          <a:xfrm>
            <a:off x="2966136" y="304513"/>
            <a:ext cx="31085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ĐƯỜNG CĂNG</a:t>
            </a:r>
            <a:endParaRPr lang="en-US" sz="3200" b="1" dirty="0">
              <a:solidFill>
                <a:srgbClr val="7F7F7F"/>
              </a:solidFill>
              <a:latin typeface="Arial" charset="0"/>
              <a:ea typeface="Verdana" pitchFamily="34" charset="0"/>
            </a:endParaRPr>
          </a:p>
        </p:txBody>
      </p:sp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1322388" y="1295400"/>
            <a:ext cx="6403975" cy="1498600"/>
            <a:chOff x="1292225" y="1295400"/>
            <a:chExt cx="6403975" cy="1498600"/>
          </a:xfrm>
        </p:grpSpPr>
        <p:sp>
          <p:nvSpPr>
            <p:cNvPr id="10" name="Rectangle 9"/>
            <p:cNvSpPr/>
            <p:nvPr/>
          </p:nvSpPr>
          <p:spPr>
            <a:xfrm>
              <a:off x="1292225" y="1295400"/>
              <a:ext cx="6392862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2225" y="1295400"/>
              <a:ext cx="6403975" cy="381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92225" y="1739900"/>
              <a:ext cx="64039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1322388" y="3124200"/>
            <a:ext cx="6392862" cy="1498600"/>
            <a:chOff x="1292225" y="3124200"/>
            <a:chExt cx="6392862" cy="1498600"/>
          </a:xfrm>
        </p:grpSpPr>
        <p:sp>
          <p:nvSpPr>
            <p:cNvPr id="18" name="Rectangle 17"/>
            <p:cNvSpPr/>
            <p:nvPr/>
          </p:nvSpPr>
          <p:spPr>
            <a:xfrm>
              <a:off x="1292225" y="3124200"/>
              <a:ext cx="6392862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92225" y="3124200"/>
              <a:ext cx="6392862" cy="381000"/>
            </a:xfrm>
            <a:prstGeom prst="rect">
              <a:avLst/>
            </a:prstGeom>
            <a:solidFill>
              <a:schemeClr val="tx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292225" y="3568700"/>
              <a:ext cx="6392862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reeform 32"/>
          <p:cNvSpPr/>
          <p:nvPr/>
        </p:nvSpPr>
        <p:spPr>
          <a:xfrm>
            <a:off x="1547813" y="1962150"/>
            <a:ext cx="660400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1547813" y="3776663"/>
            <a:ext cx="660400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620964" y="1922970"/>
            <a:ext cx="4608512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Tạo nên từ các nhiệm vụ phải hoàn thành trong tiến độ.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620963" y="3613576"/>
            <a:ext cx="4922837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/>
              <a:t>B</a:t>
            </a:r>
            <a:r>
              <a:rPr lang="en-US" sz="1600" dirty="0" err="1" smtClean="0"/>
              <a:t>ất</a:t>
            </a:r>
            <a:r>
              <a:rPr lang="en-US" sz="1600" dirty="0" smtClean="0"/>
              <a:t> </a:t>
            </a:r>
            <a:r>
              <a:rPr lang="en-US" sz="1600" dirty="0" err="1"/>
              <a:t>ky</a:t>
            </a:r>
            <a:r>
              <a:rPr lang="en-US" sz="1600" dirty="0"/>
              <a:t>̀ </a:t>
            </a:r>
            <a:r>
              <a:rPr lang="en-US" sz="1600" dirty="0" err="1"/>
              <a:t>một</a:t>
            </a:r>
            <a:r>
              <a:rPr lang="en-US" sz="1600" dirty="0"/>
              <a:t> </a:t>
            </a:r>
            <a:r>
              <a:rPr lang="en-US" sz="1600" dirty="0" err="1"/>
              <a:t>sư</a:t>
            </a:r>
            <a:r>
              <a:rPr lang="en-US" sz="1600" dirty="0"/>
              <a:t>̣ </a:t>
            </a:r>
            <a:r>
              <a:rPr lang="en-US" sz="1600" dirty="0" err="1"/>
              <a:t>kéo</a:t>
            </a:r>
            <a:r>
              <a:rPr lang="en-US" sz="1600" dirty="0"/>
              <a:t> </a:t>
            </a:r>
            <a:r>
              <a:rPr lang="en-US" sz="1600" dirty="0" err="1"/>
              <a:t>dài</a:t>
            </a:r>
            <a:r>
              <a:rPr lang="en-US" sz="1600" dirty="0"/>
              <a:t> </a:t>
            </a:r>
            <a:r>
              <a:rPr lang="en-US" sz="1600" dirty="0" err="1"/>
              <a:t>thời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hoàn</a:t>
            </a:r>
            <a:r>
              <a:rPr lang="en-US" sz="1600" dirty="0"/>
              <a:t> </a:t>
            </a:r>
            <a:r>
              <a:rPr lang="en-US" sz="1600" dirty="0" err="1"/>
              <a:t>thành</a:t>
            </a:r>
            <a:r>
              <a:rPr lang="en-US" sz="1600" dirty="0"/>
              <a:t> </a:t>
            </a:r>
            <a:r>
              <a:rPr lang="en-US" sz="1600" dirty="0" err="1"/>
              <a:t>của</a:t>
            </a:r>
            <a:r>
              <a:rPr lang="en-US" sz="1600" dirty="0"/>
              <a:t> </a:t>
            </a:r>
            <a:r>
              <a:rPr lang="en-US" sz="1600" dirty="0" err="1"/>
              <a:t>bất</a:t>
            </a:r>
            <a:r>
              <a:rPr lang="en-US" sz="1600" dirty="0"/>
              <a:t> </a:t>
            </a:r>
            <a:r>
              <a:rPr lang="en-US" sz="1600" dirty="0" err="1"/>
              <a:t>ky</a:t>
            </a:r>
            <a:r>
              <a:rPr lang="en-US" sz="1600" dirty="0"/>
              <a:t>̀ </a:t>
            </a:r>
            <a:r>
              <a:rPr lang="en-US" sz="1600" dirty="0" err="1"/>
              <a:t>công</a:t>
            </a:r>
            <a:r>
              <a:rPr lang="en-US" sz="1600" dirty="0"/>
              <a:t> </a:t>
            </a:r>
            <a:r>
              <a:rPr lang="en-US" sz="1600" dirty="0" err="1"/>
              <a:t>việc</a:t>
            </a:r>
            <a:r>
              <a:rPr lang="en-US" sz="1600" dirty="0"/>
              <a:t> </a:t>
            </a:r>
            <a:r>
              <a:rPr lang="en-US" sz="1600" dirty="0" err="1" smtClean="0"/>
              <a:t>cơ</a:t>
            </a:r>
            <a:r>
              <a:rPr lang="en-US" sz="1600" dirty="0" smtClean="0"/>
              <a:t> </a:t>
            </a:r>
            <a:r>
              <a:rPr lang="en-US" sz="1600" dirty="0" err="1"/>
              <a:t>bản</a:t>
            </a:r>
            <a:r>
              <a:rPr lang="en-US" sz="1600" dirty="0"/>
              <a:t> </a:t>
            </a:r>
            <a:r>
              <a:rPr lang="en-US" sz="1600" dirty="0" err="1"/>
              <a:t>nào</a:t>
            </a:r>
            <a:r>
              <a:rPr lang="en-US" sz="1600" dirty="0"/>
              <a:t> </a:t>
            </a:r>
            <a:r>
              <a:rPr lang="en-US" sz="1600" dirty="0" err="1"/>
              <a:t>trên</a:t>
            </a:r>
            <a:r>
              <a:rPr lang="en-US" sz="1600" dirty="0"/>
              <a:t> </a:t>
            </a:r>
            <a:r>
              <a:rPr lang="en-US" sz="1600" dirty="0" err="1"/>
              <a:t>đường</a:t>
            </a:r>
            <a:r>
              <a:rPr lang="en-US" sz="1600" dirty="0"/>
              <a:t> </a:t>
            </a:r>
            <a:r>
              <a:rPr lang="en-US" sz="1600" dirty="0" err="1"/>
              <a:t>c</a:t>
            </a:r>
            <a:r>
              <a:rPr lang="en-US" sz="1600" dirty="0" err="1" smtClean="0"/>
              <a:t>a</a:t>
            </a:r>
            <a:r>
              <a:rPr lang="en-US" sz="1600" dirty="0" err="1"/>
              <a:t>̆ng</a:t>
            </a:r>
            <a:r>
              <a:rPr lang="en-US" sz="1600" dirty="0"/>
              <a:t> </a:t>
            </a:r>
            <a:r>
              <a:rPr lang="en-US" sz="1600" dirty="0" err="1"/>
              <a:t>cũng</a:t>
            </a:r>
            <a:r>
              <a:rPr lang="en-US" sz="1600" dirty="0"/>
              <a:t> </a:t>
            </a:r>
            <a:r>
              <a:rPr lang="en-US" sz="1600" dirty="0" err="1"/>
              <a:t>kéo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sư</a:t>
            </a:r>
            <a:r>
              <a:rPr lang="en-US" sz="1600" dirty="0"/>
              <a:t>̣ </a:t>
            </a:r>
            <a:r>
              <a:rPr lang="en-US" sz="1600" dirty="0" err="1"/>
              <a:t>kéo</a:t>
            </a:r>
            <a:r>
              <a:rPr lang="en-US" sz="1600" dirty="0"/>
              <a:t> </a:t>
            </a:r>
            <a:r>
              <a:rPr lang="en-US" sz="1600" dirty="0" err="1"/>
              <a:t>dài</a:t>
            </a:r>
            <a:r>
              <a:rPr lang="en-US" sz="1600" dirty="0"/>
              <a:t> </a:t>
            </a:r>
            <a:r>
              <a:rPr lang="en-US" sz="1600" dirty="0" err="1"/>
              <a:t>thời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hoàn</a:t>
            </a:r>
            <a:r>
              <a:rPr lang="en-US" sz="1600" dirty="0"/>
              <a:t> </a:t>
            </a:r>
            <a:r>
              <a:rPr lang="en-US" sz="1600" dirty="0" err="1"/>
              <a:t>thành</a:t>
            </a:r>
            <a:r>
              <a:rPr lang="en-US" sz="1600" dirty="0"/>
              <a:t> </a:t>
            </a:r>
            <a:r>
              <a:rPr lang="en-US" sz="1600" dirty="0" err="1"/>
              <a:t>dư</a:t>
            </a:r>
            <a:r>
              <a:rPr lang="en-US" sz="1600" dirty="0"/>
              <a:t>̣ </a:t>
            </a:r>
            <a:r>
              <a:rPr lang="en-US" sz="1600" dirty="0" err="1"/>
              <a:t>án</a:t>
            </a:r>
            <a:r>
              <a:rPr lang="en-US" sz="1600" dirty="0"/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69"/>
          <p:cNvSpPr>
            <a:spLocks noChangeArrowheads="1"/>
          </p:cNvSpPr>
          <p:nvPr/>
        </p:nvSpPr>
        <p:spPr bwMode="auto">
          <a:xfrm>
            <a:off x="1817688" y="1316038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Định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nghĩa</a:t>
            </a:r>
            <a:endParaRPr lang="en-US" sz="16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8" name="Rectangle 70"/>
          <p:cNvSpPr>
            <a:spLocks noChangeArrowheads="1"/>
          </p:cNvSpPr>
          <p:nvPr/>
        </p:nvSpPr>
        <p:spPr bwMode="auto">
          <a:xfrm>
            <a:off x="1817688" y="3144838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Tính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chất</a:t>
            </a:r>
            <a:endParaRPr lang="en-US" sz="1600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15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3"/>
          <p:cNvGrpSpPr>
            <a:grpSpLocks/>
          </p:cNvGrpSpPr>
          <p:nvPr/>
        </p:nvGrpSpPr>
        <p:grpSpPr bwMode="auto">
          <a:xfrm>
            <a:off x="1323978" y="1316623"/>
            <a:ext cx="6392862" cy="4703178"/>
            <a:chOff x="1292225" y="1295399"/>
            <a:chExt cx="2822575" cy="4703178"/>
          </a:xfrm>
        </p:grpSpPr>
        <p:sp>
          <p:nvSpPr>
            <p:cNvPr id="4" name="Rectangle 3"/>
            <p:cNvSpPr/>
            <p:nvPr/>
          </p:nvSpPr>
          <p:spPr>
            <a:xfrm>
              <a:off x="1292225" y="1295399"/>
              <a:ext cx="2822575" cy="470317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2225" y="1295400"/>
              <a:ext cx="2822575" cy="381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6" name="TextBox 4"/>
          <p:cNvSpPr txBox="1">
            <a:spLocks noChangeArrowheads="1"/>
          </p:cNvSpPr>
          <p:nvPr/>
        </p:nvSpPr>
        <p:spPr bwMode="auto">
          <a:xfrm>
            <a:off x="2966137" y="304513"/>
            <a:ext cx="31085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ĐƯỜNG CĂNG</a:t>
            </a:r>
            <a:endParaRPr lang="en-US" sz="3200" b="1" dirty="0">
              <a:solidFill>
                <a:srgbClr val="7F7F7F"/>
              </a:solidFill>
              <a:latin typeface="Arial" charset="0"/>
              <a:ea typeface="Verdana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78050" y="2286000"/>
            <a:ext cx="4846637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Note: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Đưa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đường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căng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đây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89" name="Rectangle 69"/>
          <p:cNvSpPr>
            <a:spLocks noChangeArrowheads="1"/>
          </p:cNvSpPr>
          <p:nvPr/>
        </p:nvSpPr>
        <p:spPr bwMode="auto">
          <a:xfrm>
            <a:off x="1817688" y="1316623"/>
            <a:ext cx="5567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Đường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căng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trong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dự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án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game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xếp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gạch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7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3"/>
          <p:cNvGrpSpPr>
            <a:grpSpLocks/>
          </p:cNvGrpSpPr>
          <p:nvPr/>
        </p:nvGrpSpPr>
        <p:grpSpPr bwMode="auto">
          <a:xfrm>
            <a:off x="1323978" y="1316623"/>
            <a:ext cx="6392862" cy="2340977"/>
            <a:chOff x="1292225" y="1295399"/>
            <a:chExt cx="2822575" cy="2340977"/>
          </a:xfrm>
        </p:grpSpPr>
        <p:sp>
          <p:nvSpPr>
            <p:cNvPr id="4" name="Rectangle 3"/>
            <p:cNvSpPr/>
            <p:nvPr/>
          </p:nvSpPr>
          <p:spPr>
            <a:xfrm>
              <a:off x="1292225" y="1295399"/>
              <a:ext cx="2822575" cy="2340977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2225" y="1295400"/>
              <a:ext cx="2822575" cy="381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6" name="TextBox 4"/>
          <p:cNvSpPr txBox="1">
            <a:spLocks noChangeArrowheads="1"/>
          </p:cNvSpPr>
          <p:nvPr/>
        </p:nvSpPr>
        <p:spPr bwMode="auto">
          <a:xfrm>
            <a:off x="2966137" y="304513"/>
            <a:ext cx="31085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ĐƯỜNG CĂNG</a:t>
            </a:r>
            <a:endParaRPr lang="en-US" sz="3200" b="1" dirty="0">
              <a:solidFill>
                <a:srgbClr val="7F7F7F"/>
              </a:solidFill>
              <a:latin typeface="Arial" charset="0"/>
              <a:ea typeface="Verdana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524000" y="2133600"/>
            <a:ext cx="5257800" cy="13234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gian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tối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thiểu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hoàn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dự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án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Nhiệm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vụ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ảnh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hưởng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dự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án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sách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nhiệm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vụ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cần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cần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hoàn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gian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làm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nhiệm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vụ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này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89" name="Rectangle 69"/>
          <p:cNvSpPr>
            <a:spLocks noChangeArrowheads="1"/>
          </p:cNvSpPr>
          <p:nvPr/>
        </p:nvSpPr>
        <p:spPr bwMode="auto">
          <a:xfrm>
            <a:off x="1817688" y="1316623"/>
            <a:ext cx="5567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Ý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nghĩa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1323978" y="3903027"/>
            <a:ext cx="6392862" cy="1735774"/>
            <a:chOff x="1292225" y="1295400"/>
            <a:chExt cx="2822575" cy="1735774"/>
          </a:xfrm>
        </p:grpSpPr>
        <p:sp>
          <p:nvSpPr>
            <p:cNvPr id="11" name="Rectangle 10"/>
            <p:cNvSpPr/>
            <p:nvPr/>
          </p:nvSpPr>
          <p:spPr>
            <a:xfrm>
              <a:off x="1292225" y="1295400"/>
              <a:ext cx="2822575" cy="1735774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2225" y="1295400"/>
              <a:ext cx="2822575" cy="381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1524000" y="4605042"/>
            <a:ext cx="525780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Giao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làm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nhiệm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vụ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này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Giao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như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thế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nào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phù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hợp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tất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cả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mọi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69"/>
          <p:cNvSpPr>
            <a:spLocks noChangeArrowheads="1"/>
          </p:cNvSpPr>
          <p:nvPr/>
        </p:nvSpPr>
        <p:spPr bwMode="auto">
          <a:xfrm>
            <a:off x="1817688" y="3903026"/>
            <a:ext cx="5567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Vấn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đề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1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"/>
          <p:cNvSpPr txBox="1">
            <a:spLocks noChangeArrowheads="1"/>
          </p:cNvSpPr>
          <p:nvPr/>
        </p:nvSpPr>
        <p:spPr bwMode="auto">
          <a:xfrm>
            <a:off x="1873692" y="304513"/>
            <a:ext cx="52934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DANH SÁCH TÀI NGUYÊN</a:t>
            </a:r>
            <a:endParaRPr lang="en-US" sz="3200" b="1" dirty="0">
              <a:solidFill>
                <a:srgbClr val="7F7F7F"/>
              </a:solidFill>
              <a:latin typeface="Arial" charset="0"/>
              <a:ea typeface="Verdana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676650" y="1320800"/>
            <a:ext cx="1590675" cy="2597150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Freeform 28"/>
          <p:cNvSpPr/>
          <p:nvPr/>
        </p:nvSpPr>
        <p:spPr>
          <a:xfrm rot="151980" flipH="1" flipV="1">
            <a:off x="3746500" y="3948113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5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Freeform 29"/>
          <p:cNvSpPr/>
          <p:nvPr/>
        </p:nvSpPr>
        <p:spPr>
          <a:xfrm rot="14441698" flipH="1" flipV="1">
            <a:off x="4828381" y="1940719"/>
            <a:ext cx="1590675" cy="2598738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Freeform 30"/>
          <p:cNvSpPr/>
          <p:nvPr/>
        </p:nvSpPr>
        <p:spPr>
          <a:xfrm rot="18011665" flipH="1" flipV="1">
            <a:off x="4829969" y="3271044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4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Freeform 31"/>
          <p:cNvSpPr/>
          <p:nvPr/>
        </p:nvSpPr>
        <p:spPr>
          <a:xfrm rot="17884962">
            <a:off x="2499519" y="2007394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 rot="14422133">
            <a:off x="2626519" y="3328194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TG_Oval 58"/>
          <p:cNvSpPr/>
          <p:nvPr/>
        </p:nvSpPr>
        <p:spPr bwMode="gray">
          <a:xfrm>
            <a:off x="4286864" y="3685072"/>
            <a:ext cx="457644" cy="457644"/>
          </a:xfrm>
          <a:prstGeom prst="ellipse">
            <a:avLst/>
          </a:prstGeom>
          <a:gradFill>
            <a:gsLst>
              <a:gs pos="0">
                <a:schemeClr val="bg2"/>
              </a:gs>
              <a:gs pos="25000">
                <a:schemeClr val="bg2">
                  <a:lumMod val="75000"/>
                </a:schemeClr>
              </a:gs>
              <a:gs pos="50000">
                <a:schemeClr val="bg2">
                  <a:lumMod val="53000"/>
                </a:schemeClr>
              </a:gs>
              <a:gs pos="75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5400000" scaled="0"/>
          </a:gradFill>
          <a:ln w="28575"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prstMaterial="dkEdge">
            <a:bevelT w="190500" h="190500"/>
            <a:contourClr>
              <a:srgbClr val="000000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228" name="Rectangle 36"/>
          <p:cNvSpPr>
            <a:spLocks noChangeArrowheads="1"/>
          </p:cNvSpPr>
          <p:nvPr/>
        </p:nvSpPr>
        <p:spPr bwMode="auto">
          <a:xfrm>
            <a:off x="3890963" y="1915111"/>
            <a:ext cx="12588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 dirty="0" smtClean="0">
                <a:solidFill>
                  <a:schemeClr val="bg1"/>
                </a:solidFill>
                <a:latin typeface="Arial" charset="0"/>
              </a:rPr>
              <a:t>Nhân lực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29" name="Rectangle 37"/>
          <p:cNvSpPr>
            <a:spLocks noChangeArrowheads="1"/>
          </p:cNvSpPr>
          <p:nvPr/>
        </p:nvSpPr>
        <p:spPr bwMode="auto">
          <a:xfrm>
            <a:off x="3890963" y="5558423"/>
            <a:ext cx="12588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 dirty="0" smtClean="0">
                <a:solidFill>
                  <a:schemeClr val="bg1"/>
                </a:solidFill>
                <a:latin typeface="Arial" charset="0"/>
              </a:rPr>
              <a:t>Thời gian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0" name="Rectangle 38"/>
          <p:cNvSpPr>
            <a:spLocks noChangeArrowheads="1"/>
          </p:cNvSpPr>
          <p:nvPr/>
        </p:nvSpPr>
        <p:spPr bwMode="auto">
          <a:xfrm>
            <a:off x="5316538" y="4618623"/>
            <a:ext cx="12588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 dirty="0" smtClean="0">
                <a:solidFill>
                  <a:schemeClr val="bg1"/>
                </a:solidFill>
                <a:latin typeface="Arial" charset="0"/>
              </a:rPr>
              <a:t>Nguồn vốn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1" name="Rectangle 39"/>
          <p:cNvSpPr>
            <a:spLocks noChangeArrowheads="1"/>
          </p:cNvSpPr>
          <p:nvPr/>
        </p:nvSpPr>
        <p:spPr bwMode="auto">
          <a:xfrm>
            <a:off x="5408613" y="2843004"/>
            <a:ext cx="12588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 dirty="0" smtClean="0">
                <a:solidFill>
                  <a:schemeClr val="bg1"/>
                </a:solidFill>
                <a:latin typeface="Arial" charset="0"/>
              </a:rPr>
              <a:t>Thiết bị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2" name="Rectangle 40"/>
          <p:cNvSpPr>
            <a:spLocks noChangeArrowheads="1"/>
          </p:cNvSpPr>
          <p:nvPr/>
        </p:nvSpPr>
        <p:spPr bwMode="auto">
          <a:xfrm>
            <a:off x="2374900" y="4506626"/>
            <a:ext cx="12588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 dirty="0" smtClean="0">
                <a:solidFill>
                  <a:schemeClr val="bg1"/>
                </a:solidFill>
                <a:latin typeface="Arial" charset="0"/>
              </a:rPr>
              <a:t>Source code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0" y="964530"/>
            <a:ext cx="167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icon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2340394" y="2890930"/>
            <a:ext cx="12588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 dirty="0" smtClean="0">
                <a:solidFill>
                  <a:schemeClr val="bg1"/>
                </a:solidFill>
                <a:latin typeface="Arial" charset="0"/>
              </a:rPr>
              <a:t>Chi phí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9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3"/>
          <p:cNvGrpSpPr>
            <a:grpSpLocks/>
          </p:cNvGrpSpPr>
          <p:nvPr/>
        </p:nvGrpSpPr>
        <p:grpSpPr bwMode="auto">
          <a:xfrm>
            <a:off x="1277460" y="3585000"/>
            <a:ext cx="6392862" cy="1959977"/>
            <a:chOff x="1292225" y="1295399"/>
            <a:chExt cx="2822575" cy="1959977"/>
          </a:xfrm>
        </p:grpSpPr>
        <p:sp>
          <p:nvSpPr>
            <p:cNvPr id="4" name="Rectangle 3"/>
            <p:cNvSpPr/>
            <p:nvPr/>
          </p:nvSpPr>
          <p:spPr>
            <a:xfrm>
              <a:off x="1292225" y="1295399"/>
              <a:ext cx="2822575" cy="1959977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2225" y="1295400"/>
              <a:ext cx="2822575" cy="381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6" name="TextBox 4"/>
          <p:cNvSpPr txBox="1">
            <a:spLocks noChangeArrowheads="1"/>
          </p:cNvSpPr>
          <p:nvPr/>
        </p:nvSpPr>
        <p:spPr bwMode="auto">
          <a:xfrm>
            <a:off x="1246980" y="351223"/>
            <a:ext cx="65738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3200" b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NGUYÊN TẮC GÁN TÀI NGUYÊN</a:t>
            </a:r>
            <a:endParaRPr lang="en-US" sz="3200" b="1" dirty="0">
              <a:solidFill>
                <a:srgbClr val="7F7F7F"/>
              </a:solidFill>
              <a:latin typeface="Arial" charset="0"/>
              <a:ea typeface="Verdana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540795" y="4315965"/>
            <a:ext cx="6019800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ác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đường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căng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bên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liên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quan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Giải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thuật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sắp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xếp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gán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thuật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giải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di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truyền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).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89" name="Rectangle 69"/>
          <p:cNvSpPr>
            <a:spLocks noChangeArrowheads="1"/>
          </p:cNvSpPr>
          <p:nvPr/>
        </p:nvSpPr>
        <p:spPr bwMode="auto">
          <a:xfrm>
            <a:off x="1540795" y="3592481"/>
            <a:ext cx="5567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Nguyên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tắc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27" name="Group 13"/>
          <p:cNvGrpSpPr>
            <a:grpSpLocks/>
          </p:cNvGrpSpPr>
          <p:nvPr/>
        </p:nvGrpSpPr>
        <p:grpSpPr bwMode="auto">
          <a:xfrm>
            <a:off x="1285773" y="1336249"/>
            <a:ext cx="6392862" cy="1559351"/>
            <a:chOff x="1292225" y="1295399"/>
            <a:chExt cx="2822575" cy="1559351"/>
          </a:xfrm>
        </p:grpSpPr>
        <p:sp>
          <p:nvSpPr>
            <p:cNvPr id="28" name="Rectangle 27"/>
            <p:cNvSpPr/>
            <p:nvPr/>
          </p:nvSpPr>
          <p:spPr>
            <a:xfrm>
              <a:off x="1292225" y="1295399"/>
              <a:ext cx="2822575" cy="1559351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292225" y="1295400"/>
              <a:ext cx="2822575" cy="381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1540795" y="1965664"/>
            <a:ext cx="601980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Việc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con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việc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Đơn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vị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giờ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ngày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tuần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69"/>
          <p:cNvSpPr>
            <a:spLocks noChangeArrowheads="1"/>
          </p:cNvSpPr>
          <p:nvPr/>
        </p:nvSpPr>
        <p:spPr bwMode="auto">
          <a:xfrm>
            <a:off x="1540795" y="1333671"/>
            <a:ext cx="5567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Mức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sử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dụng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tài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nguyên</a:t>
            </a:r>
            <a:endParaRPr lang="en-US" sz="1600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1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</TotalTime>
  <Words>679</Words>
  <Application>Microsoft Macintosh PowerPoint</Application>
  <PresentationFormat>On-screen Show (4:3)</PresentationFormat>
  <Paragraphs>111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Cambria Math</vt:lpstr>
      <vt:lpstr>Comic Sans MS</vt:lpstr>
      <vt:lpstr>Verdana</vt:lpstr>
      <vt:lpstr>Arial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vienlaptop115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Nguyễn Hòa</cp:lastModifiedBy>
  <cp:revision>112</cp:revision>
  <dcterms:created xsi:type="dcterms:W3CDTF">2014-05-08T07:15:53Z</dcterms:created>
  <dcterms:modified xsi:type="dcterms:W3CDTF">2017-10-30T15:27:30Z</dcterms:modified>
</cp:coreProperties>
</file>