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8358-8849-4D8A-B8AE-F30DF9B67A5F}"/>
              </a:ext>
            </a:extLst>
          </p:cNvPr>
          <p:cNvSpPr>
            <a:spLocks noGrp="1"/>
          </p:cNvSpPr>
          <p:nvPr>
            <p:ph type="ctrTitle"/>
          </p:nvPr>
        </p:nvSpPr>
        <p:spPr>
          <a:xfrm>
            <a:off x="1507066" y="2404534"/>
            <a:ext cx="8418811" cy="1646302"/>
          </a:xfrm>
        </p:spPr>
        <p:txBody>
          <a:bodyPr/>
          <a:lstStyle/>
          <a:p>
            <a:r>
              <a:rPr lang="vi-VN" b="1" dirty="0"/>
              <a:t>O</a:t>
            </a:r>
            <a:r>
              <a:rPr lang="vi-VN" dirty="0"/>
              <a:t>bject </a:t>
            </a:r>
            <a:r>
              <a:rPr lang="vi-VN" b="1" dirty="0"/>
              <a:t>R</a:t>
            </a:r>
            <a:r>
              <a:rPr lang="vi-VN" dirty="0"/>
              <a:t>elational </a:t>
            </a:r>
            <a:r>
              <a:rPr lang="vi-VN" b="1" dirty="0"/>
              <a:t>M</a:t>
            </a:r>
            <a:r>
              <a:rPr lang="vi-VN" dirty="0"/>
              <a:t>apping</a:t>
            </a:r>
            <a:endParaRPr lang="en-US" dirty="0"/>
          </a:p>
        </p:txBody>
      </p:sp>
      <p:sp>
        <p:nvSpPr>
          <p:cNvPr id="3" name="Subtitle 2">
            <a:extLst>
              <a:ext uri="{FF2B5EF4-FFF2-40B4-BE49-F238E27FC236}">
                <a16:creationId xmlns:a16="http://schemas.microsoft.com/office/drawing/2014/main" id="{42F08C57-277A-4670-941F-B07F306E3D2B}"/>
              </a:ext>
            </a:extLst>
          </p:cNvPr>
          <p:cNvSpPr>
            <a:spLocks noGrp="1"/>
          </p:cNvSpPr>
          <p:nvPr>
            <p:ph type="subTitle" idx="1"/>
          </p:nvPr>
        </p:nvSpPr>
        <p:spPr/>
        <p:txBody>
          <a:bodyPr/>
          <a:lstStyle/>
          <a:p>
            <a:r>
              <a:rPr lang="en-US" dirty="0" err="1"/>
              <a:t>Ths</a:t>
            </a:r>
            <a:r>
              <a:rPr lang="en-US" dirty="0"/>
              <a:t>. </a:t>
            </a:r>
            <a:r>
              <a:rPr lang="en-US" dirty="0" err="1"/>
              <a:t>Phạm</a:t>
            </a:r>
            <a:r>
              <a:rPr lang="en-US" dirty="0"/>
              <a:t> Minh Tú</a:t>
            </a:r>
          </a:p>
        </p:txBody>
      </p:sp>
    </p:spTree>
    <p:extLst>
      <p:ext uri="{BB962C8B-B14F-4D97-AF65-F5344CB8AC3E}">
        <p14:creationId xmlns:p14="http://schemas.microsoft.com/office/powerpoint/2010/main" val="769437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9B10-6A3B-4729-A00B-E512E94193BA}"/>
              </a:ext>
            </a:extLst>
          </p:cNvPr>
          <p:cNvSpPr>
            <a:spLocks noGrp="1"/>
          </p:cNvSpPr>
          <p:nvPr>
            <p:ph type="title"/>
          </p:nvPr>
        </p:nvSpPr>
        <p:spPr/>
        <p:txBody>
          <a:bodyPr/>
          <a:lstStyle/>
          <a:p>
            <a:r>
              <a:rPr lang="en-US" dirty="0"/>
              <a:t>Minh </a:t>
            </a:r>
            <a:r>
              <a:rPr lang="en-US" dirty="0" err="1"/>
              <a:t>họa</a:t>
            </a:r>
            <a:r>
              <a:rPr lang="en-US" dirty="0"/>
              <a:t> hibernate 3.0</a:t>
            </a:r>
            <a:br>
              <a:rPr lang="en-US" dirty="0"/>
            </a:br>
            <a:endParaRPr lang="en-US" dirty="0"/>
          </a:p>
        </p:txBody>
      </p:sp>
      <p:sp>
        <p:nvSpPr>
          <p:cNvPr id="3" name="Content Placeholder 2">
            <a:extLst>
              <a:ext uri="{FF2B5EF4-FFF2-40B4-BE49-F238E27FC236}">
                <a16:creationId xmlns:a16="http://schemas.microsoft.com/office/drawing/2014/main" id="{E7C18B79-37DC-4B9B-8BDB-874D8E3AC951}"/>
              </a:ext>
            </a:extLst>
          </p:cNvPr>
          <p:cNvSpPr>
            <a:spLocks noGrp="1"/>
          </p:cNvSpPr>
          <p:nvPr>
            <p:ph idx="1"/>
          </p:nvPr>
        </p:nvSpPr>
        <p:spPr/>
        <p:txBody>
          <a:bodyPr/>
          <a:lstStyle/>
          <a:p>
            <a:r>
              <a:rPr lang="en-US" dirty="0" err="1"/>
              <a:t>Quản</a:t>
            </a:r>
            <a:r>
              <a:rPr lang="en-US" dirty="0"/>
              <a:t> </a:t>
            </a:r>
            <a:r>
              <a:rPr lang="en-US" dirty="0" err="1"/>
              <a:t>lý</a:t>
            </a:r>
            <a:r>
              <a:rPr lang="en-US" dirty="0"/>
              <a:t> </a:t>
            </a:r>
            <a:r>
              <a:rPr lang="en-US" dirty="0" err="1"/>
              <a:t>kết</a:t>
            </a:r>
            <a:r>
              <a:rPr lang="en-US" dirty="0"/>
              <a:t> </a:t>
            </a:r>
            <a:r>
              <a:rPr lang="en-US" dirty="0" err="1"/>
              <a:t>nối</a:t>
            </a:r>
            <a:endParaRPr lang="en-US" dirty="0"/>
          </a:p>
          <a:p>
            <a:endParaRPr lang="en-US" dirty="0"/>
          </a:p>
          <a:p>
            <a:endParaRPr lang="en-US" dirty="0"/>
          </a:p>
        </p:txBody>
      </p:sp>
      <p:sp>
        <p:nvSpPr>
          <p:cNvPr id="4" name="TextBox 3">
            <a:extLst>
              <a:ext uri="{FF2B5EF4-FFF2-40B4-BE49-F238E27FC236}">
                <a16:creationId xmlns:a16="http://schemas.microsoft.com/office/drawing/2014/main" id="{65C0B0F3-E8A3-4D1D-9D29-7A2E580B4947}"/>
              </a:ext>
            </a:extLst>
          </p:cNvPr>
          <p:cNvSpPr txBox="1"/>
          <p:nvPr/>
        </p:nvSpPr>
        <p:spPr>
          <a:xfrm>
            <a:off x="677334" y="2701255"/>
            <a:ext cx="184731" cy="369332"/>
          </a:xfrm>
          <a:prstGeom prst="rect">
            <a:avLst/>
          </a:prstGeom>
          <a:noFill/>
        </p:spPr>
        <p:txBody>
          <a:bodyPr wrap="none" rtlCol="0">
            <a:spAutoFit/>
          </a:bodyPr>
          <a:lstStyle/>
          <a:p>
            <a:endParaRPr lang="en-US" dirty="0"/>
          </a:p>
        </p:txBody>
      </p:sp>
      <p:pic>
        <p:nvPicPr>
          <p:cNvPr id="5" name="Picture 4">
            <a:extLst>
              <a:ext uri="{FF2B5EF4-FFF2-40B4-BE49-F238E27FC236}">
                <a16:creationId xmlns:a16="http://schemas.microsoft.com/office/drawing/2014/main" id="{2D5CF452-1D13-4500-B452-58E23395941A}"/>
              </a:ext>
            </a:extLst>
          </p:cNvPr>
          <p:cNvPicPr>
            <a:picLocks noChangeAspect="1"/>
          </p:cNvPicPr>
          <p:nvPr/>
        </p:nvPicPr>
        <p:blipFill>
          <a:blip r:embed="rId2"/>
          <a:stretch>
            <a:fillRect/>
          </a:stretch>
        </p:blipFill>
        <p:spPr>
          <a:xfrm>
            <a:off x="862065" y="2613778"/>
            <a:ext cx="9228509" cy="3494696"/>
          </a:xfrm>
          <a:prstGeom prst="rect">
            <a:avLst/>
          </a:prstGeom>
        </p:spPr>
      </p:pic>
    </p:spTree>
    <p:extLst>
      <p:ext uri="{BB962C8B-B14F-4D97-AF65-F5344CB8AC3E}">
        <p14:creationId xmlns:p14="http://schemas.microsoft.com/office/powerpoint/2010/main" val="769416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9B10-6A3B-4729-A00B-E512E94193BA}"/>
              </a:ext>
            </a:extLst>
          </p:cNvPr>
          <p:cNvSpPr>
            <a:spLocks noGrp="1"/>
          </p:cNvSpPr>
          <p:nvPr>
            <p:ph type="title"/>
          </p:nvPr>
        </p:nvSpPr>
        <p:spPr/>
        <p:txBody>
          <a:bodyPr/>
          <a:lstStyle/>
          <a:p>
            <a:r>
              <a:rPr lang="en-US" dirty="0"/>
              <a:t>Minh </a:t>
            </a:r>
            <a:r>
              <a:rPr lang="en-US" dirty="0" err="1"/>
              <a:t>họa</a:t>
            </a:r>
            <a:r>
              <a:rPr lang="en-US" dirty="0"/>
              <a:t> hibernate 3.0</a:t>
            </a:r>
            <a:br>
              <a:rPr lang="en-US" dirty="0"/>
            </a:br>
            <a:endParaRPr lang="en-US" dirty="0"/>
          </a:p>
        </p:txBody>
      </p:sp>
      <p:sp>
        <p:nvSpPr>
          <p:cNvPr id="3" name="Content Placeholder 2">
            <a:extLst>
              <a:ext uri="{FF2B5EF4-FFF2-40B4-BE49-F238E27FC236}">
                <a16:creationId xmlns:a16="http://schemas.microsoft.com/office/drawing/2014/main" id="{E7C18B79-37DC-4B9B-8BDB-874D8E3AC951}"/>
              </a:ext>
            </a:extLst>
          </p:cNvPr>
          <p:cNvSpPr>
            <a:spLocks noGrp="1"/>
          </p:cNvSpPr>
          <p:nvPr>
            <p:ph idx="1"/>
          </p:nvPr>
        </p:nvSpPr>
        <p:spPr/>
        <p:txBody>
          <a:bodyPr/>
          <a:lstStyle/>
          <a:p>
            <a:r>
              <a:rPr lang="en-US" dirty="0"/>
              <a:t>CRUD</a:t>
            </a:r>
          </a:p>
          <a:p>
            <a:endParaRPr lang="en-US" dirty="0"/>
          </a:p>
          <a:p>
            <a:endParaRPr lang="en-US" dirty="0"/>
          </a:p>
        </p:txBody>
      </p:sp>
      <p:sp>
        <p:nvSpPr>
          <p:cNvPr id="4" name="TextBox 3">
            <a:extLst>
              <a:ext uri="{FF2B5EF4-FFF2-40B4-BE49-F238E27FC236}">
                <a16:creationId xmlns:a16="http://schemas.microsoft.com/office/drawing/2014/main" id="{65C0B0F3-E8A3-4D1D-9D29-7A2E580B4947}"/>
              </a:ext>
            </a:extLst>
          </p:cNvPr>
          <p:cNvSpPr txBox="1"/>
          <p:nvPr/>
        </p:nvSpPr>
        <p:spPr>
          <a:xfrm>
            <a:off x="677334" y="2701255"/>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9759B2B1-414D-408F-8A11-A9C335372E39}"/>
              </a:ext>
            </a:extLst>
          </p:cNvPr>
          <p:cNvPicPr>
            <a:picLocks noChangeAspect="1"/>
          </p:cNvPicPr>
          <p:nvPr/>
        </p:nvPicPr>
        <p:blipFill>
          <a:blip r:embed="rId2"/>
          <a:stretch>
            <a:fillRect/>
          </a:stretch>
        </p:blipFill>
        <p:spPr>
          <a:xfrm>
            <a:off x="935546" y="2701255"/>
            <a:ext cx="7461833" cy="3889372"/>
          </a:xfrm>
          <a:prstGeom prst="rect">
            <a:avLst/>
          </a:prstGeom>
        </p:spPr>
      </p:pic>
    </p:spTree>
    <p:extLst>
      <p:ext uri="{BB962C8B-B14F-4D97-AF65-F5344CB8AC3E}">
        <p14:creationId xmlns:p14="http://schemas.microsoft.com/office/powerpoint/2010/main" val="3545473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340E8-0E19-4486-8E56-F12E1624BDEB}"/>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B44E9A8B-AE68-4527-A1F8-36BFC010BF8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25643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94E0E-DF4C-4D3E-B420-FC73E8E882AD}"/>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9C1AFF08-F0B9-4CB6-AF36-2C999167E741}"/>
              </a:ext>
            </a:extLst>
          </p:cNvPr>
          <p:cNvSpPr>
            <a:spLocks noGrp="1"/>
          </p:cNvSpPr>
          <p:nvPr>
            <p:ph idx="1"/>
          </p:nvPr>
        </p:nvSpPr>
        <p:spPr/>
        <p:txBody>
          <a:bodyPr/>
          <a:lstStyle/>
          <a:p>
            <a:r>
              <a:rPr lang="en-US" dirty="0" err="1"/>
              <a:t>Khái</a:t>
            </a:r>
            <a:r>
              <a:rPr lang="en-US" dirty="0"/>
              <a:t> </a:t>
            </a:r>
            <a:r>
              <a:rPr lang="en-US" dirty="0" err="1"/>
              <a:t>niệm</a:t>
            </a:r>
            <a:r>
              <a:rPr lang="en-US" dirty="0"/>
              <a:t> ORM</a:t>
            </a:r>
          </a:p>
          <a:p>
            <a:r>
              <a:rPr lang="en-US" dirty="0"/>
              <a:t>ORM Framework </a:t>
            </a:r>
            <a:r>
              <a:rPr lang="en-US" dirty="0" err="1"/>
              <a:t>trong</a:t>
            </a:r>
            <a:r>
              <a:rPr lang="en-US" dirty="0"/>
              <a:t> Java</a:t>
            </a:r>
          </a:p>
          <a:p>
            <a:r>
              <a:rPr lang="en-US" dirty="0"/>
              <a:t>Minh </a:t>
            </a:r>
            <a:r>
              <a:rPr lang="en-US" dirty="0" err="1"/>
              <a:t>họa</a:t>
            </a:r>
            <a:r>
              <a:rPr lang="en-US" dirty="0"/>
              <a:t> hibernate 3.0</a:t>
            </a:r>
          </a:p>
        </p:txBody>
      </p:sp>
    </p:spTree>
    <p:extLst>
      <p:ext uri="{BB962C8B-B14F-4D97-AF65-F5344CB8AC3E}">
        <p14:creationId xmlns:p14="http://schemas.microsoft.com/office/powerpoint/2010/main" val="1799462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C00D-F8B6-4B2A-BB23-A821279E6D01}"/>
              </a:ext>
            </a:extLst>
          </p:cNvPr>
          <p:cNvSpPr>
            <a:spLocks noGrp="1"/>
          </p:cNvSpPr>
          <p:nvPr>
            <p:ph type="title"/>
          </p:nvPr>
        </p:nvSpPr>
        <p:spPr/>
        <p:txBody>
          <a:bodyPr/>
          <a:lstStyle/>
          <a:p>
            <a:r>
              <a:rPr lang="en-US" dirty="0" err="1"/>
              <a:t>Khái</a:t>
            </a:r>
            <a:r>
              <a:rPr lang="en-US" dirty="0"/>
              <a:t> </a:t>
            </a:r>
            <a:r>
              <a:rPr lang="en-US" dirty="0" err="1"/>
              <a:t>niệm</a:t>
            </a:r>
            <a:endParaRPr lang="en-US" dirty="0"/>
          </a:p>
        </p:txBody>
      </p:sp>
      <p:sp>
        <p:nvSpPr>
          <p:cNvPr id="3" name="Content Placeholder 2">
            <a:extLst>
              <a:ext uri="{FF2B5EF4-FFF2-40B4-BE49-F238E27FC236}">
                <a16:creationId xmlns:a16="http://schemas.microsoft.com/office/drawing/2014/main" id="{E1AB6EC7-013D-45BF-8430-F8B8373849DC}"/>
              </a:ext>
            </a:extLst>
          </p:cNvPr>
          <p:cNvSpPr>
            <a:spLocks noGrp="1"/>
          </p:cNvSpPr>
          <p:nvPr>
            <p:ph idx="1"/>
          </p:nvPr>
        </p:nvSpPr>
        <p:spPr/>
        <p:txBody>
          <a:bodyPr/>
          <a:lstStyle/>
          <a:p>
            <a:r>
              <a:rPr lang="vi-VN" dirty="0"/>
              <a:t>ORM (</a:t>
            </a:r>
            <a:r>
              <a:rPr lang="vi-VN" b="1" dirty="0"/>
              <a:t>O</a:t>
            </a:r>
            <a:r>
              <a:rPr lang="vi-VN" dirty="0"/>
              <a:t>bject </a:t>
            </a:r>
            <a:r>
              <a:rPr lang="vi-VN" b="1" dirty="0"/>
              <a:t>R</a:t>
            </a:r>
            <a:r>
              <a:rPr lang="vi-VN" dirty="0"/>
              <a:t>elational </a:t>
            </a:r>
            <a:r>
              <a:rPr lang="vi-VN" b="1" dirty="0"/>
              <a:t>M</a:t>
            </a:r>
            <a:r>
              <a:rPr lang="vi-VN" dirty="0"/>
              <a:t>apping), là một kỹ thuật/cơ chế lập trình thực hiện ánh xạ CSDL sang các đối tượng trong các ngôn ngữ lập trình hướng đối tượng như Java, C# …(các table tương ứng các class, mối ràng buộc giữa các table tương ứng quan hệ giữa các class ‘has a’ , ‘is a’).</a:t>
            </a:r>
            <a:endParaRPr lang="en-US" dirty="0"/>
          </a:p>
        </p:txBody>
      </p:sp>
    </p:spTree>
    <p:extLst>
      <p:ext uri="{BB962C8B-B14F-4D97-AF65-F5344CB8AC3E}">
        <p14:creationId xmlns:p14="http://schemas.microsoft.com/office/powerpoint/2010/main" val="32658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B7820-13CB-46BA-8661-5CD12EBDA50A}"/>
              </a:ext>
            </a:extLst>
          </p:cNvPr>
          <p:cNvSpPr>
            <a:spLocks noGrp="1"/>
          </p:cNvSpPr>
          <p:nvPr>
            <p:ph type="title"/>
          </p:nvPr>
        </p:nvSpPr>
        <p:spPr/>
        <p:txBody>
          <a:bodyPr/>
          <a:lstStyle/>
          <a:p>
            <a:r>
              <a:rPr lang="en-US" dirty="0" err="1"/>
              <a:t>Khái</a:t>
            </a:r>
            <a:r>
              <a:rPr lang="en-US" dirty="0"/>
              <a:t> </a:t>
            </a:r>
            <a:r>
              <a:rPr lang="en-US" dirty="0" err="1"/>
              <a:t>niệm</a:t>
            </a:r>
            <a:endParaRPr lang="en-US" dirty="0"/>
          </a:p>
        </p:txBody>
      </p:sp>
      <p:sp>
        <p:nvSpPr>
          <p:cNvPr id="3" name="Content Placeholder 2">
            <a:extLst>
              <a:ext uri="{FF2B5EF4-FFF2-40B4-BE49-F238E27FC236}">
                <a16:creationId xmlns:a16="http://schemas.microsoft.com/office/drawing/2014/main" id="{0767E8E0-B38C-44BB-849F-7EF218AF1613}"/>
              </a:ext>
            </a:extLst>
          </p:cNvPr>
          <p:cNvSpPr>
            <a:spLocks noGrp="1"/>
          </p:cNvSpPr>
          <p:nvPr>
            <p:ph idx="1"/>
          </p:nvPr>
        </p:nvSpPr>
        <p:spPr/>
        <p:txBody>
          <a:bodyPr/>
          <a:lstStyle/>
          <a:p>
            <a:endParaRPr lang="en-US"/>
          </a:p>
        </p:txBody>
      </p:sp>
      <p:pic>
        <p:nvPicPr>
          <p:cNvPr id="1026" name="Picture 2" descr="ORM lÃ  gÃ¬? Tá»ng quan vá» ORM Framework">
            <a:extLst>
              <a:ext uri="{FF2B5EF4-FFF2-40B4-BE49-F238E27FC236}">
                <a16:creationId xmlns:a16="http://schemas.microsoft.com/office/drawing/2014/main" id="{FA734F06-4CB5-4029-97F4-C30040EE7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160589"/>
            <a:ext cx="8619580" cy="3736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29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B7820-13CB-46BA-8661-5CD12EBDA50A}"/>
              </a:ext>
            </a:extLst>
          </p:cNvPr>
          <p:cNvSpPr>
            <a:spLocks noGrp="1"/>
          </p:cNvSpPr>
          <p:nvPr>
            <p:ph type="title"/>
          </p:nvPr>
        </p:nvSpPr>
        <p:spPr/>
        <p:txBody>
          <a:bodyPr/>
          <a:lstStyle/>
          <a:p>
            <a:r>
              <a:rPr lang="en-US" dirty="0" err="1"/>
              <a:t>Khái</a:t>
            </a:r>
            <a:r>
              <a:rPr lang="en-US" dirty="0"/>
              <a:t> </a:t>
            </a:r>
            <a:r>
              <a:rPr lang="en-US" dirty="0" err="1"/>
              <a:t>niệm</a:t>
            </a:r>
            <a:endParaRPr lang="en-US" dirty="0"/>
          </a:p>
        </p:txBody>
      </p:sp>
      <p:sp>
        <p:nvSpPr>
          <p:cNvPr id="3" name="Content Placeholder 2">
            <a:extLst>
              <a:ext uri="{FF2B5EF4-FFF2-40B4-BE49-F238E27FC236}">
                <a16:creationId xmlns:a16="http://schemas.microsoft.com/office/drawing/2014/main" id="{0767E8E0-B38C-44BB-849F-7EF218AF1613}"/>
              </a:ext>
            </a:extLst>
          </p:cNvPr>
          <p:cNvSpPr>
            <a:spLocks noGrp="1"/>
          </p:cNvSpPr>
          <p:nvPr>
            <p:ph idx="1"/>
          </p:nvPr>
        </p:nvSpPr>
        <p:spPr/>
        <p:txBody>
          <a:bodyPr>
            <a:normAutofit fontScale="85000" lnSpcReduction="20000"/>
          </a:bodyPr>
          <a:lstStyle/>
          <a:p>
            <a:pPr fontAlgn="base"/>
            <a:r>
              <a:rPr lang="vi-VN" b="1" dirty="0"/>
              <a:t>Ưu nhược điểm của ORM</a:t>
            </a:r>
          </a:p>
          <a:p>
            <a:pPr fontAlgn="base"/>
            <a:r>
              <a:rPr lang="vi-VN" b="1" dirty="0"/>
              <a:t>2.1. Ưu điểm</a:t>
            </a:r>
          </a:p>
          <a:p>
            <a:pPr lvl="1" fontAlgn="base"/>
            <a:r>
              <a:rPr lang="vi-VN" dirty="0"/>
              <a:t>OOP: ORM giúp lập trình viên tập trung vào lập trình hướng đối tượng</a:t>
            </a:r>
          </a:p>
          <a:p>
            <a:pPr lvl="1" fontAlgn="base"/>
            <a:r>
              <a:rPr lang="vi-VN" dirty="0"/>
              <a:t>Tính độc lập: Làm việc được với nhiều loại database(hệ quản trị cơ sở dữ liệu), nhiều kiểu dữ liệu khác nhau. Dễ dàng thay đổi loại database hơn. Các câu lệnh SQL không phụ thuộc vào loại database.</a:t>
            </a:r>
          </a:p>
          <a:p>
            <a:pPr lvl="1" fontAlgn="base"/>
            <a:r>
              <a:rPr lang="vi-VN" dirty="0"/>
              <a:t>Đơn giản, dễ sử dụng: Hỗ trợ HSQL, cung cấp nhiều nhiều API truy vấn.</a:t>
            </a:r>
          </a:p>
          <a:p>
            <a:pPr lvl="1" fontAlgn="base"/>
            <a:r>
              <a:rPr lang="vi-VN" dirty="0"/>
              <a:t>Năng suất hơn: viết code ít hơn, dễ hiểu hơn. Phù hợp các case CRUD (Create, Read, Update, Delete)</a:t>
            </a:r>
          </a:p>
          <a:p>
            <a:pPr lvl="1" fontAlgn="base"/>
            <a:r>
              <a:rPr lang="vi-VN" dirty="0"/>
              <a:t>Khả năng sử dụng lại code.</a:t>
            </a:r>
          </a:p>
          <a:p>
            <a:pPr fontAlgn="base"/>
            <a:r>
              <a:rPr lang="vi-VN" b="1" dirty="0"/>
              <a:t>2.2. Nhược điểm</a:t>
            </a:r>
          </a:p>
          <a:p>
            <a:pPr lvl="1" fontAlgn="base"/>
            <a:r>
              <a:rPr lang="vi-VN" dirty="0"/>
              <a:t>Khả năng truy vấn bị hạn chế, nhiều trường hợp ta vẫn phải dùng native SQL để truy vấn database.</a:t>
            </a:r>
          </a:p>
          <a:p>
            <a:pPr lvl="1" fontAlgn="base"/>
            <a:r>
              <a:rPr lang="vi-VN" dirty="0"/>
              <a:t>Khó tối ưu câu lệnh SQL (do câu lệnh SQL được ORM tự động sinh ra).</a:t>
            </a:r>
          </a:p>
          <a:p>
            <a:endParaRPr lang="en-US" dirty="0"/>
          </a:p>
        </p:txBody>
      </p:sp>
    </p:spTree>
    <p:extLst>
      <p:ext uri="{BB962C8B-B14F-4D97-AF65-F5344CB8AC3E}">
        <p14:creationId xmlns:p14="http://schemas.microsoft.com/office/powerpoint/2010/main" val="3764810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B26BF-3301-4340-83F6-D626D747A0BA}"/>
              </a:ext>
            </a:extLst>
          </p:cNvPr>
          <p:cNvSpPr>
            <a:spLocks noGrp="1"/>
          </p:cNvSpPr>
          <p:nvPr>
            <p:ph type="title"/>
          </p:nvPr>
        </p:nvSpPr>
        <p:spPr/>
        <p:txBody>
          <a:bodyPr/>
          <a:lstStyle/>
          <a:p>
            <a:r>
              <a:rPr lang="en-US" dirty="0"/>
              <a:t>ORM Framework </a:t>
            </a:r>
            <a:r>
              <a:rPr lang="en-US" dirty="0" err="1"/>
              <a:t>trong</a:t>
            </a:r>
            <a:r>
              <a:rPr lang="en-US" dirty="0"/>
              <a:t> Java</a:t>
            </a:r>
          </a:p>
        </p:txBody>
      </p:sp>
      <p:sp>
        <p:nvSpPr>
          <p:cNvPr id="3" name="Content Placeholder 2">
            <a:extLst>
              <a:ext uri="{FF2B5EF4-FFF2-40B4-BE49-F238E27FC236}">
                <a16:creationId xmlns:a16="http://schemas.microsoft.com/office/drawing/2014/main" id="{83FFEEFC-FF89-40E3-B266-9A20FE5DEC69}"/>
              </a:ext>
            </a:extLst>
          </p:cNvPr>
          <p:cNvSpPr>
            <a:spLocks noGrp="1"/>
          </p:cNvSpPr>
          <p:nvPr>
            <p:ph idx="1"/>
          </p:nvPr>
        </p:nvSpPr>
        <p:spPr/>
        <p:txBody>
          <a:bodyPr/>
          <a:lstStyle/>
          <a:p>
            <a:r>
              <a:rPr lang="vi-VN" dirty="0"/>
              <a:t>Có một số persistent framework và các tùy chọn ORM trong Java. Một persistent framework là một dịch vụ ORM lưu và truy xuất các đối tượng vào một cơ sở dữ liệu quan hệ.</a:t>
            </a:r>
          </a:p>
          <a:p>
            <a:pPr lvl="1"/>
            <a:r>
              <a:rPr lang="vi-VN" dirty="0"/>
              <a:t>Enterprise JavaBeans Entity Beans</a:t>
            </a:r>
          </a:p>
          <a:p>
            <a:pPr lvl="1"/>
            <a:r>
              <a:rPr lang="vi-VN" dirty="0"/>
              <a:t>Java Data Objects</a:t>
            </a:r>
          </a:p>
          <a:p>
            <a:pPr lvl="1"/>
            <a:r>
              <a:rPr lang="vi-VN" dirty="0"/>
              <a:t>Castor</a:t>
            </a:r>
          </a:p>
          <a:p>
            <a:pPr lvl="1"/>
            <a:r>
              <a:rPr lang="vi-VN" dirty="0"/>
              <a:t>TopLink</a:t>
            </a:r>
          </a:p>
          <a:p>
            <a:pPr lvl="1"/>
            <a:r>
              <a:rPr lang="vi-VN" dirty="0"/>
              <a:t>Spring DAO</a:t>
            </a:r>
          </a:p>
          <a:p>
            <a:pPr lvl="1"/>
            <a:r>
              <a:rPr lang="vi-VN" dirty="0"/>
              <a:t>Hibernate</a:t>
            </a:r>
          </a:p>
          <a:p>
            <a:endParaRPr lang="en-US" dirty="0"/>
          </a:p>
        </p:txBody>
      </p:sp>
    </p:spTree>
    <p:extLst>
      <p:ext uri="{BB962C8B-B14F-4D97-AF65-F5344CB8AC3E}">
        <p14:creationId xmlns:p14="http://schemas.microsoft.com/office/powerpoint/2010/main" val="1383784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F958-4B61-4854-8E2A-8021AA668631}"/>
              </a:ext>
            </a:extLst>
          </p:cNvPr>
          <p:cNvSpPr>
            <a:spLocks noGrp="1"/>
          </p:cNvSpPr>
          <p:nvPr>
            <p:ph type="title"/>
          </p:nvPr>
        </p:nvSpPr>
        <p:spPr/>
        <p:txBody>
          <a:bodyPr/>
          <a:lstStyle/>
          <a:p>
            <a:r>
              <a:rPr lang="en-US" dirty="0"/>
              <a:t>Hibernate</a:t>
            </a:r>
          </a:p>
        </p:txBody>
      </p:sp>
      <p:sp>
        <p:nvSpPr>
          <p:cNvPr id="3" name="Content Placeholder 2">
            <a:extLst>
              <a:ext uri="{FF2B5EF4-FFF2-40B4-BE49-F238E27FC236}">
                <a16:creationId xmlns:a16="http://schemas.microsoft.com/office/drawing/2014/main" id="{7B0868A5-7E9F-42B9-A1A3-5BC76853B300}"/>
              </a:ext>
            </a:extLst>
          </p:cNvPr>
          <p:cNvSpPr>
            <a:spLocks noGrp="1"/>
          </p:cNvSpPr>
          <p:nvPr>
            <p:ph idx="1"/>
          </p:nvPr>
        </p:nvSpPr>
        <p:spPr/>
        <p:txBody>
          <a:bodyPr/>
          <a:lstStyle/>
          <a:p>
            <a:endParaRPr lang="en-US"/>
          </a:p>
        </p:txBody>
      </p:sp>
      <p:pic>
        <p:nvPicPr>
          <p:cNvPr id="2050" name="Picture 2" descr="Hibernate High Level View">
            <a:extLst>
              <a:ext uri="{FF2B5EF4-FFF2-40B4-BE49-F238E27FC236}">
                <a16:creationId xmlns:a16="http://schemas.microsoft.com/office/drawing/2014/main" id="{8BFBE80E-3734-4F9B-AA0B-A968C27E8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499" y="1617153"/>
            <a:ext cx="5014122" cy="40767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ibernate Architecture">
            <a:extLst>
              <a:ext uri="{FF2B5EF4-FFF2-40B4-BE49-F238E27FC236}">
                <a16:creationId xmlns:a16="http://schemas.microsoft.com/office/drawing/2014/main" id="{6694268A-9DDD-4370-8B39-2AF24029C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17153"/>
            <a:ext cx="438150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25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9B10-6A3B-4729-A00B-E512E94193BA}"/>
              </a:ext>
            </a:extLst>
          </p:cNvPr>
          <p:cNvSpPr>
            <a:spLocks noGrp="1"/>
          </p:cNvSpPr>
          <p:nvPr>
            <p:ph type="title"/>
          </p:nvPr>
        </p:nvSpPr>
        <p:spPr/>
        <p:txBody>
          <a:bodyPr/>
          <a:lstStyle/>
          <a:p>
            <a:r>
              <a:rPr lang="en-US" dirty="0"/>
              <a:t>Minh </a:t>
            </a:r>
            <a:r>
              <a:rPr lang="en-US" dirty="0" err="1"/>
              <a:t>họa</a:t>
            </a:r>
            <a:r>
              <a:rPr lang="en-US" dirty="0"/>
              <a:t> hibernate 3.0</a:t>
            </a:r>
            <a:br>
              <a:rPr lang="en-US" dirty="0"/>
            </a:br>
            <a:endParaRPr lang="en-US" dirty="0"/>
          </a:p>
        </p:txBody>
      </p:sp>
      <p:sp>
        <p:nvSpPr>
          <p:cNvPr id="3" name="Content Placeholder 2">
            <a:extLst>
              <a:ext uri="{FF2B5EF4-FFF2-40B4-BE49-F238E27FC236}">
                <a16:creationId xmlns:a16="http://schemas.microsoft.com/office/drawing/2014/main" id="{E7C18B79-37DC-4B9B-8BDB-874D8E3AC951}"/>
              </a:ext>
            </a:extLst>
          </p:cNvPr>
          <p:cNvSpPr>
            <a:spLocks noGrp="1"/>
          </p:cNvSpPr>
          <p:nvPr>
            <p:ph idx="1"/>
          </p:nvPr>
        </p:nvSpPr>
        <p:spPr/>
        <p:txBody>
          <a:bodyPr/>
          <a:lstStyle/>
          <a:p>
            <a:r>
              <a:rPr lang="en-US" dirty="0" err="1"/>
              <a:t>Tải</a:t>
            </a:r>
            <a:r>
              <a:rPr lang="en-US" dirty="0"/>
              <a:t> </a:t>
            </a:r>
            <a:r>
              <a:rPr lang="en-US" dirty="0" err="1"/>
              <a:t>th</a:t>
            </a:r>
            <a:r>
              <a:rPr lang="vi-VN" dirty="0"/>
              <a:t>ư</a:t>
            </a:r>
            <a:r>
              <a:rPr lang="en-US" dirty="0"/>
              <a:t> </a:t>
            </a:r>
            <a:r>
              <a:rPr lang="en-US" dirty="0" err="1"/>
              <a:t>viện</a:t>
            </a:r>
            <a:endParaRPr lang="en-US" dirty="0"/>
          </a:p>
          <a:p>
            <a:endParaRPr lang="en-US" dirty="0"/>
          </a:p>
          <a:p>
            <a:endParaRPr lang="en-US" dirty="0"/>
          </a:p>
        </p:txBody>
      </p:sp>
      <p:sp>
        <p:nvSpPr>
          <p:cNvPr id="4" name="TextBox 3">
            <a:extLst>
              <a:ext uri="{FF2B5EF4-FFF2-40B4-BE49-F238E27FC236}">
                <a16:creationId xmlns:a16="http://schemas.microsoft.com/office/drawing/2014/main" id="{65C0B0F3-E8A3-4D1D-9D29-7A2E580B4947}"/>
              </a:ext>
            </a:extLst>
          </p:cNvPr>
          <p:cNvSpPr txBox="1"/>
          <p:nvPr/>
        </p:nvSpPr>
        <p:spPr>
          <a:xfrm>
            <a:off x="677334" y="2701255"/>
            <a:ext cx="184731" cy="369332"/>
          </a:xfrm>
          <a:prstGeom prst="rect">
            <a:avLst/>
          </a:prstGeom>
          <a:noFill/>
        </p:spPr>
        <p:txBody>
          <a:bodyPr wrap="none" rtlCol="0">
            <a:spAutoFit/>
          </a:bodyPr>
          <a:lstStyle/>
          <a:p>
            <a:endParaRPr lang="en-US" dirty="0"/>
          </a:p>
        </p:txBody>
      </p:sp>
      <p:pic>
        <p:nvPicPr>
          <p:cNvPr id="5" name="Picture 4">
            <a:extLst>
              <a:ext uri="{FF2B5EF4-FFF2-40B4-BE49-F238E27FC236}">
                <a16:creationId xmlns:a16="http://schemas.microsoft.com/office/drawing/2014/main" id="{BE475C40-14CE-471D-A069-588DF3FDA45B}"/>
              </a:ext>
            </a:extLst>
          </p:cNvPr>
          <p:cNvPicPr>
            <a:picLocks noChangeAspect="1"/>
          </p:cNvPicPr>
          <p:nvPr/>
        </p:nvPicPr>
        <p:blipFill>
          <a:blip r:embed="rId2"/>
          <a:stretch>
            <a:fillRect/>
          </a:stretch>
        </p:blipFill>
        <p:spPr>
          <a:xfrm>
            <a:off x="1318077" y="2577997"/>
            <a:ext cx="6399796" cy="3597425"/>
          </a:xfrm>
          <a:prstGeom prst="rect">
            <a:avLst/>
          </a:prstGeom>
        </p:spPr>
      </p:pic>
    </p:spTree>
    <p:extLst>
      <p:ext uri="{BB962C8B-B14F-4D97-AF65-F5344CB8AC3E}">
        <p14:creationId xmlns:p14="http://schemas.microsoft.com/office/powerpoint/2010/main" val="1354632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9B10-6A3B-4729-A00B-E512E94193BA}"/>
              </a:ext>
            </a:extLst>
          </p:cNvPr>
          <p:cNvSpPr>
            <a:spLocks noGrp="1"/>
          </p:cNvSpPr>
          <p:nvPr>
            <p:ph type="title"/>
          </p:nvPr>
        </p:nvSpPr>
        <p:spPr/>
        <p:txBody>
          <a:bodyPr/>
          <a:lstStyle/>
          <a:p>
            <a:r>
              <a:rPr lang="en-US" dirty="0"/>
              <a:t>Minh </a:t>
            </a:r>
            <a:r>
              <a:rPr lang="en-US" dirty="0" err="1"/>
              <a:t>họa</a:t>
            </a:r>
            <a:r>
              <a:rPr lang="en-US" dirty="0"/>
              <a:t> hibernate 3.0</a:t>
            </a:r>
            <a:br>
              <a:rPr lang="en-US" dirty="0"/>
            </a:br>
            <a:endParaRPr lang="en-US" dirty="0"/>
          </a:p>
        </p:txBody>
      </p:sp>
      <p:sp>
        <p:nvSpPr>
          <p:cNvPr id="3" name="Content Placeholder 2">
            <a:extLst>
              <a:ext uri="{FF2B5EF4-FFF2-40B4-BE49-F238E27FC236}">
                <a16:creationId xmlns:a16="http://schemas.microsoft.com/office/drawing/2014/main" id="{E7C18B79-37DC-4B9B-8BDB-874D8E3AC951}"/>
              </a:ext>
            </a:extLst>
          </p:cNvPr>
          <p:cNvSpPr>
            <a:spLocks noGrp="1"/>
          </p:cNvSpPr>
          <p:nvPr>
            <p:ph idx="1"/>
          </p:nvPr>
        </p:nvSpPr>
        <p:spPr/>
        <p:txBody>
          <a:bodyPr/>
          <a:lstStyle/>
          <a:p>
            <a:r>
              <a:rPr lang="en-US" dirty="0" err="1"/>
              <a:t>Cấu</a:t>
            </a:r>
            <a:r>
              <a:rPr lang="en-US" dirty="0"/>
              <a:t> </a:t>
            </a:r>
            <a:r>
              <a:rPr lang="en-US" dirty="0" err="1"/>
              <a:t>hình</a:t>
            </a:r>
            <a:endParaRPr lang="en-US" dirty="0"/>
          </a:p>
          <a:p>
            <a:endParaRPr lang="en-US" dirty="0"/>
          </a:p>
          <a:p>
            <a:endParaRPr lang="en-US" dirty="0"/>
          </a:p>
        </p:txBody>
      </p:sp>
      <p:sp>
        <p:nvSpPr>
          <p:cNvPr id="4" name="TextBox 3">
            <a:extLst>
              <a:ext uri="{FF2B5EF4-FFF2-40B4-BE49-F238E27FC236}">
                <a16:creationId xmlns:a16="http://schemas.microsoft.com/office/drawing/2014/main" id="{65C0B0F3-E8A3-4D1D-9D29-7A2E580B4947}"/>
              </a:ext>
            </a:extLst>
          </p:cNvPr>
          <p:cNvSpPr txBox="1"/>
          <p:nvPr/>
        </p:nvSpPr>
        <p:spPr>
          <a:xfrm>
            <a:off x="677334" y="2701255"/>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C911B0AB-4203-47A7-A472-16A3B26C5944}"/>
              </a:ext>
            </a:extLst>
          </p:cNvPr>
          <p:cNvPicPr>
            <a:picLocks noChangeAspect="1"/>
          </p:cNvPicPr>
          <p:nvPr/>
        </p:nvPicPr>
        <p:blipFill>
          <a:blip r:embed="rId2"/>
          <a:stretch>
            <a:fillRect/>
          </a:stretch>
        </p:blipFill>
        <p:spPr>
          <a:xfrm>
            <a:off x="862065" y="2701255"/>
            <a:ext cx="8931073" cy="3221373"/>
          </a:xfrm>
          <a:prstGeom prst="rect">
            <a:avLst/>
          </a:prstGeom>
        </p:spPr>
      </p:pic>
    </p:spTree>
    <p:extLst>
      <p:ext uri="{BB962C8B-B14F-4D97-AF65-F5344CB8AC3E}">
        <p14:creationId xmlns:p14="http://schemas.microsoft.com/office/powerpoint/2010/main" val="19523881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89</TotalTime>
  <Words>216</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Tahoma</vt:lpstr>
      <vt:lpstr>Trebuchet MS</vt:lpstr>
      <vt:lpstr>Wingdings 3</vt:lpstr>
      <vt:lpstr>Facet</vt:lpstr>
      <vt:lpstr>Object Relational Mapping</vt:lpstr>
      <vt:lpstr>Nội dung</vt:lpstr>
      <vt:lpstr>Khái niệm</vt:lpstr>
      <vt:lpstr>Khái niệm</vt:lpstr>
      <vt:lpstr>Khái niệm</vt:lpstr>
      <vt:lpstr>ORM Framework trong Java</vt:lpstr>
      <vt:lpstr>Hibernate</vt:lpstr>
      <vt:lpstr>Minh họa hibernate 3.0 </vt:lpstr>
      <vt:lpstr>Minh họa hibernate 3.0 </vt:lpstr>
      <vt:lpstr>Minh họa hibernate 3.0 </vt:lpstr>
      <vt:lpstr>Minh họa hibernate 3.0 </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dc:title>
  <dc:creator>pmtu</dc:creator>
  <cp:lastModifiedBy>tu pham</cp:lastModifiedBy>
  <cp:revision>6</cp:revision>
  <dcterms:created xsi:type="dcterms:W3CDTF">2018-05-23T14:56:20Z</dcterms:created>
  <dcterms:modified xsi:type="dcterms:W3CDTF">2018-05-24T01:35:42Z</dcterms:modified>
</cp:coreProperties>
</file>