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6"/>
  </p:notesMasterIdLst>
  <p:handoutMasterIdLst>
    <p:handoutMasterId r:id="rId27"/>
  </p:handout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5" autoAdjust="0"/>
    <p:restoredTop sz="94660"/>
  </p:normalViewPr>
  <p:slideViewPr>
    <p:cSldViewPr snapToGrid="0">
      <p:cViewPr varScale="1">
        <p:scale>
          <a:sx n="51" d="100"/>
          <a:sy n="51" d="100"/>
        </p:scale>
        <p:origin x="816" y="43"/>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1B07CC-BBF3-3A8A-8887-D790AF353B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CCB87450-B79D-2FAA-9740-C67DF6DCA3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2B43EB-BE12-4253-B98D-C75E9CC4B119}" type="datetimeFigureOut">
              <a:rPr lang="vi-VN" smtClean="0"/>
              <a:t>19/01/2024</a:t>
            </a:fld>
            <a:endParaRPr lang="vi-VN"/>
          </a:p>
        </p:txBody>
      </p:sp>
      <p:sp>
        <p:nvSpPr>
          <p:cNvPr id="4" name="Footer Placeholder 3">
            <a:extLst>
              <a:ext uri="{FF2B5EF4-FFF2-40B4-BE49-F238E27FC236}">
                <a16:creationId xmlns:a16="http://schemas.microsoft.com/office/drawing/2014/main" id="{3C25C2E0-2AC7-89DA-D182-62D3F51911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49B92976-8D42-83F3-5DE4-3A2FC04C29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BA1A8-05EC-4917-9AD0-95CEE91728E0}" type="slidenum">
              <a:rPr lang="vi-VN" smtClean="0"/>
              <a:t>‹#›</a:t>
            </a:fld>
            <a:endParaRPr lang="vi-VN"/>
          </a:p>
        </p:txBody>
      </p:sp>
    </p:spTree>
    <p:extLst>
      <p:ext uri="{BB962C8B-B14F-4D97-AF65-F5344CB8AC3E}">
        <p14:creationId xmlns:p14="http://schemas.microsoft.com/office/powerpoint/2010/main" val="2014224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2D049-BC48-4AAF-B71B-DA23C2A58A81}" type="datetimeFigureOut">
              <a:rPr lang="vi-VN" smtClean="0"/>
              <a:t>19/01/2024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8C6C-8933-487A-9CE9-1B2E0342B8C2}" type="slidenum">
              <a:rPr lang="vi-VN" smtClean="0"/>
              <a:t>‹#›</a:t>
            </a:fld>
            <a:endParaRPr lang="vi-VN"/>
          </a:p>
        </p:txBody>
      </p:sp>
    </p:spTree>
    <p:extLst>
      <p:ext uri="{BB962C8B-B14F-4D97-AF65-F5344CB8AC3E}">
        <p14:creationId xmlns:p14="http://schemas.microsoft.com/office/powerpoint/2010/main" val="957730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934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609637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72759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9276607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9291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2461750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8749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28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1626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620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96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124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2698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708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28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25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81A142-DA77-4A5F-AD1F-14E6C18F0F5F}" type="datetime1">
              <a:rPr lang="en-US" smtClean="0"/>
              <a:t>1/19/2024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0315812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841C-C69A-3CE2-DAB8-F8B69A76D239}"/>
              </a:ext>
            </a:extLst>
          </p:cNvPr>
          <p:cNvSpPr>
            <a:spLocks noGrp="1"/>
          </p:cNvSpPr>
          <p:nvPr>
            <p:ph type="title"/>
          </p:nvPr>
        </p:nvSpPr>
        <p:spPr>
          <a:xfrm>
            <a:off x="177282" y="601025"/>
            <a:ext cx="12014718" cy="691506"/>
          </a:xfrm>
        </p:spPr>
        <p:txBody>
          <a:bodyPr/>
          <a:lstStyle/>
          <a:p>
            <a:pPr algn="ctr"/>
            <a:r>
              <a:rPr lang="vi-VN" sz="1800" b="1" dirty="0">
                <a:effectLst/>
                <a:latin typeface="Times New Roman" panose="02020603050405020304" pitchFamily="18" charset="0"/>
                <a:ea typeface="Arial" panose="020B0604020202020204" pitchFamily="34" charset="0"/>
              </a:rPr>
              <a:t>THỰC TẬP ĐỒ ÁN CHUYÊN NGÀNH</a:t>
            </a:r>
            <a:br>
              <a:rPr lang="vi-VN" sz="1800" b="1" dirty="0">
                <a:effectLst/>
                <a:latin typeface="Times New Roman" panose="02020603050405020304" pitchFamily="18" charset="0"/>
                <a:ea typeface="Arial" panose="020B0604020202020204" pitchFamily="34" charset="0"/>
              </a:rPr>
            </a:br>
            <a:r>
              <a:rPr lang="vi-VN" sz="1800" b="1" dirty="0">
                <a:effectLst/>
                <a:latin typeface="Times New Roman" panose="02020603050405020304" pitchFamily="18" charset="0"/>
                <a:ea typeface="Arial" panose="020B0604020202020204" pitchFamily="34" charset="0"/>
              </a:rPr>
              <a:t>HỌC KỲ 1 , NĂM HỌC 2023 – 2024</a:t>
            </a:r>
            <a:endParaRPr lang="vi-VN" dirty="0"/>
          </a:p>
        </p:txBody>
      </p:sp>
      <p:sp>
        <p:nvSpPr>
          <p:cNvPr id="4" name="Title 1">
            <a:extLst>
              <a:ext uri="{FF2B5EF4-FFF2-40B4-BE49-F238E27FC236}">
                <a16:creationId xmlns:a16="http://schemas.microsoft.com/office/drawing/2014/main" id="{1362A692-53AF-B1F5-B75E-5868B2D3974A}"/>
              </a:ext>
            </a:extLst>
          </p:cNvPr>
          <p:cNvSpPr txBox="1">
            <a:spLocks/>
          </p:cNvSpPr>
          <p:nvPr/>
        </p:nvSpPr>
        <p:spPr>
          <a:xfrm>
            <a:off x="177282" y="1292531"/>
            <a:ext cx="12014718"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gn="ctr">
              <a:lnSpc>
                <a:spcPct val="150000"/>
              </a:lnSpc>
              <a:spcBef>
                <a:spcPts val="15"/>
              </a:spcBef>
            </a:pPr>
            <a:r>
              <a:rPr lang="vi-VN" sz="2800" b="1" dirty="0">
                <a:effectLst/>
                <a:latin typeface="Times New Roman" panose="02020603050405020304" pitchFamily="18" charset="0"/>
                <a:ea typeface="Times New Roman" panose="02020603050405020304" pitchFamily="18" charset="0"/>
              </a:rPr>
              <a:t>XÂY DỰNG ỨNG DỤNG QUẢN LÝ</a:t>
            </a:r>
          </a:p>
          <a:p>
            <a:pPr marL="483870" marR="702945" algn="ctr">
              <a:lnSpc>
                <a:spcPct val="150000"/>
              </a:lnSpc>
              <a:spcBef>
                <a:spcPts val="15"/>
              </a:spcBef>
            </a:pPr>
            <a:r>
              <a:rPr lang="vi-VN" sz="2800" b="1" dirty="0">
                <a:effectLst/>
                <a:latin typeface="Times New Roman" panose="02020603050405020304" pitchFamily="18" charset="0"/>
                <a:ea typeface="Times New Roman" panose="02020603050405020304" pitchFamily="18" charset="0"/>
              </a:rPr>
              <a:t>ĐỀ CƯƠNG HỌC PHẦN</a:t>
            </a:r>
          </a:p>
          <a:p>
            <a:pPr marL="483870" marR="702945" algn="ctr">
              <a:lnSpc>
                <a:spcPct val="150000"/>
              </a:lnSpc>
              <a:spcBef>
                <a:spcPts val="15"/>
              </a:spcBef>
            </a:pPr>
            <a:r>
              <a:rPr lang="vi-VN" sz="2800" b="1" dirty="0">
                <a:effectLst/>
                <a:latin typeface="Times New Roman" panose="02020603050405020304" pitchFamily="18" charset="0"/>
                <a:ea typeface="Times New Roman" panose="02020603050405020304" pitchFamily="18" charset="0"/>
              </a:rPr>
              <a:t>CHO BỘ MÔN CÔNG NGHỆ THÔNG TIN</a:t>
            </a:r>
          </a:p>
        </p:txBody>
      </p:sp>
      <p:sp>
        <p:nvSpPr>
          <p:cNvPr id="5" name="Text Box 2">
            <a:extLst>
              <a:ext uri="{FF2B5EF4-FFF2-40B4-BE49-F238E27FC236}">
                <a16:creationId xmlns:a16="http://schemas.microsoft.com/office/drawing/2014/main" id="{85488317-B82A-E03E-5C21-BDBB42B5744C}"/>
              </a:ext>
            </a:extLst>
          </p:cNvPr>
          <p:cNvSpPr txBox="1">
            <a:spLocks noChangeArrowheads="1"/>
          </p:cNvSpPr>
          <p:nvPr/>
        </p:nvSpPr>
        <p:spPr bwMode="auto">
          <a:xfrm>
            <a:off x="2705587" y="3871880"/>
            <a:ext cx="2846128"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Giáo viên hướng dẫn:</a:t>
            </a:r>
          </a:p>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TS. Nguyễn Bảo Ân</a:t>
            </a:r>
          </a:p>
        </p:txBody>
      </p:sp>
      <p:sp>
        <p:nvSpPr>
          <p:cNvPr id="10" name="Text Box 2">
            <a:extLst>
              <a:ext uri="{FF2B5EF4-FFF2-40B4-BE49-F238E27FC236}">
                <a16:creationId xmlns:a16="http://schemas.microsoft.com/office/drawing/2014/main" id="{8B9EA29E-AB90-BFDE-DDD5-32B07ABD8D50}"/>
              </a:ext>
            </a:extLst>
          </p:cNvPr>
          <p:cNvSpPr txBox="1">
            <a:spLocks noChangeArrowheads="1"/>
          </p:cNvSpPr>
          <p:nvPr/>
        </p:nvSpPr>
        <p:spPr bwMode="auto">
          <a:xfrm>
            <a:off x="7616597" y="3731921"/>
            <a:ext cx="3188252" cy="2986120"/>
          </a:xfrm>
          <a:prstGeom prst="rect">
            <a:avLst/>
          </a:prstGeom>
          <a:noFill/>
          <a:ln>
            <a:noFill/>
          </a:ln>
        </p:spPr>
        <p:txBody>
          <a:bodyPr vert="horz" wrap="square" lIns="91440" tIns="45720" rIns="91440" bIns="45720" numCol="1" anchor="t" anchorCtr="0" compatLnSpc="1">
            <a:prstTxWarp prst="textNoShape">
              <a:avLst/>
            </a:prstTxWarp>
          </a:bodyPr>
          <a:lstStyle/>
          <a:p>
            <a:pPr algn="just">
              <a:lnSpc>
                <a:spcPct val="150000"/>
              </a:lnSpc>
              <a:spcBef>
                <a:spcPts val="600"/>
              </a:spcBef>
              <a:spcAft>
                <a:spcPts val="600"/>
              </a:spcAft>
            </a:pPr>
            <a:r>
              <a:rPr lang="vi-VN" sz="2000" i="1" dirty="0">
                <a:effectLst/>
                <a:latin typeface="Times New Roman" panose="02020603050405020304" pitchFamily="18" charset="0"/>
                <a:ea typeface="Arial" panose="020B0604020202020204" pitchFamily="34" charset="0"/>
                <a:cs typeface="Times New Roman" panose="02020603050405020304" pitchFamily="18" charset="0"/>
              </a:rPr>
              <a:t>Sinh viên thực hiện:</a:t>
            </a:r>
            <a:endParaRPr lang="vi-V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600"/>
              </a:spcBef>
              <a:spcAft>
                <a:spcPts val="600"/>
              </a:spcAft>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Họ tên: Trần Thái H</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ưng</a:t>
            </a:r>
            <a:endParaRPr lang="vi-V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600"/>
              </a:spcBef>
              <a:spcAft>
                <a:spcPts val="600"/>
              </a:spcAft>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MSSV:</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110120031</a:t>
            </a:r>
            <a:endParaRPr lang="vi-V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600"/>
              </a:spcBef>
              <a:spcAft>
                <a:spcPts val="600"/>
              </a:spcAft>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Lớp:</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DA20TTB</a:t>
            </a:r>
            <a:endParaRPr lang="vi-V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46F4829-24DE-54EF-5BAA-EB357E63C5AB}"/>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a:t>
            </a:fld>
            <a:endParaRPr lang="en-US" dirty="0">
              <a:solidFill>
                <a:schemeClr val="tx1"/>
              </a:solidFill>
            </a:endParaRPr>
          </a:p>
        </p:txBody>
      </p:sp>
    </p:spTree>
    <p:extLst>
      <p:ext uri="{BB962C8B-B14F-4D97-AF65-F5344CB8AC3E}">
        <p14:creationId xmlns:p14="http://schemas.microsoft.com/office/powerpoint/2010/main" val="176680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229508"/>
            <a:ext cx="5701296"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Tổng quan MongoDB (1/3) </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809848" y="4376984"/>
            <a:ext cx="9517224" cy="1883657"/>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MongoDB là một hệ thống cơ sở dữ liệu mạnh mẽ và linh hoạt, nổi bật với khả năng mở rộng và hỗ trợ nhiều tính năng quan trọng như chỉ mục phụ, truy vấn dải, sắp xếp, tổng hợp, và chỉ mục địa lý. Thiết kế dễ sử dụng và linh hoạt của MongoDB mang đến trải nghiệm phát triển độc đáo.</a:t>
            </a:r>
          </a:p>
        </p:txBody>
      </p:sp>
      <p:sp>
        <p:nvSpPr>
          <p:cNvPr id="7" name="TextBox 6">
            <a:extLst>
              <a:ext uri="{FF2B5EF4-FFF2-40B4-BE49-F238E27FC236}">
                <a16:creationId xmlns:a16="http://schemas.microsoft.com/office/drawing/2014/main" id="{D487E828-C897-307E-B385-A23B151BE9A1}"/>
              </a:ext>
            </a:extLst>
          </p:cNvPr>
          <p:cNvSpPr txBox="1"/>
          <p:nvPr/>
        </p:nvSpPr>
        <p:spPr>
          <a:xfrm>
            <a:off x="3047223" y="4056669"/>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3. </a:t>
            </a:r>
            <a:r>
              <a:rPr kumimoji="0" lang="vi-VN" altLang="vi-V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Tổng quan MongoDB</a:t>
            </a:r>
            <a:endParaRPr lang="vi-VN" sz="1800" i="1" dirty="0">
              <a:effectLst/>
              <a:latin typeface="Times New Roman" panose="02020603050405020304" pitchFamily="18" charset="0"/>
              <a:ea typeface="Arial" panose="020B0604020202020204" pitchFamily="34" charset="0"/>
            </a:endParaRPr>
          </a:p>
        </p:txBody>
      </p:sp>
      <p:pic>
        <p:nvPicPr>
          <p:cNvPr id="8" name="Picture 7" descr="MongoDB">
            <a:extLst>
              <a:ext uri="{FF2B5EF4-FFF2-40B4-BE49-F238E27FC236}">
                <a16:creationId xmlns:a16="http://schemas.microsoft.com/office/drawing/2014/main" id="{D92CCFF8-F5AB-23DF-1527-37511C337C0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1023" y="1826781"/>
            <a:ext cx="4043268" cy="2295148"/>
          </a:xfrm>
          <a:prstGeom prst="rect">
            <a:avLst/>
          </a:prstGeom>
          <a:noFill/>
          <a:ln>
            <a:noFill/>
          </a:ln>
        </p:spPr>
      </p:pic>
      <p:sp>
        <p:nvSpPr>
          <p:cNvPr id="6" name="Slide Number Placeholder 6">
            <a:extLst>
              <a:ext uri="{FF2B5EF4-FFF2-40B4-BE49-F238E27FC236}">
                <a16:creationId xmlns:a16="http://schemas.microsoft.com/office/drawing/2014/main" id="{1E938DF2-2A06-DF53-8DC5-4EA2C6C7A90E}"/>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301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79" y="1229508"/>
            <a:ext cx="5822593"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Tổng quan MongoDB (2/3)</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837010" y="1657376"/>
            <a:ext cx="9517224" cy="3114763"/>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Đặc Điểm Quan Trọng:</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Không Có Schema Cố Định: </a:t>
            </a:r>
            <a:r>
              <a:rPr lang="vi-VN" sz="2000" dirty="0">
                <a:latin typeface="Times New Roman" panose="02020603050405020304" pitchFamily="18" charset="0"/>
                <a:cs typeface="Times New Roman" panose="02020603050405020304" pitchFamily="18" charset="0"/>
              </a:rPr>
              <a:t>MongoDB không có các schema cố định, cho phép thay đổi cấu trúc dữ liệu một cách linh hoạt và nhanh chóng.</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Cơ Sở Dữ Liệu Hướng Tài Liệu: </a:t>
            </a:r>
            <a:r>
              <a:rPr lang="vi-VN" sz="2000" dirty="0">
                <a:latin typeface="Times New Roman" panose="02020603050405020304" pitchFamily="18" charset="0"/>
                <a:cs typeface="Times New Roman" panose="02020603050405020304" pitchFamily="18" charset="0"/>
              </a:rPr>
              <a:t>Với cơ sở dữ liệu hướng tài liệu, MongoDB biểu diễn mối quan hệ phức tạp thông qua các tài liệu, cung cấp phương thức tự nhiên và linh hoạt cho việc xử lý dữ liệu.</a:t>
            </a:r>
          </a:p>
        </p:txBody>
      </p:sp>
      <p:sp>
        <p:nvSpPr>
          <p:cNvPr id="6" name="Slide Number Placeholder 6">
            <a:extLst>
              <a:ext uri="{FF2B5EF4-FFF2-40B4-BE49-F238E27FC236}">
                <a16:creationId xmlns:a16="http://schemas.microsoft.com/office/drawing/2014/main" id="{A375937D-54FC-C93E-A708-6DB71B2F90D2}"/>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12470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229508"/>
            <a:ext cx="5010830"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Tổng quan MongoDB (3/3)</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772525" y="1610797"/>
            <a:ext cx="9517224" cy="4807535"/>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Khái Niệm Cơ Bản:</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Tài Liệu (Document): </a:t>
            </a:r>
            <a:r>
              <a:rPr lang="vi-VN" sz="2000" dirty="0">
                <a:latin typeface="Times New Roman" panose="02020603050405020304" pitchFamily="18" charset="0"/>
                <a:cs typeface="Times New Roman" panose="02020603050405020304" pitchFamily="18" charset="0"/>
              </a:rPr>
              <a:t>Mỗi đơn vị dữ liệu được gọi là "tài liệu," tương đương với một hàng trong hệ thống quản lý cơ sở dữ liệu quan hệ.</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Bộ Sưu Tập (Collection): </a:t>
            </a:r>
            <a:r>
              <a:rPr lang="vi-VN" sz="2000" dirty="0">
                <a:latin typeface="Times New Roman" panose="02020603050405020304" pitchFamily="18" charset="0"/>
                <a:cs typeface="Times New Roman" panose="02020603050405020304" pitchFamily="18" charset="0"/>
              </a:rPr>
              <a:t>Bộ sưu tập là tập hợp các tài liệu có liên quan, tương đương với một bảng trong hệ thống quản lý cơ sở dữ liệu quan hệ.</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Cơ Sở Dữ Liệu (Database): </a:t>
            </a:r>
            <a:r>
              <a:rPr lang="vi-VN" sz="2000" dirty="0">
                <a:latin typeface="Times New Roman" panose="02020603050405020304" pitchFamily="18" charset="0"/>
                <a:cs typeface="Times New Roman" panose="02020603050405020304" pitchFamily="18" charset="0"/>
              </a:rPr>
              <a:t>Mỗi phiên bản của MongoDB lưu trữ nhiều cơ sở dữ liệu độc lập.</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Khóa "_id": </a:t>
            </a:r>
            <a:r>
              <a:rPr lang="vi-VN" sz="2000" dirty="0">
                <a:latin typeface="Times New Roman" panose="02020603050405020304" pitchFamily="18" charset="0"/>
                <a:cs typeface="Times New Roman" panose="02020603050405020304" pitchFamily="18" charset="0"/>
              </a:rPr>
              <a:t>Mỗi tài liệu có một khóa đặc biệt là "_id," đảm bảo tính duy nhất trong phạm vi mỗi bộ sưu tập.</a:t>
            </a:r>
          </a:p>
        </p:txBody>
      </p:sp>
      <p:sp>
        <p:nvSpPr>
          <p:cNvPr id="6" name="Slide Number Placeholder 6">
            <a:extLst>
              <a:ext uri="{FF2B5EF4-FFF2-40B4-BE49-F238E27FC236}">
                <a16:creationId xmlns:a16="http://schemas.microsoft.com/office/drawing/2014/main" id="{D73871ED-6392-AD01-9E98-C284595AC096}"/>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387710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874746" y="-51308"/>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3: HIỆN THỰC HÓA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51227" y="609899"/>
            <a:ext cx="3424625"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3.1. Đặc tả ứng dụng </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3CFFDF9-0BE1-BAAE-F09C-94A887677336}"/>
              </a:ext>
            </a:extLst>
          </p:cNvPr>
          <p:cNvSpPr txBox="1"/>
          <p:nvPr/>
        </p:nvSpPr>
        <p:spPr>
          <a:xfrm>
            <a:off x="3047223" y="6352838"/>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4. </a:t>
            </a:r>
            <a:r>
              <a:rPr lang="vi-VN" sz="1800" dirty="0">
                <a:effectLst/>
                <a:latin typeface="Times New Roman" panose="02020603050405020304" pitchFamily="18" charset="0"/>
                <a:ea typeface="Arial" panose="020B0604020202020204" pitchFamily="34" charset="0"/>
              </a:rPr>
              <a:t>Sơ đồ usecase</a:t>
            </a:r>
            <a:endParaRPr lang="vi-VN" sz="1800" i="1" dirty="0">
              <a:effectLst/>
              <a:latin typeface="Times New Roman" panose="02020603050405020304" pitchFamily="18" charset="0"/>
              <a:ea typeface="Arial" panose="020B0604020202020204" pitchFamily="34" charset="0"/>
            </a:endParaRPr>
          </a:p>
        </p:txBody>
      </p:sp>
      <p:pic>
        <p:nvPicPr>
          <p:cNvPr id="2" name="Picture 1" descr="A screenshot of a cell phone&#10;&#10;Description automatically generated">
            <a:extLst>
              <a:ext uri="{FF2B5EF4-FFF2-40B4-BE49-F238E27FC236}">
                <a16:creationId xmlns:a16="http://schemas.microsoft.com/office/drawing/2014/main" id="{F30F6633-5E0C-50CA-43B8-9ADFEE94A6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0041" y="889293"/>
            <a:ext cx="6691918" cy="5459534"/>
          </a:xfrm>
          <a:prstGeom prst="rect">
            <a:avLst/>
          </a:prstGeom>
          <a:noFill/>
          <a:ln>
            <a:noFill/>
          </a:ln>
        </p:spPr>
      </p:pic>
      <p:sp>
        <p:nvSpPr>
          <p:cNvPr id="6" name="Slide Number Placeholder 6">
            <a:extLst>
              <a:ext uri="{FF2B5EF4-FFF2-40B4-BE49-F238E27FC236}">
                <a16:creationId xmlns:a16="http://schemas.microsoft.com/office/drawing/2014/main" id="{947B471E-564A-EA1E-392E-C27E36AE8A36}"/>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13</a:t>
            </a:fld>
            <a:endParaRPr lang="en-US" dirty="0">
              <a:solidFill>
                <a:schemeClr val="tx1"/>
              </a:solidFill>
            </a:endParaRPr>
          </a:p>
        </p:txBody>
      </p:sp>
    </p:spTree>
    <p:extLst>
      <p:ext uri="{BB962C8B-B14F-4D97-AF65-F5344CB8AC3E}">
        <p14:creationId xmlns:p14="http://schemas.microsoft.com/office/powerpoint/2010/main" val="21158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874746" y="-51308"/>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3: HIỆN THỰC HÓA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51227" y="609899"/>
            <a:ext cx="5003573"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 Phân tích và thiết kế cơ sở dữ liệu</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3CFFDF9-0BE1-BAAE-F09C-94A887677336}"/>
              </a:ext>
            </a:extLst>
          </p:cNvPr>
          <p:cNvSpPr txBox="1"/>
          <p:nvPr/>
        </p:nvSpPr>
        <p:spPr>
          <a:xfrm>
            <a:off x="2768755" y="6334430"/>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5. </a:t>
            </a:r>
            <a:r>
              <a:rPr lang="vi-VN" i="1" dirty="0">
                <a:latin typeface="Times New Roman" panose="02020603050405020304" pitchFamily="18" charset="0"/>
                <a:ea typeface="Arial" panose="020B0604020202020204" pitchFamily="34" charset="0"/>
              </a:rPr>
              <a:t>C</a:t>
            </a:r>
            <a:r>
              <a:rPr lang="vi-VN" sz="1800" dirty="0">
                <a:effectLst/>
                <a:latin typeface="Times New Roman" panose="02020603050405020304" pitchFamily="18" charset="0"/>
                <a:ea typeface="Arial" panose="020B0604020202020204" pitchFamily="34" charset="0"/>
              </a:rPr>
              <a:t>ơ sở dữ liệu</a:t>
            </a:r>
            <a:endParaRPr lang="vi-VN" sz="1800" i="1" dirty="0">
              <a:effectLst/>
              <a:latin typeface="Times New Roman" panose="02020603050405020304" pitchFamily="18" charset="0"/>
              <a:ea typeface="Arial" panose="020B0604020202020204" pitchFamily="34" charset="0"/>
            </a:endParaRPr>
          </a:p>
        </p:txBody>
      </p:sp>
      <p:pic>
        <p:nvPicPr>
          <p:cNvPr id="5" name="Picture 4" descr="A black background with white rectangles&#10;&#10;Description automatically generated">
            <a:extLst>
              <a:ext uri="{FF2B5EF4-FFF2-40B4-BE49-F238E27FC236}">
                <a16:creationId xmlns:a16="http://schemas.microsoft.com/office/drawing/2014/main" id="{6E2978FA-D24C-62E6-6217-8229E9843F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5526" y="1053576"/>
            <a:ext cx="7420948" cy="5295251"/>
          </a:xfrm>
          <a:prstGeom prst="rect">
            <a:avLst/>
          </a:prstGeom>
          <a:noFill/>
          <a:ln>
            <a:noFill/>
          </a:ln>
        </p:spPr>
      </p:pic>
      <p:sp>
        <p:nvSpPr>
          <p:cNvPr id="6" name="Slide Number Placeholder 6">
            <a:extLst>
              <a:ext uri="{FF2B5EF4-FFF2-40B4-BE49-F238E27FC236}">
                <a16:creationId xmlns:a16="http://schemas.microsoft.com/office/drawing/2014/main" id="{1E8872BA-8E96-EEE6-40DC-3C37E21975FA}"/>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259198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230346" y="56845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3: HIỆN THỰC HÓA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2006827" y="1229659"/>
            <a:ext cx="5003573"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3.3. Thiết kế kiến trúc ứng dụng</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descr="A diagram of a software application&#10;&#10;Description automatically generated">
            <a:extLst>
              <a:ext uri="{FF2B5EF4-FFF2-40B4-BE49-F238E27FC236}">
                <a16:creationId xmlns:a16="http://schemas.microsoft.com/office/drawing/2014/main" id="{35F31919-64CE-D7CD-BFCE-C81CB2196601}"/>
              </a:ext>
            </a:extLst>
          </p:cNvPr>
          <p:cNvPicPr>
            <a:picLocks noChangeAspect="1"/>
          </p:cNvPicPr>
          <p:nvPr/>
        </p:nvPicPr>
        <p:blipFill rotWithShape="1">
          <a:blip r:embed="rId2"/>
          <a:srcRect b="16819"/>
          <a:stretch/>
        </p:blipFill>
        <p:spPr bwMode="auto">
          <a:xfrm>
            <a:off x="1733709" y="1890866"/>
            <a:ext cx="9435782" cy="344424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422FF572-ACB8-3DF5-D50E-F1A433B22337}"/>
              </a:ext>
            </a:extLst>
          </p:cNvPr>
          <p:cNvSpPr txBox="1"/>
          <p:nvPr/>
        </p:nvSpPr>
        <p:spPr>
          <a:xfrm>
            <a:off x="3403600" y="5455345"/>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6. Kiến trúc Client Server</a:t>
            </a:r>
          </a:p>
        </p:txBody>
      </p:sp>
      <p:sp>
        <p:nvSpPr>
          <p:cNvPr id="6" name="Slide Number Placeholder 6">
            <a:extLst>
              <a:ext uri="{FF2B5EF4-FFF2-40B4-BE49-F238E27FC236}">
                <a16:creationId xmlns:a16="http://schemas.microsoft.com/office/drawing/2014/main" id="{3AA389D1-428B-D24B-9FFF-D51F5FE7CC91}"/>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20716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3: HIỆN THỰC HÓA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956027" y="1249979"/>
            <a:ext cx="5003573"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3.4. Thiết kế API</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computer screen shot of a program code&#10;&#10;Description automatically generated">
            <a:extLst>
              <a:ext uri="{FF2B5EF4-FFF2-40B4-BE49-F238E27FC236}">
                <a16:creationId xmlns:a16="http://schemas.microsoft.com/office/drawing/2014/main" id="{1210F04F-8BE6-969D-0D56-9D7818E2A4D2}"/>
              </a:ext>
            </a:extLst>
          </p:cNvPr>
          <p:cNvPicPr>
            <a:picLocks noChangeAspect="1"/>
          </p:cNvPicPr>
          <p:nvPr/>
        </p:nvPicPr>
        <p:blipFill rotWithShape="1">
          <a:blip r:embed="rId2"/>
          <a:srcRect t="59825"/>
          <a:stretch/>
        </p:blipFill>
        <p:spPr>
          <a:xfrm>
            <a:off x="1956027" y="1951025"/>
            <a:ext cx="10089410" cy="2607862"/>
          </a:xfrm>
          <a:prstGeom prst="rect">
            <a:avLst/>
          </a:prstGeom>
        </p:spPr>
      </p:pic>
      <p:sp>
        <p:nvSpPr>
          <p:cNvPr id="6" name="TextBox 5">
            <a:extLst>
              <a:ext uri="{FF2B5EF4-FFF2-40B4-BE49-F238E27FC236}">
                <a16:creationId xmlns:a16="http://schemas.microsoft.com/office/drawing/2014/main" id="{2492B07C-6C75-0BF0-3B54-BEB3D643D695}"/>
              </a:ext>
            </a:extLst>
          </p:cNvPr>
          <p:cNvSpPr txBox="1"/>
          <p:nvPr/>
        </p:nvSpPr>
        <p:spPr>
          <a:xfrm>
            <a:off x="3362960" y="4673025"/>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7. </a:t>
            </a:r>
            <a:r>
              <a:rPr lang="en-US" sz="1800" dirty="0" err="1">
                <a:effectLst/>
                <a:latin typeface="Times New Roman" panose="02020603050405020304" pitchFamily="18" charset="0"/>
                <a:ea typeface="Arial" panose="020B0604020202020204" pitchFamily="34" charset="0"/>
              </a:rPr>
              <a:t>Định</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tuyến</a:t>
            </a:r>
            <a:r>
              <a:rPr lang="en-US" sz="1800" dirty="0">
                <a:effectLst/>
                <a:latin typeface="Times New Roman" panose="02020603050405020304" pitchFamily="18" charset="0"/>
                <a:ea typeface="Arial" panose="020B0604020202020204" pitchFamily="34" charset="0"/>
              </a:rPr>
              <a:t> API </a:t>
            </a:r>
            <a:r>
              <a:rPr lang="en-US" sz="1800" dirty="0" err="1">
                <a:effectLst/>
                <a:latin typeface="Times New Roman" panose="02020603050405020304" pitchFamily="18" charset="0"/>
                <a:ea typeface="Arial" panose="020B0604020202020204" pitchFamily="34" charset="0"/>
              </a:rPr>
              <a:t>trong</a:t>
            </a:r>
            <a:r>
              <a:rPr lang="en-US" sz="1800" dirty="0">
                <a:effectLst/>
                <a:latin typeface="Times New Roman" panose="02020603050405020304" pitchFamily="18" charset="0"/>
                <a:ea typeface="Arial" panose="020B0604020202020204" pitchFamily="34" charset="0"/>
              </a:rPr>
              <a:t> Express.js</a:t>
            </a:r>
            <a:endParaRPr lang="vi-VN" sz="1800" i="1" dirty="0">
              <a:effectLst/>
              <a:latin typeface="Times New Roman" panose="02020603050405020304" pitchFamily="18" charset="0"/>
              <a:ea typeface="Arial" panose="020B0604020202020204" pitchFamily="34" charset="0"/>
            </a:endParaRPr>
          </a:p>
        </p:txBody>
      </p:sp>
      <p:pic>
        <p:nvPicPr>
          <p:cNvPr id="7" name="Picture 6" descr="A blue screen with white text&#10;&#10;Description automatically generated">
            <a:extLst>
              <a:ext uri="{FF2B5EF4-FFF2-40B4-BE49-F238E27FC236}">
                <a16:creationId xmlns:a16="http://schemas.microsoft.com/office/drawing/2014/main" id="{CC4D2D31-6F91-6056-B13C-95DBA7DCDB85}"/>
              </a:ext>
            </a:extLst>
          </p:cNvPr>
          <p:cNvPicPr>
            <a:picLocks noChangeAspect="1"/>
          </p:cNvPicPr>
          <p:nvPr/>
        </p:nvPicPr>
        <p:blipFill rotWithShape="1">
          <a:blip r:embed="rId3"/>
          <a:srcRect r="4027"/>
          <a:stretch/>
        </p:blipFill>
        <p:spPr bwMode="auto">
          <a:xfrm>
            <a:off x="1966188" y="5139822"/>
            <a:ext cx="10089409" cy="1128242"/>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36DF9BE1-37AC-4017-2EEC-8D0E217E0361}"/>
              </a:ext>
            </a:extLst>
          </p:cNvPr>
          <p:cNvSpPr txBox="1"/>
          <p:nvPr/>
        </p:nvSpPr>
        <p:spPr>
          <a:xfrm>
            <a:off x="3047223" y="6268064"/>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a:t>
            </a:r>
            <a:r>
              <a:rPr lang="vi-VN" i="1" dirty="0">
                <a:latin typeface="Times New Roman" panose="02020603050405020304" pitchFamily="18" charset="0"/>
                <a:ea typeface="Arial" panose="020B0604020202020204" pitchFamily="34" charset="0"/>
              </a:rPr>
              <a:t>8</a:t>
            </a:r>
            <a:r>
              <a:rPr lang="vi-VN" sz="1800" i="1" dirty="0">
                <a:effectLst/>
                <a:latin typeface="Times New Roman" panose="02020603050405020304" pitchFamily="18" charset="0"/>
                <a:ea typeface="Arial" panose="020B0604020202020204" pitchFamily="34" charset="0"/>
              </a:rPr>
              <a:t>. Định tuyến đến trang chủ admin</a:t>
            </a:r>
          </a:p>
        </p:txBody>
      </p:sp>
      <p:sp>
        <p:nvSpPr>
          <p:cNvPr id="10" name="Slide Number Placeholder 6">
            <a:extLst>
              <a:ext uri="{FF2B5EF4-FFF2-40B4-BE49-F238E27FC236}">
                <a16:creationId xmlns:a16="http://schemas.microsoft.com/office/drawing/2014/main" id="{5257B0E5-D51E-E60A-6A78-0137A9AACCF0}"/>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16</a:t>
            </a:fld>
            <a:endParaRPr lang="en-US" dirty="0">
              <a:solidFill>
                <a:schemeClr val="tx1"/>
              </a:solidFill>
            </a:endParaRPr>
          </a:p>
        </p:txBody>
      </p:sp>
    </p:spTree>
    <p:extLst>
      <p:ext uri="{BB962C8B-B14F-4D97-AF65-F5344CB8AC3E}">
        <p14:creationId xmlns:p14="http://schemas.microsoft.com/office/powerpoint/2010/main" val="27986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4: KẾT QUẢ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732015" y="1250278"/>
            <a:ext cx="5003573" cy="5077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Một số kết quả đạt được:</a:t>
            </a:r>
          </a:p>
        </p:txBody>
      </p:sp>
      <p:pic>
        <p:nvPicPr>
          <p:cNvPr id="2" name="Picture 1" descr="A screenshot of a computer&#10;&#10;Description automatically generated">
            <a:extLst>
              <a:ext uri="{FF2B5EF4-FFF2-40B4-BE49-F238E27FC236}">
                <a16:creationId xmlns:a16="http://schemas.microsoft.com/office/drawing/2014/main" id="{4013B466-1F9B-6D85-268A-414E8A9A357D}"/>
              </a:ext>
            </a:extLst>
          </p:cNvPr>
          <p:cNvPicPr>
            <a:picLocks noChangeAspect="1"/>
          </p:cNvPicPr>
          <p:nvPr/>
        </p:nvPicPr>
        <p:blipFill rotWithShape="1">
          <a:blip r:embed="rId2"/>
          <a:srcRect t="11883"/>
          <a:stretch/>
        </p:blipFill>
        <p:spPr bwMode="auto">
          <a:xfrm>
            <a:off x="1538648" y="2326938"/>
            <a:ext cx="5383486" cy="2773084"/>
          </a:xfrm>
          <a:prstGeom prst="rect">
            <a:avLst/>
          </a:prstGeom>
          <a:ln>
            <a:noFill/>
          </a:ln>
          <a:extLst>
            <a:ext uri="{53640926-AAD7-44D8-BBD7-CCE9431645EC}">
              <a14:shadowObscured xmlns:a14="http://schemas.microsoft.com/office/drawing/2010/main"/>
            </a:ext>
          </a:extLst>
        </p:spPr>
      </p:pic>
      <p:pic>
        <p:nvPicPr>
          <p:cNvPr id="7" name="Picture 6" descr="A screenshot of a computer&#10;&#10;Description automatically generated">
            <a:extLst>
              <a:ext uri="{FF2B5EF4-FFF2-40B4-BE49-F238E27FC236}">
                <a16:creationId xmlns:a16="http://schemas.microsoft.com/office/drawing/2014/main" id="{3AC0D494-6781-5575-FCFD-1A081CF01B43}"/>
              </a:ext>
            </a:extLst>
          </p:cNvPr>
          <p:cNvPicPr>
            <a:picLocks noChangeAspect="1"/>
          </p:cNvPicPr>
          <p:nvPr/>
        </p:nvPicPr>
        <p:blipFill>
          <a:blip r:embed="rId3"/>
          <a:stretch>
            <a:fillRect/>
          </a:stretch>
        </p:blipFill>
        <p:spPr>
          <a:xfrm>
            <a:off x="7009908" y="2326938"/>
            <a:ext cx="4991100" cy="1275080"/>
          </a:xfrm>
          <a:prstGeom prst="rect">
            <a:avLst/>
          </a:prstGeom>
        </p:spPr>
      </p:pic>
      <p:sp>
        <p:nvSpPr>
          <p:cNvPr id="9" name="TextBox 8">
            <a:extLst>
              <a:ext uri="{FF2B5EF4-FFF2-40B4-BE49-F238E27FC236}">
                <a16:creationId xmlns:a16="http://schemas.microsoft.com/office/drawing/2014/main" id="{D1589961-45F5-EA79-E8FE-191D29145750}"/>
              </a:ext>
            </a:extLst>
          </p:cNvPr>
          <p:cNvSpPr txBox="1"/>
          <p:nvPr/>
        </p:nvSpPr>
        <p:spPr>
          <a:xfrm>
            <a:off x="826134" y="5210907"/>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a:t>
            </a:r>
            <a:r>
              <a:rPr lang="vi-VN" i="1" dirty="0">
                <a:latin typeface="Times New Roman" panose="02020603050405020304" pitchFamily="18" charset="0"/>
                <a:ea typeface="Arial" panose="020B0604020202020204" pitchFamily="34" charset="0"/>
              </a:rPr>
              <a:t>9</a:t>
            </a:r>
            <a:r>
              <a:rPr lang="vi-VN" sz="1800" i="1" dirty="0">
                <a:effectLst/>
                <a:latin typeface="Times New Roman" panose="02020603050405020304" pitchFamily="18" charset="0"/>
                <a:ea typeface="Arial" panose="020B0604020202020204" pitchFamily="34" charset="0"/>
              </a:rPr>
              <a:t>. Văn bản đề xuất 1</a:t>
            </a:r>
          </a:p>
        </p:txBody>
      </p:sp>
      <p:sp>
        <p:nvSpPr>
          <p:cNvPr id="10" name="TextBox 9">
            <a:extLst>
              <a:ext uri="{FF2B5EF4-FFF2-40B4-BE49-F238E27FC236}">
                <a16:creationId xmlns:a16="http://schemas.microsoft.com/office/drawing/2014/main" id="{110CA375-6CA7-C0DE-1EAB-0099A97D58CB}"/>
              </a:ext>
            </a:extLst>
          </p:cNvPr>
          <p:cNvSpPr txBox="1"/>
          <p:nvPr/>
        </p:nvSpPr>
        <p:spPr>
          <a:xfrm>
            <a:off x="7060954" y="3713480"/>
            <a:ext cx="4889008"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10. Văn bản đề xuất 2</a:t>
            </a:r>
          </a:p>
        </p:txBody>
      </p:sp>
      <p:sp>
        <p:nvSpPr>
          <p:cNvPr id="6" name="Slide Number Placeholder 6">
            <a:extLst>
              <a:ext uri="{FF2B5EF4-FFF2-40B4-BE49-F238E27FC236}">
                <a16:creationId xmlns:a16="http://schemas.microsoft.com/office/drawing/2014/main" id="{F48AD64B-3E00-21B4-D936-5C5E3FF9A440}"/>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17</a:t>
            </a:fld>
            <a:endParaRPr lang="en-US" dirty="0">
              <a:solidFill>
                <a:schemeClr val="tx1"/>
              </a:solidFill>
            </a:endParaRPr>
          </a:p>
        </p:txBody>
      </p:sp>
    </p:spTree>
    <p:extLst>
      <p:ext uri="{BB962C8B-B14F-4D97-AF65-F5344CB8AC3E}">
        <p14:creationId xmlns:p14="http://schemas.microsoft.com/office/powerpoint/2010/main" val="375013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4: KẾT QUẢ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732015" y="1250278"/>
            <a:ext cx="5003573" cy="5077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Một số kết quả đạt được:</a:t>
            </a:r>
          </a:p>
        </p:txBody>
      </p:sp>
      <p:pic>
        <p:nvPicPr>
          <p:cNvPr id="5" name="Picture 4" descr="A screenshot of a computer&#10;&#10;Description automatically generated">
            <a:extLst>
              <a:ext uri="{FF2B5EF4-FFF2-40B4-BE49-F238E27FC236}">
                <a16:creationId xmlns:a16="http://schemas.microsoft.com/office/drawing/2014/main" id="{563895E8-C2E4-B1CE-C06B-221E001B7E0A}"/>
              </a:ext>
            </a:extLst>
          </p:cNvPr>
          <p:cNvPicPr>
            <a:picLocks noChangeAspect="1"/>
          </p:cNvPicPr>
          <p:nvPr/>
        </p:nvPicPr>
        <p:blipFill rotWithShape="1">
          <a:blip r:embed="rId2"/>
          <a:srcRect t="13820"/>
          <a:stretch/>
        </p:blipFill>
        <p:spPr bwMode="auto">
          <a:xfrm>
            <a:off x="2611045" y="1899320"/>
            <a:ext cx="7234070" cy="370840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0E1E387-BEE5-18F1-C4AD-0917A06E9AED}"/>
              </a:ext>
            </a:extLst>
          </p:cNvPr>
          <p:cNvSpPr txBox="1"/>
          <p:nvPr/>
        </p:nvSpPr>
        <p:spPr>
          <a:xfrm>
            <a:off x="2814320" y="5811154"/>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11. </a:t>
            </a:r>
            <a:r>
              <a:rPr lang="vi-VN" i="1" dirty="0">
                <a:effectLst/>
                <a:latin typeface="Times New Roman" panose="02020603050405020304" pitchFamily="18" charset="0"/>
                <a:ea typeface="Arial" panose="020B0604020202020204" pitchFamily="34" charset="0"/>
                <a:cs typeface="Times New Roman" panose="02020603050405020304" pitchFamily="18" charset="0"/>
              </a:rPr>
              <a:t>G</a:t>
            </a:r>
            <a:r>
              <a:rPr lang="vi-VN" sz="1800" dirty="0">
                <a:latin typeface="Times New Roman" panose="02020603050405020304" pitchFamily="18" charset="0"/>
                <a:cs typeface="Times New Roman" panose="02020603050405020304" pitchFamily="18" charset="0"/>
              </a:rPr>
              <a:t>iao diện tạo đề cương học phần</a:t>
            </a:r>
            <a:endParaRPr lang="vi-VN" sz="1800" i="1" dirty="0">
              <a:effectLst/>
              <a:latin typeface="Times New Roman" panose="02020603050405020304" pitchFamily="18" charset="0"/>
              <a:ea typeface="Arial" panose="020B0604020202020204" pitchFamily="34" charset="0"/>
            </a:endParaRPr>
          </a:p>
        </p:txBody>
      </p:sp>
      <p:sp>
        <p:nvSpPr>
          <p:cNvPr id="6" name="Slide Number Placeholder 6">
            <a:extLst>
              <a:ext uri="{FF2B5EF4-FFF2-40B4-BE49-F238E27FC236}">
                <a16:creationId xmlns:a16="http://schemas.microsoft.com/office/drawing/2014/main" id="{7BFFBE67-2EC7-DAA5-D46B-C166E6DFDF6C}"/>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231915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4: KẾT QUẢ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732015" y="1250278"/>
            <a:ext cx="5003573" cy="5077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Một số kết quả đạt được:</a:t>
            </a:r>
          </a:p>
        </p:txBody>
      </p:sp>
      <p:sp>
        <p:nvSpPr>
          <p:cNvPr id="8" name="TextBox 7">
            <a:extLst>
              <a:ext uri="{FF2B5EF4-FFF2-40B4-BE49-F238E27FC236}">
                <a16:creationId xmlns:a16="http://schemas.microsoft.com/office/drawing/2014/main" id="{E0E1E387-BEE5-18F1-C4AD-0917A06E9AED}"/>
              </a:ext>
            </a:extLst>
          </p:cNvPr>
          <p:cNvSpPr txBox="1"/>
          <p:nvPr/>
        </p:nvSpPr>
        <p:spPr>
          <a:xfrm>
            <a:off x="2597410" y="6178328"/>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12. PDF </a:t>
            </a:r>
            <a:r>
              <a:rPr lang="vi-VN" sz="1800" dirty="0">
                <a:latin typeface="Times New Roman" panose="02020603050405020304" pitchFamily="18" charset="0"/>
                <a:cs typeface="Times New Roman" panose="02020603050405020304" pitchFamily="18" charset="0"/>
              </a:rPr>
              <a:t>đề cương học phần</a:t>
            </a:r>
            <a:endParaRPr lang="vi-VN" sz="1800" i="1" dirty="0">
              <a:effectLst/>
              <a:latin typeface="Times New Roman" panose="02020603050405020304" pitchFamily="18" charset="0"/>
              <a:ea typeface="Arial" panose="020B0604020202020204" pitchFamily="34" charset="0"/>
            </a:endParaRPr>
          </a:p>
        </p:txBody>
      </p:sp>
      <p:pic>
        <p:nvPicPr>
          <p:cNvPr id="2" name="Picture 1" descr="A screenshot of a computer&#10;&#10;Description automatically generated">
            <a:extLst>
              <a:ext uri="{FF2B5EF4-FFF2-40B4-BE49-F238E27FC236}">
                <a16:creationId xmlns:a16="http://schemas.microsoft.com/office/drawing/2014/main" id="{B388568D-9685-13DF-CBA0-893A96DDD9F2}"/>
              </a:ext>
            </a:extLst>
          </p:cNvPr>
          <p:cNvPicPr>
            <a:picLocks noChangeAspect="1"/>
          </p:cNvPicPr>
          <p:nvPr/>
        </p:nvPicPr>
        <p:blipFill rotWithShape="1">
          <a:blip r:embed="rId2"/>
          <a:srcRect l="23610" r="16500" b="14989"/>
          <a:stretch/>
        </p:blipFill>
        <p:spPr bwMode="auto">
          <a:xfrm>
            <a:off x="3952239" y="1757979"/>
            <a:ext cx="4287522" cy="4370722"/>
          </a:xfrm>
          <a:prstGeom prst="rect">
            <a:avLst/>
          </a:prstGeom>
          <a:ln>
            <a:noFill/>
          </a:ln>
          <a:extLst>
            <a:ext uri="{53640926-AAD7-44D8-BBD7-CCE9431645EC}">
              <a14:shadowObscured xmlns:a14="http://schemas.microsoft.com/office/drawing/2010/main"/>
            </a:ext>
          </a:extLst>
        </p:spPr>
      </p:pic>
      <p:sp>
        <p:nvSpPr>
          <p:cNvPr id="6" name="Slide Number Placeholder 6">
            <a:extLst>
              <a:ext uri="{FF2B5EF4-FFF2-40B4-BE49-F238E27FC236}">
                <a16:creationId xmlns:a16="http://schemas.microsoft.com/office/drawing/2014/main" id="{344C2394-036A-4081-280F-84D98635BF72}"/>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230963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CAB5-985D-DBFC-1A4A-B8C95C9187FC}"/>
              </a:ext>
            </a:extLst>
          </p:cNvPr>
          <p:cNvSpPr txBox="1">
            <a:spLocks/>
          </p:cNvSpPr>
          <p:nvPr/>
        </p:nvSpPr>
        <p:spPr>
          <a:xfrm>
            <a:off x="1156997" y="574074"/>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3000" b="1" kern="0" dirty="0">
                <a:effectLst/>
                <a:latin typeface="Times New Roman" panose="02020603050405020304" pitchFamily="18" charset="0"/>
                <a:ea typeface="Calibri" panose="020F0502020204030204" pitchFamily="34" charset="0"/>
                <a:cs typeface="Times New Roman" panose="02020603050405020304" pitchFamily="18" charset="0"/>
              </a:rPr>
              <a:t>NỘI DUNG:</a:t>
            </a:r>
          </a:p>
          <a:p>
            <a:pPr marL="483870" marR="702945" algn="ctr">
              <a:lnSpc>
                <a:spcPct val="150000"/>
              </a:lnSpc>
              <a:spcBef>
                <a:spcPts val="15"/>
              </a:spcBef>
            </a:pPr>
            <a:endParaRPr lang="vi-VN" sz="28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483870" marR="702945" algn="ctr">
              <a:lnSpc>
                <a:spcPct val="150000"/>
              </a:lnSpc>
              <a:spcBef>
                <a:spcPts val="15"/>
              </a:spcBef>
            </a:pPr>
            <a:endParaRPr lang="vi-VN" sz="2800" b="1" dirty="0">
              <a:effectLst/>
              <a:latin typeface="Times New Roman" panose="02020603050405020304" pitchFamily="18" charset="0"/>
              <a:ea typeface="Times New Roman" panose="02020603050405020304" pitchFamily="18" charset="0"/>
            </a:endParaRPr>
          </a:p>
        </p:txBody>
      </p:sp>
      <p:sp>
        <p:nvSpPr>
          <p:cNvPr id="3" name="Title 1">
            <a:extLst>
              <a:ext uri="{FF2B5EF4-FFF2-40B4-BE49-F238E27FC236}">
                <a16:creationId xmlns:a16="http://schemas.microsoft.com/office/drawing/2014/main" id="{8A425FD7-B11F-291E-5C87-567092A7A389}"/>
              </a:ext>
            </a:extLst>
          </p:cNvPr>
          <p:cNvSpPr txBox="1">
            <a:spLocks/>
          </p:cNvSpPr>
          <p:nvPr/>
        </p:nvSpPr>
        <p:spPr>
          <a:xfrm>
            <a:off x="2335764" y="1474237"/>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1: TỔNG QUAN</a:t>
            </a:r>
          </a:p>
          <a:p>
            <a:pPr marL="483870" marR="702945" algn="ctr">
              <a:lnSpc>
                <a:spcPct val="150000"/>
              </a:lnSpc>
              <a:spcBef>
                <a:spcPts val="15"/>
              </a:spcBef>
            </a:pPr>
            <a:endParaRPr lang="vi-VN" sz="2800" b="1" dirty="0">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B786E8EF-4FB7-C852-EAD7-61149E9EB510}"/>
              </a:ext>
            </a:extLst>
          </p:cNvPr>
          <p:cNvSpPr txBox="1">
            <a:spLocks/>
          </p:cNvSpPr>
          <p:nvPr/>
        </p:nvSpPr>
        <p:spPr>
          <a:xfrm>
            <a:off x="2335764" y="2199571"/>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endParaRPr lang="vi-VN" sz="2800" b="1"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9D587C69-BD35-F4B8-8DD2-D8EC1F38BC5F}"/>
              </a:ext>
            </a:extLst>
          </p:cNvPr>
          <p:cNvSpPr txBox="1">
            <a:spLocks/>
          </p:cNvSpPr>
          <p:nvPr/>
        </p:nvSpPr>
        <p:spPr>
          <a:xfrm>
            <a:off x="2335763" y="2924905"/>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3: HIỆN THỰC HÓA NGHIÊN CỨU</a:t>
            </a:r>
            <a:endParaRPr lang="vi-VN" sz="2800" b="1" dirty="0">
              <a:effectLst/>
              <a:latin typeface="Times New Roman" panose="02020603050405020304" pitchFamily="18" charset="0"/>
              <a:ea typeface="Times New Roman" panose="02020603050405020304" pitchFamily="18" charset="0"/>
            </a:endParaRPr>
          </a:p>
        </p:txBody>
      </p:sp>
      <p:sp>
        <p:nvSpPr>
          <p:cNvPr id="6" name="Title 1">
            <a:extLst>
              <a:ext uri="{FF2B5EF4-FFF2-40B4-BE49-F238E27FC236}">
                <a16:creationId xmlns:a16="http://schemas.microsoft.com/office/drawing/2014/main" id="{31AF0C75-0C9B-FC63-E4C7-0A3A42486E2E}"/>
              </a:ext>
            </a:extLst>
          </p:cNvPr>
          <p:cNvSpPr txBox="1">
            <a:spLocks/>
          </p:cNvSpPr>
          <p:nvPr/>
        </p:nvSpPr>
        <p:spPr>
          <a:xfrm>
            <a:off x="2335763" y="3650239"/>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4: KẾT QUẢ NGHIÊN CỨU</a:t>
            </a:r>
            <a:endParaRPr lang="vi-VN" sz="2800" b="1"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id="{69AA80F7-B00C-B73C-2609-EA4BBB308D5F}"/>
              </a:ext>
            </a:extLst>
          </p:cNvPr>
          <p:cNvSpPr txBox="1">
            <a:spLocks/>
          </p:cNvSpPr>
          <p:nvPr/>
        </p:nvSpPr>
        <p:spPr>
          <a:xfrm>
            <a:off x="2335762" y="4375572"/>
            <a:ext cx="11604171" cy="14506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5: KẾT LUẬN VÀ HƯỚNG PHÁT TRIỂN</a:t>
            </a:r>
            <a:endParaRPr lang="vi-VN" sz="2800" b="1" dirty="0">
              <a:effectLst/>
              <a:latin typeface="Times New Roman" panose="02020603050405020304" pitchFamily="18" charset="0"/>
              <a:ea typeface="Times New Roman" panose="02020603050405020304" pitchFamily="18" charset="0"/>
            </a:endParaRPr>
          </a:p>
        </p:txBody>
      </p:sp>
      <p:sp>
        <p:nvSpPr>
          <p:cNvPr id="9" name="Slide Number Placeholder 6">
            <a:extLst>
              <a:ext uri="{FF2B5EF4-FFF2-40B4-BE49-F238E27FC236}">
                <a16:creationId xmlns:a16="http://schemas.microsoft.com/office/drawing/2014/main" id="{959E0123-DAE0-8EC7-4975-833CA5A152D5}"/>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308094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4: KẾT QUẢ NGHIÊN CỨU</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732015" y="1250278"/>
            <a:ext cx="5003573" cy="5077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Một số kết quả đạt được:</a:t>
            </a:r>
          </a:p>
        </p:txBody>
      </p:sp>
      <p:sp>
        <p:nvSpPr>
          <p:cNvPr id="8" name="TextBox 7">
            <a:extLst>
              <a:ext uri="{FF2B5EF4-FFF2-40B4-BE49-F238E27FC236}">
                <a16:creationId xmlns:a16="http://schemas.microsoft.com/office/drawing/2014/main" id="{E0E1E387-BEE5-18F1-C4AD-0917A06E9AED}"/>
              </a:ext>
            </a:extLst>
          </p:cNvPr>
          <p:cNvSpPr txBox="1"/>
          <p:nvPr/>
        </p:nvSpPr>
        <p:spPr>
          <a:xfrm>
            <a:off x="2597410" y="5401599"/>
            <a:ext cx="6096000"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13. PDF chuẩn đầu ra của </a:t>
            </a:r>
            <a:r>
              <a:rPr lang="vi-VN" sz="1800" dirty="0">
                <a:latin typeface="Times New Roman" panose="02020603050405020304" pitchFamily="18" charset="0"/>
                <a:cs typeface="Times New Roman" panose="02020603050405020304" pitchFamily="18" charset="0"/>
              </a:rPr>
              <a:t>học phần</a:t>
            </a:r>
            <a:endParaRPr lang="vi-VN" sz="1800" i="1" dirty="0">
              <a:effectLst/>
              <a:latin typeface="Times New Roman" panose="02020603050405020304" pitchFamily="18" charset="0"/>
              <a:ea typeface="Arial" panose="020B060402020202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3A3EB700-D67D-22C6-77D6-4BC0951BB6DE}"/>
              </a:ext>
            </a:extLst>
          </p:cNvPr>
          <p:cNvPicPr>
            <a:picLocks noChangeAspect="1"/>
          </p:cNvPicPr>
          <p:nvPr/>
        </p:nvPicPr>
        <p:blipFill rotWithShape="1">
          <a:blip r:embed="rId2"/>
          <a:srcRect l="20160" t="19713" r="12362" b="26984"/>
          <a:stretch/>
        </p:blipFill>
        <p:spPr bwMode="auto">
          <a:xfrm>
            <a:off x="3482805" y="2008111"/>
            <a:ext cx="5226390" cy="3370574"/>
          </a:xfrm>
          <a:prstGeom prst="rect">
            <a:avLst/>
          </a:prstGeom>
          <a:ln>
            <a:noFill/>
          </a:ln>
          <a:extLst>
            <a:ext uri="{53640926-AAD7-44D8-BBD7-CCE9431645EC}">
              <a14:shadowObscured xmlns:a14="http://schemas.microsoft.com/office/drawing/2010/main"/>
            </a:ext>
          </a:extLst>
        </p:spPr>
      </p:pic>
      <p:sp>
        <p:nvSpPr>
          <p:cNvPr id="6" name="Slide Number Placeholder 6">
            <a:extLst>
              <a:ext uri="{FF2B5EF4-FFF2-40B4-BE49-F238E27FC236}">
                <a16:creationId xmlns:a16="http://schemas.microsoft.com/office/drawing/2014/main" id="{32FB0946-9CC5-C85D-2C5A-0F23D3F2FF1B}"/>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20</a:t>
            </a:fld>
            <a:endParaRPr lang="en-US" dirty="0">
              <a:solidFill>
                <a:schemeClr val="tx1"/>
              </a:solidFill>
            </a:endParaRPr>
          </a:p>
        </p:txBody>
      </p:sp>
    </p:spTree>
    <p:extLst>
      <p:ext uri="{BB962C8B-B14F-4D97-AF65-F5344CB8AC3E}">
        <p14:creationId xmlns:p14="http://schemas.microsoft.com/office/powerpoint/2010/main" val="232879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104028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5: KẾT LUẬN VÀ HƯỚNG PHÁT TRIỂN</a:t>
            </a:r>
          </a:p>
        </p:txBody>
      </p:sp>
      <p:sp>
        <p:nvSpPr>
          <p:cNvPr id="9" name="TextBox 8">
            <a:extLst>
              <a:ext uri="{FF2B5EF4-FFF2-40B4-BE49-F238E27FC236}">
                <a16:creationId xmlns:a16="http://schemas.microsoft.com/office/drawing/2014/main" id="{DA896A01-B84E-B8C0-0FD1-AA2DDC794B1F}"/>
              </a:ext>
            </a:extLst>
          </p:cNvPr>
          <p:cNvSpPr txBox="1"/>
          <p:nvPr/>
        </p:nvSpPr>
        <p:spPr>
          <a:xfrm>
            <a:off x="1767840" y="1249979"/>
            <a:ext cx="9052560" cy="3586366"/>
          </a:xfrm>
          <a:prstGeom prst="rect">
            <a:avLst/>
          </a:prstGeom>
          <a:noFill/>
        </p:spPr>
        <p:txBody>
          <a:bodyPr wrap="square">
            <a:spAutoFit/>
          </a:bodyPr>
          <a:lstStyle/>
          <a:p>
            <a:pPr>
              <a:lnSpc>
                <a:spcPct val="150000"/>
              </a:lnSpc>
            </a:pPr>
            <a:r>
              <a:rPr lang="vi-VN" sz="2200" b="1" dirty="0">
                <a:latin typeface="Times New Roman" panose="02020603050405020304" pitchFamily="18" charset="0"/>
                <a:cs typeface="Times New Roman" panose="02020603050405020304" pitchFamily="18" charset="0"/>
              </a:rPr>
              <a:t>Kết quả đạt được</a:t>
            </a:r>
          </a:p>
          <a:p>
            <a:pPr>
              <a:lnSpc>
                <a:spcPct val="150000"/>
              </a:lnSpc>
            </a:pPr>
            <a:r>
              <a:rPr lang="vi-VN" sz="2200"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Đối Với Bản Thân:</a:t>
            </a:r>
          </a:p>
          <a:p>
            <a:pPr>
              <a:lnSpc>
                <a:spcPct val="150000"/>
              </a:lnSpc>
            </a:pPr>
            <a:r>
              <a:rPr lang="vi-VN" sz="2200" dirty="0">
                <a:latin typeface="Times New Roman" panose="02020603050405020304" pitchFamily="18" charset="0"/>
                <a:cs typeface="Times New Roman" panose="02020603050405020304" pitchFamily="18" charset="0"/>
              </a:rPr>
              <a:t>	Trong quá trình thực hiện dự án, tôi đã đạt được những tiến bộ quan trọng trong việc nâng cao kiến thức và kỹ năng chuyên môn. Am hiểu sâu sắc về MongoDB và sử dụng API Express.js đã củng cố kỹ năng phát triển ứng dụng web, đặc biệt là xây dựng các dịch vụ web linh hoạt và mạnh mẽ.</a:t>
            </a:r>
          </a:p>
          <a:p>
            <a:pPr>
              <a:lnSpc>
                <a:spcPct val="150000"/>
              </a:lnSpc>
            </a:pPr>
            <a:r>
              <a:rPr lang="vi-VN" sz="2200" b="1" dirty="0">
                <a:latin typeface="Times New Roman" panose="02020603050405020304" pitchFamily="18" charset="0"/>
                <a:cs typeface="Times New Roman" panose="02020603050405020304" pitchFamily="18" charset="0"/>
              </a:rPr>
              <a:t>	</a:t>
            </a:r>
            <a:endParaRPr lang="vi-VN" sz="2200" dirty="0">
              <a:latin typeface="Times New Roman" panose="02020603050405020304" pitchFamily="18" charset="0"/>
              <a:cs typeface="Times New Roman" panose="02020603050405020304" pitchFamily="18" charset="0"/>
            </a:endParaRPr>
          </a:p>
        </p:txBody>
      </p:sp>
      <p:sp>
        <p:nvSpPr>
          <p:cNvPr id="4" name="Slide Number Placeholder 6">
            <a:extLst>
              <a:ext uri="{FF2B5EF4-FFF2-40B4-BE49-F238E27FC236}">
                <a16:creationId xmlns:a16="http://schemas.microsoft.com/office/drawing/2014/main" id="{8990A9A8-AB1C-CC0A-B03D-FA1F31F05685}"/>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21</a:t>
            </a:fld>
            <a:endParaRPr lang="en-US" dirty="0">
              <a:solidFill>
                <a:schemeClr val="tx1"/>
              </a:solidFill>
            </a:endParaRPr>
          </a:p>
        </p:txBody>
      </p:sp>
    </p:spTree>
    <p:extLst>
      <p:ext uri="{BB962C8B-B14F-4D97-AF65-F5344CB8AC3E}">
        <p14:creationId xmlns:p14="http://schemas.microsoft.com/office/powerpoint/2010/main" val="29958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104028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5: KẾT LUẬN VÀ HƯỚNG PHÁT TRIỂN</a:t>
            </a:r>
          </a:p>
        </p:txBody>
      </p:sp>
      <p:sp>
        <p:nvSpPr>
          <p:cNvPr id="9" name="TextBox 8">
            <a:extLst>
              <a:ext uri="{FF2B5EF4-FFF2-40B4-BE49-F238E27FC236}">
                <a16:creationId xmlns:a16="http://schemas.microsoft.com/office/drawing/2014/main" id="{DA896A01-B84E-B8C0-0FD1-AA2DDC794B1F}"/>
              </a:ext>
            </a:extLst>
          </p:cNvPr>
          <p:cNvSpPr txBox="1"/>
          <p:nvPr/>
        </p:nvSpPr>
        <p:spPr>
          <a:xfrm>
            <a:off x="1767840" y="1249979"/>
            <a:ext cx="9052560" cy="4602029"/>
          </a:xfrm>
          <a:prstGeom prst="rect">
            <a:avLst/>
          </a:prstGeom>
          <a:noFill/>
        </p:spPr>
        <p:txBody>
          <a:bodyPr wrap="square">
            <a:spAutoFit/>
          </a:bodyPr>
          <a:lstStyle/>
          <a:p>
            <a:pPr>
              <a:lnSpc>
                <a:spcPct val="150000"/>
              </a:lnSpc>
            </a:pPr>
            <a:r>
              <a:rPr lang="vi-VN" sz="2200" b="1" dirty="0">
                <a:latin typeface="Times New Roman" panose="02020603050405020304" pitchFamily="18" charset="0"/>
                <a:cs typeface="Times New Roman" panose="02020603050405020304" pitchFamily="18" charset="0"/>
              </a:rPr>
              <a:t>Kết quả đạt được</a:t>
            </a:r>
          </a:p>
          <a:p>
            <a:pPr>
              <a:lnSpc>
                <a:spcPct val="150000"/>
              </a:lnSpc>
            </a:pPr>
            <a:r>
              <a:rPr lang="vi-VN" sz="2200"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Đối Với Người Dùng:</a:t>
            </a:r>
          </a:p>
          <a:p>
            <a:pPr lvl="1">
              <a:lnSpc>
                <a:spcPct val="150000"/>
              </a:lnSpc>
            </a:pPr>
            <a:r>
              <a:rPr lang="vi-VN" sz="2200" dirty="0">
                <a:latin typeface="Times New Roman" panose="02020603050405020304" pitchFamily="18" charset="0"/>
                <a:cs typeface="Times New Roman" panose="02020603050405020304" pitchFamily="18" charset="0"/>
              </a:rPr>
              <a:t>+ Form nhập liệu theo quy định.</a:t>
            </a:r>
          </a:p>
          <a:p>
            <a:pPr lvl="1">
              <a:lnSpc>
                <a:spcPct val="150000"/>
              </a:lnSpc>
            </a:pPr>
            <a:r>
              <a:rPr lang="vi-VN" sz="2200" dirty="0">
                <a:latin typeface="Times New Roman" panose="02020603050405020304" pitchFamily="18" charset="0"/>
                <a:cs typeface="Times New Roman" panose="02020603050405020304" pitchFamily="18" charset="0"/>
              </a:rPr>
              <a:t>+ Xuất PDF đề cương học phần.</a:t>
            </a:r>
          </a:p>
          <a:p>
            <a:pPr lvl="1">
              <a:lnSpc>
                <a:spcPct val="150000"/>
              </a:lnSpc>
            </a:pPr>
            <a:r>
              <a:rPr lang="vi-VN" sz="2200" dirty="0">
                <a:latin typeface="Times New Roman" panose="02020603050405020304" pitchFamily="18" charset="0"/>
                <a:cs typeface="Times New Roman" panose="02020603050405020304" pitchFamily="18" charset="0"/>
              </a:rPr>
              <a:t>+ Nhập liệu đề xuất.</a:t>
            </a:r>
          </a:p>
          <a:p>
            <a:pPr>
              <a:lnSpc>
                <a:spcPct val="150000"/>
              </a:lnSpc>
            </a:pPr>
            <a:r>
              <a:rPr lang="vi-VN" sz="2200" b="1" dirty="0">
                <a:latin typeface="Times New Roman" panose="02020603050405020304" pitchFamily="18" charset="0"/>
                <a:cs typeface="Times New Roman" panose="02020603050405020304" pitchFamily="18" charset="0"/>
              </a:rPr>
              <a:t>	Đối Với Quản Trị Viên (Admin):</a:t>
            </a:r>
          </a:p>
          <a:p>
            <a:pPr>
              <a:lnSpc>
                <a:spcPct val="150000"/>
              </a:lnSpc>
            </a:pPr>
            <a:r>
              <a:rPr lang="vi-VN" sz="2200" dirty="0">
                <a:latin typeface="Times New Roman" panose="02020603050405020304" pitchFamily="18" charset="0"/>
                <a:cs typeface="Times New Roman" panose="02020603050405020304" pitchFamily="18" charset="0"/>
              </a:rPr>
              <a:t>	+ Xây dựng giao diện quản trị cho phép thay đổi mẫu nhập liệu.</a:t>
            </a:r>
          </a:p>
          <a:p>
            <a:pPr>
              <a:lnSpc>
                <a:spcPct val="150000"/>
              </a:lnSpc>
            </a:pPr>
            <a:r>
              <a:rPr lang="vi-VN" sz="2200" dirty="0">
                <a:latin typeface="Times New Roman" panose="02020603050405020304" pitchFamily="18" charset="0"/>
                <a:cs typeface="Times New Roman" panose="02020603050405020304" pitchFamily="18" charset="0"/>
              </a:rPr>
              <a:t>	+ Giao diện quản lý PO, PLO, quan hệ PO và PLO.</a:t>
            </a:r>
          </a:p>
          <a:p>
            <a:pPr>
              <a:lnSpc>
                <a:spcPct val="150000"/>
              </a:lnSpc>
            </a:pPr>
            <a:r>
              <a:rPr lang="vi-VN" sz="2200" b="1" dirty="0">
                <a:latin typeface="Times New Roman" panose="02020603050405020304" pitchFamily="18" charset="0"/>
                <a:cs typeface="Times New Roman" panose="02020603050405020304" pitchFamily="18" charset="0"/>
              </a:rPr>
              <a:t>	</a:t>
            </a:r>
            <a:endParaRPr lang="vi-VN" sz="2200" dirty="0">
              <a:latin typeface="Times New Roman" panose="02020603050405020304" pitchFamily="18" charset="0"/>
              <a:cs typeface="Times New Roman" panose="02020603050405020304" pitchFamily="18" charset="0"/>
            </a:endParaRPr>
          </a:p>
        </p:txBody>
      </p:sp>
      <p:sp>
        <p:nvSpPr>
          <p:cNvPr id="4" name="Slide Number Placeholder 6">
            <a:extLst>
              <a:ext uri="{FF2B5EF4-FFF2-40B4-BE49-F238E27FC236}">
                <a16:creationId xmlns:a16="http://schemas.microsoft.com/office/drawing/2014/main" id="{F825D20C-0192-79E1-E8AB-5779B319E9F7}"/>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4695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79546" y="588772"/>
            <a:ext cx="104028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5: KẾT LUẬN VÀ HƯỚNG PHÁT TRIỂN</a:t>
            </a:r>
          </a:p>
        </p:txBody>
      </p:sp>
      <p:sp>
        <p:nvSpPr>
          <p:cNvPr id="9" name="TextBox 8">
            <a:extLst>
              <a:ext uri="{FF2B5EF4-FFF2-40B4-BE49-F238E27FC236}">
                <a16:creationId xmlns:a16="http://schemas.microsoft.com/office/drawing/2014/main" id="{DA896A01-B84E-B8C0-0FD1-AA2DDC794B1F}"/>
              </a:ext>
            </a:extLst>
          </p:cNvPr>
          <p:cNvSpPr txBox="1"/>
          <p:nvPr/>
        </p:nvSpPr>
        <p:spPr>
          <a:xfrm>
            <a:off x="1767840" y="1249979"/>
            <a:ext cx="9052560" cy="5109860"/>
          </a:xfrm>
          <a:prstGeom prst="rect">
            <a:avLst/>
          </a:prstGeom>
          <a:noFill/>
        </p:spPr>
        <p:txBody>
          <a:bodyPr wrap="square">
            <a:spAutoFit/>
          </a:bodyPr>
          <a:lstStyle/>
          <a:p>
            <a:pPr>
              <a:lnSpc>
                <a:spcPct val="150000"/>
              </a:lnSpc>
            </a:pPr>
            <a:r>
              <a:rPr lang="vi-VN" sz="2200" b="1" dirty="0">
                <a:latin typeface="Times New Roman" panose="02020603050405020304" pitchFamily="18" charset="0"/>
                <a:cs typeface="Times New Roman" panose="02020603050405020304" pitchFamily="18" charset="0"/>
              </a:rPr>
              <a:t>Hạn Chế:</a:t>
            </a:r>
          </a:p>
          <a:p>
            <a:pPr>
              <a:lnSpc>
                <a:spcPct val="150000"/>
              </a:lnSpc>
            </a:pPr>
            <a:r>
              <a:rPr lang="vi-VN" sz="2200" dirty="0">
                <a:latin typeface="Times New Roman" panose="02020603050405020304" pitchFamily="18" charset="0"/>
                <a:cs typeface="Times New Roman" panose="02020603050405020304" pitchFamily="18" charset="0"/>
              </a:rPr>
              <a:t>	+ Chưa hỗ trợ xuất đề cương dưới dạng Word.</a:t>
            </a:r>
          </a:p>
          <a:p>
            <a:pPr>
              <a:lnSpc>
                <a:spcPct val="150000"/>
              </a:lnSpc>
            </a:pPr>
            <a:r>
              <a:rPr lang="vi-VN" sz="2200" dirty="0">
                <a:latin typeface="Times New Roman" panose="02020603050405020304" pitchFamily="18" charset="0"/>
                <a:cs typeface="Times New Roman" panose="02020603050405020304" pitchFamily="18" charset="0"/>
              </a:rPr>
              <a:t>	+ Yêu cầu kiến thức lập trình để chỉnh sửa mẫu đề cương.</a:t>
            </a:r>
          </a:p>
          <a:p>
            <a:pPr>
              <a:lnSpc>
                <a:spcPct val="150000"/>
              </a:lnSpc>
            </a:pPr>
            <a:r>
              <a:rPr lang="vi-VN" sz="2200" dirty="0">
                <a:latin typeface="Times New Roman" panose="02020603050405020304" pitchFamily="18" charset="0"/>
                <a:cs typeface="Times New Roman" panose="02020603050405020304" pitchFamily="18" charset="0"/>
              </a:rPr>
              <a:t>	+ Chưa có trang tìm kiếm.</a:t>
            </a:r>
          </a:p>
          <a:p>
            <a:pPr>
              <a:lnSpc>
                <a:spcPct val="150000"/>
              </a:lnSpc>
            </a:pPr>
            <a:r>
              <a:rPr lang="vi-VN" sz="2200" dirty="0">
                <a:latin typeface="Times New Roman" panose="02020603050405020304" pitchFamily="18" charset="0"/>
                <a:cs typeface="Times New Roman" panose="02020603050405020304" pitchFamily="18" charset="0"/>
              </a:rPr>
              <a:t>	+ Một số tính năng chưa hiển thị tính năng đề xuất.</a:t>
            </a:r>
          </a:p>
          <a:p>
            <a:pPr>
              <a:lnSpc>
                <a:spcPct val="150000"/>
              </a:lnSpc>
            </a:pPr>
            <a:r>
              <a:rPr lang="vi-VN" sz="2200" b="1" dirty="0">
                <a:latin typeface="Times New Roman" panose="02020603050405020304" pitchFamily="18" charset="0"/>
                <a:cs typeface="Times New Roman" panose="02020603050405020304" pitchFamily="18" charset="0"/>
              </a:rPr>
              <a:t>Hướng Phát Triển:</a:t>
            </a:r>
          </a:p>
          <a:p>
            <a:pPr>
              <a:lnSpc>
                <a:spcPct val="150000"/>
              </a:lnSpc>
            </a:pPr>
            <a:r>
              <a:rPr lang="vi-VN" sz="2200" dirty="0">
                <a:latin typeface="Times New Roman" panose="02020603050405020304" pitchFamily="18" charset="0"/>
                <a:cs typeface="Times New Roman" panose="02020603050405020304" pitchFamily="18" charset="0"/>
              </a:rPr>
              <a:t>	+ Phát triển giao diện mẫu kéo và thả.</a:t>
            </a:r>
          </a:p>
          <a:p>
            <a:pPr>
              <a:lnSpc>
                <a:spcPct val="150000"/>
              </a:lnSpc>
            </a:pPr>
            <a:r>
              <a:rPr lang="vi-VN" sz="2200" dirty="0">
                <a:latin typeface="Times New Roman" panose="02020603050405020304" pitchFamily="18" charset="0"/>
                <a:cs typeface="Times New Roman" panose="02020603050405020304" pitchFamily="18" charset="0"/>
              </a:rPr>
              <a:t>	+ Tích hợp tính năng xuất đề cương học phần sang định dạng Word.</a:t>
            </a:r>
          </a:p>
          <a:p>
            <a:pPr>
              <a:lnSpc>
                <a:spcPct val="150000"/>
              </a:lnSpc>
            </a:pPr>
            <a:r>
              <a:rPr lang="vi-VN" sz="2200" dirty="0">
                <a:latin typeface="Times New Roman" panose="02020603050405020304" pitchFamily="18" charset="0"/>
                <a:cs typeface="Times New Roman" panose="02020603050405020304" pitchFamily="18" charset="0"/>
              </a:rPr>
              <a:t>	+ Cải thiện giao diện: bổ xung trang tìm kiếm, cải thiện đề xuất.</a:t>
            </a:r>
          </a:p>
          <a:p>
            <a:pPr>
              <a:lnSpc>
                <a:spcPct val="150000"/>
              </a:lnSpc>
            </a:pPr>
            <a:r>
              <a:rPr lang="vi-VN" sz="2200" dirty="0">
                <a:latin typeface="Times New Roman" panose="02020603050405020304" pitchFamily="18" charset="0"/>
                <a:cs typeface="Times New Roman" panose="02020603050405020304" pitchFamily="18" charset="0"/>
              </a:rPr>
              <a:t>	+ Cập nhật tất cả các mảng đề xuất vào cơ sở dữ liệu.</a:t>
            </a:r>
          </a:p>
        </p:txBody>
      </p:sp>
      <p:sp>
        <p:nvSpPr>
          <p:cNvPr id="4" name="Slide Number Placeholder 6">
            <a:extLst>
              <a:ext uri="{FF2B5EF4-FFF2-40B4-BE49-F238E27FC236}">
                <a16:creationId xmlns:a16="http://schemas.microsoft.com/office/drawing/2014/main" id="{8A149F3F-93B0-6CED-7576-F337F4EE512C}"/>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23</a:t>
            </a:fld>
            <a:endParaRPr lang="en-US" dirty="0">
              <a:solidFill>
                <a:schemeClr val="tx1"/>
              </a:solidFill>
            </a:endParaRPr>
          </a:p>
        </p:txBody>
      </p:sp>
    </p:spTree>
    <p:extLst>
      <p:ext uri="{BB962C8B-B14F-4D97-AF65-F5344CB8AC3E}">
        <p14:creationId xmlns:p14="http://schemas.microsoft.com/office/powerpoint/2010/main" val="24402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1D796-2D7F-8A84-3A35-C3DED9CF4AEB}"/>
              </a:ext>
            </a:extLst>
          </p:cNvPr>
          <p:cNvSpPr txBox="1"/>
          <p:nvPr/>
        </p:nvSpPr>
        <p:spPr>
          <a:xfrm>
            <a:off x="1970703" y="1600614"/>
            <a:ext cx="8250593" cy="2175596"/>
          </a:xfrm>
          <a:prstGeom prst="rect">
            <a:avLst/>
          </a:prstGeom>
          <a:noFill/>
        </p:spPr>
        <p:txBody>
          <a:bodyPr wrap="square">
            <a:spAutoFit/>
          </a:bodyPr>
          <a:lstStyle/>
          <a:p>
            <a:pPr marL="483870" marR="702945" algn="ctr">
              <a:lnSpc>
                <a:spcPct val="150000"/>
              </a:lnSpc>
              <a:spcBef>
                <a:spcPts val="15"/>
              </a:spcBef>
            </a:pPr>
            <a:r>
              <a:rPr lang="vi-VN" sz="4800" b="1" kern="0" dirty="0">
                <a:effectLst/>
                <a:latin typeface="Times New Roman" panose="02020603050405020304" pitchFamily="18" charset="0"/>
                <a:ea typeface="Calibri" panose="020F0502020204030204" pitchFamily="34" charset="0"/>
                <a:cs typeface="Times New Roman" panose="02020603050405020304" pitchFamily="18" charset="0"/>
              </a:rPr>
              <a:t>Cảm ơn </a:t>
            </a:r>
          </a:p>
          <a:p>
            <a:pPr marL="483870" marR="702945" algn="ctr">
              <a:lnSpc>
                <a:spcPct val="150000"/>
              </a:lnSpc>
              <a:spcBef>
                <a:spcPts val="15"/>
              </a:spcBef>
            </a:pPr>
            <a:r>
              <a:rPr lang="vi-VN" sz="4800" b="1" kern="0" dirty="0">
                <a:effectLst/>
                <a:latin typeface="Times New Roman" panose="02020603050405020304" pitchFamily="18" charset="0"/>
                <a:ea typeface="Calibri" panose="020F0502020204030204" pitchFamily="34" charset="0"/>
                <a:cs typeface="Times New Roman" panose="02020603050405020304" pitchFamily="18" charset="0"/>
              </a:rPr>
              <a:t>Thầy và Cô đã lắng nghe</a:t>
            </a:r>
          </a:p>
        </p:txBody>
      </p:sp>
    </p:spTree>
    <p:extLst>
      <p:ext uri="{BB962C8B-B14F-4D97-AF65-F5344CB8AC3E}">
        <p14:creationId xmlns:p14="http://schemas.microsoft.com/office/powerpoint/2010/main" val="19362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210648" y="648041"/>
            <a:ext cx="60975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1: TỔNG QUAN</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309248"/>
            <a:ext cx="3117959"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 Lý do chọn đề tài </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697881" y="1797784"/>
            <a:ext cx="9517224" cy="4807535"/>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Trong lĩnh vực giáo dục đại học, đề tài này xuất phát từ thách thức trong quá trình quản lý đề cương học phần tại Bộ môn Công nghệ thông tin. Sự không thống nhất trong định dạng và phương pháp nhập liệu đề cương học phần giữa các giảng viên đã tạo ra sự không nhất quán, gây khó khăn trong quản lý thông tin và ảnh hưởng đến trải nghiệm giáo dục của sinh viên.</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Để giải quyết vấn đề này, quyết định phát triển một ứng dụng quản lý đề cương học phần. Mục tiêu là tạo ra hệ thống chuẩn hóa quy trình soạn thảo và quản lý đề cương, cung cấp giao diện người dùng thân thiện để hỗ trợ giảng viên tạo và nhập liệu đề cương một cách hiệu quả. Chính vì vậy, tôi đã chọn đề tài "Xây dựng ứng dụng quản lý đề cương học phần cho Bộ môn Công nghệ thông tin".</a:t>
            </a:r>
          </a:p>
        </p:txBody>
      </p:sp>
      <p:sp>
        <p:nvSpPr>
          <p:cNvPr id="6" name="Slide Number Placeholder 6">
            <a:extLst>
              <a:ext uri="{FF2B5EF4-FFF2-40B4-BE49-F238E27FC236}">
                <a16:creationId xmlns:a16="http://schemas.microsoft.com/office/drawing/2014/main" id="{3ED8BD6D-EA20-BE55-4E98-890B3C600B44}"/>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5395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210648" y="648041"/>
            <a:ext cx="60975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1: TỔNG QUAN</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1" y="1309248"/>
            <a:ext cx="2846128"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 Mục đích</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697881" y="1797784"/>
            <a:ext cx="9517224" cy="4038093"/>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 Chuẩn Hóa Mẫu Đề Cương</a:t>
            </a:r>
            <a:r>
              <a:rPr lang="vi-VN" sz="2000" dirty="0">
                <a:latin typeface="Times New Roman" panose="02020603050405020304" pitchFamily="18" charset="0"/>
                <a:cs typeface="Times New Roman" panose="02020603050405020304" pitchFamily="18" charset="0"/>
              </a:rPr>
              <a:t>: Giải quyết vấn đề định dạng khác nhau giữa giảng viên bằng cách cung cấp giao diện để tạo mẫu đề cương chuẩn hóa, tạo sự nhất quán trong bộ môn.</a:t>
            </a:r>
          </a:p>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 Hỗ Trợ Nhập Liệu:</a:t>
            </a:r>
            <a:r>
              <a:rPr lang="vi-VN" sz="2000" dirty="0">
                <a:latin typeface="Times New Roman" panose="02020603050405020304" pitchFamily="18" charset="0"/>
                <a:cs typeface="Times New Roman" panose="02020603050405020304" pitchFamily="18" charset="0"/>
              </a:rPr>
              <a:t> Tận dụng cơ sở dữ liệu để đề xuất từ ngữ và cấu trúc ngữ pháp, hỗ trợ tối ưu hóa và tăng hiệu quả trong quá trình soạn thảo đề cương.</a:t>
            </a:r>
          </a:p>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 Hỗ Trợ In Ấn: </a:t>
            </a:r>
            <a:r>
              <a:rPr lang="vi-VN" sz="2000" dirty="0">
                <a:latin typeface="Times New Roman" panose="02020603050405020304" pitchFamily="18" charset="0"/>
                <a:cs typeface="Times New Roman" panose="02020603050405020304" pitchFamily="18" charset="0"/>
              </a:rPr>
              <a:t>Cho phép xuất đề cương ra các định dạng như Word hoặc PDF, giúp dễ dàng trong việc in ấn và phân phối, cải thiện khả năng tiếp cận và phân phối đề cương cho sinh viên và giảng viên.</a:t>
            </a:r>
          </a:p>
        </p:txBody>
      </p:sp>
      <p:sp>
        <p:nvSpPr>
          <p:cNvPr id="6" name="Slide Number Placeholder 6">
            <a:extLst>
              <a:ext uri="{FF2B5EF4-FFF2-40B4-BE49-F238E27FC236}">
                <a16:creationId xmlns:a16="http://schemas.microsoft.com/office/drawing/2014/main" id="{2508604C-F14D-7EF3-0819-6E645E012587}"/>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2104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210648" y="648041"/>
            <a:ext cx="6097554"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1: TỔNG QUAN</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1" y="1309248"/>
            <a:ext cx="2846128"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 Đối tượng</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697881" y="1797784"/>
            <a:ext cx="9517224" cy="1575881"/>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Giảng Viên: Người chịu trách nhiệm biên soạn và cập nhật đề cương học phần.</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Quản Trị Viên Tại Bộ Môn: Sử dụng ứng dụng để điều chỉnh mẫu trong hệ thống và các chỉnh sửa liên quan đến chương trình.</a:t>
            </a:r>
          </a:p>
        </p:txBody>
      </p:sp>
      <p:sp>
        <p:nvSpPr>
          <p:cNvPr id="2" name="Text Box 2">
            <a:extLst>
              <a:ext uri="{FF2B5EF4-FFF2-40B4-BE49-F238E27FC236}">
                <a16:creationId xmlns:a16="http://schemas.microsoft.com/office/drawing/2014/main" id="{B4AE48B0-D050-6640-AA82-A7A7D0710828}"/>
              </a:ext>
            </a:extLst>
          </p:cNvPr>
          <p:cNvSpPr txBox="1">
            <a:spLocks noChangeArrowheads="1"/>
          </p:cNvSpPr>
          <p:nvPr/>
        </p:nvSpPr>
        <p:spPr bwMode="auto">
          <a:xfrm>
            <a:off x="1697881" y="3373665"/>
            <a:ext cx="3835172" cy="477770"/>
          </a:xfrm>
          <a:prstGeom prst="rect">
            <a:avLst/>
          </a:prstGeom>
          <a:noFill/>
          <a:ln>
            <a:noFill/>
          </a:ln>
        </p:spPr>
        <p:txBody>
          <a:bodyPr vert="horz" wrap="square" lIns="91440" tIns="45720" rIns="91440" bIns="45720" numCol="1" anchor="t" anchorCtr="0" compatLnSpc="1">
            <a:prstTxWarp prst="textNoShape">
              <a:avLst/>
            </a:prstTxWarp>
          </a:bodyPr>
          <a:lstStyle/>
          <a:p>
            <a:pPr algn="l"/>
            <a:r>
              <a:rPr lang="vi-VN" sz="2400" b="1" i="1" dirty="0">
                <a:effectLst/>
                <a:latin typeface="Times New Roman" panose="02020603050405020304" pitchFamily="18" charset="0"/>
                <a:cs typeface="Times New Roman" panose="02020603050405020304" pitchFamily="18" charset="0"/>
              </a:rPr>
              <a:t>1.4. Phạm Vi Nghiên Cứu</a:t>
            </a:r>
          </a:p>
          <a:p>
            <a:br>
              <a:rPr lang="vi-VN" sz="2400" dirty="0"/>
            </a:br>
            <a:endParaRPr kumimoji="0" lang="vi-VN" altLang="vi-V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A71772-03EC-71C9-B42E-18463CFDEC7D}"/>
              </a:ext>
            </a:extLst>
          </p:cNvPr>
          <p:cNvSpPr txBox="1"/>
          <p:nvPr/>
        </p:nvSpPr>
        <p:spPr>
          <a:xfrm>
            <a:off x="1702547" y="3774810"/>
            <a:ext cx="9517224" cy="1575881"/>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Dự án giới hạn phạm vi nghiên cứu tại Bộ môn Công nghệ thông tin, Trường Đại học Trà Vinh.</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a:t>
            </a:r>
          </a:p>
        </p:txBody>
      </p:sp>
      <p:sp>
        <p:nvSpPr>
          <p:cNvPr id="8" name="Slide Number Placeholder 6">
            <a:extLst>
              <a:ext uri="{FF2B5EF4-FFF2-40B4-BE49-F238E27FC236}">
                <a16:creationId xmlns:a16="http://schemas.microsoft.com/office/drawing/2014/main" id="{854D13B0-5C6F-8A79-8E68-E25F3BD0A1AE}"/>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38751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229508"/>
            <a:ext cx="4730912"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Tổng quan về Node.js (1/2)</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697880" y="4680943"/>
            <a:ext cx="9517224" cy="1421992"/>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Node.js là một môi trường thực thi JavaScript mở rộng sức mạnh của ngôn ngữ này từ môi trường trình duyệt sang máy chủ và các môi trường máy tính khác. Sử dụng trình thực thi JavaScript V8 của Google, Node.js giúp linh hoạt phát triển ứng dụng web.</a:t>
            </a:r>
          </a:p>
        </p:txBody>
      </p:sp>
      <p:pic>
        <p:nvPicPr>
          <p:cNvPr id="7" name="Picture 6" descr="A group of logos on a black background&#10;&#10;Description automatically generated">
            <a:extLst>
              <a:ext uri="{FF2B5EF4-FFF2-40B4-BE49-F238E27FC236}">
                <a16:creationId xmlns:a16="http://schemas.microsoft.com/office/drawing/2014/main" id="{B4AE653D-65B3-05D1-1308-4172E9703B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8226" y="1844642"/>
            <a:ext cx="4099250" cy="2271952"/>
          </a:xfrm>
          <a:prstGeom prst="rect">
            <a:avLst/>
          </a:prstGeom>
          <a:noFill/>
          <a:ln>
            <a:noFill/>
          </a:ln>
        </p:spPr>
      </p:pic>
      <p:sp>
        <p:nvSpPr>
          <p:cNvPr id="9" name="TextBox 8">
            <a:extLst>
              <a:ext uri="{FF2B5EF4-FFF2-40B4-BE49-F238E27FC236}">
                <a16:creationId xmlns:a16="http://schemas.microsoft.com/office/drawing/2014/main" id="{D3CFFDF9-0BE1-BAAE-F09C-94A887677336}"/>
              </a:ext>
            </a:extLst>
          </p:cNvPr>
          <p:cNvSpPr txBox="1"/>
          <p:nvPr/>
        </p:nvSpPr>
        <p:spPr>
          <a:xfrm>
            <a:off x="2579621" y="4222869"/>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1. </a:t>
            </a:r>
            <a:r>
              <a:rPr lang="vi-VN" i="1" dirty="0">
                <a:latin typeface="Times New Roman" panose="02020603050405020304" pitchFamily="18" charset="0"/>
                <a:ea typeface="Arial" panose="020B0604020202020204" pitchFamily="34" charset="0"/>
              </a:rPr>
              <a:t>Tổng quan </a:t>
            </a:r>
            <a:r>
              <a:rPr kumimoji="0" lang="vi-VN" altLang="vi-V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về Node.js</a:t>
            </a:r>
            <a:r>
              <a:rPr lang="vi-VN" i="1" dirty="0">
                <a:latin typeface="Times New Roman" panose="02020603050405020304" pitchFamily="18" charset="0"/>
                <a:ea typeface="Arial" panose="020B0604020202020204" pitchFamily="34" charset="0"/>
              </a:rPr>
              <a:t> </a:t>
            </a:r>
            <a:endParaRPr lang="vi-VN" sz="1800" i="1" dirty="0">
              <a:effectLst/>
              <a:latin typeface="Times New Roman" panose="02020603050405020304" pitchFamily="18" charset="0"/>
              <a:ea typeface="Arial" panose="020B0604020202020204" pitchFamily="34" charset="0"/>
            </a:endParaRPr>
          </a:p>
        </p:txBody>
      </p:sp>
      <p:sp>
        <p:nvSpPr>
          <p:cNvPr id="6" name="Slide Number Placeholder 6">
            <a:extLst>
              <a:ext uri="{FF2B5EF4-FFF2-40B4-BE49-F238E27FC236}">
                <a16:creationId xmlns:a16="http://schemas.microsoft.com/office/drawing/2014/main" id="{4967C719-DFEB-4034-E517-D4AAB71B870D}"/>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9219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229508"/>
            <a:ext cx="5887908"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Tổng quan về Node.js (2/2)</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779160" y="1616395"/>
            <a:ext cx="9517224" cy="4191981"/>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Tính Năng Chính:</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Khả Năng Chạy Mã JavaScript</a:t>
            </a:r>
            <a:r>
              <a:rPr lang="vi-VN" sz="2000" dirty="0">
                <a:latin typeface="Times New Roman" panose="02020603050405020304" pitchFamily="18" charset="0"/>
                <a:cs typeface="Times New Roman" panose="02020603050405020304" pitchFamily="18" charset="0"/>
              </a:rPr>
              <a:t>: Tận dụng trình thực thi V8, biên dịch mã JavaScript thành mã máy, cho phép thực thi trực tiếp trên máy chủ.</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Linh Hoạt Đa Nền Tảng</a:t>
            </a:r>
            <a:r>
              <a:rPr lang="vi-VN" sz="2000" dirty="0">
                <a:latin typeface="Times New Roman" panose="02020603050405020304" pitchFamily="18" charset="0"/>
                <a:cs typeface="Times New Roman" panose="02020603050405020304" pitchFamily="18" charset="0"/>
              </a:rPr>
              <a:t>: Mở rộng khả năng sử dụng JavaScript không chỉ trong môi trường trình duyệt mà còn trên máy chủ và các thiết bị khác.</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Tích Hợp Nhân V8</a:t>
            </a:r>
            <a:r>
              <a:rPr lang="vi-VN" sz="2000" dirty="0">
                <a:latin typeface="Times New Roman" panose="02020603050405020304" pitchFamily="18" charset="0"/>
                <a:cs typeface="Times New Roman" panose="02020603050405020304" pitchFamily="18" charset="0"/>
              </a:rPr>
              <a:t>: Tích hợp tốt với nhân V8 để cung cấp tính năng không thể thực hiện trong trình duyệt thông thường, như quản lý hệ thống tệp địa phương và thao tác với tệp tin.</a:t>
            </a:r>
          </a:p>
        </p:txBody>
      </p:sp>
      <p:sp>
        <p:nvSpPr>
          <p:cNvPr id="6" name="Slide Number Placeholder 6">
            <a:extLst>
              <a:ext uri="{FF2B5EF4-FFF2-40B4-BE49-F238E27FC236}">
                <a16:creationId xmlns:a16="http://schemas.microsoft.com/office/drawing/2014/main" id="{9D8AAE66-0130-9979-1CF1-639337202498}"/>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52343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79" y="1229508"/>
            <a:ext cx="6876953"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Tổng quan về framework Express.js (1/2)</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809848" y="4376984"/>
            <a:ext cx="9517224" cy="1883657"/>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Express.js là một framework được tạo ra đặc biệt cho môi trường Node.js, nhằm đơn giản hóa việc phát triển API và cung cấp tính năng mới cho ứng dụng. Với khả năng tổ chức ứng dụng thông qua Middleware và hệ thống định tuyến, Express.js cung cấp tiện ích quan trọng cho xử lý đối tượng HTTP trong Node.js.</a:t>
            </a:r>
          </a:p>
        </p:txBody>
      </p:sp>
      <p:pic>
        <p:nvPicPr>
          <p:cNvPr id="2" name="Picture 1" descr="Tại sao Express JS được sử dụng trong Node JS?">
            <a:extLst>
              <a:ext uri="{FF2B5EF4-FFF2-40B4-BE49-F238E27FC236}">
                <a16:creationId xmlns:a16="http://schemas.microsoft.com/office/drawing/2014/main" id="{0505A9CC-7FF1-6CB5-1CB9-296C78732C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958"/>
          <a:stretch/>
        </p:blipFill>
        <p:spPr bwMode="auto">
          <a:xfrm>
            <a:off x="4223447" y="1743329"/>
            <a:ext cx="3745106" cy="2308236"/>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D487E828-C897-307E-B385-A23B151BE9A1}"/>
              </a:ext>
            </a:extLst>
          </p:cNvPr>
          <p:cNvSpPr txBox="1"/>
          <p:nvPr/>
        </p:nvSpPr>
        <p:spPr>
          <a:xfrm>
            <a:off x="3047223" y="3985238"/>
            <a:ext cx="6097554" cy="458074"/>
          </a:xfrm>
          <a:prstGeom prst="rect">
            <a:avLst/>
          </a:prstGeom>
          <a:noFill/>
        </p:spPr>
        <p:txBody>
          <a:bodyPr wrap="square">
            <a:spAutoFit/>
          </a:bodyPr>
          <a:lstStyle/>
          <a:p>
            <a:pPr indent="457200" algn="ctr">
              <a:lnSpc>
                <a:spcPct val="150000"/>
              </a:lnSpc>
              <a:spcBef>
                <a:spcPts val="600"/>
              </a:spcBef>
              <a:spcAft>
                <a:spcPts val="600"/>
              </a:spcAft>
            </a:pPr>
            <a:r>
              <a:rPr lang="vi-VN" sz="1800" i="1" dirty="0">
                <a:effectLst/>
                <a:latin typeface="Times New Roman" panose="02020603050405020304" pitchFamily="18" charset="0"/>
                <a:ea typeface="Arial" panose="020B0604020202020204" pitchFamily="34" charset="0"/>
              </a:rPr>
              <a:t>Hình 2. </a:t>
            </a:r>
            <a:r>
              <a:rPr lang="vi-VN" i="1" dirty="0">
                <a:latin typeface="Times New Roman" panose="02020603050405020304" pitchFamily="18" charset="0"/>
                <a:ea typeface="Arial" panose="020B0604020202020204" pitchFamily="34" charset="0"/>
              </a:rPr>
              <a:t>Tổng quan </a:t>
            </a:r>
            <a:r>
              <a:rPr kumimoji="0" lang="vi-VN" altLang="vi-VN"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về framework Express.js</a:t>
            </a:r>
            <a:endParaRPr lang="vi-VN" sz="1800" i="1" dirty="0">
              <a:effectLst/>
              <a:latin typeface="Times New Roman" panose="02020603050405020304" pitchFamily="18" charset="0"/>
              <a:ea typeface="Arial" panose="020B0604020202020204" pitchFamily="34" charset="0"/>
            </a:endParaRPr>
          </a:p>
        </p:txBody>
      </p:sp>
      <p:sp>
        <p:nvSpPr>
          <p:cNvPr id="8" name="Slide Number Placeholder 6">
            <a:extLst>
              <a:ext uri="{FF2B5EF4-FFF2-40B4-BE49-F238E27FC236}">
                <a16:creationId xmlns:a16="http://schemas.microsoft.com/office/drawing/2014/main" id="{A2DB1F6D-0677-82D8-A8DE-22505E3F1F63}"/>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293968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D0C8-9B00-05A6-0023-6FCBD3593CC4}"/>
              </a:ext>
            </a:extLst>
          </p:cNvPr>
          <p:cNvSpPr txBox="1"/>
          <p:nvPr/>
        </p:nvSpPr>
        <p:spPr>
          <a:xfrm>
            <a:off x="1191987" y="597359"/>
            <a:ext cx="8931728" cy="661207"/>
          </a:xfrm>
          <a:prstGeom prst="rect">
            <a:avLst/>
          </a:prstGeom>
          <a:noFill/>
        </p:spPr>
        <p:txBody>
          <a:bodyPr wrap="square">
            <a:spAutoFit/>
          </a:bodyPr>
          <a:lstStyle/>
          <a:p>
            <a:pPr marL="483870" marR="702945">
              <a:lnSpc>
                <a:spcPct val="150000"/>
              </a:lnSpc>
              <a:spcBef>
                <a:spcPts val="15"/>
              </a:spcBef>
            </a:pPr>
            <a:r>
              <a:rPr lang="vi-VN" sz="2800" b="1" kern="0" dirty="0">
                <a:effectLst/>
                <a:latin typeface="Times New Roman" panose="02020603050405020304" pitchFamily="18" charset="0"/>
                <a:ea typeface="Calibri" panose="020F0502020204030204" pitchFamily="34" charset="0"/>
                <a:cs typeface="Times New Roman" panose="02020603050405020304" pitchFamily="18" charset="0"/>
              </a:rPr>
              <a:t>CHƯƠNG 2: NGHIÊN CỨU LÝ THUYẾT </a:t>
            </a:r>
          </a:p>
        </p:txBody>
      </p:sp>
      <p:sp>
        <p:nvSpPr>
          <p:cNvPr id="4" name="Text Box 2">
            <a:extLst>
              <a:ext uri="{FF2B5EF4-FFF2-40B4-BE49-F238E27FC236}">
                <a16:creationId xmlns:a16="http://schemas.microsoft.com/office/drawing/2014/main" id="{AC223A0D-4E0B-9F98-4572-E63125143AC2}"/>
              </a:ext>
            </a:extLst>
          </p:cNvPr>
          <p:cNvSpPr txBox="1">
            <a:spLocks noChangeArrowheads="1"/>
          </p:cNvSpPr>
          <p:nvPr/>
        </p:nvSpPr>
        <p:spPr bwMode="auto">
          <a:xfrm>
            <a:off x="1697880" y="1229508"/>
            <a:ext cx="6559712" cy="135310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vi-VN" altLang="vi-VN" sz="2400" b="1" i="1" dirty="0">
                <a:latin typeface="Times New Roman" panose="02020603050405020304" pitchFamily="18" charset="0"/>
                <a:cs typeface="Times New Roman" panose="02020603050405020304" pitchFamily="18" charset="0"/>
              </a:rPr>
              <a:t>2</a:t>
            </a:r>
            <a:r>
              <a:rPr kumimoji="0" lang="vi-VN" altLang="vi-VN"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Tổng quan về framework Express.js (2/2)</a:t>
            </a:r>
            <a:endParaRPr kumimoji="0" lang="vi-VN" altLang="vi-V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31F322-E1CB-748E-F3D7-8520595595AA}"/>
              </a:ext>
            </a:extLst>
          </p:cNvPr>
          <p:cNvSpPr txBox="1"/>
          <p:nvPr/>
        </p:nvSpPr>
        <p:spPr>
          <a:xfrm>
            <a:off x="1897970" y="1626555"/>
            <a:ext cx="9517224" cy="4807535"/>
          </a:xfrm>
          <a:prstGeom prst="rect">
            <a:avLst/>
          </a:prstGeom>
          <a:noFill/>
        </p:spPr>
        <p:txBody>
          <a:bodyPr wrap="square" rtlCol="0">
            <a:spAutoFit/>
          </a:bodyPr>
          <a:lstStyle/>
          <a:p>
            <a:pPr algn="just">
              <a:lnSpc>
                <a:spcPct val="150000"/>
              </a:lnSpc>
              <a:spcBef>
                <a:spcPts val="600"/>
              </a:spcBef>
              <a:spcAft>
                <a:spcPts val="600"/>
              </a:spcAft>
            </a:pPr>
            <a:r>
              <a:rPr lang="vi-VN" sz="2000" b="1" dirty="0">
                <a:latin typeface="Times New Roman" panose="02020603050405020304" pitchFamily="18" charset="0"/>
                <a:cs typeface="Times New Roman" panose="02020603050405020304" pitchFamily="18" charset="0"/>
              </a:rPr>
              <a:t>Tính Năng Chính:</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Middleware và Định Tuyến</a:t>
            </a:r>
            <a:r>
              <a:rPr lang="vi-VN" sz="2000" dirty="0">
                <a:latin typeface="Times New Roman" panose="02020603050405020304" pitchFamily="18" charset="0"/>
                <a:cs typeface="Times New Roman" panose="02020603050405020304" pitchFamily="18" charset="0"/>
              </a:rPr>
              <a:t>: Hỗ trợ tổ chức ứng dụng qua Middleware và hệ thống định tuyến, linh hoạt xử lý đối tượng HTTP.</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Tương Thích Mạnh Mẽ với Node.js</a:t>
            </a:r>
            <a:r>
              <a:rPr lang="vi-VN" sz="2000" dirty="0">
                <a:latin typeface="Times New Roman" panose="02020603050405020304" pitchFamily="18" charset="0"/>
                <a:cs typeface="Times New Roman" panose="02020603050405020304" pitchFamily="18" charset="0"/>
              </a:rPr>
              <a:t>: Kết hợp với Node.js để tạo stack MEAN hoặc các stack khác, thể hiện tính linh hoạt.</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Lựa Chọn Cho SPA</a:t>
            </a:r>
            <a:r>
              <a:rPr lang="vi-VN" sz="2000" dirty="0">
                <a:latin typeface="Times New Roman" panose="02020603050405020304" pitchFamily="18" charset="0"/>
                <a:cs typeface="Times New Roman" panose="02020603050405020304" pitchFamily="18" charset="0"/>
              </a:rPr>
              <a:t>: Lựa chọn lý tưởng cho xây dựng ứng dụng trang đơn, cung cấp xuất sắc HTML, CSS, JavaScript và xây dựng API.</a:t>
            </a:r>
          </a:p>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	+ </a:t>
            </a:r>
            <a:r>
              <a:rPr lang="vi-VN" sz="2000" b="1" dirty="0">
                <a:latin typeface="Times New Roman" panose="02020603050405020304" pitchFamily="18" charset="0"/>
                <a:cs typeface="Times New Roman" panose="02020603050405020304" pitchFamily="18" charset="0"/>
              </a:rPr>
              <a:t>Tương Thích với Thời Gian Thực</a:t>
            </a:r>
            <a:r>
              <a:rPr lang="vi-VN" sz="2000" dirty="0">
                <a:latin typeface="Times New Roman" panose="02020603050405020304" pitchFamily="18" charset="0"/>
                <a:cs typeface="Times New Roman" panose="02020603050405020304" pitchFamily="18" charset="0"/>
              </a:rPr>
              <a:t>: Phổ biến trong xây dựng ứng dụng yêu cầu tính thời gian thực, hỗ trợ WebSocket và WebRTC.</a:t>
            </a:r>
          </a:p>
        </p:txBody>
      </p:sp>
      <p:sp>
        <p:nvSpPr>
          <p:cNvPr id="6" name="Slide Number Placeholder 6">
            <a:extLst>
              <a:ext uri="{FF2B5EF4-FFF2-40B4-BE49-F238E27FC236}">
                <a16:creationId xmlns:a16="http://schemas.microsoft.com/office/drawing/2014/main" id="{3A193025-1D31-C8B8-7054-473A424CDCE7}"/>
              </a:ext>
            </a:extLst>
          </p:cNvPr>
          <p:cNvSpPr>
            <a:spLocks noGrp="1"/>
          </p:cNvSpPr>
          <p:nvPr>
            <p:ph type="sldNum" sz="quarter" idx="12"/>
          </p:nvPr>
        </p:nvSpPr>
        <p:spPr>
          <a:xfrm>
            <a:off x="11271347" y="6352916"/>
            <a:ext cx="779767" cy="365125"/>
          </a:xfrm>
        </p:spPr>
        <p:txBody>
          <a:bodyPr/>
          <a:lstStyle/>
          <a:p>
            <a:fld id="{1F646F3F-274D-499B-ABBE-824EB4ABDC3D}"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393753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279</TotalTime>
  <Words>1853</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Century Gothic</vt:lpstr>
      <vt:lpstr>Times New Roman</vt:lpstr>
      <vt:lpstr>Wingdings 3</vt:lpstr>
      <vt:lpstr>Wisp</vt:lpstr>
      <vt:lpstr>THỰC TẬP ĐỒ ÁN CHUYÊN NGÀNH HỌC KỲ 1 , NĂM HỌC 2023 –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CHUYÊN NGÀNH HỌC KỲ 1 , NĂM HỌC 2023 – 2024</dc:title>
  <dc:creator>hung tran</dc:creator>
  <cp:lastModifiedBy>hung tran</cp:lastModifiedBy>
  <cp:revision>11</cp:revision>
  <dcterms:created xsi:type="dcterms:W3CDTF">2024-01-14T04:41:08Z</dcterms:created>
  <dcterms:modified xsi:type="dcterms:W3CDTF">2024-01-19T10:39:22Z</dcterms:modified>
</cp:coreProperties>
</file>