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embeddedFontLst>
    <p:embeddedFont>
      <p:font typeface="Arial Narr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239B1A8-77F2-4A19-9295-78B5B4B98F0D}">
  <a:tblStyle styleId="{D239B1A8-77F2-4A19-9295-78B5B4B98F0D}" styleName="Table_0"/>
  <a:tblStyle styleId="{3E3886BB-F034-4480-B84C-5028253C842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regular.fntdata"/><Relationship Id="rId20" Type="http://schemas.openxmlformats.org/officeDocument/2006/relationships/slide" Target="slides/slide14.xml"/><Relationship Id="rId42" Type="http://schemas.openxmlformats.org/officeDocument/2006/relationships/font" Target="fonts/ArialNarrow-italic.fntdata"/><Relationship Id="rId41" Type="http://schemas.openxmlformats.org/officeDocument/2006/relationships/font" Target="fonts/ArialNarrow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ArialNarrow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bg>
      <p:bgPr>
        <a:solidFill>
          <a:srgbClr val="14D0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838200" y="2689683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838200" y="4241800"/>
            <a:ext cx="10515599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09600" y="1535112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609600" y="2174875"/>
            <a:ext cx="538691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490" lvl="0" marL="342891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31" lvl="1" marL="742932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971" lvl="2" marL="1142971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659" lvl="3" marL="160016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649" lvl="4" marL="205734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637" lvl="5" marL="2514537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625" lvl="6" marL="297172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613" lvl="7" marL="342891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603" lvl="8" marL="388610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6193369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6193369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490" lvl="0" marL="342891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31" lvl="1" marL="742932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971" lvl="2" marL="1142971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659" lvl="3" marL="160016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649" lvl="4" marL="205734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637" lvl="5" marL="2514537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625" lvl="6" marL="297172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613" lvl="7" marL="342891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603" lvl="8" marL="388610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09602" y="273048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66732" y="273052"/>
            <a:ext cx="6815666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690" lvl="0" marL="342891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0631" lvl="1" marL="742932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71" lvl="2" marL="1142971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59" lvl="3" marL="160016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249" lvl="4" marL="205734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213" lvl="7" marL="34289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609602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389716" y="4800600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2389716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389716" y="5367337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3833018" y="-1623217"/>
            <a:ext cx="4525963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690" lvl="0" marL="342891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0631" lvl="1" marL="742932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71" lvl="2" marL="1142971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59" lvl="3" marL="160016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249" lvl="4" marL="205734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213" lvl="7" marL="34289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7285037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690" lvl="0" marL="342891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0631" lvl="1" marL="742932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71" lvl="2" marL="1142971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59" lvl="3" marL="160016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249" lvl="4" marL="205734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213" lvl="7" marL="34289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48950" y="1029241"/>
            <a:ext cx="2371550" cy="5066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ank you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3244041" y="2394480"/>
            <a:ext cx="528183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690" lvl="0" marL="342891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0631" lvl="1" marL="742932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71" lvl="2" marL="1142971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59" lvl="3" marL="160016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249" lvl="4" marL="205734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213" lvl="7" marL="34289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节标题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29" y="336814"/>
            <a:ext cx="10454896" cy="759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CC0000"/>
              </a:buClr>
              <a:buFont typeface="Arial"/>
              <a:buNone/>
              <a:defRPr b="0" i="0" sz="4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09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090" lvl="0" marL="342891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31" lvl="1" marL="74293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71" lvl="2" marL="114297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59" lvl="3" marL="160016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949" lvl="4" marL="2057349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937" lvl="5" marL="2514537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925" lvl="6" marL="2971726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913" lvl="7" marL="3428914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903" lvl="8" marL="3886103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197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090" lvl="0" marL="342891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31" lvl="1" marL="74293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71" lvl="2" marL="114297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59" lvl="3" marL="160016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949" lvl="4" marL="2057349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937" lvl="5" marL="2514537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925" lvl="6" marL="2971726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913" lvl="7" marL="3428914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903" lvl="8" marL="3886103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4D0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690" lvl="0" marL="342891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0631" lvl="1" marL="742932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71" lvl="2" marL="1142971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59" lvl="3" marL="160016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249" lvl="4" marL="205734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213" lvl="7" marL="34289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83928" y="0"/>
            <a:ext cx="808071" cy="14164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2689683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Scaling OpenStack Networking</a:t>
            </a:r>
            <a:b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Beyond 4000 Nodes with Dragonflow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38200" y="4241801"/>
            <a:ext cx="10515599" cy="93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Omer Anson (#oanson), Dragonflow PTL @ Huawei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Eshed Gal-Or (#oshidoshi), Chief Architect Open Source @ Huawei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542" y="1907790"/>
            <a:ext cx="2220732" cy="2220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2388198" y="1301675"/>
            <a:ext cx="7239295" cy="1111798"/>
          </a:xfrm>
          <a:prstGeom prst="roundRect">
            <a:avLst>
              <a:gd fmla="val 16667" name="adj"/>
            </a:avLst>
          </a:prstGeom>
          <a:solidFill>
            <a:srgbClr val="6F6F6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Neutron</a:t>
            </a:r>
            <a:b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250" name="Shape 250"/>
          <p:cNvSpPr/>
          <p:nvPr/>
        </p:nvSpPr>
        <p:spPr>
          <a:xfrm>
            <a:off x="1093182" y="1308933"/>
            <a:ext cx="852032" cy="1097279"/>
          </a:xfrm>
          <a:prstGeom prst="roundRect">
            <a:avLst>
              <a:gd fmla="val 16667" name="adj"/>
            </a:avLst>
          </a:prstGeom>
          <a:solidFill>
            <a:srgbClr val="6F6F6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Neutron</a:t>
            </a:r>
            <a:b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</a:p>
        </p:txBody>
      </p:sp>
      <p:sp>
        <p:nvSpPr>
          <p:cNvPr id="251" name="Shape 251"/>
          <p:cNvSpPr/>
          <p:nvPr/>
        </p:nvSpPr>
        <p:spPr>
          <a:xfrm>
            <a:off x="3318228" y="1376979"/>
            <a:ext cx="6266834" cy="1021975"/>
          </a:xfrm>
          <a:prstGeom prst="roundRect">
            <a:avLst>
              <a:gd fmla="val 15614" name="adj"/>
            </a:avLst>
          </a:prstGeom>
          <a:solidFill>
            <a:srgbClr val="BDFF53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Dragonflow 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Network Services in Dragonflow</a:t>
            </a:r>
          </a:p>
        </p:txBody>
      </p:sp>
      <p:sp>
        <p:nvSpPr>
          <p:cNvPr id="253" name="Shape 253"/>
          <p:cNvSpPr/>
          <p:nvPr/>
        </p:nvSpPr>
        <p:spPr>
          <a:xfrm>
            <a:off x="1152183" y="3188134"/>
            <a:ext cx="8394835" cy="3485463"/>
          </a:xfrm>
          <a:prstGeom prst="roundRect">
            <a:avLst>
              <a:gd fmla="val 3550" name="adj"/>
            </a:avLst>
          </a:prstGeom>
          <a:solidFill>
            <a:srgbClr val="7F7F7F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 Node </a:t>
            </a:r>
          </a:p>
        </p:txBody>
      </p:sp>
      <p:sp>
        <p:nvSpPr>
          <p:cNvPr id="254" name="Shape 254"/>
          <p:cNvSpPr/>
          <p:nvPr/>
        </p:nvSpPr>
        <p:spPr>
          <a:xfrm>
            <a:off x="1192420" y="3231421"/>
            <a:ext cx="8394835" cy="3485463"/>
          </a:xfrm>
          <a:prstGeom prst="roundRect">
            <a:avLst>
              <a:gd fmla="val 3550" name="adj"/>
            </a:avLst>
          </a:prstGeom>
          <a:solidFill>
            <a:srgbClr val="A5A5A5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 Node </a:t>
            </a:r>
          </a:p>
        </p:txBody>
      </p:sp>
      <p:sp>
        <p:nvSpPr>
          <p:cNvPr id="255" name="Shape 255"/>
          <p:cNvSpPr/>
          <p:nvPr/>
        </p:nvSpPr>
        <p:spPr>
          <a:xfrm>
            <a:off x="1232658" y="3274705"/>
            <a:ext cx="8394835" cy="3485463"/>
          </a:xfrm>
          <a:prstGeom prst="roundRect">
            <a:avLst>
              <a:gd fmla="val 3550" name="adj"/>
            </a:avLst>
          </a:prstGeom>
          <a:solidFill>
            <a:srgbClr val="BFBFBF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Node </a:t>
            </a:r>
          </a:p>
        </p:txBody>
      </p:sp>
      <p:sp>
        <p:nvSpPr>
          <p:cNvPr id="256" name="Shape 256"/>
          <p:cNvSpPr/>
          <p:nvPr/>
        </p:nvSpPr>
        <p:spPr>
          <a:xfrm>
            <a:off x="2384300" y="3556648"/>
            <a:ext cx="7162719" cy="1906711"/>
          </a:xfrm>
          <a:prstGeom prst="roundRect">
            <a:avLst>
              <a:gd fmla="val 657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Dragonflow</a:t>
            </a:r>
          </a:p>
        </p:txBody>
      </p:sp>
      <p:sp>
        <p:nvSpPr>
          <p:cNvPr id="257" name="Shape 257"/>
          <p:cNvSpPr/>
          <p:nvPr/>
        </p:nvSpPr>
        <p:spPr>
          <a:xfrm>
            <a:off x="5520658" y="2573018"/>
            <a:ext cx="4106835" cy="520343"/>
          </a:xfrm>
          <a:prstGeom prst="roundRect">
            <a:avLst>
              <a:gd fmla="val 15508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Network DB</a:t>
            </a:r>
          </a:p>
        </p:txBody>
      </p:sp>
      <p:sp>
        <p:nvSpPr>
          <p:cNvPr id="258" name="Shape 258"/>
          <p:cNvSpPr/>
          <p:nvPr/>
        </p:nvSpPr>
        <p:spPr>
          <a:xfrm>
            <a:off x="1521638" y="5546044"/>
            <a:ext cx="8025379" cy="749824"/>
          </a:xfrm>
          <a:prstGeom prst="roundRect">
            <a:avLst>
              <a:gd fmla="val 7458" name="adj"/>
            </a:avLst>
          </a:prstGeom>
          <a:solidFill>
            <a:srgbClr val="49442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OVS</a:t>
            </a:r>
          </a:p>
        </p:txBody>
      </p:sp>
      <p:sp>
        <p:nvSpPr>
          <p:cNvPr id="259" name="Shape 259"/>
          <p:cNvSpPr/>
          <p:nvPr/>
        </p:nvSpPr>
        <p:spPr>
          <a:xfrm>
            <a:off x="6825992" y="2636863"/>
            <a:ext cx="548639" cy="388911"/>
          </a:xfrm>
          <a:prstGeom prst="can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OVSDB</a:t>
            </a:r>
          </a:p>
        </p:txBody>
      </p:sp>
      <p:sp>
        <p:nvSpPr>
          <p:cNvPr id="260" name="Shape 260"/>
          <p:cNvSpPr/>
          <p:nvPr/>
        </p:nvSpPr>
        <p:spPr>
          <a:xfrm>
            <a:off x="7631664" y="5588494"/>
            <a:ext cx="887219" cy="281999"/>
          </a:xfrm>
          <a:prstGeom prst="can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OVSDB-Server</a:t>
            </a:r>
          </a:p>
        </p:txBody>
      </p:sp>
      <p:sp>
        <p:nvSpPr>
          <p:cNvPr id="261" name="Shape 261"/>
          <p:cNvSpPr/>
          <p:nvPr/>
        </p:nvSpPr>
        <p:spPr>
          <a:xfrm>
            <a:off x="7471831" y="2636863"/>
            <a:ext cx="548639" cy="388911"/>
          </a:xfrm>
          <a:prstGeom prst="can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ETCD</a:t>
            </a:r>
          </a:p>
        </p:txBody>
      </p:sp>
      <p:sp>
        <p:nvSpPr>
          <p:cNvPr id="262" name="Shape 262"/>
          <p:cNvSpPr/>
          <p:nvPr/>
        </p:nvSpPr>
        <p:spPr>
          <a:xfrm>
            <a:off x="8117667" y="2636863"/>
            <a:ext cx="548639" cy="388911"/>
          </a:xfrm>
          <a:prstGeom prst="can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</a:p>
        </p:txBody>
      </p:sp>
      <p:sp>
        <p:nvSpPr>
          <p:cNvPr id="263" name="Shape 263"/>
          <p:cNvSpPr/>
          <p:nvPr/>
        </p:nvSpPr>
        <p:spPr>
          <a:xfrm rot="10800000">
            <a:off x="3861646" y="5896525"/>
            <a:ext cx="288032" cy="355773"/>
          </a:xfrm>
          <a:prstGeom prst="down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270041" y="5973007"/>
            <a:ext cx="2141594" cy="260864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Kernel Datapath Module</a:t>
            </a:r>
          </a:p>
        </p:txBody>
      </p:sp>
      <p:sp>
        <p:nvSpPr>
          <p:cNvPr id="265" name="Shape 265"/>
          <p:cNvSpPr/>
          <p:nvPr/>
        </p:nvSpPr>
        <p:spPr>
          <a:xfrm>
            <a:off x="5792896" y="6460844"/>
            <a:ext cx="40908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</a:t>
            </a:r>
          </a:p>
        </p:txBody>
      </p:sp>
      <p:sp>
        <p:nvSpPr>
          <p:cNvPr id="266" name="Shape 266"/>
          <p:cNvSpPr/>
          <p:nvPr/>
        </p:nvSpPr>
        <p:spPr>
          <a:xfrm>
            <a:off x="290481" y="5626148"/>
            <a:ext cx="81945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Space</a:t>
            </a:r>
          </a:p>
        </p:txBody>
      </p:sp>
      <p:sp>
        <p:nvSpPr>
          <p:cNvPr id="267" name="Shape 267"/>
          <p:cNvSpPr/>
          <p:nvPr/>
        </p:nvSpPr>
        <p:spPr>
          <a:xfrm>
            <a:off x="262358" y="5933396"/>
            <a:ext cx="93006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Space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200268" y="5918439"/>
            <a:ext cx="9982824" cy="16196"/>
          </a:xfrm>
          <a:prstGeom prst="straightConnector1">
            <a:avLst/>
          </a:prstGeom>
          <a:solidFill>
            <a:srgbClr val="BDFF53"/>
          </a:solidFill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9" name="Shape 269"/>
          <p:cNvCxnSpPr>
            <a:stCxn id="264" idx="2"/>
          </p:cNvCxnSpPr>
          <p:nvPr/>
        </p:nvCxnSpPr>
        <p:spPr>
          <a:xfrm>
            <a:off x="6340838" y="6233871"/>
            <a:ext cx="0" cy="278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Shape 270"/>
          <p:cNvSpPr/>
          <p:nvPr/>
        </p:nvSpPr>
        <p:spPr>
          <a:xfrm>
            <a:off x="6514601" y="1684726"/>
            <a:ext cx="1472537" cy="6724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 Drivers</a:t>
            </a:r>
          </a:p>
        </p:txBody>
      </p:sp>
      <p:sp>
        <p:nvSpPr>
          <p:cNvPr id="271" name="Shape 271"/>
          <p:cNvSpPr/>
          <p:nvPr/>
        </p:nvSpPr>
        <p:spPr>
          <a:xfrm>
            <a:off x="6622234" y="1999976"/>
            <a:ext cx="378132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OVSDB</a:t>
            </a:r>
          </a:p>
        </p:txBody>
      </p:sp>
      <p:sp>
        <p:nvSpPr>
          <p:cNvPr id="272" name="Shape 272"/>
          <p:cNvSpPr/>
          <p:nvPr/>
        </p:nvSpPr>
        <p:spPr>
          <a:xfrm>
            <a:off x="7053282" y="1999976"/>
            <a:ext cx="378132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ETCD</a:t>
            </a:r>
          </a:p>
        </p:txBody>
      </p:sp>
      <p:sp>
        <p:nvSpPr>
          <p:cNvPr id="273" name="Shape 273"/>
          <p:cNvSpPr/>
          <p:nvPr/>
        </p:nvSpPr>
        <p:spPr>
          <a:xfrm>
            <a:off x="7484329" y="1999976"/>
            <a:ext cx="378132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</a:p>
        </p:txBody>
      </p:sp>
      <p:cxnSp>
        <p:nvCxnSpPr>
          <p:cNvPr id="274" name="Shape 274"/>
          <p:cNvCxnSpPr>
            <a:endCxn id="260" idx="1"/>
          </p:cNvCxnSpPr>
          <p:nvPr/>
        </p:nvCxnSpPr>
        <p:spPr>
          <a:xfrm>
            <a:off x="8066574" y="5115694"/>
            <a:ext cx="8700" cy="4728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75" name="Shape 275"/>
          <p:cNvGrpSpPr/>
          <p:nvPr/>
        </p:nvGrpSpPr>
        <p:grpSpPr>
          <a:xfrm>
            <a:off x="9829804" y="4911819"/>
            <a:ext cx="1125666" cy="246220"/>
            <a:chOff x="8292332" y="2762166"/>
            <a:chExt cx="1125665" cy="246215"/>
          </a:xfrm>
        </p:grpSpPr>
        <p:sp>
          <p:nvSpPr>
            <p:cNvPr id="276" name="Shape 276"/>
            <p:cNvSpPr/>
            <p:nvPr/>
          </p:nvSpPr>
          <p:spPr>
            <a:xfrm>
              <a:off x="8292332" y="2784611"/>
              <a:ext cx="201553" cy="18143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8493886" y="2762166"/>
              <a:ext cx="924111" cy="246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Future (Pike+)</a:t>
              </a:r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6148950" y="6511259"/>
            <a:ext cx="383776" cy="253843"/>
            <a:chOff x="820875" y="2657349"/>
            <a:chExt cx="383776" cy="253842"/>
          </a:xfrm>
        </p:grpSpPr>
        <p:sp>
          <p:nvSpPr>
            <p:cNvPr id="279" name="Shape 279"/>
            <p:cNvSpPr/>
            <p:nvPr/>
          </p:nvSpPr>
          <p:spPr>
            <a:xfrm>
              <a:off x="820875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854262" y="2657349"/>
              <a:ext cx="109370" cy="61023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061895" y="2657349"/>
              <a:ext cx="109370" cy="61023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820875" y="2658031"/>
              <a:ext cx="383776" cy="253159"/>
            </a:xfrm>
            <a:custGeom>
              <a:pathLst>
                <a:path extrusionOk="0" h="120000" w="120000">
                  <a:moveTo>
                    <a:pt x="83463" y="11406"/>
                  </a:moveTo>
                  <a:lnTo>
                    <a:pt x="83463" y="24051"/>
                  </a:lnTo>
                  <a:lnTo>
                    <a:pt x="99458" y="24051"/>
                  </a:lnTo>
                  <a:lnTo>
                    <a:pt x="99458" y="11406"/>
                  </a:lnTo>
                  <a:close/>
                  <a:moveTo>
                    <a:pt x="20541" y="11406"/>
                  </a:moveTo>
                  <a:lnTo>
                    <a:pt x="20541" y="24051"/>
                  </a:lnTo>
                  <a:lnTo>
                    <a:pt x="36536" y="24051"/>
                  </a:lnTo>
                  <a:lnTo>
                    <a:pt x="36536" y="11406"/>
                  </a:lnTo>
                  <a:close/>
                  <a:moveTo>
                    <a:pt x="43061" y="11406"/>
                  </a:moveTo>
                  <a:lnTo>
                    <a:pt x="43061" y="35144"/>
                  </a:lnTo>
                  <a:lnTo>
                    <a:pt x="20541" y="35144"/>
                  </a:lnTo>
                  <a:lnTo>
                    <a:pt x="20541" y="106664"/>
                  </a:lnTo>
                  <a:lnTo>
                    <a:pt x="99458" y="106664"/>
                  </a:lnTo>
                  <a:lnTo>
                    <a:pt x="99458" y="35144"/>
                  </a:lnTo>
                  <a:lnTo>
                    <a:pt x="76938" y="35144"/>
                  </a:lnTo>
                  <a:lnTo>
                    <a:pt x="76938" y="11406"/>
                  </a:ln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2384300" y="5598282"/>
            <a:ext cx="1172292" cy="298246"/>
            <a:chOff x="1868408" y="5038591"/>
            <a:chExt cx="1172292" cy="298244"/>
          </a:xfrm>
        </p:grpSpPr>
        <p:sp>
          <p:nvSpPr>
            <p:cNvPr id="284" name="Shape 284"/>
            <p:cNvSpPr/>
            <p:nvPr/>
          </p:nvSpPr>
          <p:spPr>
            <a:xfrm>
              <a:off x="1868408" y="5051489"/>
              <a:ext cx="1172292" cy="285346"/>
            </a:xfrm>
            <a:prstGeom prst="roundRect">
              <a:avLst>
                <a:gd fmla="val 16667" name="adj"/>
              </a:avLst>
            </a:prstGeom>
            <a:solidFill>
              <a:srgbClr val="8CB3E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vswitchd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2088682" y="5038591"/>
              <a:ext cx="324605" cy="125901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6" name="Shape 286"/>
          <p:cNvCxnSpPr/>
          <p:nvPr/>
        </p:nvCxnSpPr>
        <p:spPr>
          <a:xfrm>
            <a:off x="6785627" y="4977869"/>
            <a:ext cx="312062" cy="2"/>
          </a:xfrm>
          <a:prstGeom prst="straightConnector1">
            <a:avLst/>
          </a:prstGeom>
          <a:noFill/>
          <a:ln cap="flat" cmpd="sng" w="12700">
            <a:solidFill>
              <a:srgbClr val="974806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87" name="Shape 287"/>
          <p:cNvSpPr/>
          <p:nvPr/>
        </p:nvSpPr>
        <p:spPr>
          <a:xfrm>
            <a:off x="8038321" y="2582434"/>
            <a:ext cx="137887" cy="128476"/>
          </a:xfrm>
          <a:prstGeom prst="triangle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Shape 288"/>
          <p:cNvCxnSpPr/>
          <p:nvPr/>
        </p:nvCxnSpPr>
        <p:spPr>
          <a:xfrm>
            <a:off x="6785627" y="4208880"/>
            <a:ext cx="312062" cy="3"/>
          </a:xfrm>
          <a:prstGeom prst="straightConnector1">
            <a:avLst/>
          </a:prstGeom>
          <a:noFill/>
          <a:ln cap="flat" cmpd="sng" w="12700">
            <a:solidFill>
              <a:srgbClr val="974806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89" name="Shape 289"/>
          <p:cNvSpPr/>
          <p:nvPr/>
        </p:nvSpPr>
        <p:spPr>
          <a:xfrm>
            <a:off x="2530044" y="3980864"/>
            <a:ext cx="4249830" cy="1248947"/>
          </a:xfrm>
          <a:prstGeom prst="roundRect">
            <a:avLst>
              <a:gd fmla="val 6555" name="adj"/>
            </a:avLst>
          </a:prstGeom>
          <a:solidFill>
            <a:srgbClr val="BDFF53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Dragonflow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Controller</a:t>
            </a:r>
          </a:p>
        </p:txBody>
      </p:sp>
      <p:sp>
        <p:nvSpPr>
          <p:cNvPr id="290" name="Shape 290"/>
          <p:cNvSpPr/>
          <p:nvPr/>
        </p:nvSpPr>
        <p:spPr>
          <a:xfrm>
            <a:off x="2585852" y="4268260"/>
            <a:ext cx="4140119" cy="909860"/>
          </a:xfrm>
          <a:prstGeom prst="roundRect">
            <a:avLst>
              <a:gd fmla="val 829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</a:p>
        </p:txBody>
      </p:sp>
      <p:sp>
        <p:nvSpPr>
          <p:cNvPr id="291" name="Shape 291"/>
          <p:cNvSpPr/>
          <p:nvPr/>
        </p:nvSpPr>
        <p:spPr>
          <a:xfrm>
            <a:off x="2639319" y="4825414"/>
            <a:ext cx="498764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L2 App</a:t>
            </a:r>
          </a:p>
        </p:txBody>
      </p:sp>
      <p:sp>
        <p:nvSpPr>
          <p:cNvPr id="292" name="Shape 292"/>
          <p:cNvSpPr/>
          <p:nvPr/>
        </p:nvSpPr>
        <p:spPr>
          <a:xfrm>
            <a:off x="3162450" y="4825414"/>
            <a:ext cx="498764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L3 App</a:t>
            </a:r>
          </a:p>
        </p:txBody>
      </p:sp>
      <p:sp>
        <p:nvSpPr>
          <p:cNvPr id="293" name="Shape 293"/>
          <p:cNvSpPr/>
          <p:nvPr/>
        </p:nvSpPr>
        <p:spPr>
          <a:xfrm>
            <a:off x="3685580" y="4825414"/>
            <a:ext cx="498764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DHCP</a:t>
            </a:r>
            <a:b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App</a:t>
            </a:r>
          </a:p>
        </p:txBody>
      </p:sp>
      <p:sp>
        <p:nvSpPr>
          <p:cNvPr id="294" name="Shape 294"/>
          <p:cNvSpPr/>
          <p:nvPr/>
        </p:nvSpPr>
        <p:spPr>
          <a:xfrm flipH="1">
            <a:off x="3162450" y="4494969"/>
            <a:ext cx="498764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VLAN App</a:t>
            </a:r>
          </a:p>
        </p:txBody>
      </p:sp>
      <p:sp>
        <p:nvSpPr>
          <p:cNvPr id="295" name="Shape 295"/>
          <p:cNvSpPr/>
          <p:nvPr/>
        </p:nvSpPr>
        <p:spPr>
          <a:xfrm flipH="1">
            <a:off x="4208709" y="4825414"/>
            <a:ext cx="498764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SG App</a:t>
            </a:r>
          </a:p>
        </p:txBody>
      </p:sp>
      <p:sp>
        <p:nvSpPr>
          <p:cNvPr id="296" name="Shape 296"/>
          <p:cNvSpPr/>
          <p:nvPr/>
        </p:nvSpPr>
        <p:spPr>
          <a:xfrm>
            <a:off x="6290760" y="4494969"/>
            <a:ext cx="402220" cy="2926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LBaaS</a:t>
            </a:r>
          </a:p>
        </p:txBody>
      </p:sp>
      <p:sp>
        <p:nvSpPr>
          <p:cNvPr id="297" name="Shape 297"/>
          <p:cNvSpPr/>
          <p:nvPr/>
        </p:nvSpPr>
        <p:spPr>
          <a:xfrm flipH="1">
            <a:off x="2639319" y="4494969"/>
            <a:ext cx="498764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Metadata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App</a:t>
            </a:r>
          </a:p>
        </p:txBody>
      </p:sp>
      <p:sp>
        <p:nvSpPr>
          <p:cNvPr id="298" name="Shape 298"/>
          <p:cNvSpPr/>
          <p:nvPr/>
        </p:nvSpPr>
        <p:spPr>
          <a:xfrm rot="5400000">
            <a:off x="6640665" y="4139633"/>
            <a:ext cx="151431" cy="138493"/>
          </a:xfrm>
          <a:prstGeom prst="triangle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 rot="5400000">
            <a:off x="6640665" y="4908622"/>
            <a:ext cx="151431" cy="138493"/>
          </a:xfrm>
          <a:prstGeom prst="triangle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 flipH="1">
            <a:off x="3685580" y="4494969"/>
            <a:ext cx="498764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Flat Net</a:t>
            </a:r>
            <a:b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App</a:t>
            </a:r>
          </a:p>
        </p:txBody>
      </p:sp>
      <p:sp>
        <p:nvSpPr>
          <p:cNvPr id="301" name="Shape 301"/>
          <p:cNvSpPr/>
          <p:nvPr/>
        </p:nvSpPr>
        <p:spPr>
          <a:xfrm>
            <a:off x="6290760" y="4825414"/>
            <a:ext cx="402220" cy="2926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IGMP</a:t>
            </a:r>
          </a:p>
        </p:txBody>
      </p:sp>
      <p:sp>
        <p:nvSpPr>
          <p:cNvPr id="302" name="Shape 302"/>
          <p:cNvSpPr/>
          <p:nvPr/>
        </p:nvSpPr>
        <p:spPr>
          <a:xfrm flipH="1">
            <a:off x="4208709" y="4494969"/>
            <a:ext cx="498764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ICMP</a:t>
            </a:r>
            <a:b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App</a:t>
            </a:r>
          </a:p>
        </p:txBody>
      </p:sp>
      <p:sp>
        <p:nvSpPr>
          <p:cNvPr id="303" name="Shape 303"/>
          <p:cNvSpPr/>
          <p:nvPr/>
        </p:nvSpPr>
        <p:spPr>
          <a:xfrm flipH="1">
            <a:off x="4731839" y="4494969"/>
            <a:ext cx="498764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Remote</a:t>
            </a:r>
            <a:b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Port App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7097689" y="3727472"/>
            <a:ext cx="2335387" cy="1502341"/>
            <a:chOff x="6477035" y="3409498"/>
            <a:chExt cx="2335385" cy="1502341"/>
          </a:xfrm>
        </p:grpSpPr>
        <p:sp>
          <p:nvSpPr>
            <p:cNvPr id="305" name="Shape 305"/>
            <p:cNvSpPr/>
            <p:nvPr/>
          </p:nvSpPr>
          <p:spPr>
            <a:xfrm>
              <a:off x="6477035" y="3409498"/>
              <a:ext cx="2335385" cy="1502341"/>
            </a:xfrm>
            <a:prstGeom prst="roundRect">
              <a:avLst>
                <a:gd fmla="val 5772" name="adj"/>
              </a:avLst>
            </a:prstGeom>
            <a:solidFill>
              <a:srgbClr val="BDFF53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Pluggable DB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Layer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7885489" y="3466182"/>
              <a:ext cx="863998" cy="1410617"/>
            </a:xfrm>
            <a:prstGeom prst="roundRect">
              <a:avLst>
                <a:gd fmla="val 11375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 txBox="1"/>
            <p:nvPr/>
          </p:nvSpPr>
          <p:spPr>
            <a:xfrm rot="-5400000">
              <a:off x="7640950" y="3768269"/>
              <a:ext cx="1353047" cy="806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NB DB Drivers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6517241" y="4253219"/>
              <a:ext cx="1292048" cy="606931"/>
            </a:xfrm>
            <a:prstGeom prst="roundRect">
              <a:avLst>
                <a:gd fmla="val 7878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SB DB Drivers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6590089" y="4509871"/>
              <a:ext cx="548639" cy="29260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smartNIC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7171692" y="4505126"/>
              <a:ext cx="548639" cy="29260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OVSDB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8127245" y="3541592"/>
              <a:ext cx="548639" cy="29260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OVSDB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8127245" y="3868544"/>
              <a:ext cx="548639" cy="29260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ETCD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8127245" y="4195496"/>
              <a:ext cx="548639" cy="29260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Redis</a:t>
              </a:r>
            </a:p>
          </p:txBody>
        </p:sp>
        <p:sp>
          <p:nvSpPr>
            <p:cNvPr id="314" name="Shape 314"/>
            <p:cNvSpPr/>
            <p:nvPr/>
          </p:nvSpPr>
          <p:spPr>
            <a:xfrm flipH="1" rot="-5400000">
              <a:off x="6470566" y="3821663"/>
              <a:ext cx="151431" cy="138493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 flipH="1" rot="-5400000">
              <a:off x="6470566" y="4590651"/>
              <a:ext cx="151431" cy="138493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8127245" y="4522446"/>
              <a:ext cx="548639" cy="29260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ØMQ</a:t>
              </a:r>
            </a:p>
          </p:txBody>
        </p:sp>
      </p:grpSp>
      <p:grpSp>
        <p:nvGrpSpPr>
          <p:cNvPr id="317" name="Shape 317"/>
          <p:cNvGrpSpPr/>
          <p:nvPr/>
        </p:nvGrpSpPr>
        <p:grpSpPr>
          <a:xfrm>
            <a:off x="8197396" y="2945490"/>
            <a:ext cx="151431" cy="909195"/>
            <a:chOff x="7576739" y="2642758"/>
            <a:chExt cx="151431" cy="909194"/>
          </a:xfrm>
        </p:grpSpPr>
        <p:cxnSp>
          <p:nvCxnSpPr>
            <p:cNvPr id="318" name="Shape 318"/>
            <p:cNvCxnSpPr>
              <a:stCxn id="319" idx="0"/>
              <a:endCxn id="320" idx="0"/>
            </p:cNvCxnSpPr>
            <p:nvPr/>
          </p:nvCxnSpPr>
          <p:spPr>
            <a:xfrm>
              <a:off x="7652455" y="2781251"/>
              <a:ext cx="0" cy="632099"/>
            </a:xfrm>
            <a:prstGeom prst="straightConnector1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19" name="Shape 319"/>
            <p:cNvSpPr/>
            <p:nvPr/>
          </p:nvSpPr>
          <p:spPr>
            <a:xfrm flipH="1" rot="10800000">
              <a:off x="7576739" y="2642758"/>
              <a:ext cx="151431" cy="138493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576739" y="3413460"/>
              <a:ext cx="151431" cy="138493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8936742" y="2282876"/>
            <a:ext cx="151431" cy="349516"/>
            <a:chOff x="7576739" y="2677122"/>
            <a:chExt cx="151431" cy="840469"/>
          </a:xfrm>
        </p:grpSpPr>
        <p:cxnSp>
          <p:nvCxnSpPr>
            <p:cNvPr id="322" name="Shape 322"/>
            <p:cNvCxnSpPr>
              <a:stCxn id="323" idx="0"/>
              <a:endCxn id="324" idx="0"/>
            </p:cNvCxnSpPr>
            <p:nvPr/>
          </p:nvCxnSpPr>
          <p:spPr>
            <a:xfrm>
              <a:off x="7652455" y="2815614"/>
              <a:ext cx="0" cy="563400"/>
            </a:xfrm>
            <a:prstGeom prst="straightConnector1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23" name="Shape 323"/>
            <p:cNvSpPr/>
            <p:nvPr/>
          </p:nvSpPr>
          <p:spPr>
            <a:xfrm flipH="1" rot="10800000">
              <a:off x="7576739" y="2677122"/>
              <a:ext cx="151431" cy="138491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7576739" y="3379098"/>
              <a:ext cx="151431" cy="138493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Shape 325"/>
          <p:cNvSpPr/>
          <p:nvPr/>
        </p:nvSpPr>
        <p:spPr>
          <a:xfrm>
            <a:off x="8785107" y="2636863"/>
            <a:ext cx="548639" cy="388911"/>
          </a:xfrm>
          <a:prstGeom prst="can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ØMQ</a:t>
            </a:r>
          </a:p>
        </p:txBody>
      </p:sp>
      <p:grpSp>
        <p:nvGrpSpPr>
          <p:cNvPr id="326" name="Shape 326"/>
          <p:cNvGrpSpPr/>
          <p:nvPr/>
        </p:nvGrpSpPr>
        <p:grpSpPr>
          <a:xfrm>
            <a:off x="6986464" y="2282876"/>
            <a:ext cx="151431" cy="349516"/>
            <a:chOff x="7576739" y="2677122"/>
            <a:chExt cx="151431" cy="840469"/>
          </a:xfrm>
        </p:grpSpPr>
        <p:cxnSp>
          <p:nvCxnSpPr>
            <p:cNvPr id="327" name="Shape 327"/>
            <p:cNvCxnSpPr>
              <a:stCxn id="328" idx="0"/>
              <a:endCxn id="329" idx="0"/>
            </p:cNvCxnSpPr>
            <p:nvPr/>
          </p:nvCxnSpPr>
          <p:spPr>
            <a:xfrm>
              <a:off x="7652455" y="2815614"/>
              <a:ext cx="0" cy="563400"/>
            </a:xfrm>
            <a:prstGeom prst="straightConnector1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28" name="Shape 328"/>
            <p:cNvSpPr/>
            <p:nvPr/>
          </p:nvSpPr>
          <p:spPr>
            <a:xfrm flipH="1" rot="10800000">
              <a:off x="7576739" y="2677122"/>
              <a:ext cx="151431" cy="138491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7576739" y="3379098"/>
              <a:ext cx="151431" cy="138493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0" name="Shape 330"/>
          <p:cNvCxnSpPr>
            <a:stCxn id="250" idx="3"/>
            <a:endCxn id="249" idx="1"/>
          </p:cNvCxnSpPr>
          <p:nvPr/>
        </p:nvCxnSpPr>
        <p:spPr>
          <a:xfrm>
            <a:off x="1945214" y="1857573"/>
            <a:ext cx="4431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Shape 331"/>
          <p:cNvSpPr/>
          <p:nvPr/>
        </p:nvSpPr>
        <p:spPr>
          <a:xfrm flipH="1" rot="10800000">
            <a:off x="2368781" y="1979724"/>
            <a:ext cx="151432" cy="57593"/>
          </a:xfrm>
          <a:prstGeom prst="triangle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2890708" y="2514600"/>
            <a:ext cx="548639" cy="569404"/>
          </a:xfrm>
          <a:prstGeom prst="can">
            <a:avLst>
              <a:gd fmla="val 25000" name="adj"/>
            </a:avLst>
          </a:prstGeom>
          <a:solidFill>
            <a:srgbClr val="595959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Neutron</a:t>
            </a:r>
            <a:b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</p:txBody>
      </p:sp>
      <p:cxnSp>
        <p:nvCxnSpPr>
          <p:cNvPr id="333" name="Shape 333"/>
          <p:cNvCxnSpPr>
            <a:stCxn id="332" idx="4"/>
          </p:cNvCxnSpPr>
          <p:nvPr/>
        </p:nvCxnSpPr>
        <p:spPr>
          <a:xfrm flipH="1" rot="10800000">
            <a:off x="3439348" y="2403302"/>
            <a:ext cx="162900" cy="396000"/>
          </a:xfrm>
          <a:prstGeom prst="bentConnector2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4" name="Shape 334"/>
          <p:cNvSpPr/>
          <p:nvPr/>
        </p:nvSpPr>
        <p:spPr>
          <a:xfrm flipH="1">
            <a:off x="4731839" y="4825414"/>
            <a:ext cx="498764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Dist. </a:t>
            </a:r>
            <a:b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SNAT App</a:t>
            </a:r>
          </a:p>
        </p:txBody>
      </p:sp>
      <p:grpSp>
        <p:nvGrpSpPr>
          <p:cNvPr id="335" name="Shape 335"/>
          <p:cNvGrpSpPr/>
          <p:nvPr/>
        </p:nvGrpSpPr>
        <p:grpSpPr>
          <a:xfrm>
            <a:off x="3394733" y="1684726"/>
            <a:ext cx="1311505" cy="672420"/>
            <a:chOff x="3783367" y="1674334"/>
            <a:chExt cx="1311505" cy="672420"/>
          </a:xfrm>
        </p:grpSpPr>
        <p:sp>
          <p:nvSpPr>
            <p:cNvPr id="336" name="Shape 336"/>
            <p:cNvSpPr/>
            <p:nvPr/>
          </p:nvSpPr>
          <p:spPr>
            <a:xfrm>
              <a:off x="3783367" y="1674334"/>
              <a:ext cx="1311505" cy="6724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ML2Driver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3868292" y="1989584"/>
              <a:ext cx="360769" cy="29260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L2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4268896" y="1989584"/>
              <a:ext cx="360769" cy="29260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SG  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4669500" y="1989584"/>
              <a:ext cx="360769" cy="29260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Trunk</a:t>
              </a:r>
              <a:b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Port</a:t>
              </a:r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8039056" y="1678440"/>
            <a:ext cx="1492103" cy="672420"/>
            <a:chOff x="7878039" y="1668048"/>
            <a:chExt cx="1492103" cy="672420"/>
          </a:xfrm>
        </p:grpSpPr>
        <p:sp>
          <p:nvSpPr>
            <p:cNvPr id="341" name="Shape 341"/>
            <p:cNvSpPr/>
            <p:nvPr/>
          </p:nvSpPr>
          <p:spPr>
            <a:xfrm>
              <a:off x="7878039" y="1668048"/>
              <a:ext cx="1492103" cy="6724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Pub/Sub Drivers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8332886" y="1989583"/>
              <a:ext cx="351340" cy="29260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ØMQ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7935929" y="1989583"/>
              <a:ext cx="351340" cy="29260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Redis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8741777" y="1989583"/>
              <a:ext cx="351340" cy="29260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ETCD</a:t>
              </a:r>
            </a:p>
          </p:txBody>
        </p:sp>
      </p:grpSp>
      <p:sp>
        <p:nvSpPr>
          <p:cNvPr id="345" name="Shape 345"/>
          <p:cNvSpPr/>
          <p:nvPr/>
        </p:nvSpPr>
        <p:spPr>
          <a:xfrm flipH="1">
            <a:off x="5427133" y="4494969"/>
            <a:ext cx="402336" cy="2926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Trunk</a:t>
            </a:r>
            <a:b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</a:p>
        </p:txBody>
      </p:sp>
      <p:sp>
        <p:nvSpPr>
          <p:cNvPr id="346" name="Shape 346"/>
          <p:cNvSpPr/>
          <p:nvPr/>
        </p:nvSpPr>
        <p:spPr>
          <a:xfrm flipH="1">
            <a:off x="5254969" y="4825414"/>
            <a:ext cx="498764" cy="292607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Active Port</a:t>
            </a:r>
            <a:b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Detection</a:t>
            </a:r>
          </a:p>
        </p:txBody>
      </p:sp>
      <p:sp>
        <p:nvSpPr>
          <p:cNvPr id="347" name="Shape 347"/>
          <p:cNvSpPr/>
          <p:nvPr/>
        </p:nvSpPr>
        <p:spPr>
          <a:xfrm>
            <a:off x="5859907" y="4494969"/>
            <a:ext cx="402220" cy="2926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TAP</a:t>
            </a:r>
          </a:p>
        </p:txBody>
      </p:sp>
      <p:sp>
        <p:nvSpPr>
          <p:cNvPr id="348" name="Shape 348"/>
          <p:cNvSpPr/>
          <p:nvPr/>
        </p:nvSpPr>
        <p:spPr>
          <a:xfrm>
            <a:off x="5859907" y="4825414"/>
            <a:ext cx="402220" cy="2926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FW</a:t>
            </a:r>
          </a:p>
        </p:txBody>
      </p:sp>
      <p:cxnSp>
        <p:nvCxnSpPr>
          <p:cNvPr id="349" name="Shape 349"/>
          <p:cNvCxnSpPr>
            <a:stCxn id="289" idx="2"/>
            <a:endCxn id="284" idx="0"/>
          </p:cNvCxnSpPr>
          <p:nvPr/>
        </p:nvCxnSpPr>
        <p:spPr>
          <a:xfrm rot="5400000">
            <a:off x="3622059" y="4578211"/>
            <a:ext cx="381300" cy="16845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14D0FF"/>
            </a:solidFill>
            <a:prstDash val="solid"/>
            <a:round/>
            <a:headEnd len="med" w="med" type="triangle"/>
            <a:tailEnd len="lg" w="lg" type="triangle"/>
          </a:ln>
        </p:spPr>
      </p:cxnSp>
      <p:sp>
        <p:nvSpPr>
          <p:cNvPr id="350" name="Shape 350"/>
          <p:cNvSpPr/>
          <p:nvPr/>
        </p:nvSpPr>
        <p:spPr>
          <a:xfrm>
            <a:off x="3423771" y="5317612"/>
            <a:ext cx="581890" cy="169277"/>
          </a:xfrm>
          <a:prstGeom prst="rect">
            <a:avLst/>
          </a:prstGeom>
          <a:solidFill>
            <a:srgbClr val="14D0FF"/>
          </a:solidFill>
          <a:ln cap="flat" cmpd="sng" w="9525">
            <a:solidFill>
              <a:srgbClr val="14D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OpenFlow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1426480" y="4558968"/>
            <a:ext cx="235819" cy="230181"/>
            <a:chOff x="1472905" y="4593301"/>
            <a:chExt cx="235819" cy="230181"/>
          </a:xfrm>
        </p:grpSpPr>
        <p:sp>
          <p:nvSpPr>
            <p:cNvPr id="352" name="Shape 352"/>
            <p:cNvSpPr/>
            <p:nvPr/>
          </p:nvSpPr>
          <p:spPr>
            <a:xfrm>
              <a:off x="1472905" y="4593301"/>
              <a:ext cx="211452" cy="211452"/>
            </a:xfrm>
            <a:custGeom>
              <a:pathLst>
                <a:path extrusionOk="0" h="120000" w="120000">
                  <a:moveTo>
                    <a:pt x="54367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0" y="54367"/>
                  </a:lnTo>
                  <a:cubicBezTo>
                    <a:pt x="0" y="24341"/>
                    <a:pt x="24341" y="0"/>
                    <a:pt x="54367" y="0"/>
                  </a:cubicBezTo>
                  <a:close/>
                </a:path>
              </a:pathLst>
            </a:custGeom>
            <a:solidFill>
              <a:srgbClr val="A5A5A5"/>
            </a:solidFill>
            <a:ln cap="flat" cmpd="sng" w="9525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aseline="-25000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497271" y="4612030"/>
              <a:ext cx="211452" cy="211452"/>
            </a:xfrm>
            <a:custGeom>
              <a:pathLst>
                <a:path extrusionOk="0" h="120000" w="120000">
                  <a:moveTo>
                    <a:pt x="54367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0" y="54367"/>
                  </a:lnTo>
                  <a:cubicBezTo>
                    <a:pt x="0" y="24341"/>
                    <a:pt x="24341" y="0"/>
                    <a:pt x="54367" y="0"/>
                  </a:cubicBezTo>
                  <a:close/>
                </a:path>
              </a:pathLst>
            </a:custGeom>
            <a:solidFill>
              <a:srgbClr val="A5A5A5"/>
            </a:solidFill>
            <a:ln cap="flat" cmpd="sng" w="9525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aseline="-25000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472905" y="4593301"/>
            <a:ext cx="235819" cy="230181"/>
            <a:chOff x="1472905" y="4593301"/>
            <a:chExt cx="235819" cy="230181"/>
          </a:xfrm>
        </p:grpSpPr>
        <p:sp>
          <p:nvSpPr>
            <p:cNvPr id="355" name="Shape 355"/>
            <p:cNvSpPr/>
            <p:nvPr/>
          </p:nvSpPr>
          <p:spPr>
            <a:xfrm>
              <a:off x="1472905" y="4593301"/>
              <a:ext cx="211452" cy="211452"/>
            </a:xfrm>
            <a:custGeom>
              <a:pathLst>
                <a:path extrusionOk="0" h="120000" w="120000">
                  <a:moveTo>
                    <a:pt x="54367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0" y="54367"/>
                  </a:lnTo>
                  <a:cubicBezTo>
                    <a:pt x="0" y="24341"/>
                    <a:pt x="24341" y="0"/>
                    <a:pt x="54367" y="0"/>
                  </a:cubicBez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aseline="-25000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97271" y="4612030"/>
              <a:ext cx="211452" cy="211452"/>
            </a:xfrm>
            <a:custGeom>
              <a:pathLst>
                <a:path extrusionOk="0" h="120000" w="120000">
                  <a:moveTo>
                    <a:pt x="54367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0" y="54367"/>
                  </a:lnTo>
                  <a:cubicBezTo>
                    <a:pt x="0" y="24341"/>
                    <a:pt x="24341" y="0"/>
                    <a:pt x="54367" y="0"/>
                  </a:cubicBez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aseline="-25000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" name="Shape 357"/>
          <p:cNvSpPr/>
          <p:nvPr/>
        </p:nvSpPr>
        <p:spPr>
          <a:xfrm>
            <a:off x="1521637" y="4629560"/>
            <a:ext cx="577537" cy="57479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</a:p>
        </p:txBody>
      </p:sp>
      <p:cxnSp>
        <p:nvCxnSpPr>
          <p:cNvPr id="358" name="Shape 358"/>
          <p:cNvCxnSpPr>
            <a:stCxn id="284" idx="1"/>
            <a:endCxn id="357" idx="3"/>
          </p:cNvCxnSpPr>
          <p:nvPr/>
        </p:nvCxnSpPr>
        <p:spPr>
          <a:xfrm rot="10800000">
            <a:off x="2099300" y="4916855"/>
            <a:ext cx="285000" cy="837000"/>
          </a:xfrm>
          <a:prstGeom prst="bentConnector3">
            <a:avLst>
              <a:gd fmla="val 50022" name="adj1"/>
            </a:avLst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359" name="Shape 359"/>
          <p:cNvGrpSpPr/>
          <p:nvPr/>
        </p:nvGrpSpPr>
        <p:grpSpPr>
          <a:xfrm>
            <a:off x="1472905" y="3773492"/>
            <a:ext cx="235819" cy="230180"/>
            <a:chOff x="1472905" y="3773492"/>
            <a:chExt cx="235819" cy="230180"/>
          </a:xfrm>
        </p:grpSpPr>
        <p:sp>
          <p:nvSpPr>
            <p:cNvPr id="360" name="Shape 360"/>
            <p:cNvSpPr/>
            <p:nvPr/>
          </p:nvSpPr>
          <p:spPr>
            <a:xfrm>
              <a:off x="1472905" y="3773492"/>
              <a:ext cx="211452" cy="211452"/>
            </a:xfrm>
            <a:custGeom>
              <a:pathLst>
                <a:path extrusionOk="0" h="120000" w="120000">
                  <a:moveTo>
                    <a:pt x="54367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0" y="54367"/>
                  </a:lnTo>
                  <a:cubicBezTo>
                    <a:pt x="0" y="24341"/>
                    <a:pt x="24341" y="0"/>
                    <a:pt x="54367" y="0"/>
                  </a:cubicBez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aseline="-25000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497271" y="3792219"/>
              <a:ext cx="211452" cy="211452"/>
            </a:xfrm>
            <a:custGeom>
              <a:pathLst>
                <a:path extrusionOk="0" h="120000" w="120000">
                  <a:moveTo>
                    <a:pt x="54367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0" y="54367"/>
                  </a:lnTo>
                  <a:cubicBezTo>
                    <a:pt x="0" y="24341"/>
                    <a:pt x="24341" y="0"/>
                    <a:pt x="54367" y="0"/>
                  </a:cubicBez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aseline="-25000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Shape 362"/>
          <p:cNvSpPr/>
          <p:nvPr/>
        </p:nvSpPr>
        <p:spPr>
          <a:xfrm>
            <a:off x="1521637" y="3810207"/>
            <a:ext cx="577537" cy="57479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VM</a:t>
            </a:r>
          </a:p>
        </p:txBody>
      </p:sp>
      <p:cxnSp>
        <p:nvCxnSpPr>
          <p:cNvPr id="363" name="Shape 363"/>
          <p:cNvCxnSpPr>
            <a:stCxn id="284" idx="1"/>
            <a:endCxn id="362" idx="3"/>
          </p:cNvCxnSpPr>
          <p:nvPr/>
        </p:nvCxnSpPr>
        <p:spPr>
          <a:xfrm rot="10800000">
            <a:off x="2099300" y="4097555"/>
            <a:ext cx="285000" cy="1656300"/>
          </a:xfrm>
          <a:prstGeom prst="bentConnector3">
            <a:avLst>
              <a:gd fmla="val 50022" name="adj1"/>
            </a:avLst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4" name="Shape 364"/>
          <p:cNvSpPr/>
          <p:nvPr/>
        </p:nvSpPr>
        <p:spPr>
          <a:xfrm>
            <a:off x="4746076" y="1684726"/>
            <a:ext cx="1730028" cy="6724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Plugins</a:t>
            </a:r>
          </a:p>
        </p:txBody>
      </p:sp>
      <p:sp>
        <p:nvSpPr>
          <p:cNvPr id="365" name="Shape 365"/>
          <p:cNvSpPr/>
          <p:nvPr/>
        </p:nvSpPr>
        <p:spPr>
          <a:xfrm>
            <a:off x="4806873" y="1998231"/>
            <a:ext cx="367554" cy="292607"/>
          </a:xfrm>
          <a:prstGeom prst="roundRect">
            <a:avLst>
              <a:gd fmla="val 16667" name="adj"/>
            </a:avLst>
          </a:prstGeom>
          <a:solidFill>
            <a:srgbClr val="BDFF53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 </a:t>
            </a:r>
          </a:p>
        </p:txBody>
      </p:sp>
      <p:sp>
        <p:nvSpPr>
          <p:cNvPr id="366" name="Shape 366"/>
          <p:cNvSpPr/>
          <p:nvPr/>
        </p:nvSpPr>
        <p:spPr>
          <a:xfrm>
            <a:off x="5487823" y="1999976"/>
            <a:ext cx="314793" cy="292607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BGP</a:t>
            </a:r>
          </a:p>
        </p:txBody>
      </p:sp>
      <p:sp>
        <p:nvSpPr>
          <p:cNvPr id="367" name="Shape 367"/>
          <p:cNvSpPr/>
          <p:nvPr/>
        </p:nvSpPr>
        <p:spPr>
          <a:xfrm>
            <a:off x="6138150" y="1999976"/>
            <a:ext cx="271050" cy="2926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TAP</a:t>
            </a:r>
          </a:p>
        </p:txBody>
      </p:sp>
      <p:sp>
        <p:nvSpPr>
          <p:cNvPr id="368" name="Shape 368"/>
          <p:cNvSpPr/>
          <p:nvPr/>
        </p:nvSpPr>
        <p:spPr>
          <a:xfrm>
            <a:off x="5819287" y="1999976"/>
            <a:ext cx="302194" cy="2926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LBaaS</a:t>
            </a:r>
          </a:p>
        </p:txBody>
      </p:sp>
      <p:sp>
        <p:nvSpPr>
          <p:cNvPr id="369" name="Shape 369"/>
          <p:cNvSpPr/>
          <p:nvPr/>
        </p:nvSpPr>
        <p:spPr>
          <a:xfrm>
            <a:off x="5191096" y="1999976"/>
            <a:ext cx="280058" cy="2926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FW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9829803" y="4506448"/>
            <a:ext cx="1165904" cy="246220"/>
            <a:chOff x="8292332" y="2762166"/>
            <a:chExt cx="1165903" cy="246215"/>
          </a:xfrm>
        </p:grpSpPr>
        <p:sp>
          <p:nvSpPr>
            <p:cNvPr id="371" name="Shape 371"/>
            <p:cNvSpPr/>
            <p:nvPr/>
          </p:nvSpPr>
          <p:spPr>
            <a:xfrm>
              <a:off x="8292332" y="2784611"/>
              <a:ext cx="201553" cy="18143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8493886" y="2762166"/>
              <a:ext cx="964349" cy="246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New (Ocata)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SNAT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6564071" y="2962275"/>
            <a:ext cx="1069409" cy="653065"/>
          </a:xfrm>
          <a:prstGeom prst="roundRect">
            <a:avLst>
              <a:gd fmla="val 16667" name="adj"/>
            </a:avLst>
          </a:prstGeom>
          <a:solidFill>
            <a:srgbClr val="494429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CN</a:t>
            </a:r>
          </a:p>
        </p:txBody>
      </p:sp>
      <p:sp>
        <p:nvSpPr>
          <p:cNvPr id="384" name="Shape 384"/>
          <p:cNvSpPr/>
          <p:nvPr/>
        </p:nvSpPr>
        <p:spPr>
          <a:xfrm>
            <a:off x="6564071" y="3829050"/>
            <a:ext cx="1069409" cy="653065"/>
          </a:xfrm>
          <a:prstGeom prst="roundRect">
            <a:avLst>
              <a:gd fmla="val 16667" name="adj"/>
            </a:avLst>
          </a:prstGeom>
          <a:solidFill>
            <a:srgbClr val="494429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CN</a:t>
            </a:r>
          </a:p>
        </p:txBody>
      </p:sp>
      <p:sp>
        <p:nvSpPr>
          <p:cNvPr id="385" name="Shape 385"/>
          <p:cNvSpPr/>
          <p:nvPr/>
        </p:nvSpPr>
        <p:spPr>
          <a:xfrm>
            <a:off x="6564071" y="2105025"/>
            <a:ext cx="1069409" cy="653065"/>
          </a:xfrm>
          <a:prstGeom prst="roundRect">
            <a:avLst>
              <a:gd fmla="val 16667" name="adj"/>
            </a:avLst>
          </a:prstGeom>
          <a:solidFill>
            <a:srgbClr val="494429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CN</a:t>
            </a:r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Overview (SNAT vs. DNAT)</a:t>
            </a:r>
          </a:p>
        </p:txBody>
      </p:sp>
      <p:sp>
        <p:nvSpPr>
          <p:cNvPr id="387" name="Shape 387"/>
          <p:cNvSpPr/>
          <p:nvPr/>
        </p:nvSpPr>
        <p:spPr>
          <a:xfrm>
            <a:off x="609600" y="2154665"/>
            <a:ext cx="486107" cy="566869"/>
          </a:xfrm>
          <a:prstGeom prst="roundRect">
            <a:avLst>
              <a:gd fmla="val 16667" name="adj"/>
            </a:avLst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VM</a:t>
            </a:r>
          </a:p>
        </p:txBody>
      </p:sp>
      <p:sp>
        <p:nvSpPr>
          <p:cNvPr id="388" name="Shape 388"/>
          <p:cNvSpPr/>
          <p:nvPr/>
        </p:nvSpPr>
        <p:spPr>
          <a:xfrm>
            <a:off x="609600" y="3011915"/>
            <a:ext cx="486107" cy="566869"/>
          </a:xfrm>
          <a:prstGeom prst="roundRect">
            <a:avLst>
              <a:gd fmla="val 16667" name="adj"/>
            </a:avLst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VM</a:t>
            </a:r>
          </a:p>
        </p:txBody>
      </p:sp>
      <p:sp>
        <p:nvSpPr>
          <p:cNvPr id="389" name="Shape 389"/>
          <p:cNvSpPr/>
          <p:nvPr/>
        </p:nvSpPr>
        <p:spPr>
          <a:xfrm>
            <a:off x="609600" y="3869164"/>
            <a:ext cx="486107" cy="566869"/>
          </a:xfrm>
          <a:prstGeom prst="roundRect">
            <a:avLst>
              <a:gd fmla="val 16667" name="adj"/>
            </a:avLst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VM</a:t>
            </a:r>
          </a:p>
        </p:txBody>
      </p:sp>
      <p:sp>
        <p:nvSpPr>
          <p:cNvPr id="390" name="Shape 390"/>
          <p:cNvSpPr/>
          <p:nvPr/>
        </p:nvSpPr>
        <p:spPr>
          <a:xfrm>
            <a:off x="2084616" y="2969184"/>
            <a:ext cx="609599" cy="609599"/>
          </a:xfrm>
          <a:prstGeom prst="flowChartSummingJunction">
            <a:avLst/>
          </a:prstGeom>
          <a:solidFill>
            <a:srgbClr val="DDD9C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2103386" y="3578785"/>
            <a:ext cx="675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SNAT</a:t>
            </a:r>
          </a:p>
        </p:txBody>
      </p:sp>
      <p:pic>
        <p:nvPicPr>
          <p:cNvPr descr="Image result for earth clipart"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1203" y="2800433"/>
            <a:ext cx="917446" cy="9128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Shape 393"/>
          <p:cNvCxnSpPr>
            <a:stCxn id="390" idx="2"/>
            <a:endCxn id="387" idx="3"/>
          </p:cNvCxnSpPr>
          <p:nvPr/>
        </p:nvCxnSpPr>
        <p:spPr>
          <a:xfrm rot="10800000">
            <a:off x="1095816" y="2438184"/>
            <a:ext cx="988800" cy="835800"/>
          </a:xfrm>
          <a:prstGeom prst="straightConnector1">
            <a:avLst/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Shape 394"/>
          <p:cNvCxnSpPr>
            <a:stCxn id="390" idx="2"/>
            <a:endCxn id="388" idx="3"/>
          </p:cNvCxnSpPr>
          <p:nvPr/>
        </p:nvCxnSpPr>
        <p:spPr>
          <a:xfrm flipH="1">
            <a:off x="1095816" y="3273984"/>
            <a:ext cx="988800" cy="21300"/>
          </a:xfrm>
          <a:prstGeom prst="straightConnector1">
            <a:avLst/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Shape 395"/>
          <p:cNvCxnSpPr>
            <a:stCxn id="390" idx="2"/>
            <a:endCxn id="389" idx="3"/>
          </p:cNvCxnSpPr>
          <p:nvPr/>
        </p:nvCxnSpPr>
        <p:spPr>
          <a:xfrm flipH="1">
            <a:off x="1095816" y="3273984"/>
            <a:ext cx="988800" cy="878700"/>
          </a:xfrm>
          <a:prstGeom prst="straightConnector1">
            <a:avLst/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Shape 396"/>
          <p:cNvCxnSpPr>
            <a:stCxn id="392" idx="1"/>
            <a:endCxn id="390" idx="6"/>
          </p:cNvCxnSpPr>
          <p:nvPr/>
        </p:nvCxnSpPr>
        <p:spPr>
          <a:xfrm flipH="1">
            <a:off x="2694303" y="3256862"/>
            <a:ext cx="2196900" cy="17100"/>
          </a:xfrm>
          <a:prstGeom prst="straightConnector1">
            <a:avLst/>
          </a:prstGeom>
          <a:noFill/>
          <a:ln cap="flat" cmpd="sng" w="28575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Shape 397"/>
          <p:cNvSpPr/>
          <p:nvPr/>
        </p:nvSpPr>
        <p:spPr>
          <a:xfrm>
            <a:off x="1103950" y="2356798"/>
            <a:ext cx="964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10.1.11.5</a:t>
            </a:r>
          </a:p>
        </p:txBody>
      </p:sp>
      <p:sp>
        <p:nvSpPr>
          <p:cNvPr id="398" name="Shape 398"/>
          <p:cNvSpPr/>
          <p:nvPr/>
        </p:nvSpPr>
        <p:spPr>
          <a:xfrm>
            <a:off x="1103950" y="2985448"/>
            <a:ext cx="97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10.1.13.8</a:t>
            </a:r>
          </a:p>
        </p:txBody>
      </p:sp>
      <p:sp>
        <p:nvSpPr>
          <p:cNvPr id="399" name="Shape 399"/>
          <p:cNvSpPr/>
          <p:nvPr/>
        </p:nvSpPr>
        <p:spPr>
          <a:xfrm>
            <a:off x="1103950" y="3852223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10.1.7.7</a:t>
            </a:r>
          </a:p>
        </p:txBody>
      </p:sp>
      <p:sp>
        <p:nvSpPr>
          <p:cNvPr id="400" name="Shape 400"/>
          <p:cNvSpPr/>
          <p:nvPr/>
        </p:nvSpPr>
        <p:spPr>
          <a:xfrm>
            <a:off x="2628688" y="2966398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21.3.5.5</a:t>
            </a:r>
          </a:p>
        </p:txBody>
      </p:sp>
      <p:sp>
        <p:nvSpPr>
          <p:cNvPr id="401" name="Shape 401"/>
          <p:cNvSpPr/>
          <p:nvPr/>
        </p:nvSpPr>
        <p:spPr>
          <a:xfrm>
            <a:off x="6943725" y="2154665"/>
            <a:ext cx="486107" cy="566869"/>
          </a:xfrm>
          <a:prstGeom prst="roundRect">
            <a:avLst>
              <a:gd fmla="val 16667" name="adj"/>
            </a:avLst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VM</a:t>
            </a:r>
          </a:p>
        </p:txBody>
      </p:sp>
      <p:sp>
        <p:nvSpPr>
          <p:cNvPr id="402" name="Shape 402"/>
          <p:cNvSpPr/>
          <p:nvPr/>
        </p:nvSpPr>
        <p:spPr>
          <a:xfrm>
            <a:off x="6943725" y="3011915"/>
            <a:ext cx="486107" cy="566869"/>
          </a:xfrm>
          <a:prstGeom prst="roundRect">
            <a:avLst>
              <a:gd fmla="val 16667" name="adj"/>
            </a:avLst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VM</a:t>
            </a:r>
          </a:p>
        </p:txBody>
      </p:sp>
      <p:sp>
        <p:nvSpPr>
          <p:cNvPr id="403" name="Shape 403"/>
          <p:cNvSpPr/>
          <p:nvPr/>
        </p:nvSpPr>
        <p:spPr>
          <a:xfrm>
            <a:off x="6943725" y="3869164"/>
            <a:ext cx="486107" cy="566869"/>
          </a:xfrm>
          <a:prstGeom prst="roundRect">
            <a:avLst>
              <a:gd fmla="val 16667" name="adj"/>
            </a:avLst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VM</a:t>
            </a:r>
          </a:p>
        </p:txBody>
      </p:sp>
      <p:sp>
        <p:nvSpPr>
          <p:cNvPr id="404" name="Shape 404"/>
          <p:cNvSpPr/>
          <p:nvPr/>
        </p:nvSpPr>
        <p:spPr>
          <a:xfrm>
            <a:off x="8847627" y="2969184"/>
            <a:ext cx="609599" cy="609599"/>
          </a:xfrm>
          <a:prstGeom prst="flowChartSummingJunction">
            <a:avLst/>
          </a:prstGeom>
          <a:solidFill>
            <a:srgbClr val="7AEAC7"/>
          </a:solidFill>
          <a:ln cap="flat" cmpd="sng" w="25400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7183384" y="2653823"/>
            <a:ext cx="685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DNAT</a:t>
            </a:r>
          </a:p>
        </p:txBody>
      </p:sp>
      <p:pic>
        <p:nvPicPr>
          <p:cNvPr descr="Image result for earth clipart" id="406" name="Shape 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6299" y="2800433"/>
            <a:ext cx="917446" cy="9128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Shape 407"/>
          <p:cNvCxnSpPr>
            <a:stCxn id="404" idx="2"/>
          </p:cNvCxnSpPr>
          <p:nvPr/>
        </p:nvCxnSpPr>
        <p:spPr>
          <a:xfrm rot="10800000">
            <a:off x="7624527" y="2541684"/>
            <a:ext cx="1223100" cy="732300"/>
          </a:xfrm>
          <a:prstGeom prst="straightConnector1">
            <a:avLst/>
          </a:prstGeom>
          <a:noFill/>
          <a:ln cap="flat" cmpd="sng" w="28575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Shape 408"/>
          <p:cNvCxnSpPr>
            <a:stCxn id="404" idx="2"/>
          </p:cNvCxnSpPr>
          <p:nvPr/>
        </p:nvCxnSpPr>
        <p:spPr>
          <a:xfrm flipH="1">
            <a:off x="7658427" y="3273984"/>
            <a:ext cx="1189200" cy="14100"/>
          </a:xfrm>
          <a:prstGeom prst="straightConnector1">
            <a:avLst/>
          </a:prstGeom>
          <a:noFill/>
          <a:ln cap="flat" cmpd="sng" w="28575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Shape 409"/>
          <p:cNvCxnSpPr>
            <a:stCxn id="404" idx="2"/>
          </p:cNvCxnSpPr>
          <p:nvPr/>
        </p:nvCxnSpPr>
        <p:spPr>
          <a:xfrm flipH="1">
            <a:off x="7624527" y="3273984"/>
            <a:ext cx="1223100" cy="779700"/>
          </a:xfrm>
          <a:prstGeom prst="straightConnector1">
            <a:avLst/>
          </a:prstGeom>
          <a:noFill/>
          <a:ln cap="flat" cmpd="sng" w="28575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Shape 410"/>
          <p:cNvCxnSpPr>
            <a:stCxn id="406" idx="1"/>
            <a:endCxn id="404" idx="6"/>
          </p:cNvCxnSpPr>
          <p:nvPr/>
        </p:nvCxnSpPr>
        <p:spPr>
          <a:xfrm flipH="1">
            <a:off x="9457199" y="3256862"/>
            <a:ext cx="959100" cy="17100"/>
          </a:xfrm>
          <a:prstGeom prst="straightConnector1">
            <a:avLst/>
          </a:prstGeom>
          <a:noFill/>
          <a:ln cap="flat" cmpd="sng" w="28575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Shape 411"/>
          <p:cNvSpPr/>
          <p:nvPr/>
        </p:nvSpPr>
        <p:spPr>
          <a:xfrm flipH="1">
            <a:off x="7425703" y="2343051"/>
            <a:ext cx="232826" cy="232826"/>
          </a:xfrm>
          <a:prstGeom prst="flowChartSummingJunction">
            <a:avLst/>
          </a:prstGeom>
          <a:solidFill>
            <a:srgbClr val="DDD9C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 flipH="1">
            <a:off x="7425703" y="3171726"/>
            <a:ext cx="232826" cy="232826"/>
          </a:xfrm>
          <a:prstGeom prst="flowChartSummingJunction">
            <a:avLst/>
          </a:prstGeom>
          <a:solidFill>
            <a:srgbClr val="DDD9C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 flipH="1">
            <a:off x="7425703" y="4019451"/>
            <a:ext cx="232826" cy="232826"/>
          </a:xfrm>
          <a:prstGeom prst="flowChartSummingJunction">
            <a:avLst/>
          </a:prstGeom>
          <a:solidFill>
            <a:srgbClr val="DDD9C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7183384" y="3501548"/>
            <a:ext cx="685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DNAT</a:t>
            </a:r>
          </a:p>
        </p:txBody>
      </p:sp>
      <p:sp>
        <p:nvSpPr>
          <p:cNvPr id="415" name="Shape 415"/>
          <p:cNvSpPr/>
          <p:nvPr/>
        </p:nvSpPr>
        <p:spPr>
          <a:xfrm>
            <a:off x="7183384" y="4406423"/>
            <a:ext cx="685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DNAT</a:t>
            </a:r>
          </a:p>
        </p:txBody>
      </p:sp>
      <p:sp>
        <p:nvSpPr>
          <p:cNvPr id="416" name="Shape 416"/>
          <p:cNvSpPr/>
          <p:nvPr/>
        </p:nvSpPr>
        <p:spPr>
          <a:xfrm>
            <a:off x="7679282" y="2338589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21.3.5.5</a:t>
            </a:r>
          </a:p>
        </p:txBody>
      </p:sp>
      <p:sp>
        <p:nvSpPr>
          <p:cNvPr id="417" name="Shape 417"/>
          <p:cNvSpPr/>
          <p:nvPr/>
        </p:nvSpPr>
        <p:spPr>
          <a:xfrm>
            <a:off x="7679282" y="2985448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21.3.5.7</a:t>
            </a:r>
          </a:p>
        </p:txBody>
      </p:sp>
      <p:sp>
        <p:nvSpPr>
          <p:cNvPr id="418" name="Shape 418"/>
          <p:cNvSpPr/>
          <p:nvPr/>
        </p:nvSpPr>
        <p:spPr>
          <a:xfrm>
            <a:off x="7679282" y="3860878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21.3.8.7</a:t>
            </a:r>
          </a:p>
        </p:txBody>
      </p:sp>
      <p:sp>
        <p:nvSpPr>
          <p:cNvPr id="419" name="Shape 419"/>
          <p:cNvSpPr/>
          <p:nvPr/>
        </p:nvSpPr>
        <p:spPr>
          <a:xfrm>
            <a:off x="8892879" y="3549771"/>
            <a:ext cx="6186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WAN</a:t>
            </a:r>
            <a:b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GW</a:t>
            </a:r>
          </a:p>
        </p:txBody>
      </p:sp>
      <p:sp>
        <p:nvSpPr>
          <p:cNvPr id="420" name="Shape 420"/>
          <p:cNvSpPr/>
          <p:nvPr/>
        </p:nvSpPr>
        <p:spPr>
          <a:xfrm>
            <a:off x="3469562" y="2969184"/>
            <a:ext cx="609599" cy="609599"/>
          </a:xfrm>
          <a:prstGeom prst="flowChartSummingJunction">
            <a:avLst/>
          </a:prstGeom>
          <a:solidFill>
            <a:srgbClr val="7AEAC7"/>
          </a:solidFill>
          <a:ln cap="flat" cmpd="sng" w="25400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503967" y="3549771"/>
            <a:ext cx="6186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WAN</a:t>
            </a:r>
            <a:b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GW</a:t>
            </a:r>
          </a:p>
        </p:txBody>
      </p:sp>
      <p:sp>
        <p:nvSpPr>
          <p:cNvPr id="422" name="Shape 422"/>
          <p:cNvSpPr/>
          <p:nvPr/>
        </p:nvSpPr>
        <p:spPr>
          <a:xfrm>
            <a:off x="2103386" y="5475060"/>
            <a:ext cx="950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SNAT</a:t>
            </a:r>
          </a:p>
        </p:txBody>
      </p:sp>
      <p:sp>
        <p:nvSpPr>
          <p:cNvPr id="423" name="Shape 423"/>
          <p:cNvSpPr/>
          <p:nvPr/>
        </p:nvSpPr>
        <p:spPr>
          <a:xfrm>
            <a:off x="7183384" y="5475060"/>
            <a:ext cx="96622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DNAT</a:t>
            </a:r>
          </a:p>
        </p:txBody>
      </p:sp>
      <p:cxnSp>
        <p:nvCxnSpPr>
          <p:cNvPr id="424" name="Shape 424"/>
          <p:cNvCxnSpPr/>
          <p:nvPr/>
        </p:nvCxnSpPr>
        <p:spPr>
          <a:xfrm rot="10800000">
            <a:off x="6080300" y="1571624"/>
            <a:ext cx="15699" cy="5286375"/>
          </a:xfrm>
          <a:prstGeom prst="straightConnector1">
            <a:avLst/>
          </a:prstGeom>
          <a:noFill/>
          <a:ln cap="flat" cmpd="sng" w="28575">
            <a:solidFill>
              <a:srgbClr val="49442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SNAT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in Neutron DVR</a:t>
            </a:r>
          </a:p>
        </p:txBody>
      </p:sp>
      <p:pic>
        <p:nvPicPr>
          <p:cNvPr descr="fixediptofloatingip" id="430" name="Shape 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19" y="2072788"/>
            <a:ext cx="9172574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/>
          <p:nvPr/>
        </p:nvSpPr>
        <p:spPr>
          <a:xfrm>
            <a:off x="609600" y="6352887"/>
            <a:ext cx="10799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https://www.mirantis.com/blog/openstack-neutron-performance-and-scalability-testing-summary/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SNAT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in Dragonflow</a:t>
            </a:r>
          </a:p>
        </p:txBody>
      </p:sp>
      <p:sp>
        <p:nvSpPr>
          <p:cNvPr id="437" name="Shape 437"/>
          <p:cNvSpPr/>
          <p:nvPr/>
        </p:nvSpPr>
        <p:spPr>
          <a:xfrm>
            <a:off x="6095282" y="2381569"/>
            <a:ext cx="47897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…</a:t>
            </a:r>
          </a:p>
        </p:txBody>
      </p:sp>
      <p:grpSp>
        <p:nvGrpSpPr>
          <p:cNvPr id="438" name="Shape 438"/>
          <p:cNvGrpSpPr/>
          <p:nvPr/>
        </p:nvGrpSpPr>
        <p:grpSpPr>
          <a:xfrm>
            <a:off x="4085377" y="1906445"/>
            <a:ext cx="1512989" cy="1279357"/>
            <a:chOff x="5261035" y="2807450"/>
            <a:chExt cx="1512989" cy="1279357"/>
          </a:xfrm>
        </p:grpSpPr>
        <p:sp>
          <p:nvSpPr>
            <p:cNvPr id="439" name="Shape 439"/>
            <p:cNvSpPr/>
            <p:nvPr/>
          </p:nvSpPr>
          <p:spPr>
            <a:xfrm>
              <a:off x="5261035" y="2807450"/>
              <a:ext cx="1512989" cy="1279357"/>
            </a:xfrm>
            <a:prstGeom prst="roundRect">
              <a:avLst>
                <a:gd fmla="val 16667" name="adj"/>
              </a:avLst>
            </a:prstGeom>
            <a:solidFill>
              <a:srgbClr val="494429"/>
            </a:solidFill>
            <a:ln cap="flat" cmpd="sng" w="25400">
              <a:solidFill>
                <a:srgbClr val="49442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Compute Node</a:t>
              </a:r>
            </a:p>
          </p:txBody>
        </p:sp>
        <p:grpSp>
          <p:nvGrpSpPr>
            <p:cNvPr id="440" name="Shape 440"/>
            <p:cNvGrpSpPr/>
            <p:nvPr/>
          </p:nvGrpSpPr>
          <p:grpSpPr>
            <a:xfrm>
              <a:off x="5683047" y="2952079"/>
              <a:ext cx="587581" cy="660935"/>
              <a:chOff x="168198" y="1853571"/>
              <a:chExt cx="587581" cy="660935"/>
            </a:xfrm>
          </p:grpSpPr>
          <p:sp>
            <p:nvSpPr>
              <p:cNvPr id="441" name="Shape 441"/>
              <p:cNvSpPr/>
              <p:nvPr/>
            </p:nvSpPr>
            <p:spPr>
              <a:xfrm>
                <a:off x="168198" y="1853571"/>
                <a:ext cx="294763" cy="2637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36866"/>
                    </a:lnTo>
                    <a:cubicBezTo>
                      <a:pt x="0" y="16505"/>
                      <a:pt x="14766" y="0"/>
                      <a:pt x="32983" y="0"/>
                    </a:cubicBezTo>
                    <a:lnTo>
                      <a:pt x="117947" y="0"/>
                    </a:lnTo>
                    <a:cubicBezTo>
                      <a:pt x="117532" y="1950"/>
                      <a:pt x="120000" y="1950"/>
                      <a:pt x="120000" y="1950"/>
                    </a:cubicBezTo>
                  </a:path>
                </a:pathLst>
              </a:custGeom>
              <a:solidFill>
                <a:srgbClr val="938953"/>
              </a:solidFill>
              <a:ln cap="flat" cmpd="sng" w="25400">
                <a:solidFill>
                  <a:srgbClr val="49442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211741" y="1906444"/>
                <a:ext cx="294763" cy="2637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36866"/>
                    </a:lnTo>
                    <a:cubicBezTo>
                      <a:pt x="0" y="16505"/>
                      <a:pt x="14766" y="0"/>
                      <a:pt x="32983" y="0"/>
                    </a:cubicBezTo>
                    <a:lnTo>
                      <a:pt x="117947" y="0"/>
                    </a:lnTo>
                    <a:cubicBezTo>
                      <a:pt x="117532" y="1950"/>
                      <a:pt x="120000" y="1950"/>
                      <a:pt x="120000" y="1950"/>
                    </a:cubicBezTo>
                  </a:path>
                </a:pathLst>
              </a:custGeom>
              <a:solidFill>
                <a:srgbClr val="938953"/>
              </a:solidFill>
              <a:ln cap="flat" cmpd="sng" w="25400">
                <a:solidFill>
                  <a:srgbClr val="49442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269672" y="1947636"/>
                <a:ext cx="486107" cy="566869"/>
              </a:xfrm>
              <a:prstGeom prst="roundRect">
                <a:avLst>
                  <a:gd fmla="val 16667" name="adj"/>
                </a:avLst>
              </a:prstGeom>
              <a:solidFill>
                <a:srgbClr val="938953"/>
              </a:solidFill>
              <a:ln cap="flat" cmpd="sng" w="25400">
                <a:solidFill>
                  <a:srgbClr val="49442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VM</a:t>
                </a:r>
              </a:p>
            </p:txBody>
          </p:sp>
        </p:grpSp>
      </p:grpSp>
      <p:sp>
        <p:nvSpPr>
          <p:cNvPr id="444" name="Shape 444"/>
          <p:cNvSpPr/>
          <p:nvPr/>
        </p:nvSpPr>
        <p:spPr>
          <a:xfrm>
            <a:off x="4988766" y="3742682"/>
            <a:ext cx="609599" cy="609599"/>
          </a:xfrm>
          <a:prstGeom prst="flowChartSummingJunction">
            <a:avLst/>
          </a:prstGeom>
          <a:solidFill>
            <a:srgbClr val="DDD9C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5" name="Shape 445"/>
          <p:cNvGrpSpPr/>
          <p:nvPr/>
        </p:nvGrpSpPr>
        <p:grpSpPr>
          <a:xfrm>
            <a:off x="7071173" y="1906445"/>
            <a:ext cx="1512989" cy="1279357"/>
            <a:chOff x="5261035" y="2807450"/>
            <a:chExt cx="1512989" cy="1279357"/>
          </a:xfrm>
        </p:grpSpPr>
        <p:sp>
          <p:nvSpPr>
            <p:cNvPr id="446" name="Shape 446"/>
            <p:cNvSpPr/>
            <p:nvPr/>
          </p:nvSpPr>
          <p:spPr>
            <a:xfrm>
              <a:off x="5261035" y="2807450"/>
              <a:ext cx="1512989" cy="1279357"/>
            </a:xfrm>
            <a:prstGeom prst="roundRect">
              <a:avLst>
                <a:gd fmla="val 16667" name="adj"/>
              </a:avLst>
            </a:prstGeom>
            <a:solidFill>
              <a:srgbClr val="494429"/>
            </a:solidFill>
            <a:ln cap="flat" cmpd="sng" w="25400">
              <a:solidFill>
                <a:srgbClr val="49442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Compute Node</a:t>
              </a:r>
            </a:p>
          </p:txBody>
        </p:sp>
        <p:grpSp>
          <p:nvGrpSpPr>
            <p:cNvPr id="447" name="Shape 447"/>
            <p:cNvGrpSpPr/>
            <p:nvPr/>
          </p:nvGrpSpPr>
          <p:grpSpPr>
            <a:xfrm>
              <a:off x="5683047" y="2952079"/>
              <a:ext cx="587581" cy="660935"/>
              <a:chOff x="168198" y="1853571"/>
              <a:chExt cx="587581" cy="660935"/>
            </a:xfrm>
          </p:grpSpPr>
          <p:sp>
            <p:nvSpPr>
              <p:cNvPr id="448" name="Shape 448"/>
              <p:cNvSpPr/>
              <p:nvPr/>
            </p:nvSpPr>
            <p:spPr>
              <a:xfrm>
                <a:off x="168198" y="1853571"/>
                <a:ext cx="294763" cy="2637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36866"/>
                    </a:lnTo>
                    <a:cubicBezTo>
                      <a:pt x="0" y="16505"/>
                      <a:pt x="14766" y="0"/>
                      <a:pt x="32983" y="0"/>
                    </a:cubicBezTo>
                    <a:lnTo>
                      <a:pt x="117947" y="0"/>
                    </a:lnTo>
                    <a:cubicBezTo>
                      <a:pt x="117532" y="1950"/>
                      <a:pt x="120000" y="1950"/>
                      <a:pt x="120000" y="1950"/>
                    </a:cubicBezTo>
                  </a:path>
                </a:pathLst>
              </a:custGeom>
              <a:solidFill>
                <a:srgbClr val="938953"/>
              </a:solidFill>
              <a:ln cap="flat" cmpd="sng" w="25400">
                <a:solidFill>
                  <a:srgbClr val="49442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211741" y="1906444"/>
                <a:ext cx="294763" cy="2637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36866"/>
                    </a:lnTo>
                    <a:cubicBezTo>
                      <a:pt x="0" y="16505"/>
                      <a:pt x="14766" y="0"/>
                      <a:pt x="32983" y="0"/>
                    </a:cubicBezTo>
                    <a:lnTo>
                      <a:pt x="117947" y="0"/>
                    </a:lnTo>
                    <a:cubicBezTo>
                      <a:pt x="117532" y="1950"/>
                      <a:pt x="120000" y="1950"/>
                      <a:pt x="120000" y="1950"/>
                    </a:cubicBezTo>
                  </a:path>
                </a:pathLst>
              </a:custGeom>
              <a:solidFill>
                <a:srgbClr val="938953"/>
              </a:solidFill>
              <a:ln cap="flat" cmpd="sng" w="25400">
                <a:solidFill>
                  <a:srgbClr val="49442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269672" y="1947636"/>
                <a:ext cx="486107" cy="566869"/>
              </a:xfrm>
              <a:prstGeom prst="roundRect">
                <a:avLst>
                  <a:gd fmla="val 16667" name="adj"/>
                </a:avLst>
              </a:prstGeom>
              <a:solidFill>
                <a:srgbClr val="938953"/>
              </a:solidFill>
              <a:ln cap="flat" cmpd="sng" w="25400">
                <a:solidFill>
                  <a:srgbClr val="49442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VM</a:t>
                </a:r>
              </a:p>
            </p:txBody>
          </p:sp>
        </p:grpSp>
      </p:grpSp>
      <p:sp>
        <p:nvSpPr>
          <p:cNvPr id="451" name="Shape 451"/>
          <p:cNvSpPr/>
          <p:nvPr/>
        </p:nvSpPr>
        <p:spPr>
          <a:xfrm>
            <a:off x="7178350" y="3742682"/>
            <a:ext cx="609599" cy="609599"/>
          </a:xfrm>
          <a:prstGeom prst="flowChartSummingJunction">
            <a:avLst/>
          </a:prstGeom>
          <a:solidFill>
            <a:srgbClr val="DDD9C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earth clipart" id="452" name="Shape 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487" y="5878042"/>
            <a:ext cx="917446" cy="91285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/>
          <p:nvPr/>
        </p:nvSpPr>
        <p:spPr>
          <a:xfrm>
            <a:off x="4671526" y="4886260"/>
            <a:ext cx="609599" cy="609599"/>
          </a:xfrm>
          <a:prstGeom prst="flowChartSummingJunction">
            <a:avLst/>
          </a:prstGeom>
          <a:solidFill>
            <a:srgbClr val="7AEAC7"/>
          </a:solidFill>
          <a:ln cap="flat" cmpd="sng" w="25400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6075410" y="4886260"/>
            <a:ext cx="609599" cy="609599"/>
          </a:xfrm>
          <a:prstGeom prst="flowChartSummingJunction">
            <a:avLst/>
          </a:prstGeom>
          <a:solidFill>
            <a:srgbClr val="7AEAC7"/>
          </a:solidFill>
          <a:ln cap="flat" cmpd="sng" w="25400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7479295" y="4886260"/>
            <a:ext cx="609599" cy="609599"/>
          </a:xfrm>
          <a:prstGeom prst="flowChartSummingJunction">
            <a:avLst/>
          </a:prstGeom>
          <a:solidFill>
            <a:srgbClr val="7AEAC7"/>
          </a:solidFill>
          <a:ln cap="flat" cmpd="sng" w="25400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Shape 456"/>
          <p:cNvCxnSpPr>
            <a:stCxn id="444" idx="4"/>
            <a:endCxn id="453" idx="0"/>
          </p:cNvCxnSpPr>
          <p:nvPr/>
        </p:nvCxnSpPr>
        <p:spPr>
          <a:xfrm flipH="1">
            <a:off x="4976466" y="4352282"/>
            <a:ext cx="317100" cy="534000"/>
          </a:xfrm>
          <a:prstGeom prst="straightConnector1">
            <a:avLst/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Shape 457"/>
          <p:cNvCxnSpPr>
            <a:stCxn id="444" idx="4"/>
            <a:endCxn id="454" idx="0"/>
          </p:cNvCxnSpPr>
          <p:nvPr/>
        </p:nvCxnSpPr>
        <p:spPr>
          <a:xfrm>
            <a:off x="5293566" y="4352282"/>
            <a:ext cx="1086600" cy="534000"/>
          </a:xfrm>
          <a:prstGeom prst="straightConnector1">
            <a:avLst/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Shape 458"/>
          <p:cNvCxnSpPr>
            <a:stCxn id="454" idx="0"/>
            <a:endCxn id="451" idx="4"/>
          </p:cNvCxnSpPr>
          <p:nvPr/>
        </p:nvCxnSpPr>
        <p:spPr>
          <a:xfrm flipH="1" rot="10800000">
            <a:off x="6380210" y="4352260"/>
            <a:ext cx="1102800" cy="534000"/>
          </a:xfrm>
          <a:prstGeom prst="straightConnector1">
            <a:avLst/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Shape 459"/>
          <p:cNvCxnSpPr>
            <a:stCxn id="455" idx="0"/>
            <a:endCxn id="451" idx="4"/>
          </p:cNvCxnSpPr>
          <p:nvPr/>
        </p:nvCxnSpPr>
        <p:spPr>
          <a:xfrm rot="10800000">
            <a:off x="7483195" y="4352260"/>
            <a:ext cx="300900" cy="534000"/>
          </a:xfrm>
          <a:prstGeom prst="straightConnector1">
            <a:avLst/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Shape 460"/>
          <p:cNvCxnSpPr>
            <a:stCxn id="452" idx="0"/>
            <a:endCxn id="454" idx="4"/>
          </p:cNvCxnSpPr>
          <p:nvPr/>
        </p:nvCxnSpPr>
        <p:spPr>
          <a:xfrm rot="10800000">
            <a:off x="6380210" y="5495842"/>
            <a:ext cx="0" cy="382200"/>
          </a:xfrm>
          <a:prstGeom prst="straightConnector1">
            <a:avLst/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Shape 461"/>
          <p:cNvCxnSpPr>
            <a:stCxn id="452" idx="0"/>
            <a:endCxn id="453" idx="4"/>
          </p:cNvCxnSpPr>
          <p:nvPr/>
        </p:nvCxnSpPr>
        <p:spPr>
          <a:xfrm rot="10800000">
            <a:off x="4976210" y="5495842"/>
            <a:ext cx="1404000" cy="382200"/>
          </a:xfrm>
          <a:prstGeom prst="straightConnector1">
            <a:avLst/>
          </a:prstGeom>
          <a:noFill/>
          <a:ln cap="flat" cmpd="sng" w="28575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Shape 462"/>
          <p:cNvCxnSpPr>
            <a:stCxn id="455" idx="4"/>
            <a:endCxn id="452" idx="0"/>
          </p:cNvCxnSpPr>
          <p:nvPr/>
        </p:nvCxnSpPr>
        <p:spPr>
          <a:xfrm flipH="1">
            <a:off x="6380095" y="5495860"/>
            <a:ext cx="1404000" cy="382200"/>
          </a:xfrm>
          <a:prstGeom prst="straightConnector1">
            <a:avLst/>
          </a:prstGeom>
          <a:noFill/>
          <a:ln cap="flat" cmpd="sng" w="28575">
            <a:solidFill>
              <a:srgbClr val="199F7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Shape 463"/>
          <p:cNvCxnSpPr>
            <a:stCxn id="451" idx="4"/>
            <a:endCxn id="453" idx="0"/>
          </p:cNvCxnSpPr>
          <p:nvPr/>
        </p:nvCxnSpPr>
        <p:spPr>
          <a:xfrm flipH="1">
            <a:off x="4976349" y="4352282"/>
            <a:ext cx="2506800" cy="534000"/>
          </a:xfrm>
          <a:prstGeom prst="straightConnector1">
            <a:avLst/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Shape 464"/>
          <p:cNvCxnSpPr>
            <a:stCxn id="455" idx="0"/>
            <a:endCxn id="444" idx="4"/>
          </p:cNvCxnSpPr>
          <p:nvPr/>
        </p:nvCxnSpPr>
        <p:spPr>
          <a:xfrm rot="10800000">
            <a:off x="5293495" y="4352260"/>
            <a:ext cx="2490600" cy="534000"/>
          </a:xfrm>
          <a:prstGeom prst="straightConnector1">
            <a:avLst/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Shape 465"/>
          <p:cNvCxnSpPr>
            <a:stCxn id="439" idx="2"/>
            <a:endCxn id="451" idx="0"/>
          </p:cNvCxnSpPr>
          <p:nvPr/>
        </p:nvCxnSpPr>
        <p:spPr>
          <a:xfrm flipH="1" rot="-5400000">
            <a:off x="5884071" y="2143603"/>
            <a:ext cx="556800" cy="2641199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Shape 466"/>
          <p:cNvCxnSpPr>
            <a:stCxn id="444" idx="0"/>
            <a:endCxn id="446" idx="2"/>
          </p:cNvCxnSpPr>
          <p:nvPr/>
        </p:nvCxnSpPr>
        <p:spPr>
          <a:xfrm rot="-5400000">
            <a:off x="6282216" y="2197232"/>
            <a:ext cx="556800" cy="2534099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Shape 467"/>
          <p:cNvCxnSpPr/>
          <p:nvPr/>
        </p:nvCxnSpPr>
        <p:spPr>
          <a:xfrm>
            <a:off x="5678267" y="3464242"/>
            <a:ext cx="1403884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68" name="Shape 468"/>
          <p:cNvSpPr/>
          <p:nvPr/>
        </p:nvSpPr>
        <p:spPr>
          <a:xfrm>
            <a:off x="3180411" y="3862817"/>
            <a:ext cx="1491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494429"/>
                </a:solidFill>
                <a:latin typeface="Arial Narrow"/>
                <a:ea typeface="Arial Narrow"/>
                <a:cs typeface="Arial Narrow"/>
                <a:sym typeface="Arial Narrow"/>
              </a:rPr>
              <a:t>Some vRouters</a:t>
            </a:r>
          </a:p>
        </p:txBody>
      </p:sp>
      <p:sp>
        <p:nvSpPr>
          <p:cNvPr id="469" name="Shape 469"/>
          <p:cNvSpPr/>
          <p:nvPr/>
        </p:nvSpPr>
        <p:spPr>
          <a:xfrm>
            <a:off x="2383806" y="4971344"/>
            <a:ext cx="2062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494429"/>
                </a:solidFill>
                <a:latin typeface="Arial Narrow"/>
                <a:ea typeface="Arial Narrow"/>
                <a:cs typeface="Arial Narrow"/>
                <a:sym typeface="Arial Narrow"/>
              </a:rPr>
              <a:t>Some WAN Gateways</a:t>
            </a:r>
          </a:p>
        </p:txBody>
      </p:sp>
      <p:sp>
        <p:nvSpPr>
          <p:cNvPr id="470" name="Shape 470"/>
          <p:cNvSpPr/>
          <p:nvPr/>
        </p:nvSpPr>
        <p:spPr>
          <a:xfrm>
            <a:off x="4937571" y="614980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494429"/>
                </a:solidFill>
                <a:latin typeface="Arial Narrow"/>
                <a:ea typeface="Arial Narrow"/>
                <a:cs typeface="Arial Narrow"/>
                <a:sym typeface="Arial Narrow"/>
              </a:rPr>
              <a:t>Internet</a:t>
            </a:r>
          </a:p>
        </p:txBody>
      </p:sp>
      <p:sp>
        <p:nvSpPr>
          <p:cNvPr id="471" name="Shape 471"/>
          <p:cNvSpPr/>
          <p:nvPr/>
        </p:nvSpPr>
        <p:spPr>
          <a:xfrm>
            <a:off x="9698257" y="3185801"/>
            <a:ext cx="115672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94429"/>
                </a:solidFill>
                <a:latin typeface="Arial Narrow"/>
                <a:ea typeface="Arial Narrow"/>
                <a:cs typeface="Arial Narrow"/>
                <a:sym typeface="Arial Narrow"/>
              </a:rPr>
              <a:t>NAT #1</a:t>
            </a:r>
          </a:p>
        </p:txBody>
      </p:sp>
      <p:sp>
        <p:nvSpPr>
          <p:cNvPr id="472" name="Shape 472"/>
          <p:cNvSpPr/>
          <p:nvPr/>
        </p:nvSpPr>
        <p:spPr>
          <a:xfrm>
            <a:off x="9698257" y="4800939"/>
            <a:ext cx="115672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94429"/>
                </a:solidFill>
                <a:latin typeface="Arial Narrow"/>
                <a:ea typeface="Arial Narrow"/>
                <a:cs typeface="Arial Narrow"/>
                <a:sym typeface="Arial Narrow"/>
              </a:rPr>
              <a:t>NAT #2</a:t>
            </a:r>
          </a:p>
        </p:txBody>
      </p:sp>
      <p:cxnSp>
        <p:nvCxnSpPr>
          <p:cNvPr id="473" name="Shape 473"/>
          <p:cNvCxnSpPr>
            <a:stCxn id="471" idx="1"/>
          </p:cNvCxnSpPr>
          <p:nvPr/>
        </p:nvCxnSpPr>
        <p:spPr>
          <a:xfrm rot="10800000">
            <a:off x="7954057" y="3126111"/>
            <a:ext cx="1744200" cy="32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4" name="Shape 474"/>
          <p:cNvCxnSpPr>
            <a:stCxn id="472" idx="1"/>
          </p:cNvCxnSpPr>
          <p:nvPr/>
        </p:nvCxnSpPr>
        <p:spPr>
          <a:xfrm flipH="1">
            <a:off x="8264857" y="5062549"/>
            <a:ext cx="1433400" cy="12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75" name="Shape 475"/>
          <p:cNvSpPr/>
          <p:nvPr/>
        </p:nvSpPr>
        <p:spPr>
          <a:xfrm>
            <a:off x="4470400" y="4743294"/>
            <a:ext cx="3794594" cy="888248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7AEAC7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 flipH="1">
            <a:off x="7721299" y="3009550"/>
            <a:ext cx="232826" cy="232826"/>
          </a:xfrm>
          <a:prstGeom prst="flowChartSummingJunction">
            <a:avLst/>
          </a:prstGeom>
          <a:solidFill>
            <a:srgbClr val="DDD9C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 flipH="1">
            <a:off x="4720436" y="3009550"/>
            <a:ext cx="232826" cy="232826"/>
          </a:xfrm>
          <a:prstGeom prst="flowChartSummingJunction">
            <a:avLst/>
          </a:prstGeom>
          <a:solidFill>
            <a:srgbClr val="DDD9C3"/>
          </a:solidFill>
          <a:ln cap="flat" cmpd="sng" w="254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SNAT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in Dragonflow</a:t>
            </a:r>
          </a:p>
        </p:txBody>
      </p:sp>
      <p:sp>
        <p:nvSpPr>
          <p:cNvPr id="483" name="Shape 483"/>
          <p:cNvSpPr/>
          <p:nvPr/>
        </p:nvSpPr>
        <p:spPr>
          <a:xfrm>
            <a:off x="409578" y="1444775"/>
            <a:ext cx="4793358" cy="5305274"/>
          </a:xfrm>
          <a:prstGeom prst="roundRect">
            <a:avLst>
              <a:gd fmla="val 355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Node </a:t>
            </a:r>
          </a:p>
        </p:txBody>
      </p:sp>
      <p:sp>
        <p:nvSpPr>
          <p:cNvPr id="484" name="Shape 484"/>
          <p:cNvSpPr/>
          <p:nvPr/>
        </p:nvSpPr>
        <p:spPr>
          <a:xfrm>
            <a:off x="607631" y="4115494"/>
            <a:ext cx="4360872" cy="2436927"/>
          </a:xfrm>
          <a:prstGeom prst="roundRect">
            <a:avLst>
              <a:gd fmla="val 6571" name="adj"/>
            </a:avLst>
          </a:prstGeom>
          <a:solidFill>
            <a:srgbClr val="FFFFFF"/>
          </a:solidFill>
          <a:ln cap="flat" cmpd="sng" w="9525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Dragonflow</a:t>
            </a:r>
          </a:p>
        </p:txBody>
      </p:sp>
      <p:sp>
        <p:nvSpPr>
          <p:cNvPr id="485" name="Shape 485"/>
          <p:cNvSpPr/>
          <p:nvPr/>
        </p:nvSpPr>
        <p:spPr>
          <a:xfrm>
            <a:off x="887298" y="1853676"/>
            <a:ext cx="759995" cy="56165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VM</a:t>
            </a:r>
          </a:p>
        </p:txBody>
      </p:sp>
      <p:sp>
        <p:nvSpPr>
          <p:cNvPr id="486" name="Shape 486"/>
          <p:cNvSpPr/>
          <p:nvPr/>
        </p:nvSpPr>
        <p:spPr>
          <a:xfrm>
            <a:off x="623393" y="2611248"/>
            <a:ext cx="3155923" cy="1147313"/>
          </a:xfrm>
          <a:prstGeom prst="roundRect">
            <a:avLst>
              <a:gd fmla="val 7458" name="adj"/>
            </a:avLst>
          </a:prstGeom>
          <a:solidFill>
            <a:srgbClr val="49442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OVS</a:t>
            </a:r>
          </a:p>
        </p:txBody>
      </p:sp>
      <p:sp>
        <p:nvSpPr>
          <p:cNvPr id="487" name="Shape 487"/>
          <p:cNvSpPr/>
          <p:nvPr/>
        </p:nvSpPr>
        <p:spPr>
          <a:xfrm>
            <a:off x="2753607" y="1853676"/>
            <a:ext cx="759995" cy="56165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022036" y="2489593"/>
            <a:ext cx="2872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3167176" y="2509022"/>
            <a:ext cx="2872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490" name="Shape 490"/>
          <p:cNvGrpSpPr/>
          <p:nvPr/>
        </p:nvGrpSpPr>
        <p:grpSpPr>
          <a:xfrm>
            <a:off x="891870" y="2776868"/>
            <a:ext cx="2620357" cy="581172"/>
            <a:chOff x="1493225" y="2637165"/>
            <a:chExt cx="2620357" cy="581172"/>
          </a:xfrm>
        </p:grpSpPr>
        <p:grpSp>
          <p:nvGrpSpPr>
            <p:cNvPr id="491" name="Shape 491"/>
            <p:cNvGrpSpPr/>
            <p:nvPr/>
          </p:nvGrpSpPr>
          <p:grpSpPr>
            <a:xfrm>
              <a:off x="1493225" y="2637165"/>
              <a:ext cx="2620357" cy="581172"/>
              <a:chOff x="1493225" y="2865765"/>
              <a:chExt cx="2620357" cy="581172"/>
            </a:xfrm>
          </p:grpSpPr>
          <p:sp>
            <p:nvSpPr>
              <p:cNvPr id="492" name="Shape 492"/>
              <p:cNvSpPr/>
              <p:nvPr/>
            </p:nvSpPr>
            <p:spPr>
              <a:xfrm>
                <a:off x="1791038" y="3072711"/>
                <a:ext cx="2010365" cy="374226"/>
              </a:xfrm>
              <a:prstGeom prst="roundRect">
                <a:avLst>
                  <a:gd fmla="val 16667" name="adj"/>
                </a:avLst>
              </a:prstGeom>
              <a:solidFill>
                <a:srgbClr val="FFFF00"/>
              </a:solidFill>
              <a:ln cap="flat" cmpd="sng" w="9525">
                <a:solidFill>
                  <a:srgbClr val="26262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br-int</a:t>
                </a:r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1493225" y="2865765"/>
                <a:ext cx="758620" cy="338932"/>
              </a:xfrm>
              <a:prstGeom prst="roundRect">
                <a:avLst>
                  <a:gd fmla="val 16667" name="adj"/>
                </a:avLst>
              </a:prstGeom>
              <a:solidFill>
                <a:srgbClr val="14D0FF"/>
              </a:solidFill>
              <a:ln cap="flat" cmpd="sng" w="9525">
                <a:solidFill>
                  <a:srgbClr val="26262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4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qvoXXX</a:t>
                </a:r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3354962" y="2866242"/>
                <a:ext cx="758620" cy="338932"/>
              </a:xfrm>
              <a:prstGeom prst="roundRect">
                <a:avLst>
                  <a:gd fmla="val 16667" name="adj"/>
                </a:avLst>
              </a:prstGeom>
              <a:solidFill>
                <a:srgbClr val="14D0FF"/>
              </a:solidFill>
              <a:ln cap="flat" cmpd="sng" w="9525">
                <a:solidFill>
                  <a:srgbClr val="26262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4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qvoXXX</a:t>
                </a:r>
              </a:p>
            </p:txBody>
          </p:sp>
        </p:grpSp>
        <p:sp>
          <p:nvSpPr>
            <p:cNvPr id="495" name="Shape 495"/>
            <p:cNvSpPr/>
            <p:nvPr/>
          </p:nvSpPr>
          <p:spPr>
            <a:xfrm rot="10800000">
              <a:off x="1893619" y="3002443"/>
              <a:ext cx="305262" cy="204575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6" name="Shape 496"/>
          <p:cNvSpPr/>
          <p:nvPr/>
        </p:nvSpPr>
        <p:spPr>
          <a:xfrm>
            <a:off x="1157848" y="4604555"/>
            <a:ext cx="594868" cy="398661"/>
          </a:xfrm>
          <a:prstGeom prst="triangle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7" name="Shape 497"/>
          <p:cNvCxnSpPr>
            <a:stCxn id="496" idx="0"/>
            <a:endCxn id="495" idx="0"/>
          </p:cNvCxnSpPr>
          <p:nvPr/>
        </p:nvCxnSpPr>
        <p:spPr>
          <a:xfrm rot="10800000">
            <a:off x="1444782" y="3346655"/>
            <a:ext cx="10500" cy="125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lg" w="lg" type="triangle"/>
          </a:ln>
        </p:spPr>
      </p:cxnSp>
      <p:sp>
        <p:nvSpPr>
          <p:cNvPr id="498" name="Shape 498"/>
          <p:cNvSpPr/>
          <p:nvPr/>
        </p:nvSpPr>
        <p:spPr>
          <a:xfrm flipH="1">
            <a:off x="1136941" y="3855076"/>
            <a:ext cx="627607" cy="1846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OpenFlow</a:t>
            </a:r>
          </a:p>
        </p:txBody>
      </p:sp>
      <p:sp>
        <p:nvSpPr>
          <p:cNvPr id="499" name="Shape 499"/>
          <p:cNvSpPr/>
          <p:nvPr/>
        </p:nvSpPr>
        <p:spPr>
          <a:xfrm>
            <a:off x="699518" y="1717742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00" name="Shape 500"/>
          <p:cNvSpPr/>
          <p:nvPr/>
        </p:nvSpPr>
        <p:spPr>
          <a:xfrm>
            <a:off x="3575807" y="3240950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01" name="Shape 501"/>
          <p:cNvSpPr/>
          <p:nvPr/>
        </p:nvSpPr>
        <p:spPr>
          <a:xfrm>
            <a:off x="2007084" y="3246939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502" name="Shape 502"/>
          <p:cNvGrpSpPr/>
          <p:nvPr/>
        </p:nvGrpSpPr>
        <p:grpSpPr>
          <a:xfrm>
            <a:off x="791536" y="4586965"/>
            <a:ext cx="2570655" cy="1848444"/>
            <a:chOff x="3596296" y="3662894"/>
            <a:chExt cx="2570655" cy="1248946"/>
          </a:xfrm>
        </p:grpSpPr>
        <p:sp>
          <p:nvSpPr>
            <p:cNvPr id="503" name="Shape 503"/>
            <p:cNvSpPr/>
            <p:nvPr/>
          </p:nvSpPr>
          <p:spPr>
            <a:xfrm>
              <a:off x="3596296" y="3662894"/>
              <a:ext cx="2563425" cy="1248946"/>
            </a:xfrm>
            <a:prstGeom prst="roundRect">
              <a:avLst>
                <a:gd fmla="val 6555" name="adj"/>
              </a:avLst>
            </a:prstGeom>
            <a:solidFill>
              <a:srgbClr val="BDFF53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Dragonflow</a:t>
              </a: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Controller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3635442" y="3950291"/>
              <a:ext cx="2480924" cy="909860"/>
            </a:xfrm>
            <a:prstGeom prst="roundRect">
              <a:avLst>
                <a:gd fmla="val 8292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t" bIns="60950" lIns="121900" rIns="12190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Abstraction Layer 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3716382" y="4199962"/>
              <a:ext cx="548639" cy="597338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L2</a:t>
              </a:r>
              <a:b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4297985" y="4199962"/>
              <a:ext cx="548639" cy="597338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L3</a:t>
              </a:r>
              <a:b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4879585" y="4199962"/>
              <a:ext cx="548639" cy="597338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Dist.</a:t>
              </a:r>
              <a:b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SNAT</a:t>
              </a:r>
              <a:b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</a:p>
          </p:txBody>
        </p:sp>
        <p:sp>
          <p:nvSpPr>
            <p:cNvPr id="508" name="Shape 508"/>
            <p:cNvSpPr/>
            <p:nvPr/>
          </p:nvSpPr>
          <p:spPr>
            <a:xfrm flipH="1">
              <a:off x="5461186" y="4199962"/>
              <a:ext cx="548639" cy="597338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</a:p>
          </p:txBody>
        </p:sp>
        <p:sp>
          <p:nvSpPr>
            <p:cNvPr id="509" name="Shape 509"/>
            <p:cNvSpPr/>
            <p:nvPr/>
          </p:nvSpPr>
          <p:spPr>
            <a:xfrm rot="5400000">
              <a:off x="6021989" y="3821663"/>
              <a:ext cx="151431" cy="138493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 rot="5400000">
              <a:off x="6021989" y="4590651"/>
              <a:ext cx="151431" cy="138493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1" name="Shape 511"/>
          <p:cNvSpPr/>
          <p:nvPr/>
        </p:nvSpPr>
        <p:spPr>
          <a:xfrm>
            <a:off x="2742965" y="3240950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512" name="Shape 512"/>
          <p:cNvCxnSpPr>
            <a:stCxn id="485" idx="2"/>
            <a:endCxn id="493" idx="0"/>
          </p:cNvCxnSpPr>
          <p:nvPr/>
        </p:nvCxnSpPr>
        <p:spPr>
          <a:xfrm>
            <a:off x="1267296" y="2415335"/>
            <a:ext cx="3900" cy="3615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3" name="Shape 513"/>
          <p:cNvCxnSpPr>
            <a:stCxn id="487" idx="2"/>
            <a:endCxn id="494" idx="0"/>
          </p:cNvCxnSpPr>
          <p:nvPr/>
        </p:nvCxnSpPr>
        <p:spPr>
          <a:xfrm flipH="1">
            <a:off x="3133005" y="2415335"/>
            <a:ext cx="600" cy="3621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aphicFrame>
        <p:nvGraphicFramePr>
          <p:cNvPr id="514" name="Shape 514"/>
          <p:cNvGraphicFramePr/>
          <p:nvPr/>
        </p:nvGraphicFramePr>
        <p:xfrm>
          <a:off x="6065707" y="429059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{D239B1A8-77F2-4A19-9295-78B5B4B98F0D}</a:tableStyleId>
              </a:tblPr>
              <a:tblGrid>
                <a:gridCol w="462500"/>
                <a:gridCol w="5033375"/>
              </a:tblGrid>
              <a:tr h="34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VM Send Packet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</a:tr>
              <a:tr h="34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Classify Flow as Internet (i.e. not on any of the internal</a:t>
                      </a: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routed networks)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</a:tr>
              <a:tr h="34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NAT function in OVS with the 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</a:tr>
              <a:tr h="34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Forward packet towards</a:t>
                      </a: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Internet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</a:tr>
              <a:tr h="34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Possibly, Internet</a:t>
                      </a: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Gateway does 2</a:t>
                      </a:r>
                      <a:r>
                        <a:rPr b="0" baseline="3000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</a:t>
                      </a: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NAT on Packet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</a:tr>
            </a:tbl>
          </a:graphicData>
        </a:graphic>
      </p:graphicFrame>
      <p:pic>
        <p:nvPicPr>
          <p:cNvPr descr="Image result for earth clipart" id="515" name="Shape 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3414" y="2728474"/>
            <a:ext cx="917446" cy="91285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/>
          <p:nvPr/>
        </p:nvSpPr>
        <p:spPr>
          <a:xfrm>
            <a:off x="4163642" y="2872011"/>
            <a:ext cx="1399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494429"/>
                </a:solidFill>
                <a:latin typeface="Arial Narrow"/>
                <a:ea typeface="Arial Narrow"/>
                <a:cs typeface="Arial Narrow"/>
                <a:sym typeface="Arial Narrow"/>
              </a:rPr>
              <a:t>To the Internet</a:t>
            </a:r>
          </a:p>
        </p:txBody>
      </p:sp>
      <p:cxnSp>
        <p:nvCxnSpPr>
          <p:cNvPr id="517" name="Shape 517"/>
          <p:cNvCxnSpPr>
            <a:stCxn id="515" idx="1"/>
            <a:endCxn id="486" idx="3"/>
          </p:cNvCxnSpPr>
          <p:nvPr/>
        </p:nvCxnSpPr>
        <p:spPr>
          <a:xfrm rot="10800000">
            <a:off x="3779414" y="3184903"/>
            <a:ext cx="49740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8" name="Shape 518"/>
          <p:cNvSpPr/>
          <p:nvPr/>
        </p:nvSpPr>
        <p:spPr>
          <a:xfrm>
            <a:off x="7142014" y="3240950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grpSp>
        <p:nvGrpSpPr>
          <p:cNvPr id="519" name="Shape 519"/>
          <p:cNvGrpSpPr/>
          <p:nvPr/>
        </p:nvGrpSpPr>
        <p:grpSpPr>
          <a:xfrm>
            <a:off x="3606391" y="4586965"/>
            <a:ext cx="1167692" cy="1848444"/>
            <a:chOff x="4333910" y="4515326"/>
            <a:chExt cx="1167692" cy="1248946"/>
          </a:xfrm>
        </p:grpSpPr>
        <p:sp>
          <p:nvSpPr>
            <p:cNvPr id="520" name="Shape 520"/>
            <p:cNvSpPr/>
            <p:nvPr/>
          </p:nvSpPr>
          <p:spPr>
            <a:xfrm>
              <a:off x="4333910" y="4515326"/>
              <a:ext cx="1167692" cy="1248946"/>
            </a:xfrm>
            <a:prstGeom prst="roundRect">
              <a:avLst>
                <a:gd fmla="val 5772" name="adj"/>
              </a:avLst>
            </a:prstGeom>
            <a:solidFill>
              <a:srgbClr val="BDFF53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Pluggable DB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Layer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4496905" y="5126442"/>
              <a:ext cx="841700" cy="468568"/>
            </a:xfrm>
            <a:prstGeom prst="can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rgbClr val="26262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b="1"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Distributed</a:t>
              </a:r>
            </a:p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b="1"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DB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DHCP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961864" y="3135988"/>
            <a:ext cx="294763" cy="26371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36866"/>
                </a:lnTo>
                <a:cubicBezTo>
                  <a:pt x="0" y="16505"/>
                  <a:pt x="14766" y="0"/>
                  <a:pt x="32983" y="0"/>
                </a:cubicBezTo>
                <a:lnTo>
                  <a:pt x="117947" y="0"/>
                </a:lnTo>
                <a:cubicBezTo>
                  <a:pt x="117532" y="1950"/>
                  <a:pt x="120000" y="1950"/>
                  <a:pt x="120000" y="1950"/>
                </a:cubicBezTo>
              </a:path>
            </a:pathLst>
          </a:custGeom>
          <a:noFill/>
          <a:ln cap="flat" cmpd="sng" w="381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024041" y="3194301"/>
            <a:ext cx="294763" cy="26371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36866"/>
                </a:lnTo>
                <a:cubicBezTo>
                  <a:pt x="0" y="16505"/>
                  <a:pt x="14766" y="0"/>
                  <a:pt x="32983" y="0"/>
                </a:cubicBezTo>
                <a:lnTo>
                  <a:pt x="117947" y="0"/>
                </a:lnTo>
                <a:cubicBezTo>
                  <a:pt x="117532" y="1950"/>
                  <a:pt x="120000" y="1950"/>
                  <a:pt x="120000" y="1950"/>
                </a:cubicBezTo>
              </a:path>
            </a:pathLst>
          </a:custGeom>
          <a:noFill/>
          <a:ln cap="flat" cmpd="sng" w="381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4090585" y="3258516"/>
            <a:ext cx="4320839" cy="3169291"/>
          </a:xfrm>
          <a:prstGeom prst="roundRect">
            <a:avLst>
              <a:gd fmla="val 2081" name="adj"/>
            </a:avLst>
          </a:prstGeom>
          <a:solidFill>
            <a:srgbClr val="938953"/>
          </a:solidFill>
          <a:ln cap="flat" cmpd="sng" w="381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Node</a:t>
            </a:r>
          </a:p>
        </p:txBody>
      </p:sp>
      <p:sp>
        <p:nvSpPr>
          <p:cNvPr id="535" name="Shape 535"/>
          <p:cNvSpPr txBox="1"/>
          <p:nvPr>
            <p:ph type="title"/>
          </p:nvPr>
        </p:nvSpPr>
        <p:spPr>
          <a:xfrm>
            <a:off x="784800" y="19066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in Neutron</a:t>
            </a:r>
          </a:p>
        </p:txBody>
      </p:sp>
      <p:sp>
        <p:nvSpPr>
          <p:cNvPr id="536" name="Shape 536"/>
          <p:cNvSpPr/>
          <p:nvPr/>
        </p:nvSpPr>
        <p:spPr>
          <a:xfrm>
            <a:off x="6241171" y="3591028"/>
            <a:ext cx="1969833" cy="85653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</a:t>
            </a:r>
            <a:b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</a:p>
        </p:txBody>
      </p:sp>
      <p:cxnSp>
        <p:nvCxnSpPr>
          <p:cNvPr id="537" name="Shape 537"/>
          <p:cNvCxnSpPr>
            <a:endCxn id="536" idx="1"/>
          </p:cNvCxnSpPr>
          <p:nvPr/>
        </p:nvCxnSpPr>
        <p:spPr>
          <a:xfrm flipH="1" rot="10800000">
            <a:off x="5436571" y="4019297"/>
            <a:ext cx="804600" cy="521100"/>
          </a:xfrm>
          <a:prstGeom prst="curvedConnector2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lg" w="lg" type="triangle"/>
            <a:tailEnd len="med" w="med" type="oval"/>
          </a:ln>
        </p:spPr>
      </p:cxnSp>
      <p:sp>
        <p:nvSpPr>
          <p:cNvPr descr="Image result for Dnsmasq" id="538" name="Shape 538"/>
          <p:cNvSpPr/>
          <p:nvPr/>
        </p:nvSpPr>
        <p:spPr>
          <a:xfrm>
            <a:off x="-2842499" y="190052"/>
            <a:ext cx="4063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4090585" y="1459254"/>
            <a:ext cx="4320839" cy="520700"/>
          </a:xfrm>
          <a:prstGeom prst="roundRect">
            <a:avLst>
              <a:gd fmla="val 16667" name="adj"/>
            </a:avLst>
          </a:prstGeom>
          <a:solidFill>
            <a:srgbClr val="938953"/>
          </a:solidFill>
          <a:ln cap="flat" cmpd="sng" w="38100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Neutron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Server</a:t>
            </a:r>
          </a:p>
        </p:txBody>
      </p:sp>
      <p:cxnSp>
        <p:nvCxnSpPr>
          <p:cNvPr id="540" name="Shape 540"/>
          <p:cNvCxnSpPr>
            <a:stCxn id="539" idx="3"/>
          </p:cNvCxnSpPr>
          <p:nvPr/>
        </p:nvCxnSpPr>
        <p:spPr>
          <a:xfrm flipH="1">
            <a:off x="5178024" y="1719604"/>
            <a:ext cx="3233400" cy="873900"/>
          </a:xfrm>
          <a:prstGeom prst="bentConnector5">
            <a:avLst>
              <a:gd fmla="val -7070" name="adj1"/>
              <a:gd fmla="val 54993" name="adj2"/>
              <a:gd fmla="val 107067" name="adj3"/>
            </a:avLst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1" name="Shape 541"/>
          <p:cNvCxnSpPr>
            <a:endCxn id="536" idx="0"/>
          </p:cNvCxnSpPr>
          <p:nvPr/>
        </p:nvCxnSpPr>
        <p:spPr>
          <a:xfrm rot="5400000">
            <a:off x="6793338" y="3026278"/>
            <a:ext cx="997500" cy="132000"/>
          </a:xfrm>
          <a:prstGeom prst="bentConnector4">
            <a:avLst>
              <a:gd fmla="val -14" name="adj1"/>
              <a:gd fmla="val 71" name="adj2"/>
            </a:avLst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542" name="Shape 542"/>
          <p:cNvGrpSpPr/>
          <p:nvPr/>
        </p:nvGrpSpPr>
        <p:grpSpPr>
          <a:xfrm>
            <a:off x="5178119" y="2420421"/>
            <a:ext cx="2179875" cy="345930"/>
            <a:chOff x="4512132" y="2420422"/>
            <a:chExt cx="2179875" cy="345931"/>
          </a:xfrm>
        </p:grpSpPr>
        <p:grpSp>
          <p:nvGrpSpPr>
            <p:cNvPr id="543" name="Shape 543"/>
            <p:cNvGrpSpPr/>
            <p:nvPr/>
          </p:nvGrpSpPr>
          <p:grpSpPr>
            <a:xfrm>
              <a:off x="4512132" y="2420422"/>
              <a:ext cx="2179875" cy="345931"/>
              <a:chOff x="5284923" y="2091758"/>
              <a:chExt cx="2179875" cy="345931"/>
            </a:xfrm>
          </p:grpSpPr>
          <p:sp>
            <p:nvSpPr>
              <p:cNvPr id="544" name="Shape 544"/>
              <p:cNvSpPr/>
              <p:nvPr/>
            </p:nvSpPr>
            <p:spPr>
              <a:xfrm>
                <a:off x="5284923" y="2091758"/>
                <a:ext cx="949894" cy="345931"/>
              </a:xfrm>
              <a:prstGeom prst="flowChartMagneticDrum">
                <a:avLst/>
              </a:prstGeom>
              <a:solidFill>
                <a:schemeClr val="dk1"/>
              </a:solidFill>
              <a:ln cap="flat" cmpd="sng" w="57150">
                <a:solidFill>
                  <a:srgbClr val="3F3F3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5884496" y="2091758"/>
                <a:ext cx="949894" cy="345931"/>
              </a:xfrm>
              <a:prstGeom prst="flowChartMagneticDrum">
                <a:avLst/>
              </a:prstGeom>
              <a:solidFill>
                <a:schemeClr val="dk1"/>
              </a:solidFill>
              <a:ln cap="flat" cmpd="sng" w="57150">
                <a:solidFill>
                  <a:srgbClr val="3F3F3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Shape 546"/>
              <p:cNvSpPr/>
              <p:nvPr/>
            </p:nvSpPr>
            <p:spPr>
              <a:xfrm>
                <a:off x="6514903" y="2091758"/>
                <a:ext cx="949894" cy="345931"/>
              </a:xfrm>
              <a:prstGeom prst="flowChartMagneticDrum">
                <a:avLst/>
              </a:prstGeom>
              <a:solidFill>
                <a:schemeClr val="dk1"/>
              </a:solidFill>
              <a:ln cap="flat" cmpd="sng" w="57150">
                <a:solidFill>
                  <a:srgbClr val="3F3F3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7" name="Shape 547"/>
            <p:cNvGrpSpPr/>
            <p:nvPr/>
          </p:nvGrpSpPr>
          <p:grpSpPr>
            <a:xfrm>
              <a:off x="4512132" y="2420422"/>
              <a:ext cx="2179875" cy="345931"/>
              <a:chOff x="5284923" y="2091758"/>
              <a:chExt cx="2179875" cy="345931"/>
            </a:xfrm>
          </p:grpSpPr>
          <p:sp>
            <p:nvSpPr>
              <p:cNvPr id="548" name="Shape 548"/>
              <p:cNvSpPr/>
              <p:nvPr/>
            </p:nvSpPr>
            <p:spPr>
              <a:xfrm>
                <a:off x="5284923" y="2091758"/>
                <a:ext cx="949894" cy="345931"/>
              </a:xfrm>
              <a:prstGeom prst="flowChartMagneticDrum">
                <a:avLst/>
              </a:prstGeom>
              <a:solidFill>
                <a:srgbClr val="667F34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5884496" y="2091758"/>
                <a:ext cx="949894" cy="345931"/>
              </a:xfrm>
              <a:prstGeom prst="flowChartMagneticDrum">
                <a:avLst/>
              </a:prstGeom>
              <a:solidFill>
                <a:srgbClr val="667F34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Shape 550"/>
              <p:cNvSpPr/>
              <p:nvPr/>
            </p:nvSpPr>
            <p:spPr>
              <a:xfrm>
                <a:off x="6514903" y="2091758"/>
                <a:ext cx="949894" cy="345931"/>
              </a:xfrm>
              <a:prstGeom prst="flowChartMagneticDrum">
                <a:avLst/>
              </a:prstGeom>
              <a:solidFill>
                <a:srgbClr val="667F34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Shape 551"/>
              <p:cNvSpPr/>
              <p:nvPr/>
            </p:nvSpPr>
            <p:spPr>
              <a:xfrm>
                <a:off x="5649464" y="2115568"/>
                <a:ext cx="1398394" cy="318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467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Message Queue</a:t>
                </a:r>
              </a:p>
            </p:txBody>
          </p:sp>
        </p:grpSp>
      </p:grpSp>
      <p:sp>
        <p:nvSpPr>
          <p:cNvPr id="552" name="Shape 552"/>
          <p:cNvSpPr txBox="1"/>
          <p:nvPr/>
        </p:nvSpPr>
        <p:spPr>
          <a:xfrm>
            <a:off x="647112" y="2079044"/>
            <a:ext cx="2666949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  <a:p>
            <a:pPr indent="-285744" lvl="0" marL="285744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 Tenants</a:t>
            </a:r>
          </a:p>
          <a:p>
            <a:pPr indent="-285744" lvl="0" marL="285744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vNet / tenant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 DHCP Servers</a:t>
            </a:r>
          </a:p>
        </p:txBody>
      </p:sp>
      <p:sp>
        <p:nvSpPr>
          <p:cNvPr id="553" name="Shape 553"/>
          <p:cNvSpPr/>
          <p:nvPr/>
        </p:nvSpPr>
        <p:spPr>
          <a:xfrm>
            <a:off x="4497735" y="4306130"/>
            <a:ext cx="294763" cy="26371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36866"/>
                </a:lnTo>
                <a:cubicBezTo>
                  <a:pt x="0" y="16505"/>
                  <a:pt x="14766" y="0"/>
                  <a:pt x="32983" y="0"/>
                </a:cubicBezTo>
                <a:lnTo>
                  <a:pt x="117947" y="0"/>
                </a:lnTo>
                <a:cubicBezTo>
                  <a:pt x="117532" y="1950"/>
                  <a:pt x="120000" y="1950"/>
                  <a:pt x="120000" y="1950"/>
                </a:cubicBezTo>
              </a:path>
            </a:pathLst>
          </a:custGeom>
          <a:noFill/>
          <a:ln cap="flat" cmpd="sng" w="25400">
            <a:solidFill>
              <a:srgbClr val="49442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67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4579930" y="4384244"/>
            <a:ext cx="294763" cy="26371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36866"/>
                </a:lnTo>
                <a:cubicBezTo>
                  <a:pt x="0" y="16505"/>
                  <a:pt x="14766" y="0"/>
                  <a:pt x="32983" y="0"/>
                </a:cubicBezTo>
                <a:lnTo>
                  <a:pt x="117947" y="0"/>
                </a:lnTo>
                <a:cubicBezTo>
                  <a:pt x="117532" y="1950"/>
                  <a:pt x="120000" y="1950"/>
                  <a:pt x="120000" y="1950"/>
                </a:cubicBezTo>
              </a:path>
            </a:pathLst>
          </a:custGeom>
          <a:noFill/>
          <a:ln cap="flat" cmpd="sng" w="25400">
            <a:solidFill>
              <a:srgbClr val="49442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67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4662126" y="4462357"/>
            <a:ext cx="294763" cy="26371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36866"/>
                </a:lnTo>
                <a:cubicBezTo>
                  <a:pt x="0" y="16505"/>
                  <a:pt x="14766" y="0"/>
                  <a:pt x="32983" y="0"/>
                </a:cubicBezTo>
                <a:lnTo>
                  <a:pt x="117947" y="0"/>
                </a:lnTo>
                <a:cubicBezTo>
                  <a:pt x="117532" y="1950"/>
                  <a:pt x="120000" y="1950"/>
                  <a:pt x="120000" y="1950"/>
                </a:cubicBezTo>
              </a:path>
            </a:pathLst>
          </a:custGeom>
          <a:noFill/>
          <a:ln cap="flat" cmpd="sng" w="25400">
            <a:solidFill>
              <a:srgbClr val="49442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67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4744321" y="4540469"/>
            <a:ext cx="1384416" cy="1527295"/>
          </a:xfrm>
          <a:prstGeom prst="roundRect">
            <a:avLst>
              <a:gd fmla="val 5480" name="adj"/>
            </a:avLst>
          </a:prstGeom>
          <a:solidFill>
            <a:srgbClr val="BFBFBF"/>
          </a:solidFill>
          <a:ln cap="flat" cmpd="sng" w="25400">
            <a:solidFill>
              <a:srgbClr val="49442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67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DHCP 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67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namespace </a:t>
            </a:r>
          </a:p>
        </p:txBody>
      </p:sp>
      <p:sp>
        <p:nvSpPr>
          <p:cNvPr id="557" name="Shape 557"/>
          <p:cNvSpPr/>
          <p:nvPr/>
        </p:nvSpPr>
        <p:spPr>
          <a:xfrm>
            <a:off x="4960217" y="5341219"/>
            <a:ext cx="952623" cy="353061"/>
          </a:xfrm>
          <a:prstGeom prst="roundRect">
            <a:avLst>
              <a:gd fmla="val 16667" name="adj"/>
            </a:avLst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dnsmasq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" name="Shape 563"/>
          <p:cNvGraphicFramePr/>
          <p:nvPr/>
        </p:nvGraphicFramePr>
        <p:xfrm>
          <a:off x="6065707" y="429059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{D239B1A8-77F2-4A19-9295-78B5B4B98F0D}</a:tableStyleId>
              </a:tblPr>
              <a:tblGrid>
                <a:gridCol w="462500"/>
                <a:gridCol w="5033375"/>
              </a:tblGrid>
              <a:tr h="34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VM Send DHCP_DISCOVER</a:t>
                      </a: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</a:tr>
              <a:tr h="34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Classify Flow as DHCP,</a:t>
                      </a: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Forward to Controller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</a:tr>
              <a:tr h="34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DHCP App sends DHCP_OFFER back to VM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</a:tr>
              <a:tr h="34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VM Send DHCP_REQUEST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</a:tr>
              <a:tr h="34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Classify Flow as DHCP,</a:t>
                      </a: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Forward to Controller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</a:tr>
              <a:tr h="583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DHCP App populates</a:t>
                      </a: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DHCP_OPTIONS from DB/CFG a</a:t>
                      </a: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 send</a:t>
                      </a:r>
                      <a:r>
                        <a:rPr b="0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DHCP_ACK</a:t>
                      </a:r>
                    </a:p>
                  </a:txBody>
                  <a:tcPr marT="45725" marB="45725" marR="121925" marL="121925">
                    <a:solidFill>
                      <a:srgbClr val="3F3F3F"/>
                    </a:solidFill>
                  </a:tcPr>
                </a:tc>
              </a:tr>
            </a:tbl>
          </a:graphicData>
        </a:graphic>
      </p:graphicFrame>
      <p:sp>
        <p:nvSpPr>
          <p:cNvPr id="564" name="Shape 564"/>
          <p:cNvSpPr txBox="1"/>
          <p:nvPr>
            <p:ph type="title"/>
          </p:nvPr>
        </p:nvSpPr>
        <p:spPr>
          <a:xfrm>
            <a:off x="830683" y="13583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DHCP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in Dragonflow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6218830" y="4115492"/>
            <a:ext cx="6565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10557749" y="4115492"/>
            <a:ext cx="6386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6311692" y="4085510"/>
            <a:ext cx="474117" cy="461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8" name="Shape 568"/>
          <p:cNvGrpSpPr/>
          <p:nvPr/>
        </p:nvGrpSpPr>
        <p:grpSpPr>
          <a:xfrm>
            <a:off x="6218829" y="1601096"/>
            <a:ext cx="5342747" cy="2514454"/>
            <a:chOff x="5711957" y="1385195"/>
            <a:chExt cx="5342745" cy="2514454"/>
          </a:xfrm>
        </p:grpSpPr>
        <p:cxnSp>
          <p:nvCxnSpPr>
            <p:cNvPr id="569" name="Shape 569"/>
            <p:cNvCxnSpPr>
              <a:stCxn id="570" idx="2"/>
              <a:endCxn id="567" idx="0"/>
            </p:cNvCxnSpPr>
            <p:nvPr/>
          </p:nvCxnSpPr>
          <p:spPr>
            <a:xfrm>
              <a:off x="6040252" y="1723750"/>
              <a:ext cx="1500" cy="2145900"/>
            </a:xfrm>
            <a:prstGeom prst="straightConnector1">
              <a:avLst/>
            </a:prstGeom>
            <a:noFill/>
            <a:ln cap="flat" cmpd="sng" w="38100">
              <a:solidFill>
                <a:srgbClr val="927AAF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Shape 571"/>
            <p:cNvCxnSpPr>
              <a:stCxn id="572" idx="2"/>
              <a:endCxn id="566" idx="0"/>
            </p:cNvCxnSpPr>
            <p:nvPr/>
          </p:nvCxnSpPr>
          <p:spPr>
            <a:xfrm>
              <a:off x="10370201" y="1723750"/>
              <a:ext cx="0" cy="2175900"/>
            </a:xfrm>
            <a:prstGeom prst="straightConnector1">
              <a:avLst/>
            </a:prstGeom>
            <a:noFill/>
            <a:ln cap="flat" cmpd="sng" w="38100">
              <a:solidFill>
                <a:srgbClr val="927AAF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573" name="Shape 573"/>
            <p:cNvSpPr/>
            <p:nvPr/>
          </p:nvSpPr>
          <p:spPr>
            <a:xfrm rot="493387">
              <a:off x="6900941" y="2020235"/>
              <a:ext cx="2596362" cy="38578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DHCP DISCOVER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5711957" y="1385195"/>
              <a:ext cx="656590" cy="338554"/>
            </a:xfrm>
            <a:prstGeom prst="roundRect">
              <a:avLst>
                <a:gd fmla="val 16667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0" lIns="121900" rIns="12190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lang="en-US" sz="18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VM</a:t>
              </a:r>
            </a:p>
          </p:txBody>
        </p:sp>
        <p:sp>
          <p:nvSpPr>
            <p:cNvPr id="572" name="Shape 572"/>
            <p:cNvSpPr/>
            <p:nvPr/>
          </p:nvSpPr>
          <p:spPr>
            <a:xfrm>
              <a:off x="9685700" y="1385195"/>
              <a:ext cx="1369002" cy="338554"/>
            </a:xfrm>
            <a:prstGeom prst="roundRect">
              <a:avLst>
                <a:gd fmla="val 16667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0" lIns="121900" rIns="12190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lang="en-US" sz="18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SERVER</a:t>
              </a:r>
            </a:p>
          </p:txBody>
        </p:sp>
        <p:sp>
          <p:nvSpPr>
            <p:cNvPr id="574" name="Shape 574"/>
            <p:cNvSpPr/>
            <p:nvPr/>
          </p:nvSpPr>
          <p:spPr>
            <a:xfrm flipH="1" rot="-166552">
              <a:off x="6842873" y="2431197"/>
              <a:ext cx="2596363" cy="385783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DHCP OFFER </a:t>
              </a:r>
            </a:p>
          </p:txBody>
        </p:sp>
        <p:sp>
          <p:nvSpPr>
            <p:cNvPr id="575" name="Shape 575"/>
            <p:cNvSpPr/>
            <p:nvPr/>
          </p:nvSpPr>
          <p:spPr>
            <a:xfrm rot="230808">
              <a:off x="6932991" y="2798429"/>
              <a:ext cx="2596363" cy="385783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DHCPREQUEST</a:t>
              </a:r>
            </a:p>
          </p:txBody>
        </p:sp>
        <p:sp>
          <p:nvSpPr>
            <p:cNvPr id="576" name="Shape 576"/>
            <p:cNvSpPr/>
            <p:nvPr/>
          </p:nvSpPr>
          <p:spPr>
            <a:xfrm flipH="1" rot="-285415">
              <a:off x="6877057" y="3238735"/>
              <a:ext cx="2596362" cy="38578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DHCPACK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5843267" y="1886525"/>
              <a:ext cx="375560" cy="3760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60925" lIns="121875" rIns="121875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10194057" y="2406146"/>
              <a:ext cx="375560" cy="3760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60925" lIns="121875" rIns="121875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579" name="Shape 579"/>
            <p:cNvSpPr/>
            <p:nvPr/>
          </p:nvSpPr>
          <p:spPr>
            <a:xfrm>
              <a:off x="5843267" y="2681916"/>
              <a:ext cx="375560" cy="3760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60925" lIns="121875" rIns="121875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10194057" y="3132483"/>
              <a:ext cx="375560" cy="3760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60925" lIns="121875" rIns="121875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cxnSp>
          <p:nvCxnSpPr>
            <p:cNvPr id="581" name="Shape 581"/>
            <p:cNvCxnSpPr/>
            <p:nvPr/>
          </p:nvCxnSpPr>
          <p:spPr>
            <a:xfrm>
              <a:off x="6280983" y="2124953"/>
              <a:ext cx="3850916" cy="418844"/>
            </a:xfrm>
            <a:prstGeom prst="straightConnector1">
              <a:avLst/>
            </a:prstGeom>
            <a:noFill/>
            <a:ln cap="flat" cmpd="sng" w="38100">
              <a:solidFill>
                <a:srgbClr val="927AA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582" name="Shape 582"/>
            <p:cNvCxnSpPr/>
            <p:nvPr/>
          </p:nvCxnSpPr>
          <p:spPr>
            <a:xfrm flipH="1">
              <a:off x="6280984" y="2644574"/>
              <a:ext cx="3850917" cy="154255"/>
            </a:xfrm>
            <a:prstGeom prst="straightConnector1">
              <a:avLst/>
            </a:prstGeom>
            <a:noFill/>
            <a:ln cap="flat" cmpd="sng" w="38100">
              <a:solidFill>
                <a:srgbClr val="927AA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583" name="Shape 583"/>
            <p:cNvCxnSpPr/>
            <p:nvPr/>
          </p:nvCxnSpPr>
          <p:spPr>
            <a:xfrm>
              <a:off x="6280983" y="2988877"/>
              <a:ext cx="3850917" cy="224259"/>
            </a:xfrm>
            <a:prstGeom prst="straightConnector1">
              <a:avLst/>
            </a:prstGeom>
            <a:noFill/>
            <a:ln cap="flat" cmpd="sng" w="38100">
              <a:solidFill>
                <a:srgbClr val="927AA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584" name="Shape 584"/>
            <p:cNvCxnSpPr/>
            <p:nvPr/>
          </p:nvCxnSpPr>
          <p:spPr>
            <a:xfrm flipH="1">
              <a:off x="6302640" y="3407119"/>
              <a:ext cx="3829259" cy="252952"/>
            </a:xfrm>
            <a:prstGeom prst="straightConnector1">
              <a:avLst/>
            </a:prstGeom>
            <a:noFill/>
            <a:ln cap="flat" cmpd="sng" w="38100">
              <a:solidFill>
                <a:srgbClr val="927AA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585" name="Shape 585"/>
            <p:cNvSpPr/>
            <p:nvPr/>
          </p:nvSpPr>
          <p:spPr>
            <a:xfrm>
              <a:off x="5843267" y="3472030"/>
              <a:ext cx="375560" cy="3760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60925" lIns="121875" rIns="121875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</p:grpSp>
      <p:sp>
        <p:nvSpPr>
          <p:cNvPr id="586" name="Shape 586"/>
          <p:cNvSpPr/>
          <p:nvPr/>
        </p:nvSpPr>
        <p:spPr>
          <a:xfrm>
            <a:off x="409578" y="1444775"/>
            <a:ext cx="4793358" cy="5305274"/>
          </a:xfrm>
          <a:prstGeom prst="roundRect">
            <a:avLst>
              <a:gd fmla="val 355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Node </a:t>
            </a:r>
          </a:p>
        </p:txBody>
      </p:sp>
      <p:sp>
        <p:nvSpPr>
          <p:cNvPr id="587" name="Shape 587"/>
          <p:cNvSpPr/>
          <p:nvPr/>
        </p:nvSpPr>
        <p:spPr>
          <a:xfrm>
            <a:off x="607631" y="4115494"/>
            <a:ext cx="4360872" cy="2436927"/>
          </a:xfrm>
          <a:prstGeom prst="roundRect">
            <a:avLst>
              <a:gd fmla="val 6571" name="adj"/>
            </a:avLst>
          </a:prstGeom>
          <a:solidFill>
            <a:srgbClr val="FFFFFF"/>
          </a:solidFill>
          <a:ln cap="flat" cmpd="sng" w="9525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Dragonflow</a:t>
            </a:r>
          </a:p>
        </p:txBody>
      </p:sp>
      <p:sp>
        <p:nvSpPr>
          <p:cNvPr id="588" name="Shape 588"/>
          <p:cNvSpPr/>
          <p:nvPr/>
        </p:nvSpPr>
        <p:spPr>
          <a:xfrm>
            <a:off x="887298" y="1853676"/>
            <a:ext cx="759995" cy="56165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VM</a:t>
            </a:r>
          </a:p>
        </p:txBody>
      </p:sp>
      <p:sp>
        <p:nvSpPr>
          <p:cNvPr id="589" name="Shape 589"/>
          <p:cNvSpPr/>
          <p:nvPr/>
        </p:nvSpPr>
        <p:spPr>
          <a:xfrm>
            <a:off x="623393" y="2611248"/>
            <a:ext cx="3155923" cy="1147313"/>
          </a:xfrm>
          <a:prstGeom prst="roundRect">
            <a:avLst>
              <a:gd fmla="val 7458" name="adj"/>
            </a:avLst>
          </a:prstGeom>
          <a:solidFill>
            <a:srgbClr val="49442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OVS</a:t>
            </a:r>
          </a:p>
        </p:txBody>
      </p:sp>
      <p:sp>
        <p:nvSpPr>
          <p:cNvPr id="590" name="Shape 590"/>
          <p:cNvSpPr/>
          <p:nvPr/>
        </p:nvSpPr>
        <p:spPr>
          <a:xfrm>
            <a:off x="2753607" y="1853676"/>
            <a:ext cx="759995" cy="56165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VM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022036" y="2489593"/>
            <a:ext cx="2872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3167176" y="2509022"/>
            <a:ext cx="2872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593" name="Shape 593"/>
          <p:cNvGrpSpPr/>
          <p:nvPr/>
        </p:nvGrpSpPr>
        <p:grpSpPr>
          <a:xfrm>
            <a:off x="891870" y="2776868"/>
            <a:ext cx="2620357" cy="581172"/>
            <a:chOff x="1493225" y="2637165"/>
            <a:chExt cx="2620357" cy="581172"/>
          </a:xfrm>
        </p:grpSpPr>
        <p:grpSp>
          <p:nvGrpSpPr>
            <p:cNvPr id="594" name="Shape 594"/>
            <p:cNvGrpSpPr/>
            <p:nvPr/>
          </p:nvGrpSpPr>
          <p:grpSpPr>
            <a:xfrm>
              <a:off x="1493225" y="2637165"/>
              <a:ext cx="2620357" cy="581172"/>
              <a:chOff x="1493225" y="2865765"/>
              <a:chExt cx="2620357" cy="581172"/>
            </a:xfrm>
          </p:grpSpPr>
          <p:sp>
            <p:nvSpPr>
              <p:cNvPr id="595" name="Shape 595"/>
              <p:cNvSpPr/>
              <p:nvPr/>
            </p:nvSpPr>
            <p:spPr>
              <a:xfrm>
                <a:off x="1791038" y="3072711"/>
                <a:ext cx="2010365" cy="374226"/>
              </a:xfrm>
              <a:prstGeom prst="roundRect">
                <a:avLst>
                  <a:gd fmla="val 16667" name="adj"/>
                </a:avLst>
              </a:prstGeom>
              <a:solidFill>
                <a:srgbClr val="FFFF00"/>
              </a:solidFill>
              <a:ln cap="flat" cmpd="sng" w="9525">
                <a:solidFill>
                  <a:srgbClr val="26262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br-int</a:t>
                </a:r>
              </a:p>
            </p:txBody>
          </p:sp>
          <p:sp>
            <p:nvSpPr>
              <p:cNvPr id="596" name="Shape 596"/>
              <p:cNvSpPr/>
              <p:nvPr/>
            </p:nvSpPr>
            <p:spPr>
              <a:xfrm>
                <a:off x="1493225" y="2865765"/>
                <a:ext cx="758620" cy="338932"/>
              </a:xfrm>
              <a:prstGeom prst="roundRect">
                <a:avLst>
                  <a:gd fmla="val 16667" name="adj"/>
                </a:avLst>
              </a:prstGeom>
              <a:solidFill>
                <a:srgbClr val="14D0FF"/>
              </a:solidFill>
              <a:ln cap="flat" cmpd="sng" w="9525">
                <a:solidFill>
                  <a:srgbClr val="26262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4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qvoXXX</a:t>
                </a:r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3354962" y="2866242"/>
                <a:ext cx="758620" cy="338932"/>
              </a:xfrm>
              <a:prstGeom prst="roundRect">
                <a:avLst>
                  <a:gd fmla="val 16667" name="adj"/>
                </a:avLst>
              </a:prstGeom>
              <a:solidFill>
                <a:srgbClr val="14D0FF"/>
              </a:solidFill>
              <a:ln cap="flat" cmpd="sng" w="9525">
                <a:solidFill>
                  <a:srgbClr val="26262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4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qvoXXX</a:t>
                </a:r>
              </a:p>
            </p:txBody>
          </p:sp>
        </p:grpSp>
        <p:sp>
          <p:nvSpPr>
            <p:cNvPr id="598" name="Shape 598"/>
            <p:cNvSpPr/>
            <p:nvPr/>
          </p:nvSpPr>
          <p:spPr>
            <a:xfrm rot="10800000">
              <a:off x="1893619" y="3002443"/>
              <a:ext cx="305262" cy="204575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9" name="Shape 599"/>
          <p:cNvSpPr/>
          <p:nvPr/>
        </p:nvSpPr>
        <p:spPr>
          <a:xfrm>
            <a:off x="1157848" y="4604555"/>
            <a:ext cx="594868" cy="398661"/>
          </a:xfrm>
          <a:prstGeom prst="triangle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0" name="Shape 600"/>
          <p:cNvCxnSpPr>
            <a:stCxn id="599" idx="0"/>
            <a:endCxn id="598" idx="0"/>
          </p:cNvCxnSpPr>
          <p:nvPr/>
        </p:nvCxnSpPr>
        <p:spPr>
          <a:xfrm rot="10800000">
            <a:off x="1444782" y="3346655"/>
            <a:ext cx="10500" cy="125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lg" w="lg" type="triangle"/>
          </a:ln>
        </p:spPr>
      </p:cxnSp>
      <p:sp>
        <p:nvSpPr>
          <p:cNvPr id="601" name="Shape 601"/>
          <p:cNvSpPr/>
          <p:nvPr/>
        </p:nvSpPr>
        <p:spPr>
          <a:xfrm flipH="1">
            <a:off x="1136941" y="3855076"/>
            <a:ext cx="627607" cy="1846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OpenFlow</a:t>
            </a:r>
          </a:p>
        </p:txBody>
      </p:sp>
      <p:sp>
        <p:nvSpPr>
          <p:cNvPr id="602" name="Shape 602"/>
          <p:cNvSpPr/>
          <p:nvPr/>
        </p:nvSpPr>
        <p:spPr>
          <a:xfrm>
            <a:off x="699518" y="1717742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03" name="Shape 603"/>
          <p:cNvSpPr/>
          <p:nvPr/>
        </p:nvSpPr>
        <p:spPr>
          <a:xfrm>
            <a:off x="699518" y="2167997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04" name="Shape 604"/>
          <p:cNvSpPr/>
          <p:nvPr/>
        </p:nvSpPr>
        <p:spPr>
          <a:xfrm>
            <a:off x="2007084" y="3246939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05" name="Shape 605"/>
          <p:cNvSpPr/>
          <p:nvPr/>
        </p:nvSpPr>
        <p:spPr>
          <a:xfrm>
            <a:off x="2007084" y="3627575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06" name="Shape 606"/>
          <p:cNvSpPr/>
          <p:nvPr/>
        </p:nvSpPr>
        <p:spPr>
          <a:xfrm>
            <a:off x="1438320" y="2167997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grpSp>
        <p:nvGrpSpPr>
          <p:cNvPr id="607" name="Shape 607"/>
          <p:cNvGrpSpPr/>
          <p:nvPr/>
        </p:nvGrpSpPr>
        <p:grpSpPr>
          <a:xfrm>
            <a:off x="791536" y="4586965"/>
            <a:ext cx="2570655" cy="1848444"/>
            <a:chOff x="3596296" y="3662894"/>
            <a:chExt cx="2570655" cy="1248946"/>
          </a:xfrm>
        </p:grpSpPr>
        <p:sp>
          <p:nvSpPr>
            <p:cNvPr id="608" name="Shape 608"/>
            <p:cNvSpPr/>
            <p:nvPr/>
          </p:nvSpPr>
          <p:spPr>
            <a:xfrm>
              <a:off x="3596296" y="3662894"/>
              <a:ext cx="2563425" cy="1248946"/>
            </a:xfrm>
            <a:prstGeom prst="roundRect">
              <a:avLst>
                <a:gd fmla="val 6555" name="adj"/>
              </a:avLst>
            </a:prstGeom>
            <a:solidFill>
              <a:srgbClr val="BDFF53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Dragonflow</a:t>
              </a: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Controller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3635442" y="3950291"/>
              <a:ext cx="2480924" cy="909860"/>
            </a:xfrm>
            <a:prstGeom prst="roundRect">
              <a:avLst>
                <a:gd fmla="val 8292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t" bIns="60950" lIns="121900" rIns="12190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Abstraction Layer 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3716382" y="4199962"/>
              <a:ext cx="548639" cy="597338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L2</a:t>
              </a:r>
              <a:b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4297985" y="4199962"/>
              <a:ext cx="548639" cy="597338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L3</a:t>
              </a:r>
              <a:b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4879585" y="4199962"/>
              <a:ext cx="548639" cy="597338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DHCP</a:t>
              </a:r>
              <a:b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</a:p>
          </p:txBody>
        </p:sp>
        <p:sp>
          <p:nvSpPr>
            <p:cNvPr id="613" name="Shape 613"/>
            <p:cNvSpPr/>
            <p:nvPr/>
          </p:nvSpPr>
          <p:spPr>
            <a:xfrm flipH="1">
              <a:off x="5461186" y="4199962"/>
              <a:ext cx="548639" cy="597338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</a:p>
          </p:txBody>
        </p:sp>
        <p:sp>
          <p:nvSpPr>
            <p:cNvPr id="614" name="Shape 614"/>
            <p:cNvSpPr/>
            <p:nvPr/>
          </p:nvSpPr>
          <p:spPr>
            <a:xfrm rot="5400000">
              <a:off x="6021989" y="3821663"/>
              <a:ext cx="151431" cy="138493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 rot="5400000">
              <a:off x="6021989" y="4590651"/>
              <a:ext cx="151431" cy="138493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6" name="Shape 616"/>
          <p:cNvSpPr/>
          <p:nvPr/>
        </p:nvSpPr>
        <p:spPr>
          <a:xfrm>
            <a:off x="2516682" y="6176342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17" name="Shape 617"/>
          <p:cNvSpPr/>
          <p:nvPr/>
        </p:nvSpPr>
        <p:spPr>
          <a:xfrm>
            <a:off x="1854089" y="6176342"/>
            <a:ext cx="375560" cy="3760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pSp>
        <p:nvGrpSpPr>
          <p:cNvPr id="618" name="Shape 618"/>
          <p:cNvGrpSpPr/>
          <p:nvPr/>
        </p:nvGrpSpPr>
        <p:grpSpPr>
          <a:xfrm>
            <a:off x="3606391" y="4586965"/>
            <a:ext cx="1167692" cy="1848444"/>
            <a:chOff x="4333910" y="4515326"/>
            <a:chExt cx="1167692" cy="1248946"/>
          </a:xfrm>
        </p:grpSpPr>
        <p:sp>
          <p:nvSpPr>
            <p:cNvPr id="619" name="Shape 619"/>
            <p:cNvSpPr/>
            <p:nvPr/>
          </p:nvSpPr>
          <p:spPr>
            <a:xfrm>
              <a:off x="4333910" y="4515326"/>
              <a:ext cx="1167692" cy="1248946"/>
            </a:xfrm>
            <a:prstGeom prst="roundRect">
              <a:avLst>
                <a:gd fmla="val 5772" name="adj"/>
              </a:avLst>
            </a:prstGeom>
            <a:solidFill>
              <a:srgbClr val="BDFF53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Pluggable DB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Layer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4496905" y="5126442"/>
              <a:ext cx="841700" cy="468568"/>
            </a:xfrm>
            <a:prstGeom prst="can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rgbClr val="26262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b="1"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Distributed</a:t>
              </a:r>
            </a:p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b="1" lang="en-US" sz="14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DB</a:t>
              </a:r>
            </a:p>
          </p:txBody>
        </p:sp>
      </p:grpSp>
      <p:cxnSp>
        <p:nvCxnSpPr>
          <p:cNvPr id="621" name="Shape 621"/>
          <p:cNvCxnSpPr>
            <a:stCxn id="588" idx="2"/>
            <a:endCxn id="596" idx="0"/>
          </p:cNvCxnSpPr>
          <p:nvPr/>
        </p:nvCxnSpPr>
        <p:spPr>
          <a:xfrm>
            <a:off x="1267296" y="2415335"/>
            <a:ext cx="3900" cy="3615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22" name="Shape 622"/>
          <p:cNvCxnSpPr>
            <a:stCxn id="590" idx="2"/>
            <a:endCxn id="597" idx="0"/>
          </p:cNvCxnSpPr>
          <p:nvPr/>
        </p:nvCxnSpPr>
        <p:spPr>
          <a:xfrm flipH="1">
            <a:off x="3133005" y="2415335"/>
            <a:ext cx="600" cy="36210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3" name="Shape 623"/>
          <p:cNvSpPr/>
          <p:nvPr/>
        </p:nvSpPr>
        <p:spPr>
          <a:xfrm rot="900000">
            <a:off x="4265948" y="3138393"/>
            <a:ext cx="1521445" cy="2483444"/>
          </a:xfrm>
          <a:custGeom>
            <a:pathLst>
              <a:path extrusionOk="0" h="120000" w="120000">
                <a:moveTo>
                  <a:pt x="29999" y="4924"/>
                </a:moveTo>
                <a:lnTo>
                  <a:pt x="48353" y="10128"/>
                </a:lnTo>
                <a:lnTo>
                  <a:pt x="60000" y="0"/>
                </a:lnTo>
                <a:lnTo>
                  <a:pt x="71646" y="10128"/>
                </a:lnTo>
                <a:lnTo>
                  <a:pt x="90000" y="4924"/>
                </a:lnTo>
                <a:lnTo>
                  <a:pt x="91819" y="17264"/>
                </a:lnTo>
                <a:lnTo>
                  <a:pt x="111961" y="18379"/>
                </a:lnTo>
                <a:lnTo>
                  <a:pt x="103466" y="29622"/>
                </a:lnTo>
                <a:lnTo>
                  <a:pt x="120000" y="36758"/>
                </a:lnTo>
                <a:lnTo>
                  <a:pt x="103466" y="43893"/>
                </a:lnTo>
                <a:lnTo>
                  <a:pt x="111961" y="55137"/>
                </a:lnTo>
                <a:lnTo>
                  <a:pt x="91819" y="56252"/>
                </a:lnTo>
                <a:lnTo>
                  <a:pt x="90000" y="68591"/>
                </a:lnTo>
                <a:lnTo>
                  <a:pt x="71646" y="63387"/>
                </a:lnTo>
                <a:lnTo>
                  <a:pt x="60000" y="73516"/>
                </a:lnTo>
                <a:lnTo>
                  <a:pt x="59571" y="73144"/>
                </a:lnTo>
                <a:lnTo>
                  <a:pt x="52553" y="112694"/>
                </a:lnTo>
                <a:lnTo>
                  <a:pt x="58858" y="113114"/>
                </a:lnTo>
                <a:lnTo>
                  <a:pt x="44877" y="119999"/>
                </a:lnTo>
                <a:lnTo>
                  <a:pt x="33638" y="111434"/>
                </a:lnTo>
                <a:lnTo>
                  <a:pt x="39943" y="111854"/>
                </a:lnTo>
                <a:lnTo>
                  <a:pt x="48518" y="63531"/>
                </a:lnTo>
                <a:lnTo>
                  <a:pt x="48353" y="63387"/>
                </a:lnTo>
                <a:lnTo>
                  <a:pt x="29999" y="68591"/>
                </a:lnTo>
                <a:lnTo>
                  <a:pt x="28180" y="56252"/>
                </a:lnTo>
                <a:lnTo>
                  <a:pt x="8038" y="55137"/>
                </a:lnTo>
                <a:lnTo>
                  <a:pt x="16533" y="43893"/>
                </a:lnTo>
                <a:lnTo>
                  <a:pt x="0" y="36758"/>
                </a:lnTo>
                <a:lnTo>
                  <a:pt x="16533" y="29622"/>
                </a:lnTo>
                <a:lnTo>
                  <a:pt x="8038" y="18379"/>
                </a:lnTo>
                <a:lnTo>
                  <a:pt x="28180" y="17264"/>
                </a:lnTo>
                <a:close/>
              </a:path>
            </a:pathLst>
          </a:cu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has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everything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it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Dragonflow Benchmark</a:t>
            </a:r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(Control Plane)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neutron Production-Ready?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Plan</a:t>
            </a:r>
          </a:p>
        </p:txBody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Calibri"/>
              <a:buAutoNum type="arabicPeriod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Neutron</a:t>
            </a:r>
          </a:p>
          <a:p>
            <a:pPr indent="-520700" lvl="1" marL="9144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Neutron API-to-DB latency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Calibri"/>
              <a:buAutoNum type="arabicPeriod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Dragonflow</a:t>
            </a:r>
          </a:p>
          <a:p>
            <a:pPr indent="-520700" lvl="1" marL="9144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Dragonflow in small environment (1 controller per compute node) – Total 33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Calibri"/>
              <a:buAutoNum type="arabicPeriod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4K scale </a:t>
            </a:r>
          </a:p>
          <a:p>
            <a:pPr indent="-520700" lvl="1" marL="9144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Dragonflow in large environment (130 controllers per compute node) – Total 4031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Calibri"/>
              <a:buAutoNum type="arabicPeriod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Redis</a:t>
            </a:r>
          </a:p>
          <a:p>
            <a:pPr indent="-520700" lvl="1" marL="914400" marR="0" rtl="0" algn="l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Redis in large environment (130 agents per compute node) – Total 4031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7649325" y="2541566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OVS32</a:t>
            </a:r>
          </a:p>
        </p:txBody>
      </p:sp>
      <p:sp>
        <p:nvSpPr>
          <p:cNvPr id="641" name="Shape 641"/>
          <p:cNvSpPr/>
          <p:nvPr/>
        </p:nvSpPr>
        <p:spPr>
          <a:xfrm>
            <a:off x="9320632" y="1916019"/>
            <a:ext cx="1041359" cy="995526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DF Server</a:t>
            </a:r>
          </a:p>
        </p:txBody>
      </p:sp>
      <p:sp>
        <p:nvSpPr>
          <p:cNvPr id="642" name="Shape 642"/>
          <p:cNvSpPr/>
          <p:nvPr/>
        </p:nvSpPr>
        <p:spPr>
          <a:xfrm>
            <a:off x="5333901" y="2541566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OVS31</a:t>
            </a:r>
          </a:p>
        </p:txBody>
      </p:sp>
      <p:sp>
        <p:nvSpPr>
          <p:cNvPr id="643" name="Shape 643"/>
          <p:cNvSpPr/>
          <p:nvPr/>
        </p:nvSpPr>
        <p:spPr>
          <a:xfrm>
            <a:off x="2590580" y="2541566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OVS1</a:t>
            </a:r>
          </a:p>
        </p:txBody>
      </p:sp>
      <p:sp>
        <p:nvSpPr>
          <p:cNvPr id="644" name="Shape 644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Test</a:t>
            </a:r>
          </a:p>
        </p:txBody>
      </p:sp>
      <p:sp>
        <p:nvSpPr>
          <p:cNvPr id="645" name="Shape 645"/>
          <p:cNvSpPr/>
          <p:nvPr/>
        </p:nvSpPr>
        <p:spPr>
          <a:xfrm>
            <a:off x="2509202" y="3387878"/>
            <a:ext cx="1204361" cy="914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1</a:t>
            </a:r>
          </a:p>
        </p:txBody>
      </p:sp>
      <p:sp>
        <p:nvSpPr>
          <p:cNvPr id="646" name="Shape 646"/>
          <p:cNvSpPr/>
          <p:nvPr/>
        </p:nvSpPr>
        <p:spPr>
          <a:xfrm>
            <a:off x="5252403" y="3387878"/>
            <a:ext cx="1204361" cy="914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31</a:t>
            </a:r>
          </a:p>
        </p:txBody>
      </p:sp>
      <p:sp>
        <p:nvSpPr>
          <p:cNvPr id="647" name="Shape 647"/>
          <p:cNvSpPr/>
          <p:nvPr/>
        </p:nvSpPr>
        <p:spPr>
          <a:xfrm>
            <a:off x="8406207" y="3387878"/>
            <a:ext cx="1204361" cy="914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32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4219837" y="3583467"/>
            <a:ext cx="57536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…</a:t>
            </a:r>
          </a:p>
        </p:txBody>
      </p:sp>
      <p:sp>
        <p:nvSpPr>
          <p:cNvPr id="649" name="Shape 649"/>
          <p:cNvSpPr/>
          <p:nvPr/>
        </p:nvSpPr>
        <p:spPr>
          <a:xfrm>
            <a:off x="2590580" y="1176061"/>
            <a:ext cx="1041359" cy="595856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Controller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</a:p>
        </p:txBody>
      </p:sp>
      <p:cxnSp>
        <p:nvCxnSpPr>
          <p:cNvPr id="650" name="Shape 650"/>
          <p:cNvCxnSpPr>
            <a:stCxn id="645" idx="0"/>
            <a:endCxn id="643" idx="2"/>
          </p:cNvCxnSpPr>
          <p:nvPr/>
        </p:nvCxnSpPr>
        <p:spPr>
          <a:xfrm rot="10800000">
            <a:off x="3111383" y="2911478"/>
            <a:ext cx="0" cy="4764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51" name="Shape 651"/>
          <p:cNvCxnSpPr>
            <a:stCxn id="647" idx="0"/>
          </p:cNvCxnSpPr>
          <p:nvPr/>
        </p:nvCxnSpPr>
        <p:spPr>
          <a:xfrm rot="10800000">
            <a:off x="8157587" y="2918078"/>
            <a:ext cx="850800" cy="4698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52" name="Shape 652"/>
          <p:cNvCxnSpPr>
            <a:stCxn id="647" idx="0"/>
          </p:cNvCxnSpPr>
          <p:nvPr/>
        </p:nvCxnSpPr>
        <p:spPr>
          <a:xfrm flipH="1" rot="10800000">
            <a:off x="9008387" y="2918078"/>
            <a:ext cx="832800" cy="4698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53" name="Shape 653"/>
          <p:cNvCxnSpPr>
            <a:stCxn id="646" idx="0"/>
            <a:endCxn id="642" idx="2"/>
          </p:cNvCxnSpPr>
          <p:nvPr/>
        </p:nvCxnSpPr>
        <p:spPr>
          <a:xfrm rot="10800000">
            <a:off x="5854583" y="2911478"/>
            <a:ext cx="0" cy="4764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4" name="Shape 654"/>
          <p:cNvSpPr/>
          <p:nvPr/>
        </p:nvSpPr>
        <p:spPr>
          <a:xfrm>
            <a:off x="2509078" y="4462789"/>
            <a:ext cx="1204361" cy="914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33</a:t>
            </a:r>
          </a:p>
        </p:txBody>
      </p:sp>
      <p:sp>
        <p:nvSpPr>
          <p:cNvPr id="655" name="Shape 655"/>
          <p:cNvSpPr/>
          <p:nvPr/>
        </p:nvSpPr>
        <p:spPr>
          <a:xfrm>
            <a:off x="8406207" y="4462789"/>
            <a:ext cx="1204361" cy="914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38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4219837" y="4658380"/>
            <a:ext cx="57536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…</a:t>
            </a:r>
          </a:p>
        </p:txBody>
      </p:sp>
      <p:sp>
        <p:nvSpPr>
          <p:cNvPr id="657" name="Shape 657"/>
          <p:cNvSpPr/>
          <p:nvPr/>
        </p:nvSpPr>
        <p:spPr>
          <a:xfrm>
            <a:off x="2590580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1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Master DB</a:t>
            </a:r>
          </a:p>
        </p:txBody>
      </p:sp>
      <p:sp>
        <p:nvSpPr>
          <p:cNvPr id="658" name="Shape 658"/>
          <p:cNvSpPr/>
          <p:nvPr/>
        </p:nvSpPr>
        <p:spPr>
          <a:xfrm>
            <a:off x="3770005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2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Master DB</a:t>
            </a:r>
          </a:p>
        </p:txBody>
      </p:sp>
      <p:sp>
        <p:nvSpPr>
          <p:cNvPr id="659" name="Shape 659"/>
          <p:cNvSpPr/>
          <p:nvPr/>
        </p:nvSpPr>
        <p:spPr>
          <a:xfrm>
            <a:off x="4949430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3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Master DB</a:t>
            </a:r>
          </a:p>
        </p:txBody>
      </p:sp>
      <p:sp>
        <p:nvSpPr>
          <p:cNvPr id="660" name="Shape 660"/>
          <p:cNvSpPr/>
          <p:nvPr/>
        </p:nvSpPr>
        <p:spPr>
          <a:xfrm>
            <a:off x="6128855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4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Replica DB</a:t>
            </a:r>
          </a:p>
        </p:txBody>
      </p:sp>
      <p:sp>
        <p:nvSpPr>
          <p:cNvPr id="661" name="Shape 661"/>
          <p:cNvSpPr/>
          <p:nvPr/>
        </p:nvSpPr>
        <p:spPr>
          <a:xfrm>
            <a:off x="7308279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5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Replica DB</a:t>
            </a:r>
          </a:p>
        </p:txBody>
      </p:sp>
      <p:sp>
        <p:nvSpPr>
          <p:cNvPr id="662" name="Shape 662"/>
          <p:cNvSpPr/>
          <p:nvPr/>
        </p:nvSpPr>
        <p:spPr>
          <a:xfrm>
            <a:off x="8487707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6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Replica DB</a:t>
            </a:r>
          </a:p>
        </p:txBody>
      </p:sp>
      <p:cxnSp>
        <p:nvCxnSpPr>
          <p:cNvPr id="663" name="Shape 663"/>
          <p:cNvCxnSpPr>
            <a:endCxn id="654" idx="2"/>
          </p:cNvCxnSpPr>
          <p:nvPr/>
        </p:nvCxnSpPr>
        <p:spPr>
          <a:xfrm flipH="1" rot="10800000">
            <a:off x="3107359" y="5377189"/>
            <a:ext cx="3900" cy="41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64" name="Shape 664"/>
          <p:cNvCxnSpPr>
            <a:endCxn id="655" idx="2"/>
          </p:cNvCxnSpPr>
          <p:nvPr/>
        </p:nvCxnSpPr>
        <p:spPr>
          <a:xfrm rot="10800000">
            <a:off x="9008387" y="5377189"/>
            <a:ext cx="0" cy="41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65" name="Shape 665"/>
          <p:cNvCxnSpPr/>
          <p:nvPr/>
        </p:nvCxnSpPr>
        <p:spPr>
          <a:xfrm rot="10800000">
            <a:off x="3505199" y="6138453"/>
            <a:ext cx="2744808" cy="0"/>
          </a:xfrm>
          <a:prstGeom prst="straightConnector1">
            <a:avLst/>
          </a:prstGeom>
          <a:noFill/>
          <a:ln cap="rnd" cmpd="sng" w="152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Shape 666"/>
          <p:cNvCxnSpPr/>
          <p:nvPr/>
        </p:nvCxnSpPr>
        <p:spPr>
          <a:xfrm rot="10800000">
            <a:off x="4685424" y="6138453"/>
            <a:ext cx="2744808" cy="0"/>
          </a:xfrm>
          <a:prstGeom prst="straightConnector1">
            <a:avLst/>
          </a:prstGeom>
          <a:noFill/>
          <a:ln cap="rnd" cmpd="sng" w="76200">
            <a:solidFill>
              <a:srgbClr val="538C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Shape 667"/>
          <p:cNvCxnSpPr/>
          <p:nvPr/>
        </p:nvCxnSpPr>
        <p:spPr>
          <a:xfrm rot="10800000">
            <a:off x="5865647" y="6138453"/>
            <a:ext cx="2744806" cy="0"/>
          </a:xfrm>
          <a:prstGeom prst="straightConnector1">
            <a:avLst/>
          </a:prstGeom>
          <a:noFill/>
          <a:ln cap="rnd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:\Users\ewx192170\Pictures\Grabbed from Web\redis-300dpi.png" id="668" name="Shape 6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335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redis-300dpi.png" id="669" name="Shape 6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9560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redis-300dpi.png" id="670" name="Shape 6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9783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redis-300dpi.png" id="671" name="Shape 6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007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redis-300dpi.png" id="672" name="Shape 6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0232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redis-300dpi.png" id="673" name="Shape 6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453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Shape 674"/>
          <p:cNvSpPr/>
          <p:nvPr/>
        </p:nvSpPr>
        <p:spPr>
          <a:xfrm>
            <a:off x="2590580" y="1916019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br-int</a:t>
            </a:r>
          </a:p>
        </p:txBody>
      </p:sp>
      <p:cxnSp>
        <p:nvCxnSpPr>
          <p:cNvPr id="675" name="Shape 675"/>
          <p:cNvCxnSpPr>
            <a:stCxn id="674" idx="0"/>
            <a:endCxn id="649" idx="2"/>
          </p:cNvCxnSpPr>
          <p:nvPr/>
        </p:nvCxnSpPr>
        <p:spPr>
          <a:xfrm rot="10800000">
            <a:off x="3111260" y="1772019"/>
            <a:ext cx="0" cy="14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76" name="Shape 676"/>
          <p:cNvCxnSpPr>
            <a:stCxn id="643" idx="0"/>
            <a:endCxn id="674" idx="2"/>
          </p:cNvCxnSpPr>
          <p:nvPr/>
        </p:nvCxnSpPr>
        <p:spPr>
          <a:xfrm rot="10800000">
            <a:off x="3111260" y="2285966"/>
            <a:ext cx="0" cy="255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7" name="Shape 677"/>
          <p:cNvSpPr/>
          <p:nvPr/>
        </p:nvSpPr>
        <p:spPr>
          <a:xfrm>
            <a:off x="5333901" y="1176061"/>
            <a:ext cx="1041359" cy="595856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Controller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31</a:t>
            </a:r>
          </a:p>
        </p:txBody>
      </p:sp>
      <p:sp>
        <p:nvSpPr>
          <p:cNvPr id="678" name="Shape 678"/>
          <p:cNvSpPr/>
          <p:nvPr/>
        </p:nvSpPr>
        <p:spPr>
          <a:xfrm>
            <a:off x="5333901" y="1916019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br-int</a:t>
            </a:r>
          </a:p>
        </p:txBody>
      </p:sp>
      <p:cxnSp>
        <p:nvCxnSpPr>
          <p:cNvPr id="679" name="Shape 679"/>
          <p:cNvCxnSpPr>
            <a:stCxn id="678" idx="0"/>
            <a:endCxn id="677" idx="2"/>
          </p:cNvCxnSpPr>
          <p:nvPr/>
        </p:nvCxnSpPr>
        <p:spPr>
          <a:xfrm rot="10800000">
            <a:off x="5854581" y="1772019"/>
            <a:ext cx="0" cy="14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80" name="Shape 680"/>
          <p:cNvCxnSpPr>
            <a:stCxn id="642" idx="0"/>
            <a:endCxn id="678" idx="2"/>
          </p:cNvCxnSpPr>
          <p:nvPr/>
        </p:nvCxnSpPr>
        <p:spPr>
          <a:xfrm rot="10800000">
            <a:off x="5854581" y="2285966"/>
            <a:ext cx="0" cy="255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1" name="Shape 681"/>
          <p:cNvSpPr/>
          <p:nvPr/>
        </p:nvSpPr>
        <p:spPr>
          <a:xfrm>
            <a:off x="7649325" y="1176061"/>
            <a:ext cx="1041359" cy="595856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Controller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32</a:t>
            </a:r>
          </a:p>
        </p:txBody>
      </p:sp>
      <p:sp>
        <p:nvSpPr>
          <p:cNvPr id="682" name="Shape 682"/>
          <p:cNvSpPr/>
          <p:nvPr/>
        </p:nvSpPr>
        <p:spPr>
          <a:xfrm>
            <a:off x="7649325" y="1916019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br-int</a:t>
            </a:r>
          </a:p>
        </p:txBody>
      </p:sp>
      <p:cxnSp>
        <p:nvCxnSpPr>
          <p:cNvPr id="683" name="Shape 683"/>
          <p:cNvCxnSpPr>
            <a:stCxn id="682" idx="0"/>
            <a:endCxn id="681" idx="2"/>
          </p:cNvCxnSpPr>
          <p:nvPr/>
        </p:nvCxnSpPr>
        <p:spPr>
          <a:xfrm rot="10800000">
            <a:off x="8170005" y="1772019"/>
            <a:ext cx="0" cy="14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84" name="Shape 684"/>
          <p:cNvCxnSpPr>
            <a:stCxn id="640" idx="0"/>
            <a:endCxn id="682" idx="2"/>
          </p:cNvCxnSpPr>
          <p:nvPr/>
        </p:nvCxnSpPr>
        <p:spPr>
          <a:xfrm rot="10800000">
            <a:off x="8170005" y="2285966"/>
            <a:ext cx="0" cy="255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descr="C:\Users\ewx192170\Pictures\Grabbed from Web\Strato_201x_logo.svg.png" id="685" name="Shape 6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2073" y="3387878"/>
            <a:ext cx="364995" cy="339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Strato_201x_logo.svg.png" id="686" name="Shape 6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5275" y="3387878"/>
            <a:ext cx="364995" cy="339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Strato_201x_logo.svg.png" id="687" name="Shape 6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84143" y="3387878"/>
            <a:ext cx="364995" cy="339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Strato_201x_logo.svg.png" id="688" name="Shape 6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2073" y="4462791"/>
            <a:ext cx="364995" cy="339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Strato_201x_logo.svg.png" id="689" name="Shape 6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84143" y="4462791"/>
            <a:ext cx="364995" cy="33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/>
        </p:nvSpPr>
        <p:spPr>
          <a:xfrm>
            <a:off x="7649325" y="2541566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OVS32</a:t>
            </a:r>
          </a:p>
        </p:txBody>
      </p:sp>
      <p:sp>
        <p:nvSpPr>
          <p:cNvPr id="695" name="Shape 695"/>
          <p:cNvSpPr/>
          <p:nvPr/>
        </p:nvSpPr>
        <p:spPr>
          <a:xfrm>
            <a:off x="9320632" y="1916019"/>
            <a:ext cx="1041359" cy="995526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DF Server</a:t>
            </a:r>
          </a:p>
        </p:txBody>
      </p:sp>
      <p:sp>
        <p:nvSpPr>
          <p:cNvPr id="696" name="Shape 696"/>
          <p:cNvSpPr/>
          <p:nvPr/>
        </p:nvSpPr>
        <p:spPr>
          <a:xfrm>
            <a:off x="5333901" y="2541566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OVS31</a:t>
            </a:r>
          </a:p>
        </p:txBody>
      </p:sp>
      <p:sp>
        <p:nvSpPr>
          <p:cNvPr id="697" name="Shape 697"/>
          <p:cNvSpPr/>
          <p:nvPr/>
        </p:nvSpPr>
        <p:spPr>
          <a:xfrm>
            <a:off x="2590580" y="2541566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OVS1</a:t>
            </a:r>
          </a:p>
        </p:txBody>
      </p:sp>
      <p:sp>
        <p:nvSpPr>
          <p:cNvPr id="698" name="Shape 698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4K scale</a:t>
            </a:r>
          </a:p>
        </p:txBody>
      </p:sp>
      <p:sp>
        <p:nvSpPr>
          <p:cNvPr id="699" name="Shape 699"/>
          <p:cNvSpPr/>
          <p:nvPr/>
        </p:nvSpPr>
        <p:spPr>
          <a:xfrm>
            <a:off x="2509202" y="3387878"/>
            <a:ext cx="1204361" cy="914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1</a:t>
            </a:r>
          </a:p>
        </p:txBody>
      </p:sp>
      <p:sp>
        <p:nvSpPr>
          <p:cNvPr id="700" name="Shape 700"/>
          <p:cNvSpPr/>
          <p:nvPr/>
        </p:nvSpPr>
        <p:spPr>
          <a:xfrm>
            <a:off x="5252403" y="3387878"/>
            <a:ext cx="1204361" cy="914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31</a:t>
            </a:r>
          </a:p>
        </p:txBody>
      </p:sp>
      <p:sp>
        <p:nvSpPr>
          <p:cNvPr id="701" name="Shape 701"/>
          <p:cNvSpPr/>
          <p:nvPr/>
        </p:nvSpPr>
        <p:spPr>
          <a:xfrm>
            <a:off x="8406207" y="3387878"/>
            <a:ext cx="1204361" cy="914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32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4219837" y="3583467"/>
            <a:ext cx="57536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…</a:t>
            </a:r>
          </a:p>
        </p:txBody>
      </p:sp>
      <p:sp>
        <p:nvSpPr>
          <p:cNvPr id="703" name="Shape 703"/>
          <p:cNvSpPr/>
          <p:nvPr/>
        </p:nvSpPr>
        <p:spPr>
          <a:xfrm>
            <a:off x="1988398" y="1176061"/>
            <a:ext cx="1041359" cy="595856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Controller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</a:p>
        </p:txBody>
      </p:sp>
      <p:cxnSp>
        <p:nvCxnSpPr>
          <p:cNvPr id="704" name="Shape 704"/>
          <p:cNvCxnSpPr>
            <a:stCxn id="699" idx="0"/>
            <a:endCxn id="697" idx="2"/>
          </p:cNvCxnSpPr>
          <p:nvPr/>
        </p:nvCxnSpPr>
        <p:spPr>
          <a:xfrm rot="10800000">
            <a:off x="3111383" y="2911478"/>
            <a:ext cx="0" cy="4764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05" name="Shape 705"/>
          <p:cNvCxnSpPr>
            <a:stCxn id="701" idx="0"/>
          </p:cNvCxnSpPr>
          <p:nvPr/>
        </p:nvCxnSpPr>
        <p:spPr>
          <a:xfrm rot="10800000">
            <a:off x="8157587" y="2918078"/>
            <a:ext cx="850800" cy="4698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06" name="Shape 706"/>
          <p:cNvCxnSpPr>
            <a:stCxn id="701" idx="0"/>
          </p:cNvCxnSpPr>
          <p:nvPr/>
        </p:nvCxnSpPr>
        <p:spPr>
          <a:xfrm flipH="1" rot="10800000">
            <a:off x="9008387" y="2918078"/>
            <a:ext cx="832800" cy="4698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07" name="Shape 707"/>
          <p:cNvCxnSpPr>
            <a:stCxn id="700" idx="0"/>
            <a:endCxn id="696" idx="2"/>
          </p:cNvCxnSpPr>
          <p:nvPr/>
        </p:nvCxnSpPr>
        <p:spPr>
          <a:xfrm rot="10800000">
            <a:off x="5854583" y="2911478"/>
            <a:ext cx="0" cy="4764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08" name="Shape 708"/>
          <p:cNvSpPr/>
          <p:nvPr/>
        </p:nvSpPr>
        <p:spPr>
          <a:xfrm>
            <a:off x="2509078" y="4462789"/>
            <a:ext cx="1204361" cy="914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33</a:t>
            </a:r>
          </a:p>
        </p:txBody>
      </p:sp>
      <p:sp>
        <p:nvSpPr>
          <p:cNvPr id="709" name="Shape 709"/>
          <p:cNvSpPr/>
          <p:nvPr/>
        </p:nvSpPr>
        <p:spPr>
          <a:xfrm>
            <a:off x="8406207" y="4462789"/>
            <a:ext cx="1204361" cy="9144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38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4219837" y="4658380"/>
            <a:ext cx="57536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…</a:t>
            </a:r>
          </a:p>
        </p:txBody>
      </p:sp>
      <p:sp>
        <p:nvSpPr>
          <p:cNvPr id="711" name="Shape 711"/>
          <p:cNvSpPr/>
          <p:nvPr/>
        </p:nvSpPr>
        <p:spPr>
          <a:xfrm>
            <a:off x="2590580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1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Master DB</a:t>
            </a:r>
          </a:p>
        </p:txBody>
      </p:sp>
      <p:sp>
        <p:nvSpPr>
          <p:cNvPr id="712" name="Shape 712"/>
          <p:cNvSpPr/>
          <p:nvPr/>
        </p:nvSpPr>
        <p:spPr>
          <a:xfrm>
            <a:off x="3770005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2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Master DB</a:t>
            </a:r>
          </a:p>
        </p:txBody>
      </p:sp>
      <p:sp>
        <p:nvSpPr>
          <p:cNvPr id="713" name="Shape 713"/>
          <p:cNvSpPr/>
          <p:nvPr/>
        </p:nvSpPr>
        <p:spPr>
          <a:xfrm>
            <a:off x="4949430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3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Master DB</a:t>
            </a:r>
          </a:p>
        </p:txBody>
      </p:sp>
      <p:sp>
        <p:nvSpPr>
          <p:cNvPr id="714" name="Shape 714"/>
          <p:cNvSpPr/>
          <p:nvPr/>
        </p:nvSpPr>
        <p:spPr>
          <a:xfrm>
            <a:off x="6128855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4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Replica DB</a:t>
            </a:r>
          </a:p>
        </p:txBody>
      </p:sp>
      <p:sp>
        <p:nvSpPr>
          <p:cNvPr id="715" name="Shape 715"/>
          <p:cNvSpPr/>
          <p:nvPr/>
        </p:nvSpPr>
        <p:spPr>
          <a:xfrm>
            <a:off x="7308279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5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Replica DB</a:t>
            </a:r>
          </a:p>
        </p:txBody>
      </p:sp>
      <p:sp>
        <p:nvSpPr>
          <p:cNvPr id="716" name="Shape 716"/>
          <p:cNvSpPr/>
          <p:nvPr/>
        </p:nvSpPr>
        <p:spPr>
          <a:xfrm>
            <a:off x="8487707" y="6296919"/>
            <a:ext cx="1041359" cy="6611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Redis 6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Replica DB</a:t>
            </a:r>
          </a:p>
        </p:txBody>
      </p:sp>
      <p:cxnSp>
        <p:nvCxnSpPr>
          <p:cNvPr id="717" name="Shape 717"/>
          <p:cNvCxnSpPr>
            <a:endCxn id="708" idx="2"/>
          </p:cNvCxnSpPr>
          <p:nvPr/>
        </p:nvCxnSpPr>
        <p:spPr>
          <a:xfrm flipH="1" rot="10800000">
            <a:off x="3107359" y="5377189"/>
            <a:ext cx="3900" cy="41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18" name="Shape 718"/>
          <p:cNvCxnSpPr>
            <a:endCxn id="709" idx="2"/>
          </p:cNvCxnSpPr>
          <p:nvPr/>
        </p:nvCxnSpPr>
        <p:spPr>
          <a:xfrm rot="10800000">
            <a:off x="9008387" y="5377189"/>
            <a:ext cx="0" cy="41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19" name="Shape 719"/>
          <p:cNvCxnSpPr/>
          <p:nvPr/>
        </p:nvCxnSpPr>
        <p:spPr>
          <a:xfrm rot="10800000">
            <a:off x="3505199" y="6138453"/>
            <a:ext cx="2744808" cy="0"/>
          </a:xfrm>
          <a:prstGeom prst="straightConnector1">
            <a:avLst/>
          </a:prstGeom>
          <a:noFill/>
          <a:ln cap="rnd" cmpd="sng" w="152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Shape 720"/>
          <p:cNvCxnSpPr/>
          <p:nvPr/>
        </p:nvCxnSpPr>
        <p:spPr>
          <a:xfrm rot="10800000">
            <a:off x="4685424" y="6138453"/>
            <a:ext cx="2744808" cy="0"/>
          </a:xfrm>
          <a:prstGeom prst="straightConnector1">
            <a:avLst/>
          </a:prstGeom>
          <a:noFill/>
          <a:ln cap="rnd" cmpd="sng" w="76200">
            <a:solidFill>
              <a:srgbClr val="538C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Shape 721"/>
          <p:cNvCxnSpPr/>
          <p:nvPr/>
        </p:nvCxnSpPr>
        <p:spPr>
          <a:xfrm rot="10800000">
            <a:off x="5865647" y="6138453"/>
            <a:ext cx="2744806" cy="0"/>
          </a:xfrm>
          <a:prstGeom prst="straightConnector1">
            <a:avLst/>
          </a:prstGeom>
          <a:noFill/>
          <a:ln cap="rnd" cmpd="sng" w="28575">
            <a:solidFill>
              <a:srgbClr val="49442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:\Users\ewx192170\Pictures\Grabbed from Web\redis-300dpi.png" id="722" name="Shape 7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335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redis-300dpi.png" id="723" name="Shape 7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9560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redis-300dpi.png" id="724" name="Shape 7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9783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redis-300dpi.png" id="725" name="Shape 7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007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redis-300dpi.png" id="726" name="Shape 7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0232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redis-300dpi.png" id="727" name="Shape 7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453" y="5791200"/>
            <a:ext cx="795863" cy="694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Shape 728"/>
          <p:cNvSpPr/>
          <p:nvPr/>
        </p:nvSpPr>
        <p:spPr>
          <a:xfrm>
            <a:off x="3976467" y="2473664"/>
            <a:ext cx="1102104" cy="875765"/>
          </a:xfrm>
          <a:prstGeom prst="bracePair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Total: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4030</a:t>
            </a:r>
            <a:r>
              <a:rPr b="1" lang="en-US"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DF Local Controllers</a:t>
            </a:r>
          </a:p>
        </p:txBody>
      </p:sp>
      <p:sp>
        <p:nvSpPr>
          <p:cNvPr id="729" name="Shape 729"/>
          <p:cNvSpPr/>
          <p:nvPr/>
        </p:nvSpPr>
        <p:spPr>
          <a:xfrm>
            <a:off x="1988398" y="1916019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br-int-1</a:t>
            </a:r>
          </a:p>
        </p:txBody>
      </p:sp>
      <p:cxnSp>
        <p:nvCxnSpPr>
          <p:cNvPr id="730" name="Shape 730"/>
          <p:cNvCxnSpPr>
            <a:stCxn id="729" idx="0"/>
            <a:endCxn id="703" idx="2"/>
          </p:cNvCxnSpPr>
          <p:nvPr/>
        </p:nvCxnSpPr>
        <p:spPr>
          <a:xfrm rot="10800000">
            <a:off x="2509078" y="1772019"/>
            <a:ext cx="0" cy="14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31" name="Shape 731"/>
          <p:cNvCxnSpPr>
            <a:stCxn id="697" idx="0"/>
            <a:endCxn id="729" idx="2"/>
          </p:cNvCxnSpPr>
          <p:nvPr/>
        </p:nvCxnSpPr>
        <p:spPr>
          <a:xfrm rot="10800000">
            <a:off x="2509160" y="2285966"/>
            <a:ext cx="602100" cy="255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32" name="Shape 732"/>
          <p:cNvSpPr/>
          <p:nvPr/>
        </p:nvSpPr>
        <p:spPr>
          <a:xfrm>
            <a:off x="3265493" y="1176061"/>
            <a:ext cx="1041359" cy="595856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Controller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130</a:t>
            </a:r>
          </a:p>
        </p:txBody>
      </p:sp>
      <p:sp>
        <p:nvSpPr>
          <p:cNvPr id="733" name="Shape 733"/>
          <p:cNvSpPr/>
          <p:nvPr/>
        </p:nvSpPr>
        <p:spPr>
          <a:xfrm>
            <a:off x="3265493" y="1916019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br-int-130</a:t>
            </a:r>
          </a:p>
        </p:txBody>
      </p:sp>
      <p:cxnSp>
        <p:nvCxnSpPr>
          <p:cNvPr id="734" name="Shape 734"/>
          <p:cNvCxnSpPr>
            <a:stCxn id="733" idx="0"/>
            <a:endCxn id="732" idx="2"/>
          </p:cNvCxnSpPr>
          <p:nvPr/>
        </p:nvCxnSpPr>
        <p:spPr>
          <a:xfrm rot="10800000">
            <a:off x="3786173" y="1772019"/>
            <a:ext cx="0" cy="14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35" name="Shape 735"/>
          <p:cNvCxnSpPr>
            <a:stCxn id="697" idx="0"/>
            <a:endCxn id="733" idx="2"/>
          </p:cNvCxnSpPr>
          <p:nvPr/>
        </p:nvCxnSpPr>
        <p:spPr>
          <a:xfrm flipH="1" rot="10800000">
            <a:off x="3111260" y="2285966"/>
            <a:ext cx="675000" cy="255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36" name="Shape 736"/>
          <p:cNvSpPr txBox="1"/>
          <p:nvPr/>
        </p:nvSpPr>
        <p:spPr>
          <a:xfrm>
            <a:off x="2971800" y="1295400"/>
            <a:ext cx="575364" cy="3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…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2971800" y="1907522"/>
            <a:ext cx="575364" cy="3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…</a:t>
            </a:r>
          </a:p>
        </p:txBody>
      </p:sp>
      <p:sp>
        <p:nvSpPr>
          <p:cNvPr id="738" name="Shape 738"/>
          <p:cNvSpPr/>
          <p:nvPr/>
        </p:nvSpPr>
        <p:spPr>
          <a:xfrm>
            <a:off x="4731719" y="1176061"/>
            <a:ext cx="1041359" cy="595856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Controller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</a:p>
        </p:txBody>
      </p:sp>
      <p:sp>
        <p:nvSpPr>
          <p:cNvPr id="739" name="Shape 739"/>
          <p:cNvSpPr/>
          <p:nvPr/>
        </p:nvSpPr>
        <p:spPr>
          <a:xfrm>
            <a:off x="4731719" y="1916019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br-int-1</a:t>
            </a:r>
          </a:p>
        </p:txBody>
      </p:sp>
      <p:cxnSp>
        <p:nvCxnSpPr>
          <p:cNvPr id="740" name="Shape 740"/>
          <p:cNvCxnSpPr>
            <a:stCxn id="739" idx="0"/>
            <a:endCxn id="738" idx="2"/>
          </p:cNvCxnSpPr>
          <p:nvPr/>
        </p:nvCxnSpPr>
        <p:spPr>
          <a:xfrm rot="10800000">
            <a:off x="5252399" y="1772019"/>
            <a:ext cx="0" cy="14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41" name="Shape 741"/>
          <p:cNvCxnSpPr>
            <a:stCxn id="696" idx="0"/>
            <a:endCxn id="739" idx="2"/>
          </p:cNvCxnSpPr>
          <p:nvPr/>
        </p:nvCxnSpPr>
        <p:spPr>
          <a:xfrm rot="10800000">
            <a:off x="5252481" y="2285966"/>
            <a:ext cx="602100" cy="255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42" name="Shape 742"/>
          <p:cNvSpPr/>
          <p:nvPr/>
        </p:nvSpPr>
        <p:spPr>
          <a:xfrm>
            <a:off x="6008816" y="1176061"/>
            <a:ext cx="1041359" cy="595856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Controller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130</a:t>
            </a:r>
          </a:p>
        </p:txBody>
      </p:sp>
      <p:sp>
        <p:nvSpPr>
          <p:cNvPr id="743" name="Shape 743"/>
          <p:cNvSpPr/>
          <p:nvPr/>
        </p:nvSpPr>
        <p:spPr>
          <a:xfrm>
            <a:off x="6008816" y="1916019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br-int-130</a:t>
            </a:r>
          </a:p>
        </p:txBody>
      </p:sp>
      <p:cxnSp>
        <p:nvCxnSpPr>
          <p:cNvPr id="744" name="Shape 744"/>
          <p:cNvCxnSpPr>
            <a:stCxn id="743" idx="0"/>
            <a:endCxn id="742" idx="2"/>
          </p:cNvCxnSpPr>
          <p:nvPr/>
        </p:nvCxnSpPr>
        <p:spPr>
          <a:xfrm rot="10800000">
            <a:off x="6529495" y="1772019"/>
            <a:ext cx="0" cy="14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45" name="Shape 745"/>
          <p:cNvCxnSpPr>
            <a:stCxn id="696" idx="0"/>
            <a:endCxn id="743" idx="2"/>
          </p:cNvCxnSpPr>
          <p:nvPr/>
        </p:nvCxnSpPr>
        <p:spPr>
          <a:xfrm flipH="1" rot="10800000">
            <a:off x="5854581" y="2285966"/>
            <a:ext cx="675000" cy="255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46" name="Shape 746"/>
          <p:cNvSpPr txBox="1"/>
          <p:nvPr/>
        </p:nvSpPr>
        <p:spPr>
          <a:xfrm>
            <a:off x="5715121" y="1295400"/>
            <a:ext cx="575364" cy="3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…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5715121" y="1907522"/>
            <a:ext cx="575364" cy="3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…</a:t>
            </a:r>
          </a:p>
        </p:txBody>
      </p:sp>
      <p:sp>
        <p:nvSpPr>
          <p:cNvPr id="748" name="Shape 748"/>
          <p:cNvSpPr/>
          <p:nvPr/>
        </p:nvSpPr>
        <p:spPr>
          <a:xfrm>
            <a:off x="7649325" y="1176061"/>
            <a:ext cx="1041359" cy="595856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Controller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</a:p>
        </p:txBody>
      </p:sp>
      <p:sp>
        <p:nvSpPr>
          <p:cNvPr id="749" name="Shape 749"/>
          <p:cNvSpPr/>
          <p:nvPr/>
        </p:nvSpPr>
        <p:spPr>
          <a:xfrm>
            <a:off x="7649325" y="1916019"/>
            <a:ext cx="1041359" cy="369979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br-int-1</a:t>
            </a:r>
          </a:p>
        </p:txBody>
      </p:sp>
      <p:cxnSp>
        <p:nvCxnSpPr>
          <p:cNvPr id="750" name="Shape 750"/>
          <p:cNvCxnSpPr>
            <a:stCxn id="749" idx="0"/>
            <a:endCxn id="748" idx="2"/>
          </p:cNvCxnSpPr>
          <p:nvPr/>
        </p:nvCxnSpPr>
        <p:spPr>
          <a:xfrm rot="10800000">
            <a:off x="8170005" y="1772019"/>
            <a:ext cx="0" cy="1440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51" name="Shape 751"/>
          <p:cNvCxnSpPr>
            <a:stCxn id="694" idx="0"/>
            <a:endCxn id="749" idx="2"/>
          </p:cNvCxnSpPr>
          <p:nvPr/>
        </p:nvCxnSpPr>
        <p:spPr>
          <a:xfrm rot="10800000">
            <a:off x="8170005" y="2285966"/>
            <a:ext cx="0" cy="255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descr="C:\Users\ewx192170\Pictures\Grabbed from Web\Strato_201x_logo.svg.png" id="752" name="Shape 7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2073" y="3387878"/>
            <a:ext cx="364995" cy="339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Strato_201x_logo.svg.png" id="753" name="Shape 7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5275" y="3387878"/>
            <a:ext cx="364995" cy="339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Strato_201x_logo.svg.png" id="754" name="Shape 7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84143" y="3387878"/>
            <a:ext cx="364995" cy="339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Strato_201x_logo.svg.png" id="755" name="Shape 7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2073" y="4462791"/>
            <a:ext cx="364995" cy="339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wx192170\Pictures\Grabbed from Web\Strato_201x_logo.svg.png" id="756" name="Shape 7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84143" y="4462791"/>
            <a:ext cx="364995" cy="33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Benchmark Conclusions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3959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single script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762" name="Shape 7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Benchmark Conclusions</a:t>
            </a:r>
          </a:p>
        </p:txBody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Dragonflow performance consistent with scale </a:t>
            </a:r>
          </a:p>
          <a:p>
            <a:pPr indent="-342891" lvl="0" marL="342891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Neutron performance needs to improve (need to profile)</a:t>
            </a:r>
          </a:p>
          <a:p>
            <a:pPr indent="-298431" lvl="1" marL="742932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scripts with single Neutron improve 250% (from 1.06 subnet/sec to 2.63 subnet/sec)</a:t>
            </a:r>
          </a:p>
          <a:p>
            <a:pPr indent="-342891" lvl="0" marL="342891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performance is </a:t>
            </a:r>
            <a:r>
              <a:rPr b="1" i="0" lang="en-US" sz="296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ready</a:t>
            </a:r>
          </a:p>
          <a:p>
            <a:pPr indent="-298431" lvl="1" marL="742932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than VM spin-up</a:t>
            </a:r>
          </a:p>
          <a:p>
            <a:pPr indent="-298431" lvl="1" marL="742932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to Container spin-up</a:t>
            </a:r>
          </a:p>
          <a:p>
            <a:pPr indent="-298431" lvl="1" marL="742932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Scale-agnostic</a:t>
            </a:r>
          </a:p>
          <a:p>
            <a:pPr indent="-342891" lvl="0" marL="342891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 performance far exceeds the requirements</a:t>
            </a:r>
          </a:p>
          <a:p>
            <a:pPr indent="-298431" lvl="1" marL="742932" marR="0" rtl="0" algn="l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~177 top-level network events per second, fully synchronized to 4161 nodes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type="title"/>
          </p:nvPr>
        </p:nvSpPr>
        <p:spPr>
          <a:xfrm>
            <a:off x="831850" y="1709738"/>
            <a:ext cx="10515599" cy="947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Ride the Dragon</a:t>
            </a:r>
          </a:p>
        </p:txBody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831850" y="2657475"/>
            <a:ext cx="10515599" cy="343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https://wiki.openstack.org/wiki/Dragonflow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https://github.com/openstack/dragonflow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https://launchpad.net/dragonflow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IRC: #openstack-dragonflow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Weekly IRC (Mondays 0900 UTC): #openstack-meeting-4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CONSISTENCY</a:t>
            </a:r>
          </a:p>
        </p:txBody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Shape 789"/>
          <p:cNvGrpSpPr/>
          <p:nvPr/>
        </p:nvGrpSpPr>
        <p:grpSpPr>
          <a:xfrm>
            <a:off x="1014685" y="1864648"/>
            <a:ext cx="10141093" cy="4408838"/>
            <a:chOff x="336836" y="1864643"/>
            <a:chExt cx="10143734" cy="4408839"/>
          </a:xfrm>
        </p:grpSpPr>
        <p:grpSp>
          <p:nvGrpSpPr>
            <p:cNvPr id="790" name="Shape 790"/>
            <p:cNvGrpSpPr/>
            <p:nvPr/>
          </p:nvGrpSpPr>
          <p:grpSpPr>
            <a:xfrm>
              <a:off x="2257087" y="4670105"/>
              <a:ext cx="2956654" cy="910407"/>
              <a:chOff x="4966080" y="3231317"/>
              <a:chExt cx="2956654" cy="910407"/>
            </a:xfrm>
          </p:grpSpPr>
          <p:sp>
            <p:nvSpPr>
              <p:cNvPr id="791" name="Shape 791"/>
              <p:cNvSpPr/>
              <p:nvPr/>
            </p:nvSpPr>
            <p:spPr>
              <a:xfrm>
                <a:off x="4966080" y="3231317"/>
                <a:ext cx="2956654" cy="910407"/>
              </a:xfrm>
              <a:prstGeom prst="roundRect">
                <a:avLst>
                  <a:gd fmla="val 12060" name="adj"/>
                </a:avLst>
              </a:prstGeom>
              <a:solidFill>
                <a:srgbClr val="08B7C0"/>
              </a:solidFill>
              <a:ln cap="flat" cmpd="sng" w="9525">
                <a:solidFill>
                  <a:srgbClr val="056A6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SDN Controller</a:t>
                </a:r>
              </a:p>
            </p:txBody>
          </p:sp>
          <p:sp>
            <p:nvSpPr>
              <p:cNvPr id="792" name="Shape 792"/>
              <p:cNvSpPr/>
              <p:nvPr/>
            </p:nvSpPr>
            <p:spPr>
              <a:xfrm>
                <a:off x="6317425" y="3249300"/>
                <a:ext cx="1482394" cy="256159"/>
              </a:xfrm>
              <a:prstGeom prst="roundRect">
                <a:avLst>
                  <a:gd fmla="val 16667" name="adj"/>
                </a:avLst>
              </a:prstGeom>
              <a:solidFill>
                <a:srgbClr val="0BEAF5"/>
              </a:solidFill>
              <a:ln cap="flat" cmpd="sng" w="9525">
                <a:solidFill>
                  <a:srgbClr val="056A6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North-bound Interface (REST?)</a:t>
                </a:r>
              </a:p>
            </p:txBody>
          </p:sp>
          <p:sp>
            <p:nvSpPr>
              <p:cNvPr id="793" name="Shape 793"/>
              <p:cNvSpPr/>
              <p:nvPr/>
            </p:nvSpPr>
            <p:spPr>
              <a:xfrm>
                <a:off x="6317425" y="3859260"/>
                <a:ext cx="1482394" cy="256159"/>
              </a:xfrm>
              <a:prstGeom prst="roundRect">
                <a:avLst>
                  <a:gd fmla="val 16667" name="adj"/>
                </a:avLst>
              </a:prstGeom>
              <a:solidFill>
                <a:srgbClr val="0BEAF5"/>
              </a:solidFill>
              <a:ln cap="flat" cmpd="sng" w="9525">
                <a:solidFill>
                  <a:srgbClr val="056A6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South-bound Interface (Openflow)</a:t>
                </a:r>
              </a:p>
            </p:txBody>
          </p:sp>
          <p:sp>
            <p:nvSpPr>
              <p:cNvPr id="794" name="Shape 794"/>
              <p:cNvSpPr/>
              <p:nvPr/>
            </p:nvSpPr>
            <p:spPr>
              <a:xfrm>
                <a:off x="5104701" y="3281292"/>
                <a:ext cx="775332" cy="799876"/>
              </a:xfrm>
              <a:prstGeom prst="roundRect">
                <a:avLst>
                  <a:gd fmla="val 13421" name="adj"/>
                </a:avLst>
              </a:prstGeom>
              <a:solidFill>
                <a:srgbClr val="0BEAF5"/>
              </a:solidFill>
              <a:ln cap="flat" cmpd="sng" w="9525">
                <a:solidFill>
                  <a:srgbClr val="056A6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SDN Apps</a:t>
                </a:r>
              </a:p>
            </p:txBody>
          </p:sp>
        </p:grpSp>
        <p:sp>
          <p:nvSpPr>
            <p:cNvPr id="795" name="Shape 795"/>
            <p:cNvSpPr/>
            <p:nvPr/>
          </p:nvSpPr>
          <p:spPr>
            <a:xfrm>
              <a:off x="5383001" y="4670105"/>
              <a:ext cx="768099" cy="910407"/>
            </a:xfrm>
            <a:prstGeom prst="can">
              <a:avLst>
                <a:gd fmla="val 25000" name="adj"/>
              </a:avLst>
            </a:prstGeom>
            <a:solidFill>
              <a:srgbClr val="08B7C0"/>
            </a:solidFill>
            <a:ln cap="flat" cmpd="sng" w="9525">
              <a:solidFill>
                <a:srgbClr val="056A6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14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SDN DB</a:t>
              </a:r>
            </a:p>
          </p:txBody>
        </p:sp>
        <p:grpSp>
          <p:nvGrpSpPr>
            <p:cNvPr id="796" name="Shape 796"/>
            <p:cNvGrpSpPr/>
            <p:nvPr/>
          </p:nvGrpSpPr>
          <p:grpSpPr>
            <a:xfrm>
              <a:off x="5383000" y="3279721"/>
              <a:ext cx="768099" cy="912732"/>
              <a:chOff x="5252676" y="1775258"/>
              <a:chExt cx="768099" cy="912732"/>
            </a:xfrm>
          </p:grpSpPr>
          <p:sp>
            <p:nvSpPr>
              <p:cNvPr id="797" name="Shape 797"/>
              <p:cNvSpPr/>
              <p:nvPr/>
            </p:nvSpPr>
            <p:spPr>
              <a:xfrm>
                <a:off x="5252676" y="1777583"/>
                <a:ext cx="768099" cy="910407"/>
              </a:xfrm>
              <a:prstGeom prst="can">
                <a:avLst>
                  <a:gd fmla="val 25000" name="adj"/>
                </a:avLst>
              </a:prstGeom>
              <a:solidFill>
                <a:srgbClr val="FFC000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14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Neutron</a:t>
                </a:r>
                <a:br>
                  <a:rPr lang="en-US" sz="14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4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DB</a:t>
                </a:r>
              </a:p>
            </p:txBody>
          </p:sp>
          <p:pic>
            <p:nvPicPr>
              <p:cNvPr descr="C:\Users\ewx192170\Pictures\Grabbed from Web\openstack-logo512.png" id="798" name="Shape 79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525241" y="1775258"/>
                <a:ext cx="229726" cy="229726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799" name="Shape 799"/>
            <p:cNvGrpSpPr/>
            <p:nvPr/>
          </p:nvGrpSpPr>
          <p:grpSpPr>
            <a:xfrm>
              <a:off x="2257087" y="3282047"/>
              <a:ext cx="2923101" cy="910407"/>
              <a:chOff x="4999635" y="1777584"/>
              <a:chExt cx="2923101" cy="910407"/>
            </a:xfrm>
          </p:grpSpPr>
          <p:sp>
            <p:nvSpPr>
              <p:cNvPr id="800" name="Shape 800"/>
              <p:cNvSpPr/>
              <p:nvPr/>
            </p:nvSpPr>
            <p:spPr>
              <a:xfrm>
                <a:off x="4999635" y="1777584"/>
                <a:ext cx="2923101" cy="910407"/>
              </a:xfrm>
              <a:prstGeom prst="roundRect">
                <a:avLst>
                  <a:gd fmla="val 16667" name="adj"/>
                </a:avLst>
              </a:prstGeom>
              <a:solidFill>
                <a:srgbClr val="FFC000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Neutron-server</a:t>
                </a:r>
              </a:p>
            </p:txBody>
          </p:sp>
          <p:sp>
            <p:nvSpPr>
              <p:cNvPr id="801" name="Shape 801"/>
              <p:cNvSpPr/>
              <p:nvPr/>
            </p:nvSpPr>
            <p:spPr>
              <a:xfrm>
                <a:off x="6304876" y="2123231"/>
                <a:ext cx="1574604" cy="537669"/>
              </a:xfrm>
              <a:prstGeom prst="roundRect">
                <a:avLst>
                  <a:gd fmla="val 16667" name="adj"/>
                </a:avLst>
              </a:prstGeom>
              <a:solidFill>
                <a:srgbClr val="FFCE33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b="1" lang="en-US" sz="10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ML2-Core-Plugin</a:t>
                </a:r>
              </a:p>
            </p:txBody>
          </p:sp>
          <p:sp>
            <p:nvSpPr>
              <p:cNvPr id="802" name="Shape 802"/>
              <p:cNvSpPr/>
              <p:nvPr/>
            </p:nvSpPr>
            <p:spPr>
              <a:xfrm>
                <a:off x="6350980" y="2379573"/>
                <a:ext cx="1482394" cy="256159"/>
              </a:xfrm>
              <a:prstGeom prst="roundRect">
                <a:avLst>
                  <a:gd fmla="val 16667" name="adj"/>
                </a:avLst>
              </a:prstGeom>
              <a:solidFill>
                <a:srgbClr val="0BEAF5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ML2.Drivers.Mechanism.XXX</a:t>
                </a:r>
              </a:p>
            </p:txBody>
          </p:sp>
          <p:pic>
            <p:nvPicPr>
              <p:cNvPr descr="C:\Users\ewx192170\Pictures\Grabbed from Web\openstack-logo512.png" id="803" name="Shape 80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617031" y="1855483"/>
                <a:ext cx="229726" cy="229726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descr="C:\Users\ewx192170\Pictures\Grabbed from Web\openstack-logo512.png" id="804" name="Shape 80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647831" y="2161250"/>
                <a:ext cx="229726" cy="229726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05" name="Shape 805"/>
              <p:cNvSpPr/>
              <p:nvPr/>
            </p:nvSpPr>
            <p:spPr>
              <a:xfrm>
                <a:off x="5046046" y="2123231"/>
                <a:ext cx="1211488" cy="537669"/>
              </a:xfrm>
              <a:prstGeom prst="roundRect">
                <a:avLst>
                  <a:gd fmla="val 16667" name="adj"/>
                </a:avLst>
              </a:prstGeom>
              <a:solidFill>
                <a:srgbClr val="FFCE33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60950" lIns="0" rIns="121900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b="1" lang="en-US" sz="10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Services-Plugin</a:t>
                </a:r>
              </a:p>
            </p:txBody>
          </p:sp>
          <p:sp>
            <p:nvSpPr>
              <p:cNvPr id="806" name="Shape 806"/>
              <p:cNvSpPr/>
              <p:nvPr/>
            </p:nvSpPr>
            <p:spPr>
              <a:xfrm>
                <a:off x="5092151" y="2379573"/>
                <a:ext cx="1073104" cy="256159"/>
              </a:xfrm>
              <a:prstGeom prst="roundRect">
                <a:avLst>
                  <a:gd fmla="val 16667" name="adj"/>
                </a:avLst>
              </a:prstGeom>
              <a:solidFill>
                <a:srgbClr val="0BEAF5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</a:t>
                </a:r>
              </a:p>
            </p:txBody>
          </p:sp>
          <p:pic>
            <p:nvPicPr>
              <p:cNvPr descr="C:\Users\ewx192170\Pictures\Grabbed from Web\openstack-logo512.png" id="807" name="Shape 80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50130" y="2161250"/>
                <a:ext cx="229726" cy="229726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808" name="Shape 808"/>
            <p:cNvGrpSpPr/>
            <p:nvPr/>
          </p:nvGrpSpPr>
          <p:grpSpPr>
            <a:xfrm>
              <a:off x="6332830" y="4616431"/>
              <a:ext cx="4147740" cy="1657051"/>
              <a:chOff x="4676601" y="5476108"/>
              <a:chExt cx="4147740" cy="1385704"/>
            </a:xfrm>
          </p:grpSpPr>
          <p:sp>
            <p:nvSpPr>
              <p:cNvPr id="809" name="Shape 809"/>
              <p:cNvSpPr/>
              <p:nvPr/>
            </p:nvSpPr>
            <p:spPr>
              <a:xfrm>
                <a:off x="4676601" y="5476108"/>
                <a:ext cx="4147740" cy="1385704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24406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Font typeface="Noto Sans Symbols"/>
                  <a:buNone/>
                </a:pPr>
                <a:r>
                  <a:t/>
                </a:r>
                <a:endParaRPr b="1" sz="10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Shape 810"/>
              <p:cNvSpPr/>
              <p:nvPr/>
            </p:nvSpPr>
            <p:spPr>
              <a:xfrm>
                <a:off x="4686126" y="6603125"/>
                <a:ext cx="721860" cy="214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b="1" lang="en-US" sz="10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</a:p>
            </p:txBody>
          </p:sp>
        </p:grpSp>
        <p:cxnSp>
          <p:nvCxnSpPr>
            <p:cNvPr id="811" name="Shape 811"/>
            <p:cNvCxnSpPr>
              <a:stCxn id="795" idx="2"/>
              <a:endCxn id="791" idx="3"/>
            </p:cNvCxnSpPr>
            <p:nvPr/>
          </p:nvCxnSpPr>
          <p:spPr>
            <a:xfrm rot="10800000">
              <a:off x="5213801" y="5125309"/>
              <a:ext cx="169200" cy="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812" name="Shape 812"/>
            <p:cNvCxnSpPr>
              <a:stCxn id="797" idx="2"/>
              <a:endCxn id="800" idx="3"/>
            </p:cNvCxnSpPr>
            <p:nvPr/>
          </p:nvCxnSpPr>
          <p:spPr>
            <a:xfrm rot="10800000">
              <a:off x="5180200" y="3737250"/>
              <a:ext cx="202800" cy="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813" name="Shape 813"/>
            <p:cNvCxnSpPr>
              <a:stCxn id="814" idx="0"/>
              <a:endCxn id="800" idx="0"/>
            </p:cNvCxnSpPr>
            <p:nvPr/>
          </p:nvCxnSpPr>
          <p:spPr>
            <a:xfrm flipH="1">
              <a:off x="3718801" y="2305006"/>
              <a:ext cx="518100" cy="97710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815" name="Shape 815"/>
            <p:cNvCxnSpPr>
              <a:stCxn id="816" idx="0"/>
              <a:endCxn id="817" idx="0"/>
            </p:cNvCxnSpPr>
            <p:nvPr/>
          </p:nvCxnSpPr>
          <p:spPr>
            <a:xfrm>
              <a:off x="8406701" y="2305006"/>
              <a:ext cx="4800" cy="97710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818" name="Shape 818"/>
            <p:cNvSpPr/>
            <p:nvPr/>
          </p:nvSpPr>
          <p:spPr>
            <a:xfrm>
              <a:off x="3878101" y="2905236"/>
              <a:ext cx="975201" cy="256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b="1" lang="en-US" sz="10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Neutron API</a:t>
              </a:r>
            </a:p>
          </p:txBody>
        </p:sp>
        <p:sp>
          <p:nvSpPr>
            <p:cNvPr id="819" name="Shape 819"/>
            <p:cNvSpPr/>
            <p:nvPr/>
          </p:nvSpPr>
          <p:spPr>
            <a:xfrm>
              <a:off x="8447664" y="2905236"/>
              <a:ext cx="785998" cy="256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b="1" lang="en-US" sz="10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Nova API</a:t>
              </a:r>
            </a:p>
          </p:txBody>
        </p:sp>
        <p:grpSp>
          <p:nvGrpSpPr>
            <p:cNvPr id="820" name="Shape 820"/>
            <p:cNvGrpSpPr/>
            <p:nvPr/>
          </p:nvGrpSpPr>
          <p:grpSpPr>
            <a:xfrm>
              <a:off x="3094340" y="1864643"/>
              <a:ext cx="7376705" cy="440364"/>
              <a:chOff x="669104" y="2349672"/>
              <a:chExt cx="7376705" cy="440364"/>
            </a:xfrm>
          </p:grpSpPr>
          <p:grpSp>
            <p:nvGrpSpPr>
              <p:cNvPr id="821" name="Shape 821"/>
              <p:cNvGrpSpPr/>
              <p:nvPr/>
            </p:nvGrpSpPr>
            <p:grpSpPr>
              <a:xfrm>
                <a:off x="669104" y="2349672"/>
                <a:ext cx="7376705" cy="440364"/>
                <a:chOff x="669104" y="2349672"/>
                <a:chExt cx="7376705" cy="440364"/>
              </a:xfrm>
            </p:grpSpPr>
            <p:sp>
              <p:nvSpPr>
                <p:cNvPr id="822" name="Shape 822"/>
                <p:cNvSpPr/>
                <p:nvPr/>
              </p:nvSpPr>
              <p:spPr>
                <a:xfrm>
                  <a:off x="669104" y="2349672"/>
                  <a:ext cx="7376705" cy="44036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EA900"/>
                </a:solidFill>
                <a:ln cap="flat" cmpd="sng" w="9525">
                  <a:solidFill>
                    <a:srgbClr val="24406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60950" lIns="121900" rIns="121900" tIns="6095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rgbClr val="CC9900"/>
                    </a:buClr>
                    <a:buSzPct val="25000"/>
                    <a:buFont typeface="Noto Sans Symbols"/>
                    <a:buNone/>
                  </a:pPr>
                  <a:r>
                    <a:rPr lang="en-US"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CLI / Dashboard (Horizon) / Orchestration Tool (Heat)</a:t>
                  </a: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 rot="10800000">
                  <a:off x="1611191" y="2444390"/>
                  <a:ext cx="400948" cy="345645"/>
                </a:xfrm>
                <a:prstGeom prst="triangle">
                  <a:avLst>
                    <a:gd fmla="val 50000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60950" lIns="121900" rIns="121900" tIns="6095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rgbClr val="CC9900"/>
                    </a:buClr>
                    <a:buFont typeface="Noto Sans Symbols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Shape 816"/>
                <p:cNvSpPr/>
                <p:nvPr/>
              </p:nvSpPr>
              <p:spPr>
                <a:xfrm rot="10800000">
                  <a:off x="5780991" y="2444390"/>
                  <a:ext cx="400948" cy="345645"/>
                </a:xfrm>
                <a:prstGeom prst="triangle">
                  <a:avLst>
                    <a:gd fmla="val 50000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60950" lIns="121900" rIns="121900" tIns="6095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rgbClr val="CC9900"/>
                    </a:buClr>
                    <a:buFont typeface="Noto Sans Symbols"/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C:\Users\ewx192170\Pictures\Grabbed from Web\openstack-logo512.png" id="823" name="Shape 8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704875" y="2389667"/>
                <a:ext cx="229726" cy="229726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824" name="Shape 824"/>
            <p:cNvGrpSpPr/>
            <p:nvPr/>
          </p:nvGrpSpPr>
          <p:grpSpPr>
            <a:xfrm>
              <a:off x="7561791" y="5838989"/>
              <a:ext cx="1647553" cy="345645"/>
              <a:chOff x="5136555" y="5208162"/>
              <a:chExt cx="1647553" cy="345645"/>
            </a:xfrm>
          </p:grpSpPr>
          <p:sp>
            <p:nvSpPr>
              <p:cNvPr id="825" name="Shape 825"/>
              <p:cNvSpPr/>
              <p:nvPr/>
            </p:nvSpPr>
            <p:spPr>
              <a:xfrm>
                <a:off x="5136555" y="5216855"/>
                <a:ext cx="1575436" cy="328261"/>
              </a:xfrm>
              <a:prstGeom prst="rect">
                <a:avLst/>
              </a:prstGeom>
              <a:solidFill>
                <a:srgbClr val="0BEAF5"/>
              </a:solidFill>
              <a:ln cap="flat" cmpd="sng" w="9525">
                <a:solidFill>
                  <a:srgbClr val="056A6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b="1" lang="en-US" sz="10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Switch</a:t>
                </a:r>
              </a:p>
            </p:txBody>
          </p:sp>
          <p:sp>
            <p:nvSpPr>
              <p:cNvPr id="826" name="Shape 826"/>
              <p:cNvSpPr/>
              <p:nvPr/>
            </p:nvSpPr>
            <p:spPr>
              <a:xfrm>
                <a:off x="5198798" y="5208162"/>
                <a:ext cx="400948" cy="345645"/>
              </a:xfrm>
              <a:prstGeom prst="triangle">
                <a:avLst>
                  <a:gd fmla="val 50000" name="adj"/>
                </a:avLst>
              </a:prstGeom>
              <a:noFill/>
              <a:ln>
                <a:noFill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Shape 827"/>
              <p:cNvSpPr/>
              <p:nvPr/>
            </p:nvSpPr>
            <p:spPr>
              <a:xfrm>
                <a:off x="6383160" y="5208162"/>
                <a:ext cx="400948" cy="345645"/>
              </a:xfrm>
              <a:prstGeom prst="triangle">
                <a:avLst>
                  <a:gd fmla="val 50000" name="adj"/>
                </a:avLst>
              </a:prstGeom>
              <a:noFill/>
              <a:ln>
                <a:noFill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28" name="Shape 828"/>
            <p:cNvCxnSpPr>
              <a:stCxn id="826" idx="0"/>
              <a:endCxn id="829" idx="0"/>
            </p:cNvCxnSpPr>
            <p:nvPr/>
          </p:nvCxnSpPr>
          <p:spPr>
            <a:xfrm rot="10800000">
              <a:off x="7824507" y="4894289"/>
              <a:ext cx="0" cy="94470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830" name="Shape 830"/>
            <p:cNvCxnSpPr>
              <a:stCxn id="827" idx="0"/>
              <a:endCxn id="831" idx="0"/>
            </p:cNvCxnSpPr>
            <p:nvPr/>
          </p:nvCxnSpPr>
          <p:spPr>
            <a:xfrm rot="10800000">
              <a:off x="9008870" y="4894289"/>
              <a:ext cx="0" cy="94470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832" name="Shape 832"/>
            <p:cNvCxnSpPr>
              <a:endCxn id="825" idx="3"/>
            </p:cNvCxnSpPr>
            <p:nvPr/>
          </p:nvCxnSpPr>
          <p:spPr>
            <a:xfrm rot="10800000">
              <a:off x="9137227" y="6011813"/>
              <a:ext cx="1333800" cy="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grpSp>
          <p:nvGrpSpPr>
            <p:cNvPr id="833" name="Shape 833"/>
            <p:cNvGrpSpPr/>
            <p:nvPr/>
          </p:nvGrpSpPr>
          <p:grpSpPr>
            <a:xfrm>
              <a:off x="6342355" y="3282046"/>
              <a:ext cx="4138215" cy="1676472"/>
              <a:chOff x="3917119" y="3282046"/>
              <a:chExt cx="4138215" cy="1676472"/>
            </a:xfrm>
          </p:grpSpPr>
          <p:sp>
            <p:nvSpPr>
              <p:cNvPr id="817" name="Shape 817"/>
              <p:cNvSpPr/>
              <p:nvPr/>
            </p:nvSpPr>
            <p:spPr>
              <a:xfrm>
                <a:off x="3917119" y="3282046"/>
                <a:ext cx="4138215" cy="910407"/>
              </a:xfrm>
              <a:prstGeom prst="roundRect">
                <a:avLst>
                  <a:gd fmla="val 16667" name="adj"/>
                </a:avLst>
              </a:prstGeom>
              <a:solidFill>
                <a:srgbClr val="DEA900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Nova</a:t>
                </a:r>
              </a:p>
            </p:txBody>
          </p:sp>
          <p:sp>
            <p:nvSpPr>
              <p:cNvPr id="834" name="Shape 834"/>
              <p:cNvSpPr/>
              <p:nvPr/>
            </p:nvSpPr>
            <p:spPr>
              <a:xfrm>
                <a:off x="4112150" y="3759128"/>
                <a:ext cx="1728225" cy="1199389"/>
              </a:xfrm>
              <a:prstGeom prst="rect">
                <a:avLst/>
              </a:prstGeom>
              <a:solidFill>
                <a:srgbClr val="FFC000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14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Nova Compute</a:t>
                </a:r>
              </a:p>
            </p:txBody>
          </p:sp>
          <p:sp>
            <p:nvSpPr>
              <p:cNvPr id="835" name="Shape 835"/>
              <p:cNvSpPr/>
              <p:nvPr/>
            </p:nvSpPr>
            <p:spPr>
              <a:xfrm>
                <a:off x="4188960" y="4086998"/>
                <a:ext cx="749807" cy="37663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b="1" lang="en-US" sz="10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VM</a:t>
                </a:r>
              </a:p>
            </p:txBody>
          </p:sp>
          <p:pic>
            <p:nvPicPr>
              <p:cNvPr descr="C:\Users\ewx192170\Pictures\Grabbed from Web\openstack-logo512.png" id="836" name="Shape 8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597751" y="3824662"/>
                <a:ext cx="229726" cy="229726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37" name="Shape 837"/>
              <p:cNvSpPr/>
              <p:nvPr/>
            </p:nvSpPr>
            <p:spPr>
              <a:xfrm>
                <a:off x="5024898" y="4086998"/>
                <a:ext cx="749807" cy="37663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b="1" lang="en-US" sz="10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VM</a:t>
                </a:r>
              </a:p>
            </p:txBody>
          </p:sp>
          <p:sp>
            <p:nvSpPr>
              <p:cNvPr id="838" name="Shape 838"/>
              <p:cNvSpPr/>
              <p:nvPr/>
            </p:nvSpPr>
            <p:spPr>
              <a:xfrm>
                <a:off x="6131919" y="3759128"/>
                <a:ext cx="1728225" cy="1199389"/>
              </a:xfrm>
              <a:prstGeom prst="rect">
                <a:avLst/>
              </a:prstGeom>
              <a:solidFill>
                <a:srgbClr val="FFC000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14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Nova Compute</a:t>
                </a:r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6208730" y="4086998"/>
                <a:ext cx="749807" cy="37663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b="1" lang="en-US" sz="10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VM</a:t>
                </a:r>
              </a:p>
            </p:txBody>
          </p:sp>
          <p:pic>
            <p:nvPicPr>
              <p:cNvPr descr="C:\Users\ewx192170\Pictures\Grabbed from Web\openstack-logo512.png" id="840" name="Shape 8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641175" y="3824662"/>
                <a:ext cx="229726" cy="229726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41" name="Shape 841"/>
              <p:cNvSpPr/>
              <p:nvPr/>
            </p:nvSpPr>
            <p:spPr>
              <a:xfrm>
                <a:off x="7044668" y="4086998"/>
                <a:ext cx="749807" cy="37663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b="1" lang="en-US" sz="10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VM</a:t>
                </a:r>
              </a:p>
            </p:txBody>
          </p:sp>
          <p:sp>
            <p:nvSpPr>
              <p:cNvPr id="842" name="Shape 842"/>
              <p:cNvSpPr/>
              <p:nvPr/>
            </p:nvSpPr>
            <p:spPr>
              <a:xfrm>
                <a:off x="4188960" y="4647694"/>
                <a:ext cx="1575436" cy="246628"/>
              </a:xfrm>
              <a:prstGeom prst="roundRect">
                <a:avLst>
                  <a:gd fmla="val 16667" name="adj"/>
                </a:avLst>
              </a:prstGeom>
              <a:solidFill>
                <a:srgbClr val="0BEAF5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b="1" lang="en-US" sz="10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Virtual Switch</a:t>
                </a:r>
              </a:p>
            </p:txBody>
          </p:sp>
          <p:sp>
            <p:nvSpPr>
              <p:cNvPr id="843" name="Shape 843"/>
              <p:cNvSpPr/>
              <p:nvPr/>
            </p:nvSpPr>
            <p:spPr>
              <a:xfrm>
                <a:off x="6208730" y="4647694"/>
                <a:ext cx="1575436" cy="246628"/>
              </a:xfrm>
              <a:prstGeom prst="roundRect">
                <a:avLst>
                  <a:gd fmla="val 16667" name="adj"/>
                </a:avLst>
              </a:prstGeom>
              <a:solidFill>
                <a:srgbClr val="0BEAF5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b="1" lang="en-US" sz="10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Virtual Switch</a:t>
                </a:r>
              </a:p>
            </p:txBody>
          </p:sp>
          <p:pic>
            <p:nvPicPr>
              <p:cNvPr descr="C:\Users\ewx192170\Pictures\Grabbed from Web\openstack-logo512.png" id="844" name="Shape 8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290267" y="3316880"/>
                <a:ext cx="229726" cy="229726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29" name="Shape 829"/>
              <p:cNvSpPr/>
              <p:nvPr/>
            </p:nvSpPr>
            <p:spPr>
              <a:xfrm rot="10800000">
                <a:off x="5198798" y="4647433"/>
                <a:ext cx="400948" cy="246887"/>
              </a:xfrm>
              <a:prstGeom prst="triangle">
                <a:avLst>
                  <a:gd fmla="val 50000" name="adj"/>
                </a:avLst>
              </a:prstGeom>
              <a:noFill/>
              <a:ln>
                <a:noFill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Shape 831"/>
              <p:cNvSpPr/>
              <p:nvPr/>
            </p:nvSpPr>
            <p:spPr>
              <a:xfrm rot="10800000">
                <a:off x="6383159" y="4647433"/>
                <a:ext cx="400948" cy="246887"/>
              </a:xfrm>
              <a:prstGeom prst="triangle">
                <a:avLst>
                  <a:gd fmla="val 50000" name="adj"/>
                </a:avLst>
              </a:prstGeom>
              <a:noFill/>
              <a:ln>
                <a:noFill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Shape 845"/>
              <p:cNvSpPr/>
              <p:nvPr/>
            </p:nvSpPr>
            <p:spPr>
              <a:xfrm rot="10800000">
                <a:off x="4363389" y="4647433"/>
                <a:ext cx="400948" cy="246887"/>
              </a:xfrm>
              <a:prstGeom prst="triangle">
                <a:avLst>
                  <a:gd fmla="val 50000" name="adj"/>
                </a:avLst>
              </a:prstGeom>
              <a:noFill/>
              <a:ln>
                <a:noFill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Shape 846"/>
              <p:cNvSpPr/>
              <p:nvPr/>
            </p:nvSpPr>
            <p:spPr>
              <a:xfrm rot="10800000">
                <a:off x="7219098" y="4647433"/>
                <a:ext cx="400948" cy="246887"/>
              </a:xfrm>
              <a:prstGeom prst="triangle">
                <a:avLst>
                  <a:gd fmla="val 50000" name="adj"/>
                </a:avLst>
              </a:prstGeom>
              <a:noFill/>
              <a:ln>
                <a:noFill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47" name="Shape 847"/>
              <p:cNvCxnSpPr>
                <a:stCxn id="845" idx="3"/>
                <a:endCxn id="835" idx="2"/>
              </p:cNvCxnSpPr>
              <p:nvPr/>
            </p:nvCxnSpPr>
            <p:spPr>
              <a:xfrm rot="10800000">
                <a:off x="4563863" y="4463533"/>
                <a:ext cx="0" cy="183900"/>
              </a:xfrm>
              <a:prstGeom prst="straightConnector1">
                <a:avLst/>
              </a:prstGeom>
              <a:noFill/>
              <a:ln cap="rnd" cmpd="sng" w="19050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848" name="Shape 848"/>
              <p:cNvCxnSpPr>
                <a:stCxn id="829" idx="3"/>
                <a:endCxn id="837" idx="2"/>
              </p:cNvCxnSpPr>
              <p:nvPr/>
            </p:nvCxnSpPr>
            <p:spPr>
              <a:xfrm flipH="1" rot="10800000">
                <a:off x="5399272" y="4463533"/>
                <a:ext cx="600" cy="183900"/>
              </a:xfrm>
              <a:prstGeom prst="straightConnector1">
                <a:avLst/>
              </a:prstGeom>
              <a:noFill/>
              <a:ln cap="rnd" cmpd="sng" w="19050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849" name="Shape 849"/>
              <p:cNvCxnSpPr>
                <a:stCxn id="831" idx="3"/>
                <a:endCxn id="839" idx="2"/>
              </p:cNvCxnSpPr>
              <p:nvPr/>
            </p:nvCxnSpPr>
            <p:spPr>
              <a:xfrm rot="10800000">
                <a:off x="6583633" y="4463533"/>
                <a:ext cx="0" cy="183900"/>
              </a:xfrm>
              <a:prstGeom prst="straightConnector1">
                <a:avLst/>
              </a:prstGeom>
              <a:noFill/>
              <a:ln cap="rnd" cmpd="sng" w="19050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cxnSp>
            <p:nvCxnSpPr>
              <p:cNvPr id="850" name="Shape 850"/>
              <p:cNvCxnSpPr>
                <a:stCxn id="846" idx="3"/>
                <a:endCxn id="841" idx="2"/>
              </p:cNvCxnSpPr>
              <p:nvPr/>
            </p:nvCxnSpPr>
            <p:spPr>
              <a:xfrm rot="10800000">
                <a:off x="7419572" y="4463533"/>
                <a:ext cx="0" cy="183900"/>
              </a:xfrm>
              <a:prstGeom prst="straightConnector1">
                <a:avLst/>
              </a:prstGeom>
              <a:noFill/>
              <a:ln cap="rnd" cmpd="sng" w="19050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sp>
            <p:nvSpPr>
              <p:cNvPr id="851" name="Shape 851"/>
              <p:cNvSpPr/>
              <p:nvPr/>
            </p:nvSpPr>
            <p:spPr>
              <a:xfrm>
                <a:off x="4040346" y="4512785"/>
                <a:ext cx="438510" cy="207294"/>
              </a:xfrm>
              <a:prstGeom prst="roundRect">
                <a:avLst>
                  <a:gd fmla="val 16667" name="adj"/>
                </a:avLst>
              </a:prstGeom>
              <a:solidFill>
                <a:srgbClr val="FFCE33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Neutron </a:t>
                </a:r>
              </a:p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Plugin Agent</a:t>
                </a:r>
              </a:p>
            </p:txBody>
          </p:sp>
          <p:sp>
            <p:nvSpPr>
              <p:cNvPr id="852" name="Shape 852"/>
              <p:cNvSpPr/>
              <p:nvPr/>
            </p:nvSpPr>
            <p:spPr>
              <a:xfrm>
                <a:off x="6060114" y="4512785"/>
                <a:ext cx="438911" cy="207294"/>
              </a:xfrm>
              <a:prstGeom prst="roundRect">
                <a:avLst>
                  <a:gd fmla="val 16667" name="adj"/>
                </a:avLst>
              </a:prstGeom>
              <a:solidFill>
                <a:srgbClr val="FFCE33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Neutron </a:t>
                </a:r>
              </a:p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Plugin Agent</a:t>
                </a:r>
              </a:p>
            </p:txBody>
          </p:sp>
        </p:grpSp>
        <p:cxnSp>
          <p:nvCxnSpPr>
            <p:cNvPr id="853" name="Shape 853"/>
            <p:cNvCxnSpPr>
              <a:stCxn id="793" idx="2"/>
              <a:endCxn id="825" idx="0"/>
            </p:cNvCxnSpPr>
            <p:nvPr/>
          </p:nvCxnSpPr>
          <p:spPr>
            <a:xfrm flipH="1" rot="-5400000">
              <a:off x="6202729" y="3701108"/>
              <a:ext cx="293400" cy="3999600"/>
            </a:xfrm>
            <a:prstGeom prst="bentConnector3">
              <a:avLst>
                <a:gd fmla="val 49999" name="adj1"/>
              </a:avLst>
            </a:prstGeom>
            <a:noFill/>
            <a:ln cap="rnd" cmpd="sng" w="19050">
              <a:solidFill>
                <a:srgbClr val="0000F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854" name="Shape 854"/>
            <p:cNvCxnSpPr>
              <a:stCxn id="793" idx="2"/>
              <a:endCxn id="842" idx="2"/>
            </p:cNvCxnSpPr>
            <p:nvPr/>
          </p:nvCxnSpPr>
          <p:spPr>
            <a:xfrm rot="-5400000">
              <a:off x="5545879" y="3697958"/>
              <a:ext cx="660000" cy="3052500"/>
            </a:xfrm>
            <a:prstGeom prst="bentConnector3">
              <a:avLst>
                <a:gd fmla="val -23199" name="adj1"/>
              </a:avLst>
            </a:prstGeom>
            <a:noFill/>
            <a:ln cap="rnd" cmpd="sng" w="19050">
              <a:solidFill>
                <a:srgbClr val="0000F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855" name="Shape 855"/>
            <p:cNvCxnSpPr>
              <a:stCxn id="793" idx="2"/>
              <a:endCxn id="843" idx="2"/>
            </p:cNvCxnSpPr>
            <p:nvPr/>
          </p:nvCxnSpPr>
          <p:spPr>
            <a:xfrm rot="-5400000">
              <a:off x="6555529" y="2688308"/>
              <a:ext cx="660000" cy="5071800"/>
            </a:xfrm>
            <a:prstGeom prst="bentConnector3">
              <a:avLst>
                <a:gd fmla="val -23199" name="adj1"/>
              </a:avLst>
            </a:prstGeom>
            <a:noFill/>
            <a:ln cap="rnd" cmpd="sng" w="19050">
              <a:solidFill>
                <a:srgbClr val="0000F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856" name="Shape 856"/>
            <p:cNvCxnSpPr>
              <a:stCxn id="802" idx="2"/>
              <a:endCxn id="792" idx="0"/>
            </p:cNvCxnSpPr>
            <p:nvPr/>
          </p:nvCxnSpPr>
          <p:spPr>
            <a:xfrm>
              <a:off x="4349630" y="4140196"/>
              <a:ext cx="0" cy="547800"/>
            </a:xfrm>
            <a:prstGeom prst="straightConnector1">
              <a:avLst/>
            </a:prstGeom>
            <a:solidFill>
              <a:srgbClr val="08B7C0"/>
            </a:solidFill>
            <a:ln cap="flat" cmpd="sng" w="28575">
              <a:solidFill>
                <a:srgbClr val="056A6F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grpSp>
          <p:nvGrpSpPr>
            <p:cNvPr id="857" name="Shape 857"/>
            <p:cNvGrpSpPr/>
            <p:nvPr/>
          </p:nvGrpSpPr>
          <p:grpSpPr>
            <a:xfrm>
              <a:off x="336836" y="2529738"/>
              <a:ext cx="10111942" cy="259822"/>
              <a:chOff x="-2085621" y="2929734"/>
              <a:chExt cx="10111942" cy="259822"/>
            </a:xfrm>
          </p:grpSpPr>
          <p:sp>
            <p:nvSpPr>
              <p:cNvPr id="858" name="Shape 858"/>
              <p:cNvSpPr/>
              <p:nvPr/>
            </p:nvSpPr>
            <p:spPr>
              <a:xfrm>
                <a:off x="-2085621" y="2929734"/>
                <a:ext cx="10111942" cy="259822"/>
              </a:xfrm>
              <a:prstGeom prst="flowChartPredefinedProcess">
                <a:avLst/>
              </a:prstGeom>
              <a:solidFill>
                <a:srgbClr val="FFC000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Message Queue (AMQP)</a:t>
                </a:r>
              </a:p>
            </p:txBody>
          </p:sp>
          <p:pic>
            <p:nvPicPr>
              <p:cNvPr descr="C:\Users\ewx192170\Pictures\Grabbed from Web\openstack-logo512.png" id="859" name="Shape 8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15244" y="2944782"/>
                <a:ext cx="229726" cy="229726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860" name="Shape 860"/>
            <p:cNvGrpSpPr/>
            <p:nvPr/>
          </p:nvGrpSpPr>
          <p:grpSpPr>
            <a:xfrm>
              <a:off x="336837" y="3337926"/>
              <a:ext cx="1738983" cy="399322"/>
              <a:chOff x="413647" y="3337926"/>
              <a:chExt cx="1738983" cy="399322"/>
            </a:xfrm>
          </p:grpSpPr>
          <p:sp>
            <p:nvSpPr>
              <p:cNvPr id="861" name="Shape 861"/>
              <p:cNvSpPr/>
              <p:nvPr/>
            </p:nvSpPr>
            <p:spPr>
              <a:xfrm>
                <a:off x="413647" y="3337926"/>
                <a:ext cx="1728225" cy="399322"/>
              </a:xfrm>
              <a:prstGeom prst="roundRect">
                <a:avLst>
                  <a:gd fmla="val 16667" name="adj"/>
                </a:avLst>
              </a:prstGeom>
              <a:solidFill>
                <a:srgbClr val="FFC000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1467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Neutron-L3-Agent</a:t>
                </a:r>
              </a:p>
            </p:txBody>
          </p:sp>
          <p:pic>
            <p:nvPicPr>
              <p:cNvPr descr="C:\Users\ewx192170\Pictures\Grabbed from Web\openstack-logo512.png" id="862" name="Shape 86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22903" y="3384294"/>
                <a:ext cx="229726" cy="229726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863" name="Shape 863"/>
            <p:cNvGrpSpPr/>
            <p:nvPr/>
          </p:nvGrpSpPr>
          <p:grpSpPr>
            <a:xfrm>
              <a:off x="336837" y="3793551"/>
              <a:ext cx="1754753" cy="399322"/>
              <a:chOff x="413647" y="3793551"/>
              <a:chExt cx="1754753" cy="399322"/>
            </a:xfrm>
          </p:grpSpPr>
          <p:sp>
            <p:nvSpPr>
              <p:cNvPr id="864" name="Shape 864"/>
              <p:cNvSpPr/>
              <p:nvPr/>
            </p:nvSpPr>
            <p:spPr>
              <a:xfrm>
                <a:off x="413647" y="3793551"/>
                <a:ext cx="1728225" cy="399322"/>
              </a:xfrm>
              <a:prstGeom prst="roundRect">
                <a:avLst>
                  <a:gd fmla="val 16667" name="adj"/>
                </a:avLst>
              </a:prstGeom>
              <a:solidFill>
                <a:srgbClr val="FFC000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1467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Neutron-DHCP-Agent</a:t>
                </a:r>
              </a:p>
            </p:txBody>
          </p:sp>
          <p:pic>
            <p:nvPicPr>
              <p:cNvPr descr="C:\Users\ewx192170\Pictures\Grabbed from Web\openstack-logo512.png" id="865" name="Shape 8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38673" y="3825082"/>
                <a:ext cx="229726" cy="229726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</p:grpSp>
        <p:sp>
          <p:nvSpPr>
            <p:cNvPr id="866" name="Shape 866"/>
            <p:cNvSpPr/>
            <p:nvPr/>
          </p:nvSpPr>
          <p:spPr>
            <a:xfrm>
              <a:off x="2533950" y="4077412"/>
              <a:ext cx="177892" cy="412137"/>
            </a:xfrm>
            <a:prstGeom prst="roundRect">
              <a:avLst>
                <a:gd fmla="val 16667" name="adj"/>
              </a:avLst>
            </a:prstGeom>
            <a:solidFill>
              <a:srgbClr val="73F3F9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 txBox="1"/>
            <p:nvPr/>
          </p:nvSpPr>
          <p:spPr>
            <a:xfrm rot="-5400000">
              <a:off x="2425511" y="4203206"/>
              <a:ext cx="394769" cy="16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66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Load Balancer</a:t>
              </a:r>
            </a:p>
          </p:txBody>
        </p:sp>
        <p:sp>
          <p:nvSpPr>
            <p:cNvPr id="868" name="Shape 868"/>
            <p:cNvSpPr/>
            <p:nvPr/>
          </p:nvSpPr>
          <p:spPr>
            <a:xfrm>
              <a:off x="2707876" y="4077412"/>
              <a:ext cx="177892" cy="412137"/>
            </a:xfrm>
            <a:prstGeom prst="roundRect">
              <a:avLst>
                <a:gd fmla="val 16667" name="adj"/>
              </a:avLst>
            </a:prstGeom>
            <a:solidFill>
              <a:srgbClr val="73F3F9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 txBox="1"/>
            <p:nvPr/>
          </p:nvSpPr>
          <p:spPr>
            <a:xfrm rot="-5400000">
              <a:off x="2599436" y="4203206"/>
              <a:ext cx="394769" cy="16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66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Firewall</a:t>
              </a:r>
            </a:p>
          </p:txBody>
        </p:sp>
        <p:sp>
          <p:nvSpPr>
            <p:cNvPr id="870" name="Shape 870"/>
            <p:cNvSpPr/>
            <p:nvPr/>
          </p:nvSpPr>
          <p:spPr>
            <a:xfrm>
              <a:off x="2881802" y="4077412"/>
              <a:ext cx="177892" cy="412137"/>
            </a:xfrm>
            <a:prstGeom prst="roundRect">
              <a:avLst>
                <a:gd fmla="val 16667" name="adj"/>
              </a:avLst>
            </a:prstGeom>
            <a:solidFill>
              <a:srgbClr val="73F3F9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 txBox="1"/>
            <p:nvPr/>
          </p:nvSpPr>
          <p:spPr>
            <a:xfrm rot="-5400000">
              <a:off x="2773361" y="4203206"/>
              <a:ext cx="394769" cy="16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66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VPN</a:t>
              </a:r>
            </a:p>
          </p:txBody>
        </p:sp>
        <p:sp>
          <p:nvSpPr>
            <p:cNvPr id="872" name="Shape 872"/>
            <p:cNvSpPr/>
            <p:nvPr/>
          </p:nvSpPr>
          <p:spPr>
            <a:xfrm>
              <a:off x="3055728" y="4077325"/>
              <a:ext cx="177892" cy="412137"/>
            </a:xfrm>
            <a:prstGeom prst="roundRect">
              <a:avLst>
                <a:gd fmla="val 16667" name="adj"/>
              </a:avLst>
            </a:prstGeom>
            <a:solidFill>
              <a:srgbClr val="73F3F9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 txBox="1"/>
            <p:nvPr/>
          </p:nvSpPr>
          <p:spPr>
            <a:xfrm rot="-5400000">
              <a:off x="2947286" y="4203131"/>
              <a:ext cx="394769" cy="16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66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L3 Services</a:t>
              </a:r>
            </a:p>
          </p:txBody>
        </p:sp>
        <p:sp>
          <p:nvSpPr>
            <p:cNvPr id="874" name="Shape 874"/>
            <p:cNvSpPr/>
            <p:nvPr/>
          </p:nvSpPr>
          <p:spPr>
            <a:xfrm>
              <a:off x="2529461" y="5069105"/>
              <a:ext cx="177892" cy="412137"/>
            </a:xfrm>
            <a:prstGeom prst="roundRect">
              <a:avLst>
                <a:gd fmla="val 16667" name="adj"/>
              </a:avLst>
            </a:prstGeom>
            <a:solidFill>
              <a:srgbClr val="73F3F9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 txBox="1"/>
            <p:nvPr/>
          </p:nvSpPr>
          <p:spPr>
            <a:xfrm rot="-5400000">
              <a:off x="2421011" y="5194906"/>
              <a:ext cx="394769" cy="16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66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Topology Mgr.</a:t>
              </a:r>
            </a:p>
          </p:txBody>
        </p:sp>
        <p:sp>
          <p:nvSpPr>
            <p:cNvPr id="876" name="Shape 876"/>
            <p:cNvSpPr/>
            <p:nvPr/>
          </p:nvSpPr>
          <p:spPr>
            <a:xfrm>
              <a:off x="2703388" y="5069105"/>
              <a:ext cx="177892" cy="412137"/>
            </a:xfrm>
            <a:prstGeom prst="roundRect">
              <a:avLst>
                <a:gd fmla="val 16667" name="adj"/>
              </a:avLst>
            </a:prstGeom>
            <a:solidFill>
              <a:srgbClr val="73F3F9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 txBox="1"/>
            <p:nvPr/>
          </p:nvSpPr>
          <p:spPr>
            <a:xfrm rot="-5400000">
              <a:off x="2594936" y="5194906"/>
              <a:ext cx="394769" cy="16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66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Overlay Mgr.</a:t>
              </a:r>
            </a:p>
          </p:txBody>
        </p:sp>
        <p:sp>
          <p:nvSpPr>
            <p:cNvPr id="878" name="Shape 878"/>
            <p:cNvSpPr/>
            <p:nvPr/>
          </p:nvSpPr>
          <p:spPr>
            <a:xfrm>
              <a:off x="2877314" y="5069105"/>
              <a:ext cx="177892" cy="412137"/>
            </a:xfrm>
            <a:prstGeom prst="roundRect">
              <a:avLst>
                <a:gd fmla="val 16667" name="adj"/>
              </a:avLst>
            </a:prstGeom>
            <a:solidFill>
              <a:srgbClr val="73F3F9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 txBox="1"/>
            <p:nvPr/>
          </p:nvSpPr>
          <p:spPr>
            <a:xfrm rot="-5400000">
              <a:off x="2768861" y="5194906"/>
              <a:ext cx="394769" cy="160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66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Security</a:t>
              </a:r>
            </a:p>
          </p:txBody>
        </p:sp>
        <p:sp>
          <p:nvSpPr>
            <p:cNvPr id="880" name="Shape 880"/>
            <p:cNvSpPr/>
            <p:nvPr/>
          </p:nvSpPr>
          <p:spPr>
            <a:xfrm>
              <a:off x="4302251" y="4221028"/>
              <a:ext cx="1473864" cy="256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b="1" lang="en-US" sz="10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Vendor-specific API</a:t>
              </a:r>
            </a:p>
          </p:txBody>
        </p:sp>
      </p:grpSp>
      <p:sp>
        <p:nvSpPr>
          <p:cNvPr id="881" name="Shape 881"/>
          <p:cNvSpPr txBox="1"/>
          <p:nvPr>
            <p:ph type="title"/>
          </p:nvPr>
        </p:nvSpPr>
        <p:spPr>
          <a:xfrm>
            <a:off x="369194" y="336814"/>
            <a:ext cx="11604715" cy="759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Consistency: Common Problem to all SDN Solutions </a:t>
            </a:r>
          </a:p>
        </p:txBody>
      </p:sp>
      <p:sp>
        <p:nvSpPr>
          <p:cNvPr id="882" name="Shape 882"/>
          <p:cNvSpPr/>
          <p:nvPr/>
        </p:nvSpPr>
        <p:spPr>
          <a:xfrm>
            <a:off x="403597" y="1420999"/>
            <a:ext cx="11115740" cy="5103823"/>
          </a:xfrm>
          <a:custGeom>
            <a:pathLst>
              <a:path extrusionOk="0" h="120000" w="120000">
                <a:moveTo>
                  <a:pt x="61891" y="41651"/>
                </a:moveTo>
                <a:cubicBezTo>
                  <a:pt x="60926" y="41651"/>
                  <a:pt x="60145" y="43353"/>
                  <a:pt x="60145" y="45453"/>
                </a:cubicBezTo>
                <a:lnTo>
                  <a:pt x="60145" y="95329"/>
                </a:lnTo>
                <a:cubicBezTo>
                  <a:pt x="60145" y="97429"/>
                  <a:pt x="60926" y="99131"/>
                  <a:pt x="61891" y="99131"/>
                </a:cubicBezTo>
                <a:lnTo>
                  <a:pt x="68874" y="99131"/>
                </a:lnTo>
                <a:cubicBezTo>
                  <a:pt x="69838" y="99131"/>
                  <a:pt x="70620" y="97429"/>
                  <a:pt x="70620" y="95329"/>
                </a:cubicBezTo>
                <a:lnTo>
                  <a:pt x="70620" y="45453"/>
                </a:lnTo>
                <a:cubicBezTo>
                  <a:pt x="70620" y="43353"/>
                  <a:pt x="69838" y="41651"/>
                  <a:pt x="68874" y="41651"/>
                </a:cubicBezTo>
                <a:close/>
                <a:moveTo>
                  <a:pt x="9183" y="0"/>
                </a:moveTo>
                <a:lnTo>
                  <a:pt x="110816" y="0"/>
                </a:lnTo>
                <a:cubicBezTo>
                  <a:pt x="115888" y="0"/>
                  <a:pt x="120000" y="8954"/>
                  <a:pt x="120000" y="20000"/>
                </a:cubicBezTo>
                <a:lnTo>
                  <a:pt x="120000" y="99999"/>
                </a:lnTo>
                <a:cubicBezTo>
                  <a:pt x="120000" y="111045"/>
                  <a:pt x="115888" y="119999"/>
                  <a:pt x="110816" y="119999"/>
                </a:cubicBezTo>
                <a:lnTo>
                  <a:pt x="9183" y="119999"/>
                </a:lnTo>
                <a:cubicBezTo>
                  <a:pt x="4111" y="119999"/>
                  <a:pt x="0" y="111045"/>
                  <a:pt x="0" y="99999"/>
                </a:cubicBezTo>
                <a:lnTo>
                  <a:pt x="0" y="20000"/>
                </a:lnTo>
                <a:cubicBezTo>
                  <a:pt x="0" y="8954"/>
                  <a:pt x="4111" y="0"/>
                  <a:pt x="918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5667280" y="2905241"/>
            <a:ext cx="1548039" cy="2942444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type="title"/>
          </p:nvPr>
        </p:nvSpPr>
        <p:spPr>
          <a:xfrm>
            <a:off x="369194" y="336814"/>
            <a:ext cx="11604715" cy="759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Consistency: Common Problem to all SDN Solution </a:t>
            </a:r>
          </a:p>
        </p:txBody>
      </p:sp>
      <p:grpSp>
        <p:nvGrpSpPr>
          <p:cNvPr id="889" name="Shape 889"/>
          <p:cNvGrpSpPr/>
          <p:nvPr/>
        </p:nvGrpSpPr>
        <p:grpSpPr>
          <a:xfrm>
            <a:off x="262758" y="1284880"/>
            <a:ext cx="11246071" cy="5383665"/>
            <a:chOff x="0" y="47563"/>
            <a:chExt cx="11246071" cy="5383665"/>
          </a:xfrm>
        </p:grpSpPr>
        <p:sp>
          <p:nvSpPr>
            <p:cNvPr id="890" name="Shape 890"/>
            <p:cNvSpPr/>
            <p:nvPr/>
          </p:nvSpPr>
          <p:spPr>
            <a:xfrm>
              <a:off x="0" y="357522"/>
              <a:ext cx="11246071" cy="1190699"/>
            </a:xfrm>
            <a:prstGeom prst="rect">
              <a:avLst/>
            </a:prstGeom>
            <a:solidFill>
              <a:srgbClr val="EEECE0">
                <a:alpha val="89803"/>
              </a:srgbClr>
            </a:solidFill>
            <a:ln cap="flat" cmpd="sng" w="25400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 txBox="1"/>
            <p:nvPr/>
          </p:nvSpPr>
          <p:spPr>
            <a:xfrm>
              <a:off x="0" y="357522"/>
              <a:ext cx="11246071" cy="119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9350" lIns="872800" rIns="872800" tIns="4373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Neutron DB transaction is committed, but the related operations on SDN Controller DB have failed</a:t>
              </a:r>
            </a:p>
          </p:txBody>
        </p:sp>
        <p:sp>
          <p:nvSpPr>
            <p:cNvPr id="892" name="Shape 892"/>
            <p:cNvSpPr/>
            <p:nvPr/>
          </p:nvSpPr>
          <p:spPr>
            <a:xfrm>
              <a:off x="562302" y="47563"/>
              <a:ext cx="7872249" cy="619920"/>
            </a:xfrm>
            <a:prstGeom prst="roundRect">
              <a:avLst>
                <a:gd fmla="val 16667" name="adj"/>
              </a:avLst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 txBox="1"/>
            <p:nvPr/>
          </p:nvSpPr>
          <p:spPr>
            <a:xfrm>
              <a:off x="592564" y="77825"/>
              <a:ext cx="7811724" cy="559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7550" rIns="29755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 1</a:t>
              </a:r>
            </a:p>
          </p:txBody>
        </p:sp>
        <p:sp>
          <p:nvSpPr>
            <p:cNvPr id="894" name="Shape 894"/>
            <p:cNvSpPr/>
            <p:nvPr/>
          </p:nvSpPr>
          <p:spPr>
            <a:xfrm>
              <a:off x="0" y="1971583"/>
              <a:ext cx="11246071" cy="1190699"/>
            </a:xfrm>
            <a:prstGeom prst="rect">
              <a:avLst/>
            </a:prstGeom>
            <a:solidFill>
              <a:srgbClr val="EEECE0">
                <a:alpha val="89803"/>
              </a:srgbClr>
            </a:solidFill>
            <a:ln cap="flat" cmpd="sng" w="25400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0" y="1971583"/>
              <a:ext cx="11246071" cy="119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9350" lIns="872800" rIns="872800" tIns="4373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Concurrent APIs cause multiple transactions on a given Neutron object. Neutron DB can deal with it very well due to its ACID nature. How about the SDN Controller DB?</a:t>
              </a:r>
            </a:p>
          </p:txBody>
        </p:sp>
        <p:sp>
          <p:nvSpPr>
            <p:cNvPr id="896" name="Shape 896"/>
            <p:cNvSpPr/>
            <p:nvPr/>
          </p:nvSpPr>
          <p:spPr>
            <a:xfrm>
              <a:off x="562302" y="1661623"/>
              <a:ext cx="7872249" cy="619920"/>
            </a:xfrm>
            <a:prstGeom prst="roundRect">
              <a:avLst>
                <a:gd fmla="val 16667" name="adj"/>
              </a:avLst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 txBox="1"/>
            <p:nvPr/>
          </p:nvSpPr>
          <p:spPr>
            <a:xfrm>
              <a:off x="592564" y="1691884"/>
              <a:ext cx="7811724" cy="559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7550" rIns="29755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 2</a:t>
              </a:r>
            </a:p>
          </p:txBody>
        </p:sp>
        <p:sp>
          <p:nvSpPr>
            <p:cNvPr id="898" name="Shape 898"/>
            <p:cNvSpPr/>
            <p:nvPr/>
          </p:nvSpPr>
          <p:spPr>
            <a:xfrm>
              <a:off x="0" y="3585644"/>
              <a:ext cx="11246071" cy="893025"/>
            </a:xfrm>
            <a:prstGeom prst="rect">
              <a:avLst/>
            </a:prstGeom>
            <a:solidFill>
              <a:srgbClr val="EEECE0">
                <a:alpha val="89803"/>
              </a:srgbClr>
            </a:solidFill>
            <a:ln cap="flat" cmpd="sng" w="25400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 txBox="1"/>
            <p:nvPr/>
          </p:nvSpPr>
          <p:spPr>
            <a:xfrm>
              <a:off x="0" y="3585644"/>
              <a:ext cx="11246071" cy="893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9350" lIns="872800" rIns="872800" tIns="4373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Nested transactions can be done in Neutron DB. How about the SDN Controller DB?</a:t>
              </a:r>
            </a:p>
          </p:txBody>
        </p:sp>
        <p:sp>
          <p:nvSpPr>
            <p:cNvPr id="900" name="Shape 900"/>
            <p:cNvSpPr/>
            <p:nvPr/>
          </p:nvSpPr>
          <p:spPr>
            <a:xfrm>
              <a:off x="562302" y="3275683"/>
              <a:ext cx="7872249" cy="619920"/>
            </a:xfrm>
            <a:prstGeom prst="roundRect">
              <a:avLst>
                <a:gd fmla="val 16667" name="adj"/>
              </a:avLst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 txBox="1"/>
            <p:nvPr/>
          </p:nvSpPr>
          <p:spPr>
            <a:xfrm>
              <a:off x="592564" y="3305946"/>
              <a:ext cx="7811724" cy="559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7550" rIns="29755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 3</a:t>
              </a:r>
            </a:p>
          </p:txBody>
        </p:sp>
        <p:sp>
          <p:nvSpPr>
            <p:cNvPr id="902" name="Shape 902"/>
            <p:cNvSpPr/>
            <p:nvPr/>
          </p:nvSpPr>
          <p:spPr>
            <a:xfrm>
              <a:off x="0" y="4902028"/>
              <a:ext cx="11246071" cy="529200"/>
            </a:xfrm>
            <a:prstGeom prst="rect">
              <a:avLst/>
            </a:prstGeom>
            <a:solidFill>
              <a:srgbClr val="EEECE0">
                <a:alpha val="89803"/>
              </a:srgbClr>
            </a:solidFill>
            <a:ln cap="flat" cmpd="sng" w="25400">
              <a:solidFill>
                <a:srgbClr val="1D49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562302" y="4592069"/>
              <a:ext cx="7872249" cy="619920"/>
            </a:xfrm>
            <a:prstGeom prst="roundRect">
              <a:avLst>
                <a:gd fmla="val 16667" name="adj"/>
              </a:avLst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 txBox="1"/>
            <p:nvPr/>
          </p:nvSpPr>
          <p:spPr>
            <a:xfrm>
              <a:off x="592564" y="4622330"/>
              <a:ext cx="7811724" cy="559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7550" rIns="29755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 N…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Highlights from Mirantis Perf&amp;Scale Test (Dec’16)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 9.0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with Mitaka-based Neutron</a:t>
            </a:r>
          </a:p>
          <a:p>
            <a:pPr indent="-342891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hardware labs were used for testing</a:t>
            </a:r>
          </a:p>
          <a:p>
            <a:pPr indent="-342891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largest lab included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378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nodes</a:t>
            </a:r>
          </a:p>
          <a:p>
            <a:pPr indent="-342891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Line-rate throughput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was achieved</a:t>
            </a:r>
          </a:p>
          <a:p>
            <a:pPr indent="-342891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 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24500 VMs 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were launched on a 200-node lab</a:t>
            </a:r>
          </a:p>
          <a:p>
            <a:pPr indent="-342891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…and yes, Neutron 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 scale!</a:t>
            </a:r>
          </a:p>
          <a:p>
            <a:pPr indent="-342891" lvl="0" marL="342891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09600" y="6352887"/>
            <a:ext cx="10799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https://www.mirantis.com/blog/openstack-neutron-performance-and-scalability-testing-summary/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Shape 9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798" y="1434887"/>
            <a:ext cx="2263774" cy="2891744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Shape 910"/>
          <p:cNvSpPr txBox="1"/>
          <p:nvPr/>
        </p:nvSpPr>
        <p:spPr>
          <a:xfrm>
            <a:off x="779485" y="294187"/>
            <a:ext cx="108769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Consistency Paradigms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6558813" y="4799394"/>
            <a:ext cx="4380388" cy="161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189" lvl="0" marL="4571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Basically Available</a:t>
            </a:r>
          </a:p>
          <a:p>
            <a:pPr indent="-457189" lvl="0" marL="4571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Soft-state</a:t>
            </a:r>
          </a:p>
          <a:p>
            <a:pPr indent="-457189" lvl="0" marL="4571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Eventual consistent</a:t>
            </a:r>
          </a:p>
          <a:p>
            <a:pPr indent="-457189" lvl="0" marL="457189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 txBox="1"/>
          <p:nvPr/>
        </p:nvSpPr>
        <p:spPr>
          <a:xfrm>
            <a:off x="1715798" y="4799394"/>
            <a:ext cx="3200087" cy="148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189" lvl="0" marL="457189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636"/>
              <a:buFont typeface="Arial"/>
              <a:buChar char="•"/>
            </a:pPr>
            <a:r>
              <a:rPr lang="en-US" sz="217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Atomic</a:t>
            </a:r>
          </a:p>
          <a:p>
            <a:pPr indent="-457189" lvl="0" marL="457189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8636"/>
              <a:buFont typeface="Arial"/>
              <a:buChar char="•"/>
            </a:pPr>
            <a:r>
              <a:rPr lang="en-US" sz="217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Consistent</a:t>
            </a:r>
          </a:p>
          <a:p>
            <a:pPr indent="-457189" lvl="0" marL="457189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8636"/>
              <a:buFont typeface="Arial"/>
              <a:buChar char="•"/>
            </a:pPr>
            <a:r>
              <a:rPr lang="en-US" sz="217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Isolated</a:t>
            </a:r>
          </a:p>
          <a:p>
            <a:pPr indent="-457189" lvl="0" marL="457189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8636"/>
              <a:buFont typeface="Arial"/>
              <a:buChar char="•"/>
            </a:pPr>
            <a:r>
              <a:rPr lang="en-US" sz="217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Durable</a:t>
            </a:r>
          </a:p>
          <a:p>
            <a:pPr indent="-457189" lvl="0" marL="457189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17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3" name="Shape 9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0500" y="1485638"/>
            <a:ext cx="2299991" cy="2891744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 txBox="1"/>
          <p:nvPr/>
        </p:nvSpPr>
        <p:spPr>
          <a:xfrm rot="-1800000">
            <a:off x="2188177" y="2274871"/>
            <a:ext cx="1319015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Legacy</a:t>
            </a:r>
          </a:p>
        </p:txBody>
      </p:sp>
      <p:sp>
        <p:nvSpPr>
          <p:cNvPr id="915" name="Shape 915"/>
          <p:cNvSpPr txBox="1"/>
          <p:nvPr/>
        </p:nvSpPr>
        <p:spPr>
          <a:xfrm rot="-1800000">
            <a:off x="7021066" y="2282878"/>
            <a:ext cx="2398862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Cloud-Native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>
            <p:ph type="title"/>
          </p:nvPr>
        </p:nvSpPr>
        <p:spPr>
          <a:xfrm>
            <a:off x="369194" y="336814"/>
            <a:ext cx="11604715" cy="759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Dragonflow Data System vs. Neutron</a:t>
            </a:r>
          </a:p>
        </p:txBody>
      </p:sp>
      <p:grpSp>
        <p:nvGrpSpPr>
          <p:cNvPr id="921" name="Shape 921"/>
          <p:cNvGrpSpPr/>
          <p:nvPr/>
        </p:nvGrpSpPr>
        <p:grpSpPr>
          <a:xfrm>
            <a:off x="1209186" y="1192634"/>
            <a:ext cx="9735086" cy="5418666"/>
            <a:chOff x="4877" y="0"/>
            <a:chExt cx="9735086" cy="5418666"/>
          </a:xfrm>
        </p:grpSpPr>
        <p:sp>
          <p:nvSpPr>
            <p:cNvPr id="922" name="Shape 922"/>
            <p:cNvSpPr/>
            <p:nvPr/>
          </p:nvSpPr>
          <p:spPr>
            <a:xfrm>
              <a:off x="4877" y="0"/>
              <a:ext cx="4691608" cy="541866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 txBox="1"/>
            <p:nvPr/>
          </p:nvSpPr>
          <p:spPr>
            <a:xfrm>
              <a:off x="4877" y="0"/>
              <a:ext cx="4691608" cy="162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Neutron DB</a:t>
              </a:r>
            </a:p>
          </p:txBody>
        </p:sp>
        <p:sp>
          <p:nvSpPr>
            <p:cNvPr id="924" name="Shape 924"/>
            <p:cNvSpPr/>
            <p:nvPr/>
          </p:nvSpPr>
          <p:spPr>
            <a:xfrm>
              <a:off x="474037" y="1626062"/>
              <a:ext cx="3753285" cy="1064550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 txBox="1"/>
            <p:nvPr/>
          </p:nvSpPr>
          <p:spPr>
            <a:xfrm>
              <a:off x="505216" y="1657242"/>
              <a:ext cx="3690925" cy="1002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53325" rIns="53325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Relational Database</a:t>
              </a:r>
            </a:p>
          </p:txBody>
        </p:sp>
        <p:sp>
          <p:nvSpPr>
            <p:cNvPr id="926" name="Shape 926"/>
            <p:cNvSpPr/>
            <p:nvPr/>
          </p:nvSpPr>
          <p:spPr>
            <a:xfrm>
              <a:off x="474037" y="2854391"/>
              <a:ext cx="3753285" cy="1064550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505216" y="2885571"/>
              <a:ext cx="3690925" cy="1002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53325" rIns="53325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ACID system</a:t>
              </a:r>
            </a:p>
          </p:txBody>
        </p:sp>
        <p:sp>
          <p:nvSpPr>
            <p:cNvPr id="928" name="Shape 928"/>
            <p:cNvSpPr/>
            <p:nvPr/>
          </p:nvSpPr>
          <p:spPr>
            <a:xfrm>
              <a:off x="474037" y="4082719"/>
              <a:ext cx="3753285" cy="1064550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 txBox="1"/>
            <p:nvPr/>
          </p:nvSpPr>
          <p:spPr>
            <a:xfrm>
              <a:off x="505216" y="4113898"/>
              <a:ext cx="3690925" cy="1002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53325" rIns="53325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Stores the whole virtualized network topology for OpenStack</a:t>
              </a:r>
            </a:p>
          </p:txBody>
        </p:sp>
        <p:sp>
          <p:nvSpPr>
            <p:cNvPr id="930" name="Shape 930"/>
            <p:cNvSpPr/>
            <p:nvPr/>
          </p:nvSpPr>
          <p:spPr>
            <a:xfrm>
              <a:off x="5048355" y="0"/>
              <a:ext cx="4691608" cy="5418666"/>
            </a:xfrm>
            <a:prstGeom prst="roundRect">
              <a:avLst>
                <a:gd fmla="val 10000" name="adj"/>
              </a:avLst>
            </a:prstGeom>
            <a:solidFill>
              <a:srgbClr val="BDFF5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 txBox="1"/>
            <p:nvPr/>
          </p:nvSpPr>
          <p:spPr>
            <a:xfrm>
              <a:off x="5048355" y="0"/>
              <a:ext cx="4691608" cy="162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Dragonflow DB</a:t>
              </a:r>
            </a:p>
          </p:txBody>
        </p:sp>
        <p:sp>
          <p:nvSpPr>
            <p:cNvPr id="932" name="Shape 932"/>
            <p:cNvSpPr/>
            <p:nvPr/>
          </p:nvSpPr>
          <p:spPr>
            <a:xfrm>
              <a:off x="5517516" y="1626062"/>
              <a:ext cx="3753285" cy="1064550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 txBox="1"/>
            <p:nvPr/>
          </p:nvSpPr>
          <p:spPr>
            <a:xfrm>
              <a:off x="5548696" y="1657242"/>
              <a:ext cx="3690925" cy="1002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53325" rIns="53325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Key-value Store</a:t>
              </a:r>
            </a:p>
          </p:txBody>
        </p:sp>
        <p:sp>
          <p:nvSpPr>
            <p:cNvPr id="934" name="Shape 934"/>
            <p:cNvSpPr/>
            <p:nvPr/>
          </p:nvSpPr>
          <p:spPr>
            <a:xfrm>
              <a:off x="5517516" y="2854391"/>
              <a:ext cx="3753285" cy="1064550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 txBox="1"/>
            <p:nvPr/>
          </p:nvSpPr>
          <p:spPr>
            <a:xfrm>
              <a:off x="5548696" y="2885571"/>
              <a:ext cx="3690925" cy="1002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53325" rIns="53325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 system</a:t>
              </a:r>
            </a:p>
          </p:txBody>
        </p:sp>
        <p:sp>
          <p:nvSpPr>
            <p:cNvPr id="936" name="Shape 936"/>
            <p:cNvSpPr/>
            <p:nvPr/>
          </p:nvSpPr>
          <p:spPr>
            <a:xfrm>
              <a:off x="5517516" y="4082719"/>
              <a:ext cx="3753285" cy="1064550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5548696" y="4113898"/>
              <a:ext cx="3690925" cy="1002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53325" rIns="53325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Stores a ‘partial’ virtualized network topology used in Dragonflow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/>
          <p:nvPr>
            <p:ph type="title"/>
          </p:nvPr>
        </p:nvSpPr>
        <p:spPr>
          <a:xfrm>
            <a:off x="396762" y="8134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Consistency in Dragonflow</a:t>
            </a:r>
          </a:p>
        </p:txBody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436179" y="1068875"/>
            <a:ext cx="10515599" cy="2197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a distributed lock for coordination</a:t>
            </a:r>
          </a:p>
          <a:p>
            <a:pPr indent="-298431" lvl="1" marL="74293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 the atomicity of a given API</a:t>
            </a:r>
          </a:p>
          <a:p>
            <a:pPr indent="-298431" lvl="1" marL="74293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in the Neutron core plugin layer</a:t>
            </a:r>
          </a:p>
          <a:p>
            <a:pPr indent="-298431" lvl="1" marL="742932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Project-based lock allows concurrency</a:t>
            </a:r>
          </a:p>
        </p:txBody>
      </p:sp>
      <p:sp>
        <p:nvSpPr>
          <p:cNvPr id="944" name="Shape 944"/>
          <p:cNvSpPr/>
          <p:nvPr/>
        </p:nvSpPr>
        <p:spPr>
          <a:xfrm>
            <a:off x="6237282" y="3834078"/>
            <a:ext cx="767899" cy="910407"/>
          </a:xfrm>
          <a:prstGeom prst="can">
            <a:avLst>
              <a:gd fmla="val 33506" name="adj"/>
            </a:avLst>
          </a:prstGeom>
          <a:solidFill>
            <a:srgbClr val="7F7F7F"/>
          </a:solidFill>
          <a:ln cap="flat" cmpd="sng" w="9525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50" lIns="121900" rIns="121900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lang="en-US" sz="14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Neutron</a:t>
            </a:r>
            <a:br>
              <a:rPr lang="en-US" sz="14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</a:p>
        </p:txBody>
      </p:sp>
      <p:grpSp>
        <p:nvGrpSpPr>
          <p:cNvPr id="945" name="Shape 945"/>
          <p:cNvGrpSpPr/>
          <p:nvPr/>
        </p:nvGrpSpPr>
        <p:grpSpPr>
          <a:xfrm>
            <a:off x="3112181" y="3834078"/>
            <a:ext cx="2922340" cy="910407"/>
            <a:chOff x="4999635" y="1777584"/>
            <a:chExt cx="2923101" cy="910407"/>
          </a:xfrm>
        </p:grpSpPr>
        <p:sp>
          <p:nvSpPr>
            <p:cNvPr id="946" name="Shape 946"/>
            <p:cNvSpPr/>
            <p:nvPr/>
          </p:nvSpPr>
          <p:spPr>
            <a:xfrm>
              <a:off x="4999635" y="1777584"/>
              <a:ext cx="2923101" cy="910407"/>
            </a:xfrm>
            <a:prstGeom prst="roundRect">
              <a:avLst>
                <a:gd fmla="val 16667" name="adj"/>
              </a:avLst>
            </a:prstGeom>
            <a:solidFill>
              <a:srgbClr val="7F7F7F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60950" lIns="121900" rIns="12190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Neutron-server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5044812" y="2123231"/>
              <a:ext cx="2834667" cy="537669"/>
            </a:xfrm>
            <a:prstGeom prst="roundRect">
              <a:avLst>
                <a:gd fmla="val 16667" name="adj"/>
              </a:avLst>
            </a:prstGeom>
            <a:solidFill>
              <a:srgbClr val="BFBFBF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b="1" lang="en-US" sz="10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ML2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5122757" y="2379573"/>
              <a:ext cx="2710618" cy="281328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10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Dragonflow Driver</a:t>
              </a:r>
            </a:p>
          </p:txBody>
        </p:sp>
      </p:grpSp>
      <p:cxnSp>
        <p:nvCxnSpPr>
          <p:cNvPr id="949" name="Shape 949"/>
          <p:cNvCxnSpPr>
            <a:stCxn id="944" idx="2"/>
            <a:endCxn id="946" idx="3"/>
          </p:cNvCxnSpPr>
          <p:nvPr/>
        </p:nvCxnSpPr>
        <p:spPr>
          <a:xfrm rot="10800000">
            <a:off x="6034482" y="4289281"/>
            <a:ext cx="202800" cy="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50" name="Shape 950"/>
          <p:cNvCxnSpPr>
            <a:endCxn id="946" idx="1"/>
          </p:cNvCxnSpPr>
          <p:nvPr/>
        </p:nvCxnSpPr>
        <p:spPr>
          <a:xfrm>
            <a:off x="1248281" y="3547682"/>
            <a:ext cx="1863900" cy="741600"/>
          </a:xfrm>
          <a:prstGeom prst="curvedConnector2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51" name="Shape 951"/>
          <p:cNvSpPr/>
          <p:nvPr/>
        </p:nvSpPr>
        <p:spPr>
          <a:xfrm>
            <a:off x="1743016" y="3696917"/>
            <a:ext cx="1361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Neutron API</a:t>
            </a:r>
          </a:p>
        </p:txBody>
      </p:sp>
      <p:grpSp>
        <p:nvGrpSpPr>
          <p:cNvPr id="952" name="Shape 952"/>
          <p:cNvGrpSpPr/>
          <p:nvPr/>
        </p:nvGrpSpPr>
        <p:grpSpPr>
          <a:xfrm>
            <a:off x="347653" y="3107303"/>
            <a:ext cx="5815485" cy="440364"/>
            <a:chOff x="669106" y="2349672"/>
            <a:chExt cx="7376705" cy="440364"/>
          </a:xfrm>
        </p:grpSpPr>
        <p:sp>
          <p:nvSpPr>
            <p:cNvPr id="953" name="Shape 953"/>
            <p:cNvSpPr/>
            <p:nvPr/>
          </p:nvSpPr>
          <p:spPr>
            <a:xfrm>
              <a:off x="669106" y="2349672"/>
              <a:ext cx="7376705" cy="440364"/>
            </a:xfrm>
            <a:prstGeom prst="roundRect">
              <a:avLst>
                <a:gd fmla="val 16667" name="adj"/>
              </a:avLst>
            </a:prstGeom>
            <a:solidFill>
              <a:srgbClr val="BFBFBF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 / Dashboard (Horizon) / Orchestration Tool (Heat)</a:t>
              </a:r>
            </a:p>
          </p:txBody>
        </p:sp>
        <p:sp>
          <p:nvSpPr>
            <p:cNvPr id="954" name="Shape 954"/>
            <p:cNvSpPr/>
            <p:nvPr/>
          </p:nvSpPr>
          <p:spPr>
            <a:xfrm rot="10800000">
              <a:off x="1611191" y="2444390"/>
              <a:ext cx="400948" cy="345645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Font typeface="Noto Sans Symbols"/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 rot="10800000">
              <a:off x="5780991" y="2444390"/>
              <a:ext cx="400948" cy="345645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Font typeface="Noto Sans Symbols"/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Shape 956"/>
          <p:cNvGrpSpPr/>
          <p:nvPr/>
        </p:nvGrpSpPr>
        <p:grpSpPr>
          <a:xfrm>
            <a:off x="8479076" y="5544294"/>
            <a:ext cx="2955885" cy="910407"/>
            <a:chOff x="8065860" y="5046783"/>
            <a:chExt cx="2955885" cy="910407"/>
          </a:xfrm>
        </p:grpSpPr>
        <p:grpSp>
          <p:nvGrpSpPr>
            <p:cNvPr id="957" name="Shape 957"/>
            <p:cNvGrpSpPr/>
            <p:nvPr/>
          </p:nvGrpSpPr>
          <p:grpSpPr>
            <a:xfrm>
              <a:off x="8065860" y="5046783"/>
              <a:ext cx="2955885" cy="910407"/>
              <a:chOff x="4966080" y="3231317"/>
              <a:chExt cx="2956654" cy="910407"/>
            </a:xfrm>
          </p:grpSpPr>
          <p:sp>
            <p:nvSpPr>
              <p:cNvPr id="958" name="Shape 958"/>
              <p:cNvSpPr/>
              <p:nvPr/>
            </p:nvSpPr>
            <p:spPr>
              <a:xfrm>
                <a:off x="4966080" y="3231317"/>
                <a:ext cx="2956654" cy="910407"/>
              </a:xfrm>
              <a:prstGeom prst="roundRect">
                <a:avLst>
                  <a:gd fmla="val 12060" name="adj"/>
                </a:avLst>
              </a:prstGeom>
              <a:solidFill>
                <a:srgbClr val="BDFF53"/>
              </a:solidFill>
              <a:ln cap="flat" cmpd="sng" w="9525">
                <a:solidFill>
                  <a:srgbClr val="24406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10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Dragonflow</a:t>
                </a:r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6317425" y="3249300"/>
                <a:ext cx="1482394" cy="256159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056A6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North-bound Interface</a:t>
                </a:r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6317425" y="3859260"/>
                <a:ext cx="1482394" cy="256159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056A6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South-bound Interface (Openflow)</a:t>
                </a:r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5104701" y="3281292"/>
                <a:ext cx="775332" cy="799876"/>
              </a:xfrm>
              <a:prstGeom prst="roundRect">
                <a:avLst>
                  <a:gd fmla="val 13421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056A6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60950" lIns="121900" rIns="121900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CC9900"/>
                  </a:buClr>
                  <a:buSzPct val="25000"/>
                  <a:buFont typeface="Noto Sans Symbols"/>
                  <a:buNone/>
                </a:pPr>
                <a:r>
                  <a:rPr lang="en-US" sz="6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SDN Apps</a:t>
                </a:r>
              </a:p>
            </p:txBody>
          </p:sp>
        </p:grpSp>
        <p:sp>
          <p:nvSpPr>
            <p:cNvPr id="962" name="Shape 962"/>
            <p:cNvSpPr/>
            <p:nvPr/>
          </p:nvSpPr>
          <p:spPr>
            <a:xfrm>
              <a:off x="8338164" y="5445783"/>
              <a:ext cx="177846" cy="41213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 txBox="1"/>
            <p:nvPr/>
          </p:nvSpPr>
          <p:spPr>
            <a:xfrm rot="-5400000">
              <a:off x="8229686" y="5571602"/>
              <a:ext cx="394773" cy="160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66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Topology Mgr.</a:t>
              </a:r>
            </a:p>
          </p:txBody>
        </p:sp>
        <p:sp>
          <p:nvSpPr>
            <p:cNvPr id="964" name="Shape 964"/>
            <p:cNvSpPr/>
            <p:nvPr/>
          </p:nvSpPr>
          <p:spPr>
            <a:xfrm>
              <a:off x="8512045" y="5445783"/>
              <a:ext cx="177846" cy="41213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 txBox="1"/>
            <p:nvPr/>
          </p:nvSpPr>
          <p:spPr>
            <a:xfrm rot="-5400000">
              <a:off x="8403561" y="5571602"/>
              <a:ext cx="394773" cy="160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66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Overlay Mgr.</a:t>
              </a:r>
            </a:p>
          </p:txBody>
        </p:sp>
        <p:sp>
          <p:nvSpPr>
            <p:cNvPr id="966" name="Shape 966"/>
            <p:cNvSpPr/>
            <p:nvPr/>
          </p:nvSpPr>
          <p:spPr>
            <a:xfrm>
              <a:off x="8685925" y="5445783"/>
              <a:ext cx="177846" cy="412137"/>
            </a:xfrm>
            <a:prstGeom prst="roundRect">
              <a:avLst>
                <a:gd fmla="val 16667" name="adj"/>
              </a:avLst>
            </a:prstGeom>
            <a:solidFill>
              <a:srgbClr val="BDFF53"/>
            </a:solidFill>
            <a:ln cap="flat" cmpd="sng" w="9525">
              <a:solidFill>
                <a:srgbClr val="24406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 txBox="1"/>
            <p:nvPr/>
          </p:nvSpPr>
          <p:spPr>
            <a:xfrm rot="-5400000">
              <a:off x="8577461" y="5571602"/>
              <a:ext cx="394773" cy="160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rIns="121900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lang="en-US" sz="66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Security</a:t>
              </a:r>
            </a:p>
          </p:txBody>
        </p:sp>
      </p:grpSp>
      <p:sp>
        <p:nvSpPr>
          <p:cNvPr id="968" name="Shape 968"/>
          <p:cNvSpPr/>
          <p:nvPr/>
        </p:nvSpPr>
        <p:spPr>
          <a:xfrm>
            <a:off x="3644125" y="5163210"/>
            <a:ext cx="124585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</a:t>
            </a:r>
            <a:b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</a:t>
            </a:r>
            <a:b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</a:p>
        </p:txBody>
      </p:sp>
      <p:sp>
        <p:nvSpPr>
          <p:cNvPr id="969" name="Shape 969"/>
          <p:cNvSpPr/>
          <p:nvPr/>
        </p:nvSpPr>
        <p:spPr>
          <a:xfrm>
            <a:off x="7163935" y="5367183"/>
            <a:ext cx="131318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Dragonflow</a:t>
            </a:r>
            <a:b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NB API</a:t>
            </a:r>
          </a:p>
        </p:txBody>
      </p:sp>
      <p:grpSp>
        <p:nvGrpSpPr>
          <p:cNvPr id="970" name="Shape 970"/>
          <p:cNvGrpSpPr/>
          <p:nvPr/>
        </p:nvGrpSpPr>
        <p:grpSpPr>
          <a:xfrm>
            <a:off x="5125425" y="5050250"/>
            <a:ext cx="1379857" cy="1373294"/>
            <a:chOff x="2894183" y="5004618"/>
            <a:chExt cx="1379857" cy="1373294"/>
          </a:xfrm>
        </p:grpSpPr>
        <p:grpSp>
          <p:nvGrpSpPr>
            <p:cNvPr id="971" name="Shape 971"/>
            <p:cNvGrpSpPr/>
            <p:nvPr/>
          </p:nvGrpSpPr>
          <p:grpSpPr>
            <a:xfrm>
              <a:off x="2894183" y="5004618"/>
              <a:ext cx="1379857" cy="1373294"/>
              <a:chOff x="10898861" y="3505246"/>
              <a:chExt cx="787367" cy="783623"/>
            </a:xfrm>
          </p:grpSpPr>
          <p:sp>
            <p:nvSpPr>
              <p:cNvPr id="972" name="Shape 972"/>
              <p:cNvSpPr/>
              <p:nvPr/>
            </p:nvSpPr>
            <p:spPr>
              <a:xfrm>
                <a:off x="10898861" y="3505246"/>
                <a:ext cx="787367" cy="783623"/>
              </a:xfrm>
              <a:custGeom>
                <a:pathLst>
                  <a:path extrusionOk="0" h="120000" w="120000">
                    <a:moveTo>
                      <a:pt x="66743" y="0"/>
                    </a:moveTo>
                    <a:cubicBezTo>
                      <a:pt x="77923" y="1140"/>
                      <a:pt x="88177" y="5384"/>
                      <a:pt x="96637" y="11889"/>
                    </a:cubicBezTo>
                    <a:cubicBezTo>
                      <a:pt x="95729" y="12999"/>
                      <a:pt x="95265" y="14428"/>
                      <a:pt x="95265" y="15966"/>
                    </a:cubicBezTo>
                    <a:cubicBezTo>
                      <a:pt x="95265" y="20081"/>
                      <a:pt x="98585" y="23416"/>
                      <a:pt x="102680" y="23416"/>
                    </a:cubicBezTo>
                    <a:cubicBezTo>
                      <a:pt x="104233" y="23416"/>
                      <a:pt x="105675" y="22937"/>
                      <a:pt x="106788" y="22003"/>
                    </a:cubicBezTo>
                    <a:cubicBezTo>
                      <a:pt x="114508" y="31268"/>
                      <a:pt x="119354" y="42984"/>
                      <a:pt x="119999" y="55820"/>
                    </a:cubicBezTo>
                    <a:cubicBezTo>
                      <a:pt x="116070" y="55946"/>
                      <a:pt x="112944" y="59205"/>
                      <a:pt x="112944" y="63198"/>
                    </a:cubicBezTo>
                    <a:cubicBezTo>
                      <a:pt x="112944" y="66947"/>
                      <a:pt x="115701" y="70050"/>
                      <a:pt x="119309" y="70435"/>
                    </a:cubicBezTo>
                    <a:cubicBezTo>
                      <a:pt x="117623" y="80457"/>
                      <a:pt x="113474" y="89631"/>
                      <a:pt x="107483" y="97283"/>
                    </a:cubicBezTo>
                    <a:cubicBezTo>
                      <a:pt x="106236" y="96086"/>
                      <a:pt x="104538" y="95399"/>
                      <a:pt x="102680" y="95399"/>
                    </a:cubicBezTo>
                    <a:cubicBezTo>
                      <a:pt x="98585" y="95399"/>
                      <a:pt x="95265" y="98735"/>
                      <a:pt x="95265" y="102849"/>
                    </a:cubicBezTo>
                    <a:cubicBezTo>
                      <a:pt x="95265" y="104660"/>
                      <a:pt x="95908" y="106319"/>
                      <a:pt x="97053" y="107546"/>
                    </a:cubicBezTo>
                    <a:cubicBezTo>
                      <a:pt x="88607" y="114405"/>
                      <a:pt x="78174" y="118815"/>
                      <a:pt x="66777" y="119999"/>
                    </a:cubicBezTo>
                    <a:cubicBezTo>
                      <a:pt x="66597" y="116121"/>
                      <a:pt x="63386" y="113062"/>
                      <a:pt x="59465" y="113062"/>
                    </a:cubicBezTo>
                    <a:cubicBezTo>
                      <a:pt x="55576" y="113062"/>
                      <a:pt x="52387" y="116070"/>
                      <a:pt x="52172" y="119905"/>
                    </a:cubicBezTo>
                    <a:cubicBezTo>
                      <a:pt x="41183" y="118555"/>
                      <a:pt x="31127" y="114206"/>
                      <a:pt x="22935" y="107561"/>
                    </a:cubicBezTo>
                    <a:cubicBezTo>
                      <a:pt x="24086" y="106332"/>
                      <a:pt x="24734" y="104667"/>
                      <a:pt x="24734" y="102849"/>
                    </a:cubicBezTo>
                    <a:cubicBezTo>
                      <a:pt x="24734" y="98735"/>
                      <a:pt x="21414" y="95399"/>
                      <a:pt x="17319" y="95399"/>
                    </a:cubicBezTo>
                    <a:cubicBezTo>
                      <a:pt x="15470" y="95399"/>
                      <a:pt x="13779" y="96079"/>
                      <a:pt x="12537" y="97269"/>
                    </a:cubicBezTo>
                    <a:cubicBezTo>
                      <a:pt x="6525" y="89631"/>
                      <a:pt x="2376" y="80457"/>
                      <a:pt x="690" y="70435"/>
                    </a:cubicBezTo>
                    <a:cubicBezTo>
                      <a:pt x="4298" y="70050"/>
                      <a:pt x="7055" y="66947"/>
                      <a:pt x="7055" y="63198"/>
                    </a:cubicBezTo>
                    <a:cubicBezTo>
                      <a:pt x="7055" y="59205"/>
                      <a:pt x="3929" y="55946"/>
                      <a:pt x="0" y="55820"/>
                    </a:cubicBezTo>
                    <a:cubicBezTo>
                      <a:pt x="645" y="42984"/>
                      <a:pt x="5488" y="31268"/>
                      <a:pt x="13191" y="21990"/>
                    </a:cubicBezTo>
                    <a:cubicBezTo>
                      <a:pt x="14308" y="22931"/>
                      <a:pt x="15757" y="23416"/>
                      <a:pt x="17319" y="23416"/>
                    </a:cubicBezTo>
                    <a:cubicBezTo>
                      <a:pt x="21414" y="23416"/>
                      <a:pt x="24734" y="20081"/>
                      <a:pt x="24734" y="15966"/>
                    </a:cubicBezTo>
                    <a:cubicBezTo>
                      <a:pt x="24734" y="14445"/>
                      <a:pt x="24280" y="13031"/>
                      <a:pt x="23388" y="11928"/>
                    </a:cubicBezTo>
                    <a:cubicBezTo>
                      <a:pt x="31553" y="5585"/>
                      <a:pt x="41434" y="1403"/>
                      <a:pt x="52209" y="106"/>
                    </a:cubicBezTo>
                    <a:cubicBezTo>
                      <a:pt x="52490" y="3856"/>
                      <a:pt x="55639" y="6767"/>
                      <a:pt x="59465" y="6767"/>
                    </a:cubicBezTo>
                    <a:cubicBezTo>
                      <a:pt x="63328" y="6767"/>
                      <a:pt x="66501" y="3799"/>
                      <a:pt x="667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38100">
                <a:solidFill>
                  <a:srgbClr val="00CC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3" name="Shape 973"/>
              <p:cNvGrpSpPr/>
              <p:nvPr/>
            </p:nvGrpSpPr>
            <p:grpSpPr>
              <a:xfrm>
                <a:off x="10991381" y="3649680"/>
                <a:ext cx="635906" cy="508084"/>
                <a:chOff x="4211960" y="4313219"/>
                <a:chExt cx="635906" cy="508084"/>
              </a:xfrm>
            </p:grpSpPr>
            <p:sp>
              <p:nvSpPr>
                <p:cNvPr id="974" name="Shape 974"/>
                <p:cNvSpPr/>
                <p:nvPr/>
              </p:nvSpPr>
              <p:spPr>
                <a:xfrm>
                  <a:off x="4427983" y="4313219"/>
                  <a:ext cx="275867" cy="470584"/>
                </a:xfrm>
                <a:prstGeom prst="can">
                  <a:avLst>
                    <a:gd fmla="val 25000" name="adj"/>
                  </a:avLst>
                </a:prstGeom>
                <a:solidFill>
                  <a:srgbClr val="EEB500"/>
                </a:solidFill>
                <a:ln cap="flat" cmpd="sng" w="12700">
                  <a:solidFill>
                    <a:srgbClr val="24406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rgbClr val="CC9900"/>
                    </a:buClr>
                    <a:buFont typeface="Noto Sans Symbols"/>
                    <a:buNone/>
                  </a:pPr>
                  <a:r>
                    <a:t/>
                  </a:r>
                  <a:endParaRPr b="1" sz="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Shape 975"/>
                <p:cNvSpPr/>
                <p:nvPr/>
              </p:nvSpPr>
              <p:spPr>
                <a:xfrm>
                  <a:off x="4572000" y="4383801"/>
                  <a:ext cx="275867" cy="292194"/>
                </a:xfrm>
                <a:prstGeom prst="can">
                  <a:avLst>
                    <a:gd fmla="val 25000" name="adj"/>
                  </a:avLst>
                </a:prstGeom>
                <a:solidFill>
                  <a:srgbClr val="FFD347"/>
                </a:solidFill>
                <a:ln cap="flat" cmpd="sng" w="12700">
                  <a:solidFill>
                    <a:srgbClr val="24406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rgbClr val="CC9900"/>
                    </a:buClr>
                    <a:buFont typeface="Noto Sans Symbols"/>
                    <a:buNone/>
                  </a:pPr>
                  <a:r>
                    <a:t/>
                  </a:r>
                  <a:endParaRPr b="1" sz="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Shape 976"/>
                <p:cNvSpPr/>
                <p:nvPr/>
              </p:nvSpPr>
              <p:spPr>
                <a:xfrm>
                  <a:off x="4211960" y="4338816"/>
                  <a:ext cx="303453" cy="321415"/>
                </a:xfrm>
                <a:prstGeom prst="can">
                  <a:avLst>
                    <a:gd fmla="val 25000" name="adj"/>
                  </a:avLst>
                </a:prstGeom>
                <a:solidFill>
                  <a:srgbClr val="FFD347"/>
                </a:solidFill>
                <a:ln cap="flat" cmpd="sng" w="12700">
                  <a:solidFill>
                    <a:srgbClr val="24406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rgbClr val="CC9900"/>
                    </a:buClr>
                    <a:buFont typeface="Noto Sans Symbols"/>
                    <a:buNone/>
                  </a:pPr>
                  <a:r>
                    <a:t/>
                  </a:r>
                  <a:endParaRPr b="1" sz="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Shape 977"/>
                <p:cNvSpPr/>
                <p:nvPr/>
              </p:nvSpPr>
              <p:spPr>
                <a:xfrm>
                  <a:off x="4307680" y="4432392"/>
                  <a:ext cx="403897" cy="388911"/>
                </a:xfrm>
                <a:prstGeom prst="can">
                  <a:avLst>
                    <a:gd fmla="val 25000" name="adj"/>
                  </a:avLst>
                </a:prstGeom>
                <a:solidFill>
                  <a:srgbClr val="FFDF79"/>
                </a:solidFill>
                <a:ln cap="flat" cmpd="sng" w="12700">
                  <a:solidFill>
                    <a:srgbClr val="24406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rgbClr val="CC9900"/>
                    </a:buClr>
                    <a:buSzPct val="25000"/>
                    <a:buFont typeface="Noto Sans Symbols"/>
                    <a:buNone/>
                  </a:pPr>
                  <a:r>
                    <a:rPr b="1" lang="en-US" sz="9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DB</a:t>
                  </a:r>
                </a:p>
              </p:txBody>
            </p:sp>
          </p:grpSp>
        </p:grpSp>
        <p:pic>
          <p:nvPicPr>
            <p:cNvPr id="978" name="Shape 9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42237" y="5734200"/>
              <a:ext cx="437718" cy="43771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79" name="Shape 979"/>
          <p:cNvCxnSpPr>
            <a:stCxn id="948" idx="2"/>
            <a:endCxn id="978" idx="1"/>
          </p:cNvCxnSpPr>
          <p:nvPr/>
        </p:nvCxnSpPr>
        <p:spPr>
          <a:xfrm flipH="1" rot="-5400000">
            <a:off x="4441277" y="4866345"/>
            <a:ext cx="1281300" cy="983400"/>
          </a:xfrm>
          <a:prstGeom prst="curvedConnector2">
            <a:avLst/>
          </a:prstGeom>
          <a:solidFill>
            <a:srgbClr val="08B7C0"/>
          </a:solidFill>
          <a:ln cap="flat" cmpd="sng" w="28575">
            <a:solidFill>
              <a:srgbClr val="056A6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80" name="Shape 980"/>
          <p:cNvCxnSpPr>
            <a:stCxn id="978" idx="3"/>
            <a:endCxn id="959" idx="0"/>
          </p:cNvCxnSpPr>
          <p:nvPr/>
        </p:nvCxnSpPr>
        <p:spPr>
          <a:xfrm flipH="1" rot="10800000">
            <a:off x="6011198" y="5562191"/>
            <a:ext cx="4559999" cy="436500"/>
          </a:xfrm>
          <a:prstGeom prst="curvedConnector4">
            <a:avLst>
              <a:gd fmla="val 5656" name="adj1"/>
              <a:gd fmla="val 152351" name="adj2"/>
            </a:avLst>
          </a:prstGeom>
          <a:solidFill>
            <a:srgbClr val="08B7C0"/>
          </a:solidFill>
          <a:ln cap="flat" cmpd="sng" w="28575">
            <a:solidFill>
              <a:srgbClr val="056A6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81" name="Shape 981"/>
          <p:cNvSpPr/>
          <p:nvPr/>
        </p:nvSpPr>
        <p:spPr>
          <a:xfrm>
            <a:off x="3340358" y="5199687"/>
            <a:ext cx="5161498" cy="752272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/>
          <p:nvPr>
            <p:ph type="title"/>
          </p:nvPr>
        </p:nvSpPr>
        <p:spPr>
          <a:xfrm>
            <a:off x="396762" y="8134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Consistency in Dragonflow</a:t>
            </a:r>
          </a:p>
        </p:txBody>
      </p:sp>
      <p:sp>
        <p:nvSpPr>
          <p:cNvPr id="987" name="Shape 987"/>
          <p:cNvSpPr txBox="1"/>
          <p:nvPr>
            <p:ph idx="1" type="body"/>
          </p:nvPr>
        </p:nvSpPr>
        <p:spPr>
          <a:xfrm>
            <a:off x="436179" y="1068875"/>
            <a:ext cx="10515599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an object synchronization mechanism</a:t>
            </a:r>
          </a:p>
          <a:p>
            <a:pPr indent="-298431" lvl="1" marL="74293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objects stored in both databases are versioned</a:t>
            </a:r>
          </a:p>
          <a:p>
            <a:pPr indent="-298431" lvl="1" marL="74293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advantage of CAS operations of the Dragonflow DB</a:t>
            </a:r>
          </a:p>
          <a:p>
            <a:pPr indent="-298431" lvl="1" marL="742932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the object when something unexpected happens</a:t>
            </a:r>
          </a:p>
        </p:txBody>
      </p:sp>
      <p:sp>
        <p:nvSpPr>
          <p:cNvPr id="988" name="Shape 988"/>
          <p:cNvSpPr/>
          <p:nvPr/>
        </p:nvSpPr>
        <p:spPr>
          <a:xfrm>
            <a:off x="4883712" y="5509435"/>
            <a:ext cx="1282908" cy="994941"/>
          </a:xfrm>
          <a:prstGeom prst="can">
            <a:avLst>
              <a:gd fmla="val 25000" name="adj"/>
            </a:avLst>
          </a:prstGeom>
          <a:solidFill>
            <a:srgbClr val="08B7C0"/>
          </a:solidFill>
          <a:ln cap="flat" cmpd="sng" w="9525">
            <a:solidFill>
              <a:srgbClr val="056A6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lang="en-US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SDN DB</a:t>
            </a:r>
          </a:p>
        </p:txBody>
      </p:sp>
      <p:sp>
        <p:nvSpPr>
          <p:cNvPr id="989" name="Shape 989"/>
          <p:cNvSpPr/>
          <p:nvPr/>
        </p:nvSpPr>
        <p:spPr>
          <a:xfrm>
            <a:off x="1416591" y="5509437"/>
            <a:ext cx="1247780" cy="994941"/>
          </a:xfrm>
          <a:prstGeom prst="can">
            <a:avLst>
              <a:gd fmla="val 25000" name="adj"/>
            </a:avLst>
          </a:prstGeom>
          <a:solidFill>
            <a:srgbClr val="FFC000"/>
          </a:solidFill>
          <a:ln cap="flat" cmpd="sng" w="9525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lang="en-US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Neutron</a:t>
            </a:r>
            <a:br>
              <a:rPr lang="en-US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</a:p>
        </p:txBody>
      </p:sp>
      <p:graphicFrame>
        <p:nvGraphicFramePr>
          <p:cNvPr id="990" name="Shape 990"/>
          <p:cNvGraphicFramePr/>
          <p:nvPr/>
        </p:nvGraphicFramePr>
        <p:xfrm>
          <a:off x="1416588" y="34914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{3E3886BB-F034-4480-B84C-5028253C8423}</a:tableStyleId>
              </a:tblPr>
              <a:tblGrid>
                <a:gridCol w="1473150"/>
                <a:gridCol w="862450"/>
                <a:gridCol w="922275"/>
                <a:gridCol w="788275"/>
                <a:gridCol w="874975"/>
                <a:gridCol w="2073175"/>
                <a:gridCol w="18445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/>
                        <a:t>Network_ID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/>
                        <a:t>Status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/>
                        <a:t>MTU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/>
                        <a:t>VLAN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/>
                        <a:t>Availability</a:t>
                      </a:r>
                      <a:r>
                        <a:rPr lang="en-US" sz="1500"/>
                        <a:t> Zone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/>
                        <a:t>Subnets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91" name="Shape 991"/>
          <p:cNvSpPr/>
          <p:nvPr/>
        </p:nvSpPr>
        <p:spPr>
          <a:xfrm>
            <a:off x="1954925" y="4590735"/>
            <a:ext cx="220719" cy="72677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Shape 992"/>
          <p:cNvSpPr/>
          <p:nvPr/>
        </p:nvSpPr>
        <p:spPr>
          <a:xfrm rot="10800000">
            <a:off x="5418080" y="4592368"/>
            <a:ext cx="220719" cy="72677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3" name="Shape 993"/>
          <p:cNvGraphicFramePr/>
          <p:nvPr/>
        </p:nvGraphicFramePr>
        <p:xfrm>
          <a:off x="1416590" y="3962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{3E3886BB-F034-4480-B84C-5028253C8423}</a:tableStyleId>
              </a:tblPr>
              <a:tblGrid>
                <a:gridCol w="2681025"/>
                <a:gridCol w="26810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/>
                        <a:t>Object_ID = Network_ID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/>
                        <a:t>Version = 5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94" name="Shape 994"/>
          <p:cNvSpPr txBox="1"/>
          <p:nvPr/>
        </p:nvSpPr>
        <p:spPr>
          <a:xfrm>
            <a:off x="2175642" y="4808126"/>
            <a:ext cx="80926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</a:p>
        </p:txBody>
      </p:sp>
      <p:sp>
        <p:nvSpPr>
          <p:cNvPr id="995" name="Shape 995"/>
          <p:cNvSpPr txBox="1"/>
          <p:nvPr/>
        </p:nvSpPr>
        <p:spPr>
          <a:xfrm>
            <a:off x="6696352" y="5594407"/>
            <a:ext cx="95397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Notify</a:t>
            </a:r>
          </a:p>
        </p:txBody>
      </p:sp>
      <p:sp>
        <p:nvSpPr>
          <p:cNvPr id="996" name="Shape 996"/>
          <p:cNvSpPr/>
          <p:nvPr/>
        </p:nvSpPr>
        <p:spPr>
          <a:xfrm rot="5400000">
            <a:off x="7074300" y="5234284"/>
            <a:ext cx="170515" cy="159544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Shape 997"/>
          <p:cNvSpPr txBox="1"/>
          <p:nvPr/>
        </p:nvSpPr>
        <p:spPr>
          <a:xfrm>
            <a:off x="5600807" y="4717744"/>
            <a:ext cx="359418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&amp; swap &lt;- Version</a:t>
            </a:r>
          </a:p>
        </p:txBody>
      </p:sp>
      <p:grpSp>
        <p:nvGrpSpPr>
          <p:cNvPr id="998" name="Shape 998"/>
          <p:cNvGrpSpPr/>
          <p:nvPr/>
        </p:nvGrpSpPr>
        <p:grpSpPr>
          <a:xfrm>
            <a:off x="8073671" y="5021138"/>
            <a:ext cx="2506151" cy="1654204"/>
            <a:chOff x="8073670" y="5021137"/>
            <a:chExt cx="2506151" cy="1654204"/>
          </a:xfrm>
        </p:grpSpPr>
        <p:grpSp>
          <p:nvGrpSpPr>
            <p:cNvPr id="999" name="Shape 999"/>
            <p:cNvGrpSpPr/>
            <p:nvPr/>
          </p:nvGrpSpPr>
          <p:grpSpPr>
            <a:xfrm>
              <a:off x="8073670" y="5021137"/>
              <a:ext cx="2506151" cy="1654204"/>
              <a:chOff x="8073670" y="4776773"/>
              <a:chExt cx="2506151" cy="1654204"/>
            </a:xfrm>
          </p:grpSpPr>
          <p:sp>
            <p:nvSpPr>
              <p:cNvPr id="1000" name="Shape 1000"/>
              <p:cNvSpPr/>
              <p:nvPr/>
            </p:nvSpPr>
            <p:spPr>
              <a:xfrm>
                <a:off x="8399434" y="4776773"/>
                <a:ext cx="2016224" cy="1535730"/>
              </a:xfrm>
              <a:prstGeom prst="roundRect">
                <a:avLst>
                  <a:gd fmla="val 3550" name="adj"/>
                </a:avLst>
              </a:prstGeom>
              <a:solidFill>
                <a:srgbClr val="7F7F7F"/>
              </a:solidFill>
              <a:ln cap="flat" cmpd="sng" w="19050">
                <a:solidFill>
                  <a:srgbClr val="595959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0" lIns="121900" rIns="12190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 Node </a:t>
                </a:r>
              </a:p>
            </p:txBody>
          </p:sp>
          <p:sp>
            <p:nvSpPr>
              <p:cNvPr id="1001" name="Shape 1001"/>
              <p:cNvSpPr/>
              <p:nvPr/>
            </p:nvSpPr>
            <p:spPr>
              <a:xfrm>
                <a:off x="8478742" y="4833837"/>
                <a:ext cx="2016224" cy="1535730"/>
              </a:xfrm>
              <a:prstGeom prst="roundRect">
                <a:avLst>
                  <a:gd fmla="val 3550" name="adj"/>
                </a:avLst>
              </a:prstGeom>
              <a:solidFill>
                <a:srgbClr val="A5A5A5"/>
              </a:solidFill>
              <a:ln cap="flat" cmpd="sng" w="19050">
                <a:solidFill>
                  <a:srgbClr val="595959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0" lIns="121900" rIns="12190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 Node </a:t>
                </a:r>
              </a:p>
            </p:txBody>
          </p:sp>
          <p:sp>
            <p:nvSpPr>
              <p:cNvPr id="1002" name="Shape 1002"/>
              <p:cNvSpPr/>
              <p:nvPr/>
            </p:nvSpPr>
            <p:spPr>
              <a:xfrm>
                <a:off x="8563597" y="4895246"/>
                <a:ext cx="2016224" cy="1535730"/>
              </a:xfrm>
              <a:prstGeom prst="roundRect">
                <a:avLst>
                  <a:gd fmla="val 3550" name="adj"/>
                </a:avLst>
              </a:prstGeom>
              <a:solidFill>
                <a:srgbClr val="BFBFBF"/>
              </a:solidFill>
              <a:ln cap="flat" cmpd="sng" w="19050">
                <a:solidFill>
                  <a:srgbClr val="595959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0" lIns="121900" rIns="12190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 </a:t>
                </a: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</a:t>
                </a:r>
                <a:r>
                  <a:rPr b="1"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9089371" y="5702385"/>
                <a:ext cx="1371425" cy="635626"/>
              </a:xfrm>
              <a:prstGeom prst="roundRect">
                <a:avLst>
                  <a:gd fmla="val 9606" name="adj"/>
                </a:avLst>
              </a:prstGeom>
              <a:solidFill>
                <a:srgbClr val="BDFF5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4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Dragonflow Local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4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Controller</a:t>
                </a:r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8073670" y="5476444"/>
                <a:ext cx="895001" cy="555316"/>
              </a:xfrm>
              <a:prstGeom prst="roundRect">
                <a:avLst>
                  <a:gd fmla="val 10681" name="adj"/>
                </a:avLst>
              </a:prstGeom>
              <a:solidFill>
                <a:srgbClr val="BDFF5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4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Subscriber</a:t>
                </a:r>
              </a:p>
            </p:txBody>
          </p:sp>
        </p:grpSp>
        <p:sp>
          <p:nvSpPr>
            <p:cNvPr id="1005" name="Shape 1005"/>
            <p:cNvSpPr/>
            <p:nvPr/>
          </p:nvSpPr>
          <p:spPr>
            <a:xfrm>
              <a:off x="9114302" y="5455141"/>
              <a:ext cx="1321563" cy="355600"/>
            </a:xfrm>
            <a:prstGeom prst="roundRect">
              <a:avLst>
                <a:gd fmla="val 16667" name="adj"/>
              </a:avLst>
            </a:prstGeom>
            <a:solidFill>
              <a:srgbClr val="74B23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81275" lIns="162550" rIns="162550" tIns="81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vSwitch</a:t>
              </a:r>
            </a:p>
          </p:txBody>
        </p:sp>
      </p:grpSp>
      <p:cxnSp>
        <p:nvCxnSpPr>
          <p:cNvPr id="1006" name="Shape 1006"/>
          <p:cNvCxnSpPr>
            <a:stCxn id="1005" idx="3"/>
            <a:endCxn id="1003" idx="3"/>
          </p:cNvCxnSpPr>
          <p:nvPr/>
        </p:nvCxnSpPr>
        <p:spPr>
          <a:xfrm>
            <a:off x="10435866" y="5632942"/>
            <a:ext cx="24900" cy="631500"/>
          </a:xfrm>
          <a:prstGeom prst="curvedConnector3">
            <a:avLst>
              <a:gd fmla="val 3139265" name="adj1"/>
            </a:avLst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7" name="Shape 1007"/>
          <p:cNvSpPr txBox="1"/>
          <p:nvPr/>
        </p:nvSpPr>
        <p:spPr>
          <a:xfrm>
            <a:off x="10796985" y="5358839"/>
            <a:ext cx="161864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Flush Flows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Highlights from Mirantis Perf&amp;Scale Test (Dec’16)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5066523" y="2019147"/>
            <a:ext cx="6652725" cy="3461399"/>
            <a:chOff x="0" y="43173"/>
            <a:chExt cx="6652725" cy="3461399"/>
          </a:xfrm>
        </p:grpSpPr>
        <p:sp>
          <p:nvSpPr>
            <p:cNvPr id="125" name="Shape 125"/>
            <p:cNvSpPr/>
            <p:nvPr/>
          </p:nvSpPr>
          <p:spPr>
            <a:xfrm>
              <a:off x="0" y="43173"/>
              <a:ext cx="6652725" cy="575638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28100" y="71273"/>
              <a:ext cx="6596526" cy="519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Configuration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618814"/>
              <a:ext cx="6652725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0" y="618814"/>
              <a:ext cx="6652725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211200" rIns="170675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ML2 OVS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VxLAN/L2 POP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DVR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1612413"/>
              <a:ext cx="6652725" cy="575638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28100" y="1640514"/>
              <a:ext cx="6596526" cy="519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Behavior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2188053"/>
              <a:ext cx="6652725" cy="1316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0" y="2188053"/>
              <a:ext cx="6652725" cy="1316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211200" rIns="170675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ARP tables exploded at 16K VMs (had to be increased)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RabbitMQ &amp; Ceph broke at 20K VMs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Services and agents broke at 24.5K VMs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Integrity test: Successful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168198" y="1853571"/>
            <a:ext cx="4147454" cy="2484168"/>
            <a:chOff x="140206" y="1303065"/>
            <a:chExt cx="4147454" cy="2484168"/>
          </a:xfrm>
        </p:grpSpPr>
        <p:sp>
          <p:nvSpPr>
            <p:cNvPr id="134" name="Shape 134"/>
            <p:cNvSpPr/>
            <p:nvPr/>
          </p:nvSpPr>
          <p:spPr>
            <a:xfrm rot="10800000">
              <a:off x="546062" y="2735729"/>
              <a:ext cx="2873870" cy="566869"/>
            </a:xfrm>
            <a:prstGeom prst="triangle">
              <a:avLst>
                <a:gd fmla="val 50000" name="adj"/>
              </a:avLst>
            </a:prstGeom>
            <a:solidFill>
              <a:srgbClr val="494429"/>
            </a:solidFill>
            <a:ln cap="flat" cmpd="sng" w="25400">
              <a:solidFill>
                <a:srgbClr val="93895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461838" y="3220363"/>
              <a:ext cx="1036162" cy="566869"/>
            </a:xfrm>
            <a:prstGeom prst="roundRect">
              <a:avLst>
                <a:gd fmla="val 16667" name="adj"/>
              </a:avLst>
            </a:prstGeom>
            <a:solidFill>
              <a:srgbClr val="938953"/>
            </a:solidFill>
            <a:ln cap="flat" cmpd="sng" w="25400">
              <a:solidFill>
                <a:srgbClr val="49442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Compute</a:t>
              </a:r>
              <a:br>
                <a:rPr b="0" i="0" lang="en-US" sz="16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0" i="0" lang="en-US" sz="16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3251499" y="3217922"/>
              <a:ext cx="1036162" cy="566869"/>
            </a:xfrm>
            <a:prstGeom prst="roundRect">
              <a:avLst>
                <a:gd fmla="val 16667" name="adj"/>
              </a:avLst>
            </a:prstGeom>
            <a:solidFill>
              <a:srgbClr val="938953"/>
            </a:solidFill>
            <a:ln cap="flat" cmpd="sng" w="25400">
              <a:solidFill>
                <a:srgbClr val="49442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Compute</a:t>
              </a:r>
              <a:br>
                <a:rPr b="0" i="0" lang="en-US" sz="16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0" i="0" lang="en-US" sz="16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 (n&lt;=378)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2635264" y="3295450"/>
              <a:ext cx="4789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…</a:t>
              </a:r>
            </a:p>
          </p:txBody>
        </p:sp>
        <p:grpSp>
          <p:nvGrpSpPr>
            <p:cNvPr id="138" name="Shape 138"/>
            <p:cNvGrpSpPr/>
            <p:nvPr/>
          </p:nvGrpSpPr>
          <p:grpSpPr>
            <a:xfrm>
              <a:off x="140206" y="1303065"/>
              <a:ext cx="1746407" cy="1386210"/>
              <a:chOff x="140206" y="1303065"/>
              <a:chExt cx="1746407" cy="1386210"/>
            </a:xfrm>
          </p:grpSpPr>
          <p:sp>
            <p:nvSpPr>
              <p:cNvPr id="139" name="Shape 139"/>
              <p:cNvSpPr/>
              <p:nvPr/>
            </p:nvSpPr>
            <p:spPr>
              <a:xfrm rot="10800000">
                <a:off x="241680" y="1786483"/>
                <a:ext cx="1644934" cy="902792"/>
              </a:xfrm>
              <a:prstGeom prst="triangle">
                <a:avLst>
                  <a:gd fmla="val 50000" name="adj"/>
                </a:avLst>
              </a:prstGeom>
              <a:solidFill>
                <a:srgbClr val="494429"/>
              </a:solidFill>
              <a:ln cap="flat" cmpd="sng" w="25400">
                <a:solidFill>
                  <a:srgbClr val="93895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0" name="Shape 140"/>
              <p:cNvGrpSpPr/>
              <p:nvPr/>
            </p:nvGrpSpPr>
            <p:grpSpPr>
              <a:xfrm>
                <a:off x="140206" y="1303065"/>
                <a:ext cx="1746407" cy="660935"/>
                <a:chOff x="140206" y="1303065"/>
                <a:chExt cx="1746407" cy="660935"/>
              </a:xfrm>
            </p:grpSpPr>
            <p:sp>
              <p:nvSpPr>
                <p:cNvPr id="141" name="Shape 141"/>
                <p:cNvSpPr/>
                <p:nvPr/>
              </p:nvSpPr>
              <p:spPr>
                <a:xfrm>
                  <a:off x="140206" y="1303065"/>
                  <a:ext cx="294763" cy="263718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36866"/>
                      </a:lnTo>
                      <a:cubicBezTo>
                        <a:pt x="0" y="16505"/>
                        <a:pt x="14766" y="0"/>
                        <a:pt x="32983" y="0"/>
                      </a:cubicBezTo>
                      <a:lnTo>
                        <a:pt x="117947" y="0"/>
                      </a:lnTo>
                      <a:cubicBezTo>
                        <a:pt x="117532" y="1950"/>
                        <a:pt x="120000" y="1950"/>
                        <a:pt x="120000" y="1950"/>
                      </a:cubicBezTo>
                    </a:path>
                  </a:pathLst>
                </a:custGeom>
                <a:solidFill>
                  <a:srgbClr val="938953"/>
                </a:solidFill>
                <a:ln cap="flat" cmpd="sng" w="25400">
                  <a:solidFill>
                    <a:srgbClr val="49442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183750" y="1355938"/>
                  <a:ext cx="294763" cy="263718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36866"/>
                      </a:lnTo>
                      <a:cubicBezTo>
                        <a:pt x="0" y="16505"/>
                        <a:pt x="14766" y="0"/>
                        <a:pt x="32983" y="0"/>
                      </a:cubicBezTo>
                      <a:lnTo>
                        <a:pt x="117947" y="0"/>
                      </a:lnTo>
                      <a:cubicBezTo>
                        <a:pt x="117532" y="1950"/>
                        <a:pt x="120000" y="1950"/>
                        <a:pt x="120000" y="1950"/>
                      </a:cubicBezTo>
                    </a:path>
                  </a:pathLst>
                </a:custGeom>
                <a:solidFill>
                  <a:srgbClr val="938953"/>
                </a:solidFill>
                <a:ln cap="flat" cmpd="sng" w="25400">
                  <a:solidFill>
                    <a:srgbClr val="49442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241681" y="1397130"/>
                  <a:ext cx="486107" cy="566869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8953"/>
                </a:solidFill>
                <a:ln cap="flat" cmpd="sng" w="25400">
                  <a:solidFill>
                    <a:srgbClr val="49442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VMs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196</a:t>
                  </a: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821094" y="1397130"/>
                  <a:ext cx="486107" cy="566869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8953"/>
                </a:solidFill>
                <a:ln cap="flat" cmpd="sng" w="25400">
                  <a:solidFill>
                    <a:srgbClr val="49442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DVR</a:t>
                  </a:r>
                  <a:b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</a:br>
                  <a: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Router</a:t>
                  </a: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1400507" y="1397130"/>
                  <a:ext cx="486107" cy="566869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8953"/>
                </a:solidFill>
                <a:ln cap="flat" cmpd="sng" w="25400">
                  <a:solidFill>
                    <a:srgbClr val="49442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Subnet</a:t>
                  </a:r>
                </a:p>
              </p:txBody>
            </p:sp>
          </p:grpSp>
        </p:grpSp>
        <p:sp>
          <p:nvSpPr>
            <p:cNvPr id="146" name="Shape 146"/>
            <p:cNvSpPr/>
            <p:nvPr/>
          </p:nvSpPr>
          <p:spPr>
            <a:xfrm>
              <a:off x="1740433" y="2415782"/>
              <a:ext cx="4789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…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546064" y="2349865"/>
              <a:ext cx="1036162" cy="566869"/>
            </a:xfrm>
            <a:prstGeom prst="roundRect">
              <a:avLst>
                <a:gd fmla="val 16667" name="adj"/>
              </a:avLst>
            </a:prstGeom>
            <a:solidFill>
              <a:srgbClr val="938953"/>
            </a:solidFill>
            <a:ln cap="flat" cmpd="sng" w="25400">
              <a:solidFill>
                <a:srgbClr val="49442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Heat Stack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</a:p>
          </p:txBody>
        </p:sp>
        <p:grpSp>
          <p:nvGrpSpPr>
            <p:cNvPr id="148" name="Shape 148"/>
            <p:cNvGrpSpPr/>
            <p:nvPr/>
          </p:nvGrpSpPr>
          <p:grpSpPr>
            <a:xfrm>
              <a:off x="1979920" y="1303065"/>
              <a:ext cx="1746407" cy="1386210"/>
              <a:chOff x="140206" y="1303065"/>
              <a:chExt cx="1746407" cy="1386210"/>
            </a:xfrm>
          </p:grpSpPr>
          <p:sp>
            <p:nvSpPr>
              <p:cNvPr id="149" name="Shape 149"/>
              <p:cNvSpPr/>
              <p:nvPr/>
            </p:nvSpPr>
            <p:spPr>
              <a:xfrm rot="10800000">
                <a:off x="241680" y="1786483"/>
                <a:ext cx="1644934" cy="902792"/>
              </a:xfrm>
              <a:prstGeom prst="triangle">
                <a:avLst>
                  <a:gd fmla="val 50000" name="adj"/>
                </a:avLst>
              </a:prstGeom>
              <a:solidFill>
                <a:srgbClr val="494429"/>
              </a:solidFill>
              <a:ln cap="flat" cmpd="sng" w="25400">
                <a:solidFill>
                  <a:srgbClr val="93895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0" name="Shape 150"/>
              <p:cNvGrpSpPr/>
              <p:nvPr/>
            </p:nvGrpSpPr>
            <p:grpSpPr>
              <a:xfrm>
                <a:off x="140206" y="1303065"/>
                <a:ext cx="1746407" cy="660935"/>
                <a:chOff x="140206" y="1303065"/>
                <a:chExt cx="1746407" cy="660935"/>
              </a:xfrm>
            </p:grpSpPr>
            <p:sp>
              <p:nvSpPr>
                <p:cNvPr id="151" name="Shape 151"/>
                <p:cNvSpPr/>
                <p:nvPr/>
              </p:nvSpPr>
              <p:spPr>
                <a:xfrm>
                  <a:off x="140206" y="1303065"/>
                  <a:ext cx="294763" cy="263718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36866"/>
                      </a:lnTo>
                      <a:cubicBezTo>
                        <a:pt x="0" y="16505"/>
                        <a:pt x="14766" y="0"/>
                        <a:pt x="32983" y="0"/>
                      </a:cubicBezTo>
                      <a:lnTo>
                        <a:pt x="117947" y="0"/>
                      </a:lnTo>
                      <a:cubicBezTo>
                        <a:pt x="117532" y="1950"/>
                        <a:pt x="120000" y="1950"/>
                        <a:pt x="120000" y="1950"/>
                      </a:cubicBezTo>
                    </a:path>
                  </a:pathLst>
                </a:custGeom>
                <a:solidFill>
                  <a:srgbClr val="938953"/>
                </a:solidFill>
                <a:ln cap="flat" cmpd="sng" w="25400">
                  <a:solidFill>
                    <a:srgbClr val="49442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183750" y="1355938"/>
                  <a:ext cx="294763" cy="263718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36866"/>
                      </a:lnTo>
                      <a:cubicBezTo>
                        <a:pt x="0" y="16505"/>
                        <a:pt x="14766" y="0"/>
                        <a:pt x="32983" y="0"/>
                      </a:cubicBezTo>
                      <a:lnTo>
                        <a:pt x="117947" y="0"/>
                      </a:lnTo>
                      <a:cubicBezTo>
                        <a:pt x="117532" y="1950"/>
                        <a:pt x="120000" y="1950"/>
                        <a:pt x="120000" y="1950"/>
                      </a:cubicBezTo>
                    </a:path>
                  </a:pathLst>
                </a:custGeom>
                <a:solidFill>
                  <a:srgbClr val="938953"/>
                </a:solidFill>
                <a:ln cap="flat" cmpd="sng" w="25400">
                  <a:solidFill>
                    <a:srgbClr val="49442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241681" y="1397130"/>
                  <a:ext cx="486107" cy="566869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8953"/>
                </a:solidFill>
                <a:ln cap="flat" cmpd="sng" w="25400">
                  <a:solidFill>
                    <a:srgbClr val="49442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VMs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196</a:t>
                  </a:r>
                </a:p>
              </p:txBody>
            </p:sp>
            <p:sp>
              <p:nvSpPr>
                <p:cNvPr id="154" name="Shape 154"/>
                <p:cNvSpPr/>
                <p:nvPr/>
              </p:nvSpPr>
              <p:spPr>
                <a:xfrm>
                  <a:off x="821094" y="1397130"/>
                  <a:ext cx="486107" cy="566869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8953"/>
                </a:solidFill>
                <a:ln cap="flat" cmpd="sng" w="25400">
                  <a:solidFill>
                    <a:srgbClr val="49442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DVR</a:t>
                  </a:r>
                  <a:b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</a:br>
                  <a: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Router</a:t>
                  </a:r>
                </a:p>
              </p:txBody>
            </p:sp>
            <p:sp>
              <p:nvSpPr>
                <p:cNvPr id="155" name="Shape 155"/>
                <p:cNvSpPr/>
                <p:nvPr/>
              </p:nvSpPr>
              <p:spPr>
                <a:xfrm>
                  <a:off x="1400507" y="1397130"/>
                  <a:ext cx="486107" cy="566869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8953"/>
                </a:solidFill>
                <a:ln cap="flat" cmpd="sng" w="25400">
                  <a:solidFill>
                    <a:srgbClr val="49442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i="0" lang="en-US" sz="1600" u="none" cap="none" strike="noStrike">
                      <a:solidFill>
                        <a:schemeClr val="l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Subnet</a:t>
                  </a:r>
                </a:p>
              </p:txBody>
            </p:sp>
          </p:grpSp>
        </p:grpSp>
        <p:sp>
          <p:nvSpPr>
            <p:cNvPr id="156" name="Shape 156"/>
            <p:cNvSpPr/>
            <p:nvPr/>
          </p:nvSpPr>
          <p:spPr>
            <a:xfrm>
              <a:off x="2383769" y="2349865"/>
              <a:ext cx="1036162" cy="566869"/>
            </a:xfrm>
            <a:prstGeom prst="roundRect">
              <a:avLst>
                <a:gd fmla="val 16667" name="adj"/>
              </a:avLst>
            </a:prstGeom>
            <a:solidFill>
              <a:srgbClr val="938953"/>
            </a:solidFill>
            <a:ln cap="flat" cmpd="sng" w="25400">
              <a:solidFill>
                <a:srgbClr val="49442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Heat Stack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125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609600" y="6352887"/>
            <a:ext cx="10799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https://www.mirantis.com/blog/openstack-neutron-performance-and-scalability-testing-summary/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enough?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967273" y="2173618"/>
            <a:ext cx="10257453" cy="2949300"/>
            <a:chOff x="0" y="279504"/>
            <a:chExt cx="10257453" cy="2949300"/>
          </a:xfrm>
        </p:grpSpPr>
        <p:sp>
          <p:nvSpPr>
            <p:cNvPr id="164" name="Shape 164"/>
            <p:cNvSpPr/>
            <p:nvPr/>
          </p:nvSpPr>
          <p:spPr>
            <a:xfrm>
              <a:off x="0" y="279504"/>
              <a:ext cx="10257453" cy="139113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67909" y="347412"/>
              <a:ext cx="10121636" cy="1255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0975" lIns="220975" rIns="220975" tIns="220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5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Full OpenStack per ~400 servers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0" y="1837674"/>
              <a:ext cx="10257453" cy="139113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67909" y="1905583"/>
              <a:ext cx="10121636" cy="1255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0975" lIns="220975" rIns="220975" tIns="220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5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 24,500 VMs per OpenStack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need Scale?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967273" y="2868755"/>
            <a:ext cx="10257453" cy="1559025"/>
            <a:chOff x="0" y="974641"/>
            <a:chExt cx="10257453" cy="1559025"/>
          </a:xfrm>
        </p:grpSpPr>
        <p:sp>
          <p:nvSpPr>
            <p:cNvPr id="174" name="Shape 174"/>
            <p:cNvSpPr/>
            <p:nvPr/>
          </p:nvSpPr>
          <p:spPr>
            <a:xfrm>
              <a:off x="0" y="974641"/>
              <a:ext cx="10257453" cy="1559025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76104" y="1050745"/>
              <a:ext cx="10105243" cy="1406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rIns="247650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1,000+ Servers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Problem: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395852" y="1778453"/>
            <a:ext cx="11400320" cy="878641"/>
            <a:chOff x="0" y="453"/>
            <a:chExt cx="11400320" cy="878641"/>
          </a:xfrm>
        </p:grpSpPr>
        <p:sp>
          <p:nvSpPr>
            <p:cNvPr id="182" name="Shape 182"/>
            <p:cNvSpPr/>
            <p:nvPr/>
          </p:nvSpPr>
          <p:spPr>
            <a:xfrm>
              <a:off x="0" y="453"/>
              <a:ext cx="11400320" cy="878641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42892" y="43345"/>
              <a:ext cx="11314536" cy="7928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rIns="182875" tIns="18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 Control &amp; Services Break @ Scale</a:t>
              </a:r>
            </a:p>
          </p:txBody>
        </p:sp>
      </p:grp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416" y="3253840"/>
            <a:ext cx="7225730" cy="3604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helensedwick.com/wordpress/wp-content/uploads/2014/12/dreamstime_m_23315175-e1417833911693.jpg"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9866605" y="4861248"/>
            <a:ext cx="2325394" cy="199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Solution (for Networking):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609600" y="1602464"/>
            <a:ext cx="10972799" cy="4521430"/>
            <a:chOff x="0" y="2264"/>
            <a:chExt cx="10972799" cy="4521430"/>
          </a:xfrm>
        </p:grpSpPr>
        <p:sp>
          <p:nvSpPr>
            <p:cNvPr id="192" name="Shape 192"/>
            <p:cNvSpPr/>
            <p:nvPr/>
          </p:nvSpPr>
          <p:spPr>
            <a:xfrm rot="5400000">
              <a:off x="7025702" y="-2964278"/>
              <a:ext cx="871600" cy="702259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CFCF">
                <a:alpha val="89803"/>
              </a:srgbClr>
            </a:solidFill>
            <a:ln cap="flat" cmpd="sng" w="25400">
              <a:solidFill>
                <a:srgbClr val="E7CFCF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3950207" y="153764"/>
              <a:ext cx="6980044" cy="78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rIns="57150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a scalable “Read Replica” of Neutron DB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a well-distributed, well-scaling DB (e.g. Redis)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2264"/>
              <a:ext cx="3950207" cy="108950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53184" y="55450"/>
              <a:ext cx="3843837" cy="983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050" lIns="118100" rIns="118100" tIns="5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Separate “Reads” from “Updates”</a:t>
              </a:r>
            </a:p>
          </p:txBody>
        </p:sp>
        <p:sp>
          <p:nvSpPr>
            <p:cNvPr id="196" name="Shape 196"/>
            <p:cNvSpPr/>
            <p:nvPr/>
          </p:nvSpPr>
          <p:spPr>
            <a:xfrm rot="5400000">
              <a:off x="7025702" y="-1820301"/>
              <a:ext cx="871600" cy="702259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CFCF">
                <a:alpha val="89803"/>
              </a:srgbClr>
            </a:solidFill>
            <a:ln cap="flat" cmpd="sng" w="25400">
              <a:solidFill>
                <a:srgbClr val="E7CFCF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3950207" y="1297741"/>
              <a:ext cx="6980044" cy="78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rIns="57150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 small (1) virtual switches in each controller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Controller should be small (e.g. Not Opendaylight)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1146241"/>
              <a:ext cx="3950207" cy="108950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53184" y="1199426"/>
              <a:ext cx="3843837" cy="983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050" lIns="118100" rIns="118100" tIns="5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Lean Distributed Control Plane</a:t>
              </a:r>
            </a:p>
          </p:txBody>
        </p:sp>
        <p:sp>
          <p:nvSpPr>
            <p:cNvPr id="200" name="Shape 200"/>
            <p:cNvSpPr/>
            <p:nvPr/>
          </p:nvSpPr>
          <p:spPr>
            <a:xfrm rot="5400000">
              <a:off x="7025702" y="-676325"/>
              <a:ext cx="871600" cy="702259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CFCF">
                <a:alpha val="89803"/>
              </a:srgbClr>
            </a:solidFill>
            <a:ln cap="flat" cmpd="sng" w="25400">
              <a:solidFill>
                <a:srgbClr val="E7CFCF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3950207" y="2441716"/>
              <a:ext cx="6980044" cy="78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rIns="57150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Small footprint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Grows with workload (not with infrastructure)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Transformed to southbound at the edge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2290218"/>
              <a:ext cx="3950207" cy="108950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53184" y="2343403"/>
              <a:ext cx="3843837" cy="983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050" lIns="118100" rIns="118100" tIns="5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Distribute Policy (vs. Flows)</a:t>
              </a:r>
            </a:p>
          </p:txBody>
        </p:sp>
        <p:sp>
          <p:nvSpPr>
            <p:cNvPr id="204" name="Shape 204"/>
            <p:cNvSpPr/>
            <p:nvPr/>
          </p:nvSpPr>
          <p:spPr>
            <a:xfrm rot="5400000">
              <a:off x="7025702" y="467649"/>
              <a:ext cx="871600" cy="702259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CFCF">
                <a:alpha val="89803"/>
              </a:srgbClr>
            </a:solidFill>
            <a:ln cap="flat" cmpd="sng" w="25400">
              <a:solidFill>
                <a:srgbClr val="E7CFCF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950207" y="3585692"/>
              <a:ext cx="6980044" cy="78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rIns="57150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“Run at edge”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Suppress control messages from going out 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Leverage “predefined” nature of cloud env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0" y="3434194"/>
              <a:ext cx="3950207" cy="108950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53184" y="3487380"/>
              <a:ext cx="3843837" cy="983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050" lIns="118100" rIns="118100" tIns="5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Distribute Network Services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945091" y="5570846"/>
            <a:ext cx="1116941" cy="298532"/>
          </a:xfrm>
          <a:prstGeom prst="roundRect">
            <a:avLst>
              <a:gd fmla="val 1703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 Controller</a:t>
            </a:r>
          </a:p>
        </p:txBody>
      </p:sp>
      <p:sp>
        <p:nvSpPr>
          <p:cNvPr id="213" name="Shape 213"/>
          <p:cNvSpPr/>
          <p:nvPr/>
        </p:nvSpPr>
        <p:spPr>
          <a:xfrm>
            <a:off x="3271383" y="5570846"/>
            <a:ext cx="1116941" cy="298532"/>
          </a:xfrm>
          <a:prstGeom prst="roundRect">
            <a:avLst>
              <a:gd fmla="val 1703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 Controller</a:t>
            </a:r>
          </a:p>
        </p:txBody>
      </p:sp>
      <p:sp>
        <p:nvSpPr>
          <p:cNvPr id="214" name="Shape 214"/>
          <p:cNvSpPr/>
          <p:nvPr/>
        </p:nvSpPr>
        <p:spPr>
          <a:xfrm>
            <a:off x="6294671" y="5570846"/>
            <a:ext cx="1116941" cy="298532"/>
          </a:xfrm>
          <a:prstGeom prst="roundRect">
            <a:avLst>
              <a:gd fmla="val 1703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 Controller</a:t>
            </a:r>
          </a:p>
        </p:txBody>
      </p:sp>
      <p:sp>
        <p:nvSpPr>
          <p:cNvPr id="215" name="Shape 215"/>
          <p:cNvSpPr/>
          <p:nvPr/>
        </p:nvSpPr>
        <p:spPr>
          <a:xfrm>
            <a:off x="5167412" y="5535446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pic>
        <p:nvPicPr>
          <p:cNvPr descr="C:\Users\ewx192170\Pictures\Grabbed from Web\redis-300dpi.png"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630" y="2863334"/>
            <a:ext cx="795863" cy="69450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4388323" y="2496275"/>
            <a:ext cx="1442379" cy="298532"/>
          </a:xfrm>
          <a:prstGeom prst="roundRect">
            <a:avLst>
              <a:gd fmla="val 1703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Neutron Server</a:t>
            </a:r>
          </a:p>
        </p:txBody>
      </p:sp>
      <p:sp>
        <p:nvSpPr>
          <p:cNvPr id="218" name="Shape 218"/>
          <p:cNvSpPr/>
          <p:nvPr/>
        </p:nvSpPr>
        <p:spPr>
          <a:xfrm>
            <a:off x="4078905" y="3061322"/>
            <a:ext cx="2061215" cy="298532"/>
          </a:xfrm>
          <a:prstGeom prst="roundRect">
            <a:avLst>
              <a:gd fmla="val 1703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Dragonflow ML2 Driver</a:t>
            </a:r>
          </a:p>
        </p:txBody>
      </p:sp>
      <p:sp>
        <p:nvSpPr>
          <p:cNvPr id="219" name="Shape 219"/>
          <p:cNvSpPr/>
          <p:nvPr/>
        </p:nvSpPr>
        <p:spPr>
          <a:xfrm>
            <a:off x="6920204" y="2326849"/>
            <a:ext cx="715529" cy="626346"/>
          </a:xfrm>
          <a:prstGeom prst="can">
            <a:avLst>
              <a:gd fmla="val 25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Neutron</a:t>
            </a:r>
            <a:b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</p:txBody>
      </p:sp>
      <p:sp>
        <p:nvSpPr>
          <p:cNvPr id="220" name="Shape 220"/>
          <p:cNvSpPr/>
          <p:nvPr/>
        </p:nvSpPr>
        <p:spPr>
          <a:xfrm>
            <a:off x="4551042" y="1936906"/>
            <a:ext cx="1116941" cy="298532"/>
          </a:xfrm>
          <a:prstGeom prst="roundRect">
            <a:avLst>
              <a:gd fmla="val 1703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CC9900"/>
              </a:buClr>
              <a:buSzPct val="25000"/>
              <a:buFont typeface="Noto Sans Symbols"/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Neutron API</a:t>
            </a:r>
          </a:p>
        </p:txBody>
      </p:sp>
      <p:cxnSp>
        <p:nvCxnSpPr>
          <p:cNvPr id="221" name="Shape 221"/>
          <p:cNvCxnSpPr>
            <a:stCxn id="216" idx="3"/>
            <a:endCxn id="218" idx="1"/>
          </p:cNvCxnSpPr>
          <p:nvPr/>
        </p:nvCxnSpPr>
        <p:spPr>
          <a:xfrm>
            <a:off x="2901494" y="3210587"/>
            <a:ext cx="1177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triangle"/>
            <a:tailEnd len="med" w="med" type="none"/>
          </a:ln>
        </p:spPr>
      </p:cxnSp>
      <p:cxnSp>
        <p:nvCxnSpPr>
          <p:cNvPr id="222" name="Shape 222"/>
          <p:cNvCxnSpPr>
            <a:stCxn id="219" idx="2"/>
            <a:endCxn id="217" idx="3"/>
          </p:cNvCxnSpPr>
          <p:nvPr/>
        </p:nvCxnSpPr>
        <p:spPr>
          <a:xfrm flipH="1">
            <a:off x="5830604" y="2640022"/>
            <a:ext cx="1089600" cy="54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lg" w="lg" type="triangle"/>
            <a:tailEnd len="med" w="med" type="none"/>
          </a:ln>
        </p:spPr>
      </p:cxnSp>
      <p:sp>
        <p:nvSpPr>
          <p:cNvPr id="223" name="Shape 223"/>
          <p:cNvSpPr/>
          <p:nvPr/>
        </p:nvSpPr>
        <p:spPr>
          <a:xfrm>
            <a:off x="3192250" y="3148256"/>
            <a:ext cx="886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</a:p>
        </p:txBody>
      </p:sp>
      <p:cxnSp>
        <p:nvCxnSpPr>
          <p:cNvPr id="224" name="Shape 224"/>
          <p:cNvCxnSpPr>
            <a:stCxn id="212" idx="0"/>
            <a:endCxn id="216" idx="2"/>
          </p:cNvCxnSpPr>
          <p:nvPr/>
        </p:nvCxnSpPr>
        <p:spPr>
          <a:xfrm rot="10800000">
            <a:off x="2503562" y="3557846"/>
            <a:ext cx="0" cy="2013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lg" w="lg" type="triangle"/>
            <a:tailEnd len="lg" w="lg" type="triangle"/>
          </a:ln>
        </p:spPr>
      </p:cxnSp>
      <p:cxnSp>
        <p:nvCxnSpPr>
          <p:cNvPr id="225" name="Shape 225"/>
          <p:cNvCxnSpPr>
            <a:stCxn id="213" idx="0"/>
            <a:endCxn id="216" idx="2"/>
          </p:cNvCxnSpPr>
          <p:nvPr/>
        </p:nvCxnSpPr>
        <p:spPr>
          <a:xfrm rot="10800000">
            <a:off x="2503554" y="3557846"/>
            <a:ext cx="1326300" cy="2013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lg" w="lg" type="triangle"/>
            <a:tailEnd len="lg" w="lg" type="triangle"/>
          </a:ln>
        </p:spPr>
      </p:cxnSp>
      <p:cxnSp>
        <p:nvCxnSpPr>
          <p:cNvPr id="226" name="Shape 226"/>
          <p:cNvCxnSpPr>
            <a:stCxn id="214" idx="0"/>
            <a:endCxn id="216" idx="2"/>
          </p:cNvCxnSpPr>
          <p:nvPr/>
        </p:nvCxnSpPr>
        <p:spPr>
          <a:xfrm rot="10800000">
            <a:off x="2503441" y="3557846"/>
            <a:ext cx="4349700" cy="2013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ot"/>
            <a:round/>
            <a:headEnd len="lg" w="lg" type="triangle"/>
            <a:tailEnd len="lg" w="lg" type="triangle"/>
          </a:ln>
        </p:spPr>
      </p:cxnSp>
      <p:cxnSp>
        <p:nvCxnSpPr>
          <p:cNvPr id="227" name="Shape 227"/>
          <p:cNvCxnSpPr>
            <a:stCxn id="217" idx="0"/>
            <a:endCxn id="220" idx="2"/>
          </p:cNvCxnSpPr>
          <p:nvPr/>
        </p:nvCxnSpPr>
        <p:spPr>
          <a:xfrm rot="10800000">
            <a:off x="5109513" y="2235575"/>
            <a:ext cx="0" cy="260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lg" w="lg" type="triangle"/>
            <a:tailEnd len="med" w="med" type="none"/>
          </a:ln>
        </p:spPr>
      </p:cxnSp>
      <p:cxnSp>
        <p:nvCxnSpPr>
          <p:cNvPr id="228" name="Shape 228"/>
          <p:cNvCxnSpPr>
            <a:stCxn id="218" idx="0"/>
            <a:endCxn id="217" idx="2"/>
          </p:cNvCxnSpPr>
          <p:nvPr/>
        </p:nvCxnSpPr>
        <p:spPr>
          <a:xfrm rot="10800000">
            <a:off x="5109513" y="2794922"/>
            <a:ext cx="0" cy="2664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lg" w="lg" type="triangle"/>
            <a:tailEnd len="med" w="med" type="none"/>
          </a:ln>
        </p:spPr>
      </p:cxnSp>
      <p:cxnSp>
        <p:nvCxnSpPr>
          <p:cNvPr id="229" name="Shape 229"/>
          <p:cNvCxnSpPr>
            <a:endCxn id="220" idx="0"/>
          </p:cNvCxnSpPr>
          <p:nvPr/>
        </p:nvCxnSpPr>
        <p:spPr>
          <a:xfrm flipH="1">
            <a:off x="5109513" y="1265806"/>
            <a:ext cx="4383600" cy="6711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0" name="Shape 230"/>
          <p:cNvSpPr/>
          <p:nvPr/>
        </p:nvSpPr>
        <p:spPr>
          <a:xfrm>
            <a:off x="3238053" y="4299605"/>
            <a:ext cx="11416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Pub/Sub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&amp; Queries</a:t>
            </a:r>
          </a:p>
        </p:txBody>
      </p:sp>
      <p:sp>
        <p:nvSpPr>
          <p:cNvPr id="231" name="Shape 231"/>
          <p:cNvSpPr/>
          <p:nvPr/>
        </p:nvSpPr>
        <p:spPr>
          <a:xfrm>
            <a:off x="5123344" y="1229109"/>
            <a:ext cx="4061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Create/Update/Delete/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(also some Read)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2247" y="3172550"/>
            <a:ext cx="4168423" cy="2778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Shape 233"/>
          <p:cNvGrpSpPr/>
          <p:nvPr/>
        </p:nvGrpSpPr>
        <p:grpSpPr>
          <a:xfrm>
            <a:off x="4469684" y="6345473"/>
            <a:ext cx="1272450" cy="454041"/>
            <a:chOff x="3864712" y="6268862"/>
            <a:chExt cx="1272450" cy="454041"/>
          </a:xfrm>
        </p:grpSpPr>
        <p:sp>
          <p:nvSpPr>
            <p:cNvPr id="234" name="Shape 234"/>
            <p:cNvSpPr/>
            <p:nvPr/>
          </p:nvSpPr>
          <p:spPr>
            <a:xfrm>
              <a:off x="3864712" y="6268862"/>
              <a:ext cx="1116941" cy="298532"/>
            </a:xfrm>
            <a:prstGeom prst="roundRect">
              <a:avLst>
                <a:gd fmla="val 17030" name="adj"/>
              </a:avLst>
            </a:prstGeom>
            <a:solidFill>
              <a:schemeClr val="lt1"/>
            </a:solidFill>
            <a:ln cap="flat" cmpd="sng" w="9525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Font typeface="Noto Sans Symbols"/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3945576" y="6349726"/>
              <a:ext cx="1116941" cy="298532"/>
            </a:xfrm>
            <a:prstGeom prst="roundRect">
              <a:avLst>
                <a:gd fmla="val 17030" name="adj"/>
              </a:avLst>
            </a:prstGeom>
            <a:solidFill>
              <a:schemeClr val="lt1"/>
            </a:solidFill>
            <a:ln cap="flat" cmpd="sng" w="9525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Font typeface="Noto Sans Symbols"/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4020221" y="6424371"/>
              <a:ext cx="1116941" cy="298532"/>
            </a:xfrm>
            <a:prstGeom prst="roundRect">
              <a:avLst>
                <a:gd fmla="val 1703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CC9900"/>
                </a:buClr>
                <a:buSzPct val="25000"/>
                <a:buFont typeface="Noto Sans Symbols"/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OVS</a:t>
              </a:r>
            </a:p>
          </p:txBody>
        </p:sp>
      </p:grpSp>
      <p:cxnSp>
        <p:nvCxnSpPr>
          <p:cNvPr id="237" name="Shape 237"/>
          <p:cNvCxnSpPr>
            <a:stCxn id="212" idx="2"/>
            <a:endCxn id="234" idx="0"/>
          </p:cNvCxnSpPr>
          <p:nvPr/>
        </p:nvCxnSpPr>
        <p:spPr>
          <a:xfrm flipH="1" rot="-5400000">
            <a:off x="3527762" y="4845178"/>
            <a:ext cx="476100" cy="2524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8" name="Shape 238"/>
          <p:cNvCxnSpPr>
            <a:stCxn id="213" idx="2"/>
            <a:endCxn id="234" idx="0"/>
          </p:cNvCxnSpPr>
          <p:nvPr/>
        </p:nvCxnSpPr>
        <p:spPr>
          <a:xfrm flipH="1" rot="-5400000">
            <a:off x="4190904" y="5508328"/>
            <a:ext cx="476100" cy="1198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9" name="Shape 239"/>
          <p:cNvCxnSpPr>
            <a:stCxn id="214" idx="2"/>
            <a:endCxn id="234" idx="0"/>
          </p:cNvCxnSpPr>
          <p:nvPr/>
        </p:nvCxnSpPr>
        <p:spPr>
          <a:xfrm rot="5400000">
            <a:off x="5702641" y="5194978"/>
            <a:ext cx="476100" cy="1824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0" name="Shape 240"/>
          <p:cNvSpPr/>
          <p:nvPr/>
        </p:nvSpPr>
        <p:spPr>
          <a:xfrm>
            <a:off x="4645764" y="5913760"/>
            <a:ext cx="81669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</a:t>
            </a:r>
          </a:p>
        </p:txBody>
      </p:sp>
      <p:grpSp>
        <p:nvGrpSpPr>
          <p:cNvPr id="241" name="Shape 241"/>
          <p:cNvGrpSpPr/>
          <p:nvPr/>
        </p:nvGrpSpPr>
        <p:grpSpPr>
          <a:xfrm>
            <a:off x="9493121" y="697446"/>
            <a:ext cx="756752" cy="1397741"/>
            <a:chOff x="5366700" y="443666"/>
            <a:chExt cx="756752" cy="1397741"/>
          </a:xfrm>
        </p:grpSpPr>
        <p:pic>
          <p:nvPicPr>
            <p:cNvPr id="242" name="Shape 2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66700" y="443666"/>
              <a:ext cx="756752" cy="1136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Shape 243"/>
            <p:cNvSpPr/>
            <p:nvPr/>
          </p:nvSpPr>
          <p:spPr>
            <a:xfrm>
              <a:off x="5405216" y="1472076"/>
              <a:ext cx="6174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</a:p>
          </p:txBody>
        </p:sp>
      </p:grpSp>
      <p:sp>
        <p:nvSpPr>
          <p:cNvPr id="244" name="Shape 244"/>
          <p:cNvSpPr txBox="1"/>
          <p:nvPr>
            <p:ph type="title"/>
          </p:nvPr>
        </p:nvSpPr>
        <p:spPr>
          <a:xfrm>
            <a:off x="609600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Dragonflow + Redis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