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12.xml" ContentType="application/vnd.openxmlformats-officedocument.presentationml.tags+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13.xml" ContentType="application/vnd.openxmlformats-officedocument.presentationml.tags+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1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419" r:id="rId2"/>
    <p:sldId id="420" r:id="rId3"/>
    <p:sldId id="268" r:id="rId4"/>
    <p:sldId id="303" r:id="rId5"/>
    <p:sldId id="401" r:id="rId6"/>
    <p:sldId id="421" r:id="rId7"/>
    <p:sldId id="422" r:id="rId8"/>
    <p:sldId id="423" r:id="rId9"/>
    <p:sldId id="410" r:id="rId10"/>
    <p:sldId id="411" r:id="rId11"/>
    <p:sldId id="424" r:id="rId12"/>
    <p:sldId id="413" r:id="rId13"/>
    <p:sldId id="412" r:id="rId14"/>
  </p:sldIdLst>
  <p:sldSz cx="12192000" cy="6858000"/>
  <p:notesSz cx="7010400" cy="92964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4" autoAdjust="0"/>
    <p:restoredTop sz="56250" autoAdjust="0"/>
  </p:normalViewPr>
  <p:slideViewPr>
    <p:cSldViewPr snapToGrid="0">
      <p:cViewPr varScale="1">
        <p:scale>
          <a:sx n="52" d="100"/>
          <a:sy n="52" d="100"/>
        </p:scale>
        <p:origin x="2010" y="60"/>
      </p:cViewPr>
      <p:guideLst/>
    </p:cSldViewPr>
  </p:slideViewPr>
  <p:notesTextViewPr>
    <p:cViewPr>
      <p:scale>
        <a:sx n="125" d="100"/>
        <a:sy n="125" d="100"/>
      </p:scale>
      <p:origin x="0" y="0"/>
    </p:cViewPr>
  </p:notesTextViewPr>
  <p:sorterViewPr>
    <p:cViewPr>
      <p:scale>
        <a:sx n="33" d="100"/>
        <a:sy n="33" d="100"/>
      </p:scale>
      <p:origin x="0" y="0"/>
    </p:cViewPr>
  </p:sorterViewPr>
  <p:notesViewPr>
    <p:cSldViewPr snapToGrid="0">
      <p:cViewPr varScale="1">
        <p:scale>
          <a:sx n="67" d="100"/>
          <a:sy n="67" d="100"/>
        </p:scale>
        <p:origin x="327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2F09C-D99B-4B58-A0D0-7573D75C6B2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B3E27156-1CF9-4106-92C5-76926AADA108}">
      <dgm:prSet phldrT="[Text]"/>
      <dgm:spPr/>
      <dgm:t>
        <a:bodyPr/>
        <a:lstStyle/>
        <a:p>
          <a:r>
            <a:rPr lang="en-US" dirty="0" smtClean="0"/>
            <a:t>By 2017 mobile traffic will have grown 13x in the space of 5 years.*</a:t>
          </a:r>
          <a:endParaRPr lang="en-GB" dirty="0"/>
        </a:p>
      </dgm:t>
    </dgm:pt>
    <dgm:pt modelId="{83C25BB0-B522-497E-88E5-92CED68C4655}" type="parTrans" cxnId="{E7B6D3A9-8D44-4EF5-9CBB-6400903BEEBB}">
      <dgm:prSet/>
      <dgm:spPr/>
      <dgm:t>
        <a:bodyPr/>
        <a:lstStyle/>
        <a:p>
          <a:endParaRPr lang="en-GB"/>
        </a:p>
      </dgm:t>
    </dgm:pt>
    <dgm:pt modelId="{AC73E511-C263-4078-BA0A-C6077C13119E}" type="sibTrans" cxnId="{E7B6D3A9-8D44-4EF5-9CBB-6400903BEEBB}">
      <dgm:prSet/>
      <dgm:spPr/>
      <dgm:t>
        <a:bodyPr/>
        <a:lstStyle/>
        <a:p>
          <a:endParaRPr lang="en-GB"/>
        </a:p>
      </dgm:t>
    </dgm:pt>
    <dgm:pt modelId="{2FBEE656-1BB0-43A2-91FB-D03F9371FF52}">
      <dgm:prSet/>
      <dgm:spPr/>
      <dgm:t>
        <a:bodyPr/>
        <a:lstStyle/>
        <a:p>
          <a:r>
            <a:rPr lang="en-US" dirty="0" smtClean="0"/>
            <a:t>In 2017 there will be 3x more connected devices than people on earth.*</a:t>
          </a:r>
        </a:p>
      </dgm:t>
    </dgm:pt>
    <dgm:pt modelId="{75F3E507-FEE5-4614-BB5B-A2603E0000B5}" type="parTrans" cxnId="{28FE4324-DFE4-4559-98C8-CF1CC5463722}">
      <dgm:prSet/>
      <dgm:spPr/>
      <dgm:t>
        <a:bodyPr/>
        <a:lstStyle/>
        <a:p>
          <a:endParaRPr lang="en-GB"/>
        </a:p>
      </dgm:t>
    </dgm:pt>
    <dgm:pt modelId="{FB8CD99E-69F2-4818-A47F-047635163E90}" type="sibTrans" cxnId="{28FE4324-DFE4-4559-98C8-CF1CC5463722}">
      <dgm:prSet/>
      <dgm:spPr/>
      <dgm:t>
        <a:bodyPr/>
        <a:lstStyle/>
        <a:p>
          <a:endParaRPr lang="en-GB"/>
        </a:p>
      </dgm:t>
    </dgm:pt>
    <dgm:pt modelId="{297052C0-ACD2-40FC-B79E-8CD9B0DB5F3B}">
      <dgm:prSet/>
      <dgm:spPr/>
      <dgm:t>
        <a:bodyPr/>
        <a:lstStyle/>
        <a:p>
          <a:r>
            <a:rPr lang="en-US" dirty="0" smtClean="0"/>
            <a:t>Service Providers are moving to virtualize the functionality of network components in an effort to move away from custom ASICs, and operate on standard servers.</a:t>
          </a:r>
        </a:p>
      </dgm:t>
    </dgm:pt>
    <dgm:pt modelId="{A8418D15-9A1D-4BB4-9B89-10FC51A97C1A}" type="parTrans" cxnId="{6191F782-D9A1-4237-ADC3-FFED2C42B9D6}">
      <dgm:prSet/>
      <dgm:spPr/>
      <dgm:t>
        <a:bodyPr/>
        <a:lstStyle/>
        <a:p>
          <a:endParaRPr lang="en-GB"/>
        </a:p>
      </dgm:t>
    </dgm:pt>
    <dgm:pt modelId="{003894AC-F89E-4021-A560-C5B6C314093D}" type="sibTrans" cxnId="{6191F782-D9A1-4237-ADC3-FFED2C42B9D6}">
      <dgm:prSet/>
      <dgm:spPr/>
      <dgm:t>
        <a:bodyPr/>
        <a:lstStyle/>
        <a:p>
          <a:endParaRPr lang="en-GB"/>
        </a:p>
      </dgm:t>
    </dgm:pt>
    <dgm:pt modelId="{DDC5C5A9-9EBC-4D7C-9CB0-2D5CC5E03CCA}">
      <dgm:prSet/>
      <dgm:spPr/>
      <dgm:t>
        <a:bodyPr/>
        <a:lstStyle/>
        <a:p>
          <a:r>
            <a:rPr lang="en-US" dirty="0" smtClean="0"/>
            <a:t>The network functions running on a guest require near native performance.</a:t>
          </a:r>
        </a:p>
      </dgm:t>
    </dgm:pt>
    <dgm:pt modelId="{0D93F081-3C12-4CF7-9D6B-D39B287E3594}" type="parTrans" cxnId="{741AE9C5-6340-4D39-84A3-28B2403EF4F9}">
      <dgm:prSet/>
      <dgm:spPr/>
      <dgm:t>
        <a:bodyPr/>
        <a:lstStyle/>
        <a:p>
          <a:endParaRPr lang="en-GB"/>
        </a:p>
      </dgm:t>
    </dgm:pt>
    <dgm:pt modelId="{0ABF78E0-10D5-42DA-A88A-D3EF161BBC9A}" type="sibTrans" cxnId="{741AE9C5-6340-4D39-84A3-28B2403EF4F9}">
      <dgm:prSet/>
      <dgm:spPr/>
      <dgm:t>
        <a:bodyPr/>
        <a:lstStyle/>
        <a:p>
          <a:endParaRPr lang="en-GB"/>
        </a:p>
      </dgm:t>
    </dgm:pt>
    <dgm:pt modelId="{97185C86-0FE9-49BB-9E6B-EDC5A2FAC01C}" type="pres">
      <dgm:prSet presAssocID="{A6D2F09C-D99B-4B58-A0D0-7573D75C6B21}" presName="linear" presStyleCnt="0">
        <dgm:presLayoutVars>
          <dgm:animLvl val="lvl"/>
          <dgm:resizeHandles val="exact"/>
        </dgm:presLayoutVars>
      </dgm:prSet>
      <dgm:spPr/>
      <dgm:t>
        <a:bodyPr/>
        <a:lstStyle/>
        <a:p>
          <a:endParaRPr lang="en-GB"/>
        </a:p>
      </dgm:t>
    </dgm:pt>
    <dgm:pt modelId="{325CE4A8-9454-4061-992C-FF7EE51362C5}" type="pres">
      <dgm:prSet presAssocID="{B3E27156-1CF9-4106-92C5-76926AADA108}" presName="parentText" presStyleLbl="node1" presStyleIdx="0" presStyleCnt="4">
        <dgm:presLayoutVars>
          <dgm:chMax val="0"/>
          <dgm:bulletEnabled val="1"/>
        </dgm:presLayoutVars>
      </dgm:prSet>
      <dgm:spPr/>
      <dgm:t>
        <a:bodyPr/>
        <a:lstStyle/>
        <a:p>
          <a:endParaRPr lang="en-GB"/>
        </a:p>
      </dgm:t>
    </dgm:pt>
    <dgm:pt modelId="{2DAA7A47-21CB-4973-A505-54F9F924E6B5}" type="pres">
      <dgm:prSet presAssocID="{AC73E511-C263-4078-BA0A-C6077C13119E}" presName="spacer" presStyleCnt="0"/>
      <dgm:spPr/>
    </dgm:pt>
    <dgm:pt modelId="{7D485621-E6B5-42A6-A457-2B0C329EBAAF}" type="pres">
      <dgm:prSet presAssocID="{2FBEE656-1BB0-43A2-91FB-D03F9371FF52}" presName="parentText" presStyleLbl="node1" presStyleIdx="1" presStyleCnt="4">
        <dgm:presLayoutVars>
          <dgm:chMax val="0"/>
          <dgm:bulletEnabled val="1"/>
        </dgm:presLayoutVars>
      </dgm:prSet>
      <dgm:spPr/>
      <dgm:t>
        <a:bodyPr/>
        <a:lstStyle/>
        <a:p>
          <a:endParaRPr lang="en-GB"/>
        </a:p>
      </dgm:t>
    </dgm:pt>
    <dgm:pt modelId="{8CF9EB67-8DA9-45AC-99E8-BA86256A48C8}" type="pres">
      <dgm:prSet presAssocID="{FB8CD99E-69F2-4818-A47F-047635163E90}" presName="spacer" presStyleCnt="0"/>
      <dgm:spPr/>
    </dgm:pt>
    <dgm:pt modelId="{03168606-BAEC-4550-802C-B48591E2FD8F}" type="pres">
      <dgm:prSet presAssocID="{297052C0-ACD2-40FC-B79E-8CD9B0DB5F3B}" presName="parentText" presStyleLbl="node1" presStyleIdx="2" presStyleCnt="4">
        <dgm:presLayoutVars>
          <dgm:chMax val="0"/>
          <dgm:bulletEnabled val="1"/>
        </dgm:presLayoutVars>
      </dgm:prSet>
      <dgm:spPr/>
      <dgm:t>
        <a:bodyPr/>
        <a:lstStyle/>
        <a:p>
          <a:endParaRPr lang="en-GB"/>
        </a:p>
      </dgm:t>
    </dgm:pt>
    <dgm:pt modelId="{9B9916C7-0734-4258-91D3-A6E7FBA8D502}" type="pres">
      <dgm:prSet presAssocID="{003894AC-F89E-4021-A560-C5B6C314093D}" presName="spacer" presStyleCnt="0"/>
      <dgm:spPr/>
    </dgm:pt>
    <dgm:pt modelId="{1BA1F933-C9FF-4F65-AC5E-5CBAAAAD2F8E}" type="pres">
      <dgm:prSet presAssocID="{DDC5C5A9-9EBC-4D7C-9CB0-2D5CC5E03CCA}" presName="parentText" presStyleLbl="node1" presStyleIdx="3" presStyleCnt="4">
        <dgm:presLayoutVars>
          <dgm:chMax val="0"/>
          <dgm:bulletEnabled val="1"/>
        </dgm:presLayoutVars>
      </dgm:prSet>
      <dgm:spPr/>
      <dgm:t>
        <a:bodyPr/>
        <a:lstStyle/>
        <a:p>
          <a:endParaRPr lang="en-GB"/>
        </a:p>
      </dgm:t>
    </dgm:pt>
  </dgm:ptLst>
  <dgm:cxnLst>
    <dgm:cxn modelId="{E7B6D3A9-8D44-4EF5-9CBB-6400903BEEBB}" srcId="{A6D2F09C-D99B-4B58-A0D0-7573D75C6B21}" destId="{B3E27156-1CF9-4106-92C5-76926AADA108}" srcOrd="0" destOrd="0" parTransId="{83C25BB0-B522-497E-88E5-92CED68C4655}" sibTransId="{AC73E511-C263-4078-BA0A-C6077C13119E}"/>
    <dgm:cxn modelId="{A060C25A-9B78-4443-ADE9-49557E7B9E19}" type="presOf" srcId="{A6D2F09C-D99B-4B58-A0D0-7573D75C6B21}" destId="{97185C86-0FE9-49BB-9E6B-EDC5A2FAC01C}" srcOrd="0" destOrd="0" presId="urn:microsoft.com/office/officeart/2005/8/layout/vList2"/>
    <dgm:cxn modelId="{10ABA861-276A-447C-BD92-F99D87DB1937}" type="presOf" srcId="{DDC5C5A9-9EBC-4D7C-9CB0-2D5CC5E03CCA}" destId="{1BA1F933-C9FF-4F65-AC5E-5CBAAAAD2F8E}" srcOrd="0" destOrd="0" presId="urn:microsoft.com/office/officeart/2005/8/layout/vList2"/>
    <dgm:cxn modelId="{B789D195-C45A-4100-9175-08805B7DF56E}" type="presOf" srcId="{B3E27156-1CF9-4106-92C5-76926AADA108}" destId="{325CE4A8-9454-4061-992C-FF7EE51362C5}" srcOrd="0" destOrd="0" presId="urn:microsoft.com/office/officeart/2005/8/layout/vList2"/>
    <dgm:cxn modelId="{963A4FCC-B13D-459B-B4C0-A1052152628B}" type="presOf" srcId="{2FBEE656-1BB0-43A2-91FB-D03F9371FF52}" destId="{7D485621-E6B5-42A6-A457-2B0C329EBAAF}" srcOrd="0" destOrd="0" presId="urn:microsoft.com/office/officeart/2005/8/layout/vList2"/>
    <dgm:cxn modelId="{741AE9C5-6340-4D39-84A3-28B2403EF4F9}" srcId="{A6D2F09C-D99B-4B58-A0D0-7573D75C6B21}" destId="{DDC5C5A9-9EBC-4D7C-9CB0-2D5CC5E03CCA}" srcOrd="3" destOrd="0" parTransId="{0D93F081-3C12-4CF7-9D6B-D39B287E3594}" sibTransId="{0ABF78E0-10D5-42DA-A88A-D3EF161BBC9A}"/>
    <dgm:cxn modelId="{98D38E2E-0039-4AD6-8D2A-D28166D6D11A}" type="presOf" srcId="{297052C0-ACD2-40FC-B79E-8CD9B0DB5F3B}" destId="{03168606-BAEC-4550-802C-B48591E2FD8F}" srcOrd="0" destOrd="0" presId="urn:microsoft.com/office/officeart/2005/8/layout/vList2"/>
    <dgm:cxn modelId="{28FE4324-DFE4-4559-98C8-CF1CC5463722}" srcId="{A6D2F09C-D99B-4B58-A0D0-7573D75C6B21}" destId="{2FBEE656-1BB0-43A2-91FB-D03F9371FF52}" srcOrd="1" destOrd="0" parTransId="{75F3E507-FEE5-4614-BB5B-A2603E0000B5}" sibTransId="{FB8CD99E-69F2-4818-A47F-047635163E90}"/>
    <dgm:cxn modelId="{6191F782-D9A1-4237-ADC3-FFED2C42B9D6}" srcId="{A6D2F09C-D99B-4B58-A0D0-7573D75C6B21}" destId="{297052C0-ACD2-40FC-B79E-8CD9B0DB5F3B}" srcOrd="2" destOrd="0" parTransId="{A8418D15-9A1D-4BB4-9B89-10FC51A97C1A}" sibTransId="{003894AC-F89E-4021-A560-C5B6C314093D}"/>
    <dgm:cxn modelId="{E16100DB-E838-489C-8617-DEFEB728B4BE}" type="presParOf" srcId="{97185C86-0FE9-49BB-9E6B-EDC5A2FAC01C}" destId="{325CE4A8-9454-4061-992C-FF7EE51362C5}" srcOrd="0" destOrd="0" presId="urn:microsoft.com/office/officeart/2005/8/layout/vList2"/>
    <dgm:cxn modelId="{7DD9F0DB-2B1B-4FCA-9B72-A2924C4823DC}" type="presParOf" srcId="{97185C86-0FE9-49BB-9E6B-EDC5A2FAC01C}" destId="{2DAA7A47-21CB-4973-A505-54F9F924E6B5}" srcOrd="1" destOrd="0" presId="urn:microsoft.com/office/officeart/2005/8/layout/vList2"/>
    <dgm:cxn modelId="{366BF9A4-2D79-4AC6-9963-09A1C7DAC475}" type="presParOf" srcId="{97185C86-0FE9-49BB-9E6B-EDC5A2FAC01C}" destId="{7D485621-E6B5-42A6-A457-2B0C329EBAAF}" srcOrd="2" destOrd="0" presId="urn:microsoft.com/office/officeart/2005/8/layout/vList2"/>
    <dgm:cxn modelId="{A1FC4086-3E40-438D-9DBE-99462A1E7B12}" type="presParOf" srcId="{97185C86-0FE9-49BB-9E6B-EDC5A2FAC01C}" destId="{8CF9EB67-8DA9-45AC-99E8-BA86256A48C8}" srcOrd="3" destOrd="0" presId="urn:microsoft.com/office/officeart/2005/8/layout/vList2"/>
    <dgm:cxn modelId="{768CB217-0FE8-4D1F-87FA-EACA91577F80}" type="presParOf" srcId="{97185C86-0FE9-49BB-9E6B-EDC5A2FAC01C}" destId="{03168606-BAEC-4550-802C-B48591E2FD8F}" srcOrd="4" destOrd="0" presId="urn:microsoft.com/office/officeart/2005/8/layout/vList2"/>
    <dgm:cxn modelId="{88543841-B8B4-474F-9C28-6CA725BA0074}" type="presParOf" srcId="{97185C86-0FE9-49BB-9E6B-EDC5A2FAC01C}" destId="{9B9916C7-0734-4258-91D3-A6E7FBA8D502}" srcOrd="5" destOrd="0" presId="urn:microsoft.com/office/officeart/2005/8/layout/vList2"/>
    <dgm:cxn modelId="{506378DC-FB34-4E6A-BC4A-9AED823E5E10}" type="presParOf" srcId="{97185C86-0FE9-49BB-9E6B-EDC5A2FAC01C}" destId="{1BA1F933-C9FF-4F65-AC5E-5CBAAAAD2F8E}"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A40160-B8E6-4604-A381-3A22423EF08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1F11B08-28A5-4E42-9F25-1D1602146BE4}">
      <dgm:prSet custT="1"/>
      <dgm:spPr/>
      <dgm:t>
        <a:bodyPr/>
        <a:lstStyle/>
        <a:p>
          <a:pPr rtl="0"/>
          <a:r>
            <a:rPr lang="en-IE" sz="2500" b="0" dirty="0" smtClean="0"/>
            <a:t>Hugepages</a:t>
          </a:r>
          <a:endParaRPr lang="en-US" sz="2500" dirty="0"/>
        </a:p>
      </dgm:t>
    </dgm:pt>
    <dgm:pt modelId="{F23C1335-2CB0-4593-B262-1D7D72169AB5}" type="parTrans" cxnId="{BA931FAE-64CD-40DD-9116-A484CB1F8381}">
      <dgm:prSet/>
      <dgm:spPr/>
      <dgm:t>
        <a:bodyPr/>
        <a:lstStyle/>
        <a:p>
          <a:endParaRPr lang="en-US"/>
        </a:p>
      </dgm:t>
    </dgm:pt>
    <dgm:pt modelId="{CE6E643D-98A4-4E48-9267-420FBDB080E4}" type="sibTrans" cxnId="{BA931FAE-64CD-40DD-9116-A484CB1F8381}">
      <dgm:prSet/>
      <dgm:spPr/>
      <dgm:t>
        <a:bodyPr/>
        <a:lstStyle/>
        <a:p>
          <a:endParaRPr lang="en-US"/>
        </a:p>
      </dgm:t>
    </dgm:pt>
    <dgm:pt modelId="{AFFC98DB-5643-475B-B027-702031F0A02E}">
      <dgm:prSet/>
      <dgm:spPr/>
      <dgm:t>
        <a:bodyPr/>
        <a:lstStyle/>
        <a:p>
          <a:pPr rtl="0"/>
          <a:r>
            <a:rPr lang="en-IE" baseline="0" dirty="0" smtClean="0"/>
            <a:t>Physically contiguous memory</a:t>
          </a:r>
          <a:endParaRPr lang="en-US" dirty="0"/>
        </a:p>
      </dgm:t>
    </dgm:pt>
    <dgm:pt modelId="{4EF2777A-F2E4-469A-BFFD-FFE834783EF3}" type="parTrans" cxnId="{72CF2303-D674-40E3-9341-B0C2CC7938FC}">
      <dgm:prSet/>
      <dgm:spPr/>
      <dgm:t>
        <a:bodyPr/>
        <a:lstStyle/>
        <a:p>
          <a:endParaRPr lang="en-US"/>
        </a:p>
      </dgm:t>
    </dgm:pt>
    <dgm:pt modelId="{DF9E62A6-D23E-4120-BFBD-DA7CDFEBBD9C}" type="sibTrans" cxnId="{72CF2303-D674-40E3-9341-B0C2CC7938FC}">
      <dgm:prSet/>
      <dgm:spPr/>
      <dgm:t>
        <a:bodyPr/>
        <a:lstStyle/>
        <a:p>
          <a:endParaRPr lang="en-US"/>
        </a:p>
      </dgm:t>
    </dgm:pt>
    <dgm:pt modelId="{ABCC047D-49E2-498A-9325-B40B21B9204D}">
      <dgm:prSet/>
      <dgm:spPr/>
      <dgm:t>
        <a:bodyPr/>
        <a:lstStyle/>
        <a:p>
          <a:pPr rtl="0"/>
          <a:r>
            <a:rPr lang="en-IE" baseline="0" dirty="0" smtClean="0"/>
            <a:t>1GB pages</a:t>
          </a:r>
          <a:endParaRPr lang="en-US" dirty="0"/>
        </a:p>
      </dgm:t>
    </dgm:pt>
    <dgm:pt modelId="{70943701-A87A-4518-BF67-80FB5BB3F29E}" type="parTrans" cxnId="{DE439A87-B183-4818-A894-0F6498272E64}">
      <dgm:prSet/>
      <dgm:spPr/>
      <dgm:t>
        <a:bodyPr/>
        <a:lstStyle/>
        <a:p>
          <a:endParaRPr lang="en-US"/>
        </a:p>
      </dgm:t>
    </dgm:pt>
    <dgm:pt modelId="{FC0B08EE-BA7F-42E7-A1F1-BC7C92E594EF}" type="sibTrans" cxnId="{DE439A87-B183-4818-A894-0F6498272E64}">
      <dgm:prSet/>
      <dgm:spPr/>
      <dgm:t>
        <a:bodyPr/>
        <a:lstStyle/>
        <a:p>
          <a:endParaRPr lang="en-US"/>
        </a:p>
      </dgm:t>
    </dgm:pt>
    <dgm:pt modelId="{3D85A818-982D-41B9-A6FB-D0B1EB2F8798}">
      <dgm:prSet custT="1"/>
      <dgm:spPr/>
      <dgm:t>
        <a:bodyPr/>
        <a:lstStyle/>
        <a:p>
          <a:pPr rtl="0"/>
          <a:r>
            <a:rPr lang="en-IE" sz="2500" b="0" dirty="0" smtClean="0"/>
            <a:t>Rings</a:t>
          </a:r>
          <a:endParaRPr lang="en-US" sz="2500" dirty="0"/>
        </a:p>
      </dgm:t>
    </dgm:pt>
    <dgm:pt modelId="{7A087466-C072-4A6D-A7FD-8847932DCCBD}" type="parTrans" cxnId="{268D23EF-0558-4966-A1CA-47CDF075E9D8}">
      <dgm:prSet/>
      <dgm:spPr/>
      <dgm:t>
        <a:bodyPr/>
        <a:lstStyle/>
        <a:p>
          <a:endParaRPr lang="en-US"/>
        </a:p>
      </dgm:t>
    </dgm:pt>
    <dgm:pt modelId="{BD184A37-311D-4976-96AD-D89C25925EEB}" type="sibTrans" cxnId="{268D23EF-0558-4966-A1CA-47CDF075E9D8}">
      <dgm:prSet/>
      <dgm:spPr/>
      <dgm:t>
        <a:bodyPr/>
        <a:lstStyle/>
        <a:p>
          <a:endParaRPr lang="en-US"/>
        </a:p>
      </dgm:t>
    </dgm:pt>
    <dgm:pt modelId="{4CA562A4-CE14-4FF9-8F45-1497B3E319A9}">
      <dgm:prSet/>
      <dgm:spPr/>
      <dgm:t>
        <a:bodyPr/>
        <a:lstStyle/>
        <a:p>
          <a:pPr rtl="0"/>
          <a:r>
            <a:rPr lang="en-IE" baseline="0" dirty="0" smtClean="0"/>
            <a:t>Lockless</a:t>
          </a:r>
          <a:endParaRPr lang="en-US" dirty="0"/>
        </a:p>
      </dgm:t>
    </dgm:pt>
    <dgm:pt modelId="{6B2D2206-0F35-4352-980F-BAB93BE1DABC}" type="parTrans" cxnId="{EFA51D50-4002-4C19-8B31-1EF1EFBC27A3}">
      <dgm:prSet/>
      <dgm:spPr/>
      <dgm:t>
        <a:bodyPr/>
        <a:lstStyle/>
        <a:p>
          <a:endParaRPr lang="en-US"/>
        </a:p>
      </dgm:t>
    </dgm:pt>
    <dgm:pt modelId="{FFDD23AE-A9EA-4FF7-AA2D-DF92A417AD3F}" type="sibTrans" cxnId="{EFA51D50-4002-4C19-8B31-1EF1EFBC27A3}">
      <dgm:prSet/>
      <dgm:spPr/>
      <dgm:t>
        <a:bodyPr/>
        <a:lstStyle/>
        <a:p>
          <a:endParaRPr lang="en-US"/>
        </a:p>
      </dgm:t>
    </dgm:pt>
    <dgm:pt modelId="{2E581059-5F4D-4C65-B762-668C118F6194}">
      <dgm:prSet/>
      <dgm:spPr/>
      <dgm:t>
        <a:bodyPr/>
        <a:lstStyle/>
        <a:p>
          <a:pPr rtl="0"/>
          <a:r>
            <a:rPr lang="en-IE" baseline="0" dirty="0" smtClean="0"/>
            <a:t>Efficient for IPC</a:t>
          </a:r>
          <a:endParaRPr lang="en-US" dirty="0"/>
        </a:p>
      </dgm:t>
    </dgm:pt>
    <dgm:pt modelId="{604C2587-4291-4ECD-A921-19A49C15E829}" type="parTrans" cxnId="{F50176A3-0D95-47A8-88C1-9A65AAA93B3D}">
      <dgm:prSet/>
      <dgm:spPr/>
      <dgm:t>
        <a:bodyPr/>
        <a:lstStyle/>
        <a:p>
          <a:endParaRPr lang="en-US"/>
        </a:p>
      </dgm:t>
    </dgm:pt>
    <dgm:pt modelId="{3B1EEEEE-A522-4903-A723-B03DD8C3DFC3}" type="sibTrans" cxnId="{F50176A3-0D95-47A8-88C1-9A65AAA93B3D}">
      <dgm:prSet/>
      <dgm:spPr/>
      <dgm:t>
        <a:bodyPr/>
        <a:lstStyle/>
        <a:p>
          <a:endParaRPr lang="en-US"/>
        </a:p>
      </dgm:t>
    </dgm:pt>
    <dgm:pt modelId="{413BB62A-BED8-495D-89E1-C8F8BA220CAD}">
      <dgm:prSet/>
      <dgm:spPr/>
      <dgm:t>
        <a:bodyPr/>
        <a:lstStyle/>
        <a:p>
          <a:pPr rtl="0"/>
          <a:r>
            <a:rPr lang="en-IE" baseline="0" dirty="0" smtClean="0"/>
            <a:t>Rx/Tx pairs</a:t>
          </a:r>
          <a:endParaRPr lang="en-US" dirty="0"/>
        </a:p>
      </dgm:t>
    </dgm:pt>
    <dgm:pt modelId="{950F9BF5-A3FE-4BFA-89D9-2A143C2B203C}" type="parTrans" cxnId="{8646783A-BF8F-4AA5-98E9-27E30A395B65}">
      <dgm:prSet/>
      <dgm:spPr/>
      <dgm:t>
        <a:bodyPr/>
        <a:lstStyle/>
        <a:p>
          <a:endParaRPr lang="en-US"/>
        </a:p>
      </dgm:t>
    </dgm:pt>
    <dgm:pt modelId="{907E4BA4-2401-4A13-A0A3-D6665DF2D51E}" type="sibTrans" cxnId="{8646783A-BF8F-4AA5-98E9-27E30A395B65}">
      <dgm:prSet/>
      <dgm:spPr/>
      <dgm:t>
        <a:bodyPr/>
        <a:lstStyle/>
        <a:p>
          <a:endParaRPr lang="en-US"/>
        </a:p>
      </dgm:t>
    </dgm:pt>
    <dgm:pt modelId="{8D43953C-C6BF-4D7C-8D39-11D70FC6267E}">
      <dgm:prSet/>
      <dgm:spPr/>
      <dgm:t>
        <a:bodyPr/>
        <a:lstStyle/>
        <a:p>
          <a:pPr rtl="0"/>
          <a:r>
            <a:rPr lang="en-IE" baseline="0" dirty="0" smtClean="0"/>
            <a:t>/dev/hugepages/rte_map0</a:t>
          </a:r>
          <a:endParaRPr lang="en-US" dirty="0"/>
        </a:p>
      </dgm:t>
    </dgm:pt>
    <dgm:pt modelId="{37EC8E54-E0F7-4FC7-BDCE-104D8725E5D4}" type="parTrans" cxnId="{74311BC2-E3D1-447D-86A1-C347A5A76AB0}">
      <dgm:prSet/>
      <dgm:spPr/>
      <dgm:t>
        <a:bodyPr/>
        <a:lstStyle/>
        <a:p>
          <a:endParaRPr lang="en-US"/>
        </a:p>
      </dgm:t>
    </dgm:pt>
    <dgm:pt modelId="{3E8E5EA0-B2DD-4361-95C1-4930BD111472}" type="sibTrans" cxnId="{74311BC2-E3D1-447D-86A1-C347A5A76AB0}">
      <dgm:prSet/>
      <dgm:spPr/>
      <dgm:t>
        <a:bodyPr/>
        <a:lstStyle/>
        <a:p>
          <a:endParaRPr lang="en-US"/>
        </a:p>
      </dgm:t>
    </dgm:pt>
    <dgm:pt modelId="{B6987D25-349A-405D-805C-707FF8422CA7}" type="pres">
      <dgm:prSet presAssocID="{06A40160-B8E6-4604-A381-3A22423EF085}" presName="Name0" presStyleCnt="0">
        <dgm:presLayoutVars>
          <dgm:dir/>
          <dgm:animLvl val="lvl"/>
          <dgm:resizeHandles val="exact"/>
        </dgm:presLayoutVars>
      </dgm:prSet>
      <dgm:spPr/>
      <dgm:t>
        <a:bodyPr/>
        <a:lstStyle/>
        <a:p>
          <a:endParaRPr lang="en-US"/>
        </a:p>
      </dgm:t>
    </dgm:pt>
    <dgm:pt modelId="{D9577EF9-B66E-4C76-B23F-327B39361380}" type="pres">
      <dgm:prSet presAssocID="{A1F11B08-28A5-4E42-9F25-1D1602146BE4}" presName="linNode" presStyleCnt="0"/>
      <dgm:spPr/>
    </dgm:pt>
    <dgm:pt modelId="{BC64E983-29D8-4E2C-85F6-C44261217A10}" type="pres">
      <dgm:prSet presAssocID="{A1F11B08-28A5-4E42-9F25-1D1602146BE4}" presName="parentText" presStyleLbl="node1" presStyleIdx="0" presStyleCnt="2">
        <dgm:presLayoutVars>
          <dgm:chMax val="1"/>
          <dgm:bulletEnabled val="1"/>
        </dgm:presLayoutVars>
      </dgm:prSet>
      <dgm:spPr/>
      <dgm:t>
        <a:bodyPr/>
        <a:lstStyle/>
        <a:p>
          <a:endParaRPr lang="en-US"/>
        </a:p>
      </dgm:t>
    </dgm:pt>
    <dgm:pt modelId="{29F1D427-45A9-4F9C-9C36-F479D248BD68}" type="pres">
      <dgm:prSet presAssocID="{A1F11B08-28A5-4E42-9F25-1D1602146BE4}" presName="descendantText" presStyleLbl="alignAccFollowNode1" presStyleIdx="0" presStyleCnt="2">
        <dgm:presLayoutVars>
          <dgm:bulletEnabled val="1"/>
        </dgm:presLayoutVars>
      </dgm:prSet>
      <dgm:spPr/>
      <dgm:t>
        <a:bodyPr/>
        <a:lstStyle/>
        <a:p>
          <a:endParaRPr lang="en-US"/>
        </a:p>
      </dgm:t>
    </dgm:pt>
    <dgm:pt modelId="{1DB5746F-E414-42F2-A54E-4EB9A97A9822}" type="pres">
      <dgm:prSet presAssocID="{CE6E643D-98A4-4E48-9267-420FBDB080E4}" presName="sp" presStyleCnt="0"/>
      <dgm:spPr/>
    </dgm:pt>
    <dgm:pt modelId="{7A072CE7-DDDB-4DAA-B93E-5452C2C4F043}" type="pres">
      <dgm:prSet presAssocID="{3D85A818-982D-41B9-A6FB-D0B1EB2F8798}" presName="linNode" presStyleCnt="0"/>
      <dgm:spPr/>
    </dgm:pt>
    <dgm:pt modelId="{AC147C2D-A991-4713-A1C3-FE5FCDC60A5E}" type="pres">
      <dgm:prSet presAssocID="{3D85A818-982D-41B9-A6FB-D0B1EB2F8798}" presName="parentText" presStyleLbl="node1" presStyleIdx="1" presStyleCnt="2">
        <dgm:presLayoutVars>
          <dgm:chMax val="1"/>
          <dgm:bulletEnabled val="1"/>
        </dgm:presLayoutVars>
      </dgm:prSet>
      <dgm:spPr/>
      <dgm:t>
        <a:bodyPr/>
        <a:lstStyle/>
        <a:p>
          <a:endParaRPr lang="en-US"/>
        </a:p>
      </dgm:t>
    </dgm:pt>
    <dgm:pt modelId="{B3380D42-8B1C-4B65-8949-895EFCD875A4}" type="pres">
      <dgm:prSet presAssocID="{3D85A818-982D-41B9-A6FB-D0B1EB2F8798}" presName="descendantText" presStyleLbl="alignAccFollowNode1" presStyleIdx="1" presStyleCnt="2">
        <dgm:presLayoutVars>
          <dgm:bulletEnabled val="1"/>
        </dgm:presLayoutVars>
      </dgm:prSet>
      <dgm:spPr/>
      <dgm:t>
        <a:bodyPr/>
        <a:lstStyle/>
        <a:p>
          <a:endParaRPr lang="en-US"/>
        </a:p>
      </dgm:t>
    </dgm:pt>
  </dgm:ptLst>
  <dgm:cxnLst>
    <dgm:cxn modelId="{D4650B6F-4E5C-4FE0-BA1B-EF7F31D8DC3C}" type="presOf" srcId="{AFFC98DB-5643-475B-B027-702031F0A02E}" destId="{29F1D427-45A9-4F9C-9C36-F479D248BD68}" srcOrd="0" destOrd="0" presId="urn:microsoft.com/office/officeart/2005/8/layout/vList5"/>
    <dgm:cxn modelId="{74311BC2-E3D1-447D-86A1-C347A5A76AB0}" srcId="{A1F11B08-28A5-4E42-9F25-1D1602146BE4}" destId="{8D43953C-C6BF-4D7C-8D39-11D70FC6267E}" srcOrd="2" destOrd="0" parTransId="{37EC8E54-E0F7-4FC7-BDCE-104D8725E5D4}" sibTransId="{3E8E5EA0-B2DD-4361-95C1-4930BD111472}"/>
    <dgm:cxn modelId="{207A259C-7E26-4C7D-80E5-197D1ECE664A}" type="presOf" srcId="{ABCC047D-49E2-498A-9325-B40B21B9204D}" destId="{29F1D427-45A9-4F9C-9C36-F479D248BD68}" srcOrd="0" destOrd="1" presId="urn:microsoft.com/office/officeart/2005/8/layout/vList5"/>
    <dgm:cxn modelId="{59747E54-311F-440D-BBDE-7383757F98B2}" type="presOf" srcId="{3D85A818-982D-41B9-A6FB-D0B1EB2F8798}" destId="{AC147C2D-A991-4713-A1C3-FE5FCDC60A5E}" srcOrd="0" destOrd="0" presId="urn:microsoft.com/office/officeart/2005/8/layout/vList5"/>
    <dgm:cxn modelId="{8646783A-BF8F-4AA5-98E9-27E30A395B65}" srcId="{3D85A818-982D-41B9-A6FB-D0B1EB2F8798}" destId="{413BB62A-BED8-495D-89E1-C8F8BA220CAD}" srcOrd="2" destOrd="0" parTransId="{950F9BF5-A3FE-4BFA-89D9-2A143C2B203C}" sibTransId="{907E4BA4-2401-4A13-A0A3-D6665DF2D51E}"/>
    <dgm:cxn modelId="{A1A88755-D9DC-423E-BEA1-631A3A4AAB31}" type="presOf" srcId="{2E581059-5F4D-4C65-B762-668C118F6194}" destId="{B3380D42-8B1C-4B65-8949-895EFCD875A4}" srcOrd="0" destOrd="1" presId="urn:microsoft.com/office/officeart/2005/8/layout/vList5"/>
    <dgm:cxn modelId="{EFA51D50-4002-4C19-8B31-1EF1EFBC27A3}" srcId="{3D85A818-982D-41B9-A6FB-D0B1EB2F8798}" destId="{4CA562A4-CE14-4FF9-8F45-1497B3E319A9}" srcOrd="0" destOrd="0" parTransId="{6B2D2206-0F35-4352-980F-BAB93BE1DABC}" sibTransId="{FFDD23AE-A9EA-4FF7-AA2D-DF92A417AD3F}"/>
    <dgm:cxn modelId="{E545B2D1-9A14-48B4-A1C2-A6857FC665CD}" type="presOf" srcId="{413BB62A-BED8-495D-89E1-C8F8BA220CAD}" destId="{B3380D42-8B1C-4B65-8949-895EFCD875A4}" srcOrd="0" destOrd="2" presId="urn:microsoft.com/office/officeart/2005/8/layout/vList5"/>
    <dgm:cxn modelId="{72CF2303-D674-40E3-9341-B0C2CC7938FC}" srcId="{A1F11B08-28A5-4E42-9F25-1D1602146BE4}" destId="{AFFC98DB-5643-475B-B027-702031F0A02E}" srcOrd="0" destOrd="0" parTransId="{4EF2777A-F2E4-469A-BFFD-FFE834783EF3}" sibTransId="{DF9E62A6-D23E-4120-BFBD-DA7CDFEBBD9C}"/>
    <dgm:cxn modelId="{299790CD-AF38-4396-9DFD-E31D8A329A25}" type="presOf" srcId="{4CA562A4-CE14-4FF9-8F45-1497B3E319A9}" destId="{B3380D42-8B1C-4B65-8949-895EFCD875A4}" srcOrd="0" destOrd="0" presId="urn:microsoft.com/office/officeart/2005/8/layout/vList5"/>
    <dgm:cxn modelId="{BA931FAE-64CD-40DD-9116-A484CB1F8381}" srcId="{06A40160-B8E6-4604-A381-3A22423EF085}" destId="{A1F11B08-28A5-4E42-9F25-1D1602146BE4}" srcOrd="0" destOrd="0" parTransId="{F23C1335-2CB0-4593-B262-1D7D72169AB5}" sibTransId="{CE6E643D-98A4-4E48-9267-420FBDB080E4}"/>
    <dgm:cxn modelId="{7815C285-58AF-4CA6-909D-D240C36DD793}" type="presOf" srcId="{A1F11B08-28A5-4E42-9F25-1D1602146BE4}" destId="{BC64E983-29D8-4E2C-85F6-C44261217A10}" srcOrd="0" destOrd="0" presId="urn:microsoft.com/office/officeart/2005/8/layout/vList5"/>
    <dgm:cxn modelId="{F50176A3-0D95-47A8-88C1-9A65AAA93B3D}" srcId="{3D85A818-982D-41B9-A6FB-D0B1EB2F8798}" destId="{2E581059-5F4D-4C65-B762-668C118F6194}" srcOrd="1" destOrd="0" parTransId="{604C2587-4291-4ECD-A921-19A49C15E829}" sibTransId="{3B1EEEEE-A522-4903-A723-B03DD8C3DFC3}"/>
    <dgm:cxn modelId="{2013ABAA-D837-40D4-BDED-93FD89C087A9}" type="presOf" srcId="{06A40160-B8E6-4604-A381-3A22423EF085}" destId="{B6987D25-349A-405D-805C-707FF8422CA7}" srcOrd="0" destOrd="0" presId="urn:microsoft.com/office/officeart/2005/8/layout/vList5"/>
    <dgm:cxn modelId="{DE439A87-B183-4818-A894-0F6498272E64}" srcId="{A1F11B08-28A5-4E42-9F25-1D1602146BE4}" destId="{ABCC047D-49E2-498A-9325-B40B21B9204D}" srcOrd="1" destOrd="0" parTransId="{70943701-A87A-4518-BF67-80FB5BB3F29E}" sibTransId="{FC0B08EE-BA7F-42E7-A1F1-BC7C92E594EF}"/>
    <dgm:cxn modelId="{CC4B6B7C-DB1A-4635-B782-6FD61BC00710}" type="presOf" srcId="{8D43953C-C6BF-4D7C-8D39-11D70FC6267E}" destId="{29F1D427-45A9-4F9C-9C36-F479D248BD68}" srcOrd="0" destOrd="2" presId="urn:microsoft.com/office/officeart/2005/8/layout/vList5"/>
    <dgm:cxn modelId="{268D23EF-0558-4966-A1CA-47CDF075E9D8}" srcId="{06A40160-B8E6-4604-A381-3A22423EF085}" destId="{3D85A818-982D-41B9-A6FB-D0B1EB2F8798}" srcOrd="1" destOrd="0" parTransId="{7A087466-C072-4A6D-A7FD-8847932DCCBD}" sibTransId="{BD184A37-311D-4976-96AD-D89C25925EEB}"/>
    <dgm:cxn modelId="{7F18791A-BDC2-4C31-9F8F-EDCC6F57124C}" type="presParOf" srcId="{B6987D25-349A-405D-805C-707FF8422CA7}" destId="{D9577EF9-B66E-4C76-B23F-327B39361380}" srcOrd="0" destOrd="0" presId="urn:microsoft.com/office/officeart/2005/8/layout/vList5"/>
    <dgm:cxn modelId="{79B401AC-CAE0-4565-8D6A-7474C4969CC7}" type="presParOf" srcId="{D9577EF9-B66E-4C76-B23F-327B39361380}" destId="{BC64E983-29D8-4E2C-85F6-C44261217A10}" srcOrd="0" destOrd="0" presId="urn:microsoft.com/office/officeart/2005/8/layout/vList5"/>
    <dgm:cxn modelId="{A7FC8315-B8F3-45EF-83DD-35011BA1C899}" type="presParOf" srcId="{D9577EF9-B66E-4C76-B23F-327B39361380}" destId="{29F1D427-45A9-4F9C-9C36-F479D248BD68}" srcOrd="1" destOrd="0" presId="urn:microsoft.com/office/officeart/2005/8/layout/vList5"/>
    <dgm:cxn modelId="{229E0CBF-CB6D-41CF-94DC-919953036BB1}" type="presParOf" srcId="{B6987D25-349A-405D-805C-707FF8422CA7}" destId="{1DB5746F-E414-42F2-A54E-4EB9A97A9822}" srcOrd="1" destOrd="0" presId="urn:microsoft.com/office/officeart/2005/8/layout/vList5"/>
    <dgm:cxn modelId="{27021943-9735-43BA-882E-B4DAA3967707}" type="presParOf" srcId="{B6987D25-349A-405D-805C-707FF8422CA7}" destId="{7A072CE7-DDDB-4DAA-B93E-5452C2C4F043}" srcOrd="2" destOrd="0" presId="urn:microsoft.com/office/officeart/2005/8/layout/vList5"/>
    <dgm:cxn modelId="{015F1B64-2B31-4343-B5C1-2B5EF8CA6E22}" type="presParOf" srcId="{7A072CE7-DDDB-4DAA-B93E-5452C2C4F043}" destId="{AC147C2D-A991-4713-A1C3-FE5FCDC60A5E}" srcOrd="0" destOrd="0" presId="urn:microsoft.com/office/officeart/2005/8/layout/vList5"/>
    <dgm:cxn modelId="{75917919-F735-43C5-969A-579A11748D1F}" type="presParOf" srcId="{7A072CE7-DDDB-4DAA-B93E-5452C2C4F043}" destId="{B3380D42-8B1C-4B65-8949-895EFCD875A4}"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59A090-CD07-4D35-95B3-0C19D5001B8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40C2DC9-4EFA-4FC6-BCBD-CC5944907BDB}">
      <dgm:prSet custT="1"/>
      <dgm:spPr/>
      <dgm:t>
        <a:bodyPr/>
        <a:lstStyle/>
        <a:p>
          <a:pPr rtl="0"/>
          <a:r>
            <a:rPr lang="en-IE" sz="2500" b="0" dirty="0" smtClean="0"/>
            <a:t>ivshmem</a:t>
          </a:r>
          <a:endParaRPr lang="en-US" sz="2500" dirty="0"/>
        </a:p>
      </dgm:t>
    </dgm:pt>
    <dgm:pt modelId="{0735F6C8-E33E-4C16-9ED6-73765B3AB3A2}" type="parTrans" cxnId="{4D82838B-AAD9-46DE-A496-EA9D77220538}">
      <dgm:prSet/>
      <dgm:spPr/>
      <dgm:t>
        <a:bodyPr/>
        <a:lstStyle/>
        <a:p>
          <a:endParaRPr lang="en-US"/>
        </a:p>
      </dgm:t>
    </dgm:pt>
    <dgm:pt modelId="{3E3EAD59-8BFD-400D-9192-BB9067ADEC17}" type="sibTrans" cxnId="{4D82838B-AAD9-46DE-A496-EA9D77220538}">
      <dgm:prSet/>
      <dgm:spPr/>
      <dgm:t>
        <a:bodyPr/>
        <a:lstStyle/>
        <a:p>
          <a:endParaRPr lang="en-US"/>
        </a:p>
      </dgm:t>
    </dgm:pt>
    <dgm:pt modelId="{B2C1EF4F-2EA8-4318-ADF4-98BDEB51C772}">
      <dgm:prSet custT="1"/>
      <dgm:spPr/>
      <dgm:t>
        <a:bodyPr/>
        <a:lstStyle/>
        <a:p>
          <a:pPr rtl="0"/>
          <a:r>
            <a:rPr lang="en-IE" sz="2000" baseline="0" dirty="0" smtClean="0"/>
            <a:t>QEMU* 1.4.0</a:t>
          </a:r>
          <a:endParaRPr lang="en-US" sz="2000" baseline="0" dirty="0"/>
        </a:p>
      </dgm:t>
    </dgm:pt>
    <dgm:pt modelId="{E7F1F05A-096D-4F54-BD97-5525CF4E38D7}" type="parTrans" cxnId="{7B71885F-60A2-42BE-A22F-C47FF60118AB}">
      <dgm:prSet/>
      <dgm:spPr/>
      <dgm:t>
        <a:bodyPr/>
        <a:lstStyle/>
        <a:p>
          <a:endParaRPr lang="en-US"/>
        </a:p>
      </dgm:t>
    </dgm:pt>
    <dgm:pt modelId="{8B615F57-12D2-497F-9BAB-B12F4EF93045}" type="sibTrans" cxnId="{7B71885F-60A2-42BE-A22F-C47FF60118AB}">
      <dgm:prSet/>
      <dgm:spPr/>
      <dgm:t>
        <a:bodyPr/>
        <a:lstStyle/>
        <a:p>
          <a:endParaRPr lang="en-US"/>
        </a:p>
      </dgm:t>
    </dgm:pt>
    <dgm:pt modelId="{149EAF8F-D790-475C-87BD-8B691BF25E1D}">
      <dgm:prSet custT="1"/>
      <dgm:spPr/>
      <dgm:t>
        <a:bodyPr/>
        <a:lstStyle/>
        <a:p>
          <a:pPr rtl="0"/>
          <a:r>
            <a:rPr lang="en-IE" sz="2000" baseline="0" dirty="0" smtClean="0"/>
            <a:t>Host Initiated</a:t>
          </a:r>
          <a:endParaRPr lang="en-US" sz="2000" baseline="0" dirty="0"/>
        </a:p>
      </dgm:t>
    </dgm:pt>
    <dgm:pt modelId="{579E8AA8-4E76-411C-8926-1E2E5F765C04}" type="parTrans" cxnId="{02B71648-8D3B-40C6-A5CF-91153A0D107F}">
      <dgm:prSet/>
      <dgm:spPr/>
      <dgm:t>
        <a:bodyPr/>
        <a:lstStyle/>
        <a:p>
          <a:endParaRPr lang="en-US"/>
        </a:p>
      </dgm:t>
    </dgm:pt>
    <dgm:pt modelId="{8A77EAC2-B00F-4B0E-B27C-9C9B7D1FEF43}" type="sibTrans" cxnId="{02B71648-8D3B-40C6-A5CF-91153A0D107F}">
      <dgm:prSet/>
      <dgm:spPr/>
      <dgm:t>
        <a:bodyPr/>
        <a:lstStyle/>
        <a:p>
          <a:endParaRPr lang="en-US"/>
        </a:p>
      </dgm:t>
    </dgm:pt>
    <dgm:pt modelId="{8A32F638-6957-49F5-ACCA-7323965B3B6F}">
      <dgm:prSet custT="1"/>
      <dgm:spPr/>
      <dgm:t>
        <a:bodyPr/>
        <a:lstStyle/>
        <a:p>
          <a:pPr rtl="0"/>
          <a:r>
            <a:rPr lang="en-IE" sz="2500" b="0" dirty="0" smtClean="0"/>
            <a:t>QEMU</a:t>
          </a:r>
        </a:p>
        <a:p>
          <a:pPr rtl="0"/>
          <a:r>
            <a:rPr lang="en-IE" sz="2500" b="0" dirty="0" smtClean="0"/>
            <a:t>Patch</a:t>
          </a:r>
          <a:endParaRPr lang="en-US" sz="2500" dirty="0"/>
        </a:p>
      </dgm:t>
    </dgm:pt>
    <dgm:pt modelId="{C9A9BC25-A107-4CA0-A3DA-FB6C8961398C}" type="parTrans" cxnId="{16ED746C-6E1E-418C-AF64-437592F43B4A}">
      <dgm:prSet/>
      <dgm:spPr/>
      <dgm:t>
        <a:bodyPr/>
        <a:lstStyle/>
        <a:p>
          <a:endParaRPr lang="en-US"/>
        </a:p>
      </dgm:t>
    </dgm:pt>
    <dgm:pt modelId="{26F489D6-340D-4069-BAD5-20D2A0BEE70E}" type="sibTrans" cxnId="{16ED746C-6E1E-418C-AF64-437592F43B4A}">
      <dgm:prSet/>
      <dgm:spPr/>
      <dgm:t>
        <a:bodyPr/>
        <a:lstStyle/>
        <a:p>
          <a:endParaRPr lang="en-US"/>
        </a:p>
      </dgm:t>
    </dgm:pt>
    <dgm:pt modelId="{CB41478B-3072-4AFF-87FB-134BE9F0E39F}">
      <dgm:prSet custT="1"/>
      <dgm:spPr/>
      <dgm:t>
        <a:bodyPr/>
        <a:lstStyle/>
        <a:p>
          <a:pPr rtl="0"/>
          <a:r>
            <a:rPr lang="en-IE" sz="2000" baseline="0" dirty="0" smtClean="0"/>
            <a:t>ivshmem device</a:t>
          </a:r>
          <a:endParaRPr lang="en-US" sz="2000" dirty="0"/>
        </a:p>
      </dgm:t>
    </dgm:pt>
    <dgm:pt modelId="{13A7E3E0-EC91-4A64-962A-62100375538F}" type="parTrans" cxnId="{AFCBEFE3-4789-47D7-A623-C8449BE92D13}">
      <dgm:prSet/>
      <dgm:spPr/>
      <dgm:t>
        <a:bodyPr/>
        <a:lstStyle/>
        <a:p>
          <a:endParaRPr lang="en-US"/>
        </a:p>
      </dgm:t>
    </dgm:pt>
    <dgm:pt modelId="{D8AB62D9-A5F6-43A3-8574-2601810A712F}" type="sibTrans" cxnId="{AFCBEFE3-4789-47D7-A623-C8449BE92D13}">
      <dgm:prSet/>
      <dgm:spPr/>
      <dgm:t>
        <a:bodyPr/>
        <a:lstStyle/>
        <a:p>
          <a:endParaRPr lang="en-US"/>
        </a:p>
      </dgm:t>
    </dgm:pt>
    <dgm:pt modelId="{D6BA6AA6-2415-43C5-8FE0-8D7A40A94D82}">
      <dgm:prSet custT="1"/>
      <dgm:spPr/>
      <dgm:t>
        <a:bodyPr/>
        <a:lstStyle/>
        <a:p>
          <a:pPr rtl="0"/>
          <a:r>
            <a:rPr lang="en-IE" sz="2000" baseline="0" dirty="0" smtClean="0"/>
            <a:t>aka Nahanni*</a:t>
          </a:r>
          <a:endParaRPr lang="en-US" sz="2000" baseline="0" dirty="0"/>
        </a:p>
      </dgm:t>
    </dgm:pt>
    <dgm:pt modelId="{E487EE6D-73C9-4D6C-AF81-6EF19F815F06}" type="parTrans" cxnId="{0C906FE4-FE3F-49E4-8FA9-6D926EB909A8}">
      <dgm:prSet/>
      <dgm:spPr/>
      <dgm:t>
        <a:bodyPr/>
        <a:lstStyle/>
        <a:p>
          <a:endParaRPr lang="en-US"/>
        </a:p>
      </dgm:t>
    </dgm:pt>
    <dgm:pt modelId="{9D550F13-155C-4AF0-9FCE-A99361019721}" type="sibTrans" cxnId="{0C906FE4-FE3F-49E4-8FA9-6D926EB909A8}">
      <dgm:prSet/>
      <dgm:spPr/>
      <dgm:t>
        <a:bodyPr/>
        <a:lstStyle/>
        <a:p>
          <a:endParaRPr lang="en-US"/>
        </a:p>
      </dgm:t>
    </dgm:pt>
    <dgm:pt modelId="{039E541A-341E-4CCD-BD4B-D17B305B9679}">
      <dgm:prSet custT="1"/>
      <dgm:spPr/>
      <dgm:t>
        <a:bodyPr/>
        <a:lstStyle/>
        <a:p>
          <a:pPr rtl="0"/>
          <a:r>
            <a:rPr lang="en-IE" sz="2000" dirty="0" smtClean="0"/>
            <a:t>Command line</a:t>
          </a:r>
          <a:endParaRPr lang="en-US" sz="2000" dirty="0"/>
        </a:p>
      </dgm:t>
    </dgm:pt>
    <dgm:pt modelId="{7EFA8E94-01E8-4048-A7C3-9C6B53957882}" type="parTrans" cxnId="{5348F605-4A37-4FC3-AC06-AFA3A9B80476}">
      <dgm:prSet/>
      <dgm:spPr/>
      <dgm:t>
        <a:bodyPr/>
        <a:lstStyle/>
        <a:p>
          <a:endParaRPr lang="en-US"/>
        </a:p>
      </dgm:t>
    </dgm:pt>
    <dgm:pt modelId="{A503E848-88C2-4FC5-8498-E2AD8C611805}" type="sibTrans" cxnId="{5348F605-4A37-4FC3-AC06-AFA3A9B80476}">
      <dgm:prSet/>
      <dgm:spPr/>
      <dgm:t>
        <a:bodyPr/>
        <a:lstStyle/>
        <a:p>
          <a:endParaRPr lang="en-US"/>
        </a:p>
      </dgm:t>
    </dgm:pt>
    <dgm:pt modelId="{205F282E-A473-46BB-9C90-E678E31A231C}">
      <dgm:prSet custT="1"/>
      <dgm:spPr/>
      <dgm:t>
        <a:bodyPr/>
        <a:lstStyle/>
        <a:p>
          <a:pPr rtl="0"/>
          <a:r>
            <a:rPr lang="en-IE" sz="2000" baseline="0" dirty="0" smtClean="0"/>
            <a:t>hugepage location</a:t>
          </a:r>
          <a:endParaRPr lang="en-US" sz="2000" dirty="0"/>
        </a:p>
      </dgm:t>
    </dgm:pt>
    <dgm:pt modelId="{35DEE1D5-1099-49E5-A9AB-A1A0D7449651}" type="parTrans" cxnId="{56E41885-1DC2-4C34-ACDA-A8A38F267F68}">
      <dgm:prSet/>
      <dgm:spPr/>
    </dgm:pt>
    <dgm:pt modelId="{326AAC69-8D87-4089-A68F-7D34F3D25F90}" type="sibTrans" cxnId="{56E41885-1DC2-4C34-ACDA-A8A38F267F68}">
      <dgm:prSet/>
      <dgm:spPr/>
    </dgm:pt>
    <dgm:pt modelId="{74ECF806-4B1A-4C09-94E2-12F88373E241}" type="pres">
      <dgm:prSet presAssocID="{7659A090-CD07-4D35-95B3-0C19D5001B89}" presName="Name0" presStyleCnt="0">
        <dgm:presLayoutVars>
          <dgm:dir/>
          <dgm:animLvl val="lvl"/>
          <dgm:resizeHandles val="exact"/>
        </dgm:presLayoutVars>
      </dgm:prSet>
      <dgm:spPr/>
      <dgm:t>
        <a:bodyPr/>
        <a:lstStyle/>
        <a:p>
          <a:endParaRPr lang="en-US"/>
        </a:p>
      </dgm:t>
    </dgm:pt>
    <dgm:pt modelId="{3CF241D9-E953-4436-A45D-35F3FD57D190}" type="pres">
      <dgm:prSet presAssocID="{240C2DC9-4EFA-4FC6-BCBD-CC5944907BDB}" presName="linNode" presStyleCnt="0"/>
      <dgm:spPr/>
    </dgm:pt>
    <dgm:pt modelId="{9E540CBC-E39D-4D6B-A080-8F9329914A18}" type="pres">
      <dgm:prSet presAssocID="{240C2DC9-4EFA-4FC6-BCBD-CC5944907BDB}" presName="parentText" presStyleLbl="node1" presStyleIdx="0" presStyleCnt="2">
        <dgm:presLayoutVars>
          <dgm:chMax val="1"/>
          <dgm:bulletEnabled val="1"/>
        </dgm:presLayoutVars>
      </dgm:prSet>
      <dgm:spPr/>
      <dgm:t>
        <a:bodyPr/>
        <a:lstStyle/>
        <a:p>
          <a:endParaRPr lang="en-US"/>
        </a:p>
      </dgm:t>
    </dgm:pt>
    <dgm:pt modelId="{A03F1F75-B46E-4C6A-8D3D-23C6CC8C580E}" type="pres">
      <dgm:prSet presAssocID="{240C2DC9-4EFA-4FC6-BCBD-CC5944907BDB}" presName="descendantText" presStyleLbl="alignAccFollowNode1" presStyleIdx="0" presStyleCnt="2" custLinFactNeighborX="0">
        <dgm:presLayoutVars>
          <dgm:bulletEnabled val="1"/>
        </dgm:presLayoutVars>
      </dgm:prSet>
      <dgm:spPr/>
      <dgm:t>
        <a:bodyPr/>
        <a:lstStyle/>
        <a:p>
          <a:endParaRPr lang="en-US"/>
        </a:p>
      </dgm:t>
    </dgm:pt>
    <dgm:pt modelId="{89E29870-08FD-45D1-8551-B12D3C7F79CC}" type="pres">
      <dgm:prSet presAssocID="{3E3EAD59-8BFD-400D-9192-BB9067ADEC17}" presName="sp" presStyleCnt="0"/>
      <dgm:spPr/>
    </dgm:pt>
    <dgm:pt modelId="{C5DDF3B4-955C-4278-93D9-159F57001A34}" type="pres">
      <dgm:prSet presAssocID="{8A32F638-6957-49F5-ACCA-7323965B3B6F}" presName="linNode" presStyleCnt="0"/>
      <dgm:spPr/>
    </dgm:pt>
    <dgm:pt modelId="{2164CF07-4149-47C1-A534-A24AB16B5802}" type="pres">
      <dgm:prSet presAssocID="{8A32F638-6957-49F5-ACCA-7323965B3B6F}" presName="parentText" presStyleLbl="node1" presStyleIdx="1" presStyleCnt="2">
        <dgm:presLayoutVars>
          <dgm:chMax val="1"/>
          <dgm:bulletEnabled val="1"/>
        </dgm:presLayoutVars>
      </dgm:prSet>
      <dgm:spPr/>
      <dgm:t>
        <a:bodyPr/>
        <a:lstStyle/>
        <a:p>
          <a:endParaRPr lang="en-US"/>
        </a:p>
      </dgm:t>
    </dgm:pt>
    <dgm:pt modelId="{8FD22A8D-7537-4191-B1B6-D33672A241EB}" type="pres">
      <dgm:prSet presAssocID="{8A32F638-6957-49F5-ACCA-7323965B3B6F}" presName="descendantText" presStyleLbl="alignAccFollowNode1" presStyleIdx="1" presStyleCnt="2">
        <dgm:presLayoutVars>
          <dgm:bulletEnabled val="1"/>
        </dgm:presLayoutVars>
      </dgm:prSet>
      <dgm:spPr/>
      <dgm:t>
        <a:bodyPr/>
        <a:lstStyle/>
        <a:p>
          <a:endParaRPr lang="en-US"/>
        </a:p>
      </dgm:t>
    </dgm:pt>
  </dgm:ptLst>
  <dgm:cxnLst>
    <dgm:cxn modelId="{16ED746C-6E1E-418C-AF64-437592F43B4A}" srcId="{7659A090-CD07-4D35-95B3-0C19D5001B89}" destId="{8A32F638-6957-49F5-ACCA-7323965B3B6F}" srcOrd="1" destOrd="0" parTransId="{C9A9BC25-A107-4CA0-A3DA-FB6C8961398C}" sibTransId="{26F489D6-340D-4069-BAD5-20D2A0BEE70E}"/>
    <dgm:cxn modelId="{56E41885-1DC2-4C34-ACDA-A8A38F267F68}" srcId="{8A32F638-6957-49F5-ACCA-7323965B3B6F}" destId="{205F282E-A473-46BB-9C90-E678E31A231C}" srcOrd="1" destOrd="0" parTransId="{35DEE1D5-1099-49E5-A9AB-A1A0D7449651}" sibTransId="{326AAC69-8D87-4089-A68F-7D34F3D25F90}"/>
    <dgm:cxn modelId="{0C906FE4-FE3F-49E4-8FA9-6D926EB909A8}" srcId="{240C2DC9-4EFA-4FC6-BCBD-CC5944907BDB}" destId="{D6BA6AA6-2415-43C5-8FE0-8D7A40A94D82}" srcOrd="0" destOrd="0" parTransId="{E487EE6D-73C9-4D6C-AF81-6EF19F815F06}" sibTransId="{9D550F13-155C-4AF0-9FCE-A99361019721}"/>
    <dgm:cxn modelId="{618AB1A1-BC62-4E9B-9B85-315E88A45827}" type="presOf" srcId="{B2C1EF4F-2EA8-4318-ADF4-98BDEB51C772}" destId="{A03F1F75-B46E-4C6A-8D3D-23C6CC8C580E}" srcOrd="0" destOrd="1" presId="urn:microsoft.com/office/officeart/2005/8/layout/vList5"/>
    <dgm:cxn modelId="{02B71648-8D3B-40C6-A5CF-91153A0D107F}" srcId="{240C2DC9-4EFA-4FC6-BCBD-CC5944907BDB}" destId="{149EAF8F-D790-475C-87BD-8B691BF25E1D}" srcOrd="2" destOrd="0" parTransId="{579E8AA8-4E76-411C-8926-1E2E5F765C04}" sibTransId="{8A77EAC2-B00F-4B0E-B27C-9C9B7D1FEF43}"/>
    <dgm:cxn modelId="{4698CF50-524E-4885-855B-78EC3744BB56}" type="presOf" srcId="{D6BA6AA6-2415-43C5-8FE0-8D7A40A94D82}" destId="{A03F1F75-B46E-4C6A-8D3D-23C6CC8C580E}" srcOrd="0" destOrd="0" presId="urn:microsoft.com/office/officeart/2005/8/layout/vList5"/>
    <dgm:cxn modelId="{24FE2508-CD26-46AB-ACB8-FA1EF970424B}" type="presOf" srcId="{7659A090-CD07-4D35-95B3-0C19D5001B89}" destId="{74ECF806-4B1A-4C09-94E2-12F88373E241}" srcOrd="0" destOrd="0" presId="urn:microsoft.com/office/officeart/2005/8/layout/vList5"/>
    <dgm:cxn modelId="{AFCBEFE3-4789-47D7-A623-C8449BE92D13}" srcId="{8A32F638-6957-49F5-ACCA-7323965B3B6F}" destId="{CB41478B-3072-4AFF-87FB-134BE9F0E39F}" srcOrd="2" destOrd="0" parTransId="{13A7E3E0-EC91-4A64-962A-62100375538F}" sibTransId="{D8AB62D9-A5F6-43A3-8574-2601810A712F}"/>
    <dgm:cxn modelId="{7B71885F-60A2-42BE-A22F-C47FF60118AB}" srcId="{240C2DC9-4EFA-4FC6-BCBD-CC5944907BDB}" destId="{B2C1EF4F-2EA8-4318-ADF4-98BDEB51C772}" srcOrd="1" destOrd="0" parTransId="{E7F1F05A-096D-4F54-BD97-5525CF4E38D7}" sibTransId="{8B615F57-12D2-497F-9BAB-B12F4EF93045}"/>
    <dgm:cxn modelId="{843B258F-B731-493D-A444-AD08C6D053AF}" type="presOf" srcId="{CB41478B-3072-4AFF-87FB-134BE9F0E39F}" destId="{8FD22A8D-7537-4191-B1B6-D33672A241EB}" srcOrd="0" destOrd="2" presId="urn:microsoft.com/office/officeart/2005/8/layout/vList5"/>
    <dgm:cxn modelId="{8FE80E60-BD59-4852-A0C1-A4EED8503507}" type="presOf" srcId="{205F282E-A473-46BB-9C90-E678E31A231C}" destId="{8FD22A8D-7537-4191-B1B6-D33672A241EB}" srcOrd="0" destOrd="1" presId="urn:microsoft.com/office/officeart/2005/8/layout/vList5"/>
    <dgm:cxn modelId="{48FC5540-F8BE-49E6-8455-987111188805}" type="presOf" srcId="{039E541A-341E-4CCD-BD4B-D17B305B9679}" destId="{8FD22A8D-7537-4191-B1B6-D33672A241EB}" srcOrd="0" destOrd="0" presId="urn:microsoft.com/office/officeart/2005/8/layout/vList5"/>
    <dgm:cxn modelId="{2D862E4F-74DB-4099-8BAC-F86D08181ECA}" type="presOf" srcId="{240C2DC9-4EFA-4FC6-BCBD-CC5944907BDB}" destId="{9E540CBC-E39D-4D6B-A080-8F9329914A18}" srcOrd="0" destOrd="0" presId="urn:microsoft.com/office/officeart/2005/8/layout/vList5"/>
    <dgm:cxn modelId="{4D82838B-AAD9-46DE-A496-EA9D77220538}" srcId="{7659A090-CD07-4D35-95B3-0C19D5001B89}" destId="{240C2DC9-4EFA-4FC6-BCBD-CC5944907BDB}" srcOrd="0" destOrd="0" parTransId="{0735F6C8-E33E-4C16-9ED6-73765B3AB3A2}" sibTransId="{3E3EAD59-8BFD-400D-9192-BB9067ADEC17}"/>
    <dgm:cxn modelId="{5348F605-4A37-4FC3-AC06-AFA3A9B80476}" srcId="{8A32F638-6957-49F5-ACCA-7323965B3B6F}" destId="{039E541A-341E-4CCD-BD4B-D17B305B9679}" srcOrd="0" destOrd="0" parTransId="{7EFA8E94-01E8-4048-A7C3-9C6B53957882}" sibTransId="{A503E848-88C2-4FC5-8498-E2AD8C611805}"/>
    <dgm:cxn modelId="{E2362CD7-B568-4614-BE58-30F1B68FEDFF}" type="presOf" srcId="{8A32F638-6957-49F5-ACCA-7323965B3B6F}" destId="{2164CF07-4149-47C1-A534-A24AB16B5802}" srcOrd="0" destOrd="0" presId="urn:microsoft.com/office/officeart/2005/8/layout/vList5"/>
    <dgm:cxn modelId="{75DBE14E-EFA1-421A-A1C5-B50E0447812E}" type="presOf" srcId="{149EAF8F-D790-475C-87BD-8B691BF25E1D}" destId="{A03F1F75-B46E-4C6A-8D3D-23C6CC8C580E}" srcOrd="0" destOrd="2" presId="urn:microsoft.com/office/officeart/2005/8/layout/vList5"/>
    <dgm:cxn modelId="{7154F662-C75E-4481-89F0-B42E53E85ED2}" type="presParOf" srcId="{74ECF806-4B1A-4C09-94E2-12F88373E241}" destId="{3CF241D9-E953-4436-A45D-35F3FD57D190}" srcOrd="0" destOrd="0" presId="urn:microsoft.com/office/officeart/2005/8/layout/vList5"/>
    <dgm:cxn modelId="{3AAF8B7A-B876-4D88-8DA8-8DA0E46983B6}" type="presParOf" srcId="{3CF241D9-E953-4436-A45D-35F3FD57D190}" destId="{9E540CBC-E39D-4D6B-A080-8F9329914A18}" srcOrd="0" destOrd="0" presId="urn:microsoft.com/office/officeart/2005/8/layout/vList5"/>
    <dgm:cxn modelId="{00C089A8-DE0A-4F2B-AB2F-5AFFB6E7BC60}" type="presParOf" srcId="{3CF241D9-E953-4436-A45D-35F3FD57D190}" destId="{A03F1F75-B46E-4C6A-8D3D-23C6CC8C580E}" srcOrd="1" destOrd="0" presId="urn:microsoft.com/office/officeart/2005/8/layout/vList5"/>
    <dgm:cxn modelId="{6E8955FD-A6ED-4AF4-A713-4947458669E3}" type="presParOf" srcId="{74ECF806-4B1A-4C09-94E2-12F88373E241}" destId="{89E29870-08FD-45D1-8551-B12D3C7F79CC}" srcOrd="1" destOrd="0" presId="urn:microsoft.com/office/officeart/2005/8/layout/vList5"/>
    <dgm:cxn modelId="{B613A18C-B23C-441E-AF49-4CE70531C275}" type="presParOf" srcId="{74ECF806-4B1A-4C09-94E2-12F88373E241}" destId="{C5DDF3B4-955C-4278-93D9-159F57001A34}" srcOrd="2" destOrd="0" presId="urn:microsoft.com/office/officeart/2005/8/layout/vList5"/>
    <dgm:cxn modelId="{4DE5D5F2-E5E0-40B2-A5A6-535E2222CD01}" type="presParOf" srcId="{C5DDF3B4-955C-4278-93D9-159F57001A34}" destId="{2164CF07-4149-47C1-A534-A24AB16B5802}" srcOrd="0" destOrd="0" presId="urn:microsoft.com/office/officeart/2005/8/layout/vList5"/>
    <dgm:cxn modelId="{4255FFEE-B8D3-435A-BC33-BD1BE05F941A}" type="presParOf" srcId="{C5DDF3B4-955C-4278-93D9-159F57001A34}" destId="{8FD22A8D-7537-4191-B1B6-D33672A241EB}" srcOrd="1" destOrd="0" presId="urn:microsoft.com/office/officeart/2005/8/layout/vList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B39C9D-47A6-43B5-AF43-F46E5EA8DC1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D540BEA9-ED37-4719-94B7-42A4581A01E1}">
      <dgm:prSet custT="1"/>
      <dgm:spPr/>
      <dgm:t>
        <a:bodyPr/>
        <a:lstStyle/>
        <a:p>
          <a:pPr rtl="0"/>
          <a:r>
            <a:rPr lang="en-IE" sz="2200" baseline="0" dirty="0" smtClean="0"/>
            <a:t>Security</a:t>
          </a:r>
          <a:endParaRPr lang="en-US" sz="2200" dirty="0"/>
        </a:p>
      </dgm:t>
    </dgm:pt>
    <dgm:pt modelId="{F44EE4DB-7C7D-40D0-9CC0-FA2C025CE29C}" type="parTrans" cxnId="{B042797F-787D-4A0A-A88E-BC8D5D3C332D}">
      <dgm:prSet/>
      <dgm:spPr/>
      <dgm:t>
        <a:bodyPr/>
        <a:lstStyle/>
        <a:p>
          <a:endParaRPr lang="en-US"/>
        </a:p>
      </dgm:t>
    </dgm:pt>
    <dgm:pt modelId="{77BF6F77-02D3-4B3D-B0BD-C20F9C79EFF6}" type="sibTrans" cxnId="{B042797F-787D-4A0A-A88E-BC8D5D3C332D}">
      <dgm:prSet/>
      <dgm:spPr/>
      <dgm:t>
        <a:bodyPr/>
        <a:lstStyle/>
        <a:p>
          <a:endParaRPr lang="en-US"/>
        </a:p>
      </dgm:t>
    </dgm:pt>
    <dgm:pt modelId="{EFC2891C-16A1-419E-917A-62DC79AE7979}">
      <dgm:prSet custT="1"/>
      <dgm:spPr/>
      <dgm:t>
        <a:bodyPr/>
        <a:lstStyle/>
        <a:p>
          <a:pPr rtl="0"/>
          <a:r>
            <a:rPr lang="en-IE" sz="1900" dirty="0" smtClean="0"/>
            <a:t>Regions of memory</a:t>
          </a:r>
          <a:endParaRPr lang="en-US" sz="1900" dirty="0"/>
        </a:p>
      </dgm:t>
    </dgm:pt>
    <dgm:pt modelId="{836376BC-AED0-403B-BBCB-9164A9283E7B}" type="parTrans" cxnId="{9AA8E924-5870-4194-9AF0-EF688E2FAE3A}">
      <dgm:prSet/>
      <dgm:spPr/>
      <dgm:t>
        <a:bodyPr/>
        <a:lstStyle/>
        <a:p>
          <a:endParaRPr lang="en-US"/>
        </a:p>
      </dgm:t>
    </dgm:pt>
    <dgm:pt modelId="{68821CD9-90BE-47D2-826F-A9C0982A8FB9}" type="sibTrans" cxnId="{9AA8E924-5870-4194-9AF0-EF688E2FAE3A}">
      <dgm:prSet/>
      <dgm:spPr/>
      <dgm:t>
        <a:bodyPr/>
        <a:lstStyle/>
        <a:p>
          <a:endParaRPr lang="en-US"/>
        </a:p>
      </dgm:t>
    </dgm:pt>
    <dgm:pt modelId="{42727301-89E9-4835-A5ED-A52D02DB0EFD}">
      <dgm:prSet custT="1"/>
      <dgm:spPr/>
      <dgm:t>
        <a:bodyPr/>
        <a:lstStyle/>
        <a:p>
          <a:pPr rtl="0"/>
          <a:r>
            <a:rPr lang="en-IE" sz="1900" dirty="0" smtClean="0"/>
            <a:t>Security groups </a:t>
          </a:r>
          <a:endParaRPr lang="en-US" sz="1900" dirty="0"/>
        </a:p>
      </dgm:t>
    </dgm:pt>
    <dgm:pt modelId="{3E0FE85D-51B9-422F-9A1D-7B6BF97EF594}" type="parTrans" cxnId="{03CD392F-32EB-4E48-95FA-511CC7799E58}">
      <dgm:prSet/>
      <dgm:spPr/>
      <dgm:t>
        <a:bodyPr/>
        <a:lstStyle/>
        <a:p>
          <a:endParaRPr lang="en-US"/>
        </a:p>
      </dgm:t>
    </dgm:pt>
    <dgm:pt modelId="{3E43E821-FE43-4864-A1F0-DB2558525B72}" type="sibTrans" cxnId="{03CD392F-32EB-4E48-95FA-511CC7799E58}">
      <dgm:prSet/>
      <dgm:spPr/>
      <dgm:t>
        <a:bodyPr/>
        <a:lstStyle/>
        <a:p>
          <a:endParaRPr lang="en-US"/>
        </a:p>
      </dgm:t>
    </dgm:pt>
    <dgm:pt modelId="{9A4CC51C-9AFF-47F5-A6AC-0FFE60AEDF97}">
      <dgm:prSet custT="1"/>
      <dgm:spPr/>
      <dgm:t>
        <a:bodyPr/>
        <a:lstStyle/>
        <a:p>
          <a:pPr rtl="0"/>
          <a:r>
            <a:rPr lang="en-IE" sz="2200" baseline="0" dirty="0" smtClean="0"/>
            <a:t>QEMU</a:t>
          </a:r>
          <a:endParaRPr lang="en-US" sz="2200" dirty="0"/>
        </a:p>
      </dgm:t>
    </dgm:pt>
    <dgm:pt modelId="{E433B60E-C27B-408A-82CF-3D676F47ADF5}" type="parTrans" cxnId="{6D6DDFBC-5799-4F8E-B452-0D8408104E3D}">
      <dgm:prSet/>
      <dgm:spPr/>
      <dgm:t>
        <a:bodyPr/>
        <a:lstStyle/>
        <a:p>
          <a:endParaRPr lang="en-US"/>
        </a:p>
      </dgm:t>
    </dgm:pt>
    <dgm:pt modelId="{8E916885-0F14-4C65-A239-76619E8F029E}" type="sibTrans" cxnId="{6D6DDFBC-5799-4F8E-B452-0D8408104E3D}">
      <dgm:prSet/>
      <dgm:spPr/>
      <dgm:t>
        <a:bodyPr/>
        <a:lstStyle/>
        <a:p>
          <a:endParaRPr lang="en-US"/>
        </a:p>
      </dgm:t>
    </dgm:pt>
    <dgm:pt modelId="{E1D166C4-C2B4-4F8A-A5C1-CBEEC8B31CA8}">
      <dgm:prSet custT="1"/>
      <dgm:spPr/>
      <dgm:t>
        <a:bodyPr/>
        <a:lstStyle/>
        <a:p>
          <a:pPr rtl="0"/>
          <a:r>
            <a:rPr lang="en-IE" sz="1900" dirty="0" smtClean="0"/>
            <a:t>Upstream Patch</a:t>
          </a:r>
          <a:endParaRPr lang="en-US" sz="1900" dirty="0"/>
        </a:p>
      </dgm:t>
    </dgm:pt>
    <dgm:pt modelId="{1367971D-F35D-4EB0-9CBA-72BF391C3715}" type="parTrans" cxnId="{C1EB66D6-0035-4939-B03A-FC28B93F0E60}">
      <dgm:prSet/>
      <dgm:spPr/>
      <dgm:t>
        <a:bodyPr/>
        <a:lstStyle/>
        <a:p>
          <a:endParaRPr lang="en-US"/>
        </a:p>
      </dgm:t>
    </dgm:pt>
    <dgm:pt modelId="{299D8C41-A81E-45A3-8410-7B87444D22FA}" type="sibTrans" cxnId="{C1EB66D6-0035-4939-B03A-FC28B93F0E60}">
      <dgm:prSet/>
      <dgm:spPr/>
      <dgm:t>
        <a:bodyPr/>
        <a:lstStyle/>
        <a:p>
          <a:endParaRPr lang="en-US"/>
        </a:p>
      </dgm:t>
    </dgm:pt>
    <dgm:pt modelId="{6439DCC1-7B9F-41D1-A4BA-5FA0EF180355}">
      <dgm:prSet custT="1"/>
      <dgm:spPr/>
      <dgm:t>
        <a:bodyPr/>
        <a:lstStyle/>
        <a:p>
          <a:pPr rtl="0"/>
          <a:r>
            <a:rPr lang="en-IE" sz="1900" dirty="0" smtClean="0"/>
            <a:t>Maintenance</a:t>
          </a:r>
          <a:endParaRPr lang="en-US" sz="1900" dirty="0"/>
        </a:p>
      </dgm:t>
    </dgm:pt>
    <dgm:pt modelId="{2AE4DD09-9219-467F-B094-CFFDC51EA657}" type="parTrans" cxnId="{71BD38CC-17FB-48F2-A1BF-C02A37C58DB3}">
      <dgm:prSet/>
      <dgm:spPr/>
      <dgm:t>
        <a:bodyPr/>
        <a:lstStyle/>
        <a:p>
          <a:endParaRPr lang="en-US"/>
        </a:p>
      </dgm:t>
    </dgm:pt>
    <dgm:pt modelId="{B5489B9E-7D6D-48B7-BEAD-B872F38AF12A}" type="sibTrans" cxnId="{71BD38CC-17FB-48F2-A1BF-C02A37C58DB3}">
      <dgm:prSet/>
      <dgm:spPr/>
      <dgm:t>
        <a:bodyPr/>
        <a:lstStyle/>
        <a:p>
          <a:endParaRPr lang="en-US"/>
        </a:p>
      </dgm:t>
    </dgm:pt>
    <dgm:pt modelId="{3BA0047E-0744-4767-A8DD-25305CAA1542}">
      <dgm:prSet custT="1"/>
      <dgm:spPr/>
      <dgm:t>
        <a:bodyPr/>
        <a:lstStyle/>
        <a:p>
          <a:pPr rtl="0"/>
          <a:r>
            <a:rPr lang="en-IE" sz="2200" baseline="0" dirty="0" smtClean="0"/>
            <a:t>Live migration</a:t>
          </a:r>
          <a:endParaRPr lang="en-US" sz="2200" dirty="0"/>
        </a:p>
      </dgm:t>
    </dgm:pt>
    <dgm:pt modelId="{7867672D-8B39-445E-9C75-7320911489D5}" type="parTrans" cxnId="{FDC8BBAA-80C2-4E8F-A694-2B2853732A1C}">
      <dgm:prSet/>
      <dgm:spPr/>
      <dgm:t>
        <a:bodyPr/>
        <a:lstStyle/>
        <a:p>
          <a:endParaRPr lang="en-US"/>
        </a:p>
      </dgm:t>
    </dgm:pt>
    <dgm:pt modelId="{0644B070-D0F8-4453-A8C6-8F44CBED640D}" type="sibTrans" cxnId="{FDC8BBAA-80C2-4E8F-A694-2B2853732A1C}">
      <dgm:prSet/>
      <dgm:spPr/>
      <dgm:t>
        <a:bodyPr/>
        <a:lstStyle/>
        <a:p>
          <a:endParaRPr lang="en-US"/>
        </a:p>
      </dgm:t>
    </dgm:pt>
    <dgm:pt modelId="{AEE8C470-D41B-4DB1-9D44-9316FEC332D1}">
      <dgm:prSet custT="1"/>
      <dgm:spPr/>
      <dgm:t>
        <a:bodyPr/>
        <a:lstStyle/>
        <a:p>
          <a:pPr rtl="0"/>
          <a:r>
            <a:rPr lang="en-IE" sz="1900" dirty="0" smtClean="0"/>
            <a:t>Modifications needed</a:t>
          </a:r>
          <a:endParaRPr lang="en-US" sz="1900" dirty="0"/>
        </a:p>
      </dgm:t>
    </dgm:pt>
    <dgm:pt modelId="{C3C7358F-8CFB-4B7C-85E6-56208229D8D3}" type="parTrans" cxnId="{8DB04D52-AE8B-475B-8782-EA5AD0D073C3}">
      <dgm:prSet/>
      <dgm:spPr/>
      <dgm:t>
        <a:bodyPr/>
        <a:lstStyle/>
        <a:p>
          <a:endParaRPr lang="en-US"/>
        </a:p>
      </dgm:t>
    </dgm:pt>
    <dgm:pt modelId="{6D90CCBF-89C3-412E-96B4-79EB64846466}" type="sibTrans" cxnId="{8DB04D52-AE8B-475B-8782-EA5AD0D073C3}">
      <dgm:prSet/>
      <dgm:spPr/>
      <dgm:t>
        <a:bodyPr/>
        <a:lstStyle/>
        <a:p>
          <a:endParaRPr lang="en-US"/>
        </a:p>
      </dgm:t>
    </dgm:pt>
    <dgm:pt modelId="{2128AD57-2CEC-4717-8C65-CBF5C6887039}">
      <dgm:prSet custT="1"/>
      <dgm:spPr/>
      <dgm:t>
        <a:bodyPr/>
        <a:lstStyle/>
        <a:p>
          <a:pPr rtl="0"/>
          <a:r>
            <a:rPr lang="en-IE" sz="1900" dirty="0" smtClean="0"/>
            <a:t>Difficult</a:t>
          </a:r>
          <a:endParaRPr lang="en-US" sz="1900" dirty="0"/>
        </a:p>
      </dgm:t>
    </dgm:pt>
    <dgm:pt modelId="{D29F77BB-94ED-4841-AC2C-132329FD57E1}" type="parTrans" cxnId="{CB54CA55-2AEF-4BF1-9CDF-AC127FBC2DEF}">
      <dgm:prSet/>
      <dgm:spPr/>
      <dgm:t>
        <a:bodyPr/>
        <a:lstStyle/>
        <a:p>
          <a:endParaRPr lang="en-US"/>
        </a:p>
      </dgm:t>
    </dgm:pt>
    <dgm:pt modelId="{AD5DECF2-6DB3-47D3-BC28-68F02C674AE0}" type="sibTrans" cxnId="{CB54CA55-2AEF-4BF1-9CDF-AC127FBC2DEF}">
      <dgm:prSet/>
      <dgm:spPr/>
      <dgm:t>
        <a:bodyPr/>
        <a:lstStyle/>
        <a:p>
          <a:endParaRPr lang="en-US"/>
        </a:p>
      </dgm:t>
    </dgm:pt>
    <dgm:pt modelId="{CA9BE1F5-2FA1-4240-A30C-CAC4DA0D27BE}" type="pres">
      <dgm:prSet presAssocID="{0DB39C9D-47A6-43B5-AF43-F46E5EA8DC15}" presName="Name0" presStyleCnt="0">
        <dgm:presLayoutVars>
          <dgm:dir/>
          <dgm:animLvl val="lvl"/>
          <dgm:resizeHandles val="exact"/>
        </dgm:presLayoutVars>
      </dgm:prSet>
      <dgm:spPr/>
      <dgm:t>
        <a:bodyPr/>
        <a:lstStyle/>
        <a:p>
          <a:endParaRPr lang="en-US"/>
        </a:p>
      </dgm:t>
    </dgm:pt>
    <dgm:pt modelId="{A35D246F-E7AC-42D9-AD36-D0F8AB25572E}" type="pres">
      <dgm:prSet presAssocID="{9A4CC51C-9AFF-47F5-A6AC-0FFE60AEDF97}" presName="linNode" presStyleCnt="0"/>
      <dgm:spPr/>
    </dgm:pt>
    <dgm:pt modelId="{C74CB1FB-DDDC-44E7-9F4A-5CF45625EA94}" type="pres">
      <dgm:prSet presAssocID="{9A4CC51C-9AFF-47F5-A6AC-0FFE60AEDF97}" presName="parentText" presStyleLbl="node1" presStyleIdx="0" presStyleCnt="3">
        <dgm:presLayoutVars>
          <dgm:chMax val="1"/>
          <dgm:bulletEnabled val="1"/>
        </dgm:presLayoutVars>
      </dgm:prSet>
      <dgm:spPr/>
      <dgm:t>
        <a:bodyPr/>
        <a:lstStyle/>
        <a:p>
          <a:endParaRPr lang="en-US"/>
        </a:p>
      </dgm:t>
    </dgm:pt>
    <dgm:pt modelId="{E31CE655-02D2-4E6A-A5A2-6D9D54A551A2}" type="pres">
      <dgm:prSet presAssocID="{9A4CC51C-9AFF-47F5-A6AC-0FFE60AEDF97}" presName="descendantText" presStyleLbl="alignAccFollowNode1" presStyleIdx="0" presStyleCnt="3">
        <dgm:presLayoutVars>
          <dgm:bulletEnabled val="1"/>
        </dgm:presLayoutVars>
      </dgm:prSet>
      <dgm:spPr/>
      <dgm:t>
        <a:bodyPr/>
        <a:lstStyle/>
        <a:p>
          <a:endParaRPr lang="en-US"/>
        </a:p>
      </dgm:t>
    </dgm:pt>
    <dgm:pt modelId="{47F14361-6163-48FE-B4E6-2CE64E4D7983}" type="pres">
      <dgm:prSet presAssocID="{8E916885-0F14-4C65-A239-76619E8F029E}" presName="sp" presStyleCnt="0"/>
      <dgm:spPr/>
    </dgm:pt>
    <dgm:pt modelId="{BE27FA03-9183-4753-B89F-081DD5173686}" type="pres">
      <dgm:prSet presAssocID="{D540BEA9-ED37-4719-94B7-42A4581A01E1}" presName="linNode" presStyleCnt="0"/>
      <dgm:spPr/>
    </dgm:pt>
    <dgm:pt modelId="{D6CA8406-868F-42DD-A7BD-BBD4BD7FD157}" type="pres">
      <dgm:prSet presAssocID="{D540BEA9-ED37-4719-94B7-42A4581A01E1}" presName="parentText" presStyleLbl="node1" presStyleIdx="1" presStyleCnt="3">
        <dgm:presLayoutVars>
          <dgm:chMax val="1"/>
          <dgm:bulletEnabled val="1"/>
        </dgm:presLayoutVars>
      </dgm:prSet>
      <dgm:spPr/>
      <dgm:t>
        <a:bodyPr/>
        <a:lstStyle/>
        <a:p>
          <a:endParaRPr lang="en-US"/>
        </a:p>
      </dgm:t>
    </dgm:pt>
    <dgm:pt modelId="{F00E83DD-216F-466E-8DD3-BDC88AFBAD23}" type="pres">
      <dgm:prSet presAssocID="{D540BEA9-ED37-4719-94B7-42A4581A01E1}" presName="descendantText" presStyleLbl="alignAccFollowNode1" presStyleIdx="1" presStyleCnt="3">
        <dgm:presLayoutVars>
          <dgm:bulletEnabled val="1"/>
        </dgm:presLayoutVars>
      </dgm:prSet>
      <dgm:spPr/>
      <dgm:t>
        <a:bodyPr/>
        <a:lstStyle/>
        <a:p>
          <a:endParaRPr lang="en-US"/>
        </a:p>
      </dgm:t>
    </dgm:pt>
    <dgm:pt modelId="{0E8C0BAA-DB41-4C69-A3EB-93ECA8428519}" type="pres">
      <dgm:prSet presAssocID="{77BF6F77-02D3-4B3D-B0BD-C20F9C79EFF6}" presName="sp" presStyleCnt="0"/>
      <dgm:spPr/>
    </dgm:pt>
    <dgm:pt modelId="{A751C811-1B3A-4A7A-97AF-1981AF5E65C7}" type="pres">
      <dgm:prSet presAssocID="{3BA0047E-0744-4767-A8DD-25305CAA1542}" presName="linNode" presStyleCnt="0"/>
      <dgm:spPr/>
    </dgm:pt>
    <dgm:pt modelId="{159D49FD-62F9-4D74-B290-4A9511D89356}" type="pres">
      <dgm:prSet presAssocID="{3BA0047E-0744-4767-A8DD-25305CAA1542}" presName="parentText" presStyleLbl="node1" presStyleIdx="2" presStyleCnt="3">
        <dgm:presLayoutVars>
          <dgm:chMax val="1"/>
          <dgm:bulletEnabled val="1"/>
        </dgm:presLayoutVars>
      </dgm:prSet>
      <dgm:spPr/>
      <dgm:t>
        <a:bodyPr/>
        <a:lstStyle/>
        <a:p>
          <a:endParaRPr lang="en-US"/>
        </a:p>
      </dgm:t>
    </dgm:pt>
    <dgm:pt modelId="{D23953DC-884C-4755-999D-EBDEA8E1275F}" type="pres">
      <dgm:prSet presAssocID="{3BA0047E-0744-4767-A8DD-25305CAA1542}" presName="descendantText" presStyleLbl="alignAccFollowNode1" presStyleIdx="2" presStyleCnt="3">
        <dgm:presLayoutVars>
          <dgm:bulletEnabled val="1"/>
        </dgm:presLayoutVars>
      </dgm:prSet>
      <dgm:spPr/>
      <dgm:t>
        <a:bodyPr/>
        <a:lstStyle/>
        <a:p>
          <a:endParaRPr lang="en-US"/>
        </a:p>
      </dgm:t>
    </dgm:pt>
  </dgm:ptLst>
  <dgm:cxnLst>
    <dgm:cxn modelId="{FAD6B807-DDCB-4198-9AF0-664E07BF3590}" type="presOf" srcId="{9A4CC51C-9AFF-47F5-A6AC-0FFE60AEDF97}" destId="{C74CB1FB-DDDC-44E7-9F4A-5CF45625EA94}" srcOrd="0" destOrd="0" presId="urn:microsoft.com/office/officeart/2005/8/layout/vList5"/>
    <dgm:cxn modelId="{792085D0-FECE-44DA-AECE-50BD6779BD62}" type="presOf" srcId="{E1D166C4-C2B4-4F8A-A5C1-CBEEC8B31CA8}" destId="{E31CE655-02D2-4E6A-A5A2-6D9D54A551A2}" srcOrd="0" destOrd="0" presId="urn:microsoft.com/office/officeart/2005/8/layout/vList5"/>
    <dgm:cxn modelId="{C1EB66D6-0035-4939-B03A-FC28B93F0E60}" srcId="{9A4CC51C-9AFF-47F5-A6AC-0FFE60AEDF97}" destId="{E1D166C4-C2B4-4F8A-A5C1-CBEEC8B31CA8}" srcOrd="0" destOrd="0" parTransId="{1367971D-F35D-4EB0-9CBA-72BF391C3715}" sibTransId="{299D8C41-A81E-45A3-8410-7B87444D22FA}"/>
    <dgm:cxn modelId="{3249A163-2ED8-41E8-9D36-69A7AE99E58A}" type="presOf" srcId="{2128AD57-2CEC-4717-8C65-CBF5C6887039}" destId="{D23953DC-884C-4755-999D-EBDEA8E1275F}" srcOrd="0" destOrd="1" presId="urn:microsoft.com/office/officeart/2005/8/layout/vList5"/>
    <dgm:cxn modelId="{AE623583-2906-4DCE-930E-4EBD884AA6BD}" type="presOf" srcId="{AEE8C470-D41B-4DB1-9D44-9316FEC332D1}" destId="{D23953DC-884C-4755-999D-EBDEA8E1275F}" srcOrd="0" destOrd="0" presId="urn:microsoft.com/office/officeart/2005/8/layout/vList5"/>
    <dgm:cxn modelId="{8DB04D52-AE8B-475B-8782-EA5AD0D073C3}" srcId="{3BA0047E-0744-4767-A8DD-25305CAA1542}" destId="{AEE8C470-D41B-4DB1-9D44-9316FEC332D1}" srcOrd="0" destOrd="0" parTransId="{C3C7358F-8CFB-4B7C-85E6-56208229D8D3}" sibTransId="{6D90CCBF-89C3-412E-96B4-79EB64846466}"/>
    <dgm:cxn modelId="{E43ECDF9-13E6-4412-91F3-0DC655F66002}" type="presOf" srcId="{6439DCC1-7B9F-41D1-A4BA-5FA0EF180355}" destId="{E31CE655-02D2-4E6A-A5A2-6D9D54A551A2}" srcOrd="0" destOrd="1" presId="urn:microsoft.com/office/officeart/2005/8/layout/vList5"/>
    <dgm:cxn modelId="{CB54CA55-2AEF-4BF1-9CDF-AC127FBC2DEF}" srcId="{3BA0047E-0744-4767-A8DD-25305CAA1542}" destId="{2128AD57-2CEC-4717-8C65-CBF5C6887039}" srcOrd="1" destOrd="0" parTransId="{D29F77BB-94ED-4841-AC2C-132329FD57E1}" sibTransId="{AD5DECF2-6DB3-47D3-BC28-68F02C674AE0}"/>
    <dgm:cxn modelId="{71BD38CC-17FB-48F2-A1BF-C02A37C58DB3}" srcId="{9A4CC51C-9AFF-47F5-A6AC-0FFE60AEDF97}" destId="{6439DCC1-7B9F-41D1-A4BA-5FA0EF180355}" srcOrd="1" destOrd="0" parTransId="{2AE4DD09-9219-467F-B094-CFFDC51EA657}" sibTransId="{B5489B9E-7D6D-48B7-BEAD-B872F38AF12A}"/>
    <dgm:cxn modelId="{B042797F-787D-4A0A-A88E-BC8D5D3C332D}" srcId="{0DB39C9D-47A6-43B5-AF43-F46E5EA8DC15}" destId="{D540BEA9-ED37-4719-94B7-42A4581A01E1}" srcOrd="1" destOrd="0" parTransId="{F44EE4DB-7C7D-40D0-9CC0-FA2C025CE29C}" sibTransId="{77BF6F77-02D3-4B3D-B0BD-C20F9C79EFF6}"/>
    <dgm:cxn modelId="{26150AE6-3F16-4BE6-AD0F-83C149266C4F}" type="presOf" srcId="{D540BEA9-ED37-4719-94B7-42A4581A01E1}" destId="{D6CA8406-868F-42DD-A7BD-BBD4BD7FD157}" srcOrd="0" destOrd="0" presId="urn:microsoft.com/office/officeart/2005/8/layout/vList5"/>
    <dgm:cxn modelId="{0205C800-5919-4A46-B4C1-D8607CA1BD10}" type="presOf" srcId="{3BA0047E-0744-4767-A8DD-25305CAA1542}" destId="{159D49FD-62F9-4D74-B290-4A9511D89356}" srcOrd="0" destOrd="0" presId="urn:microsoft.com/office/officeart/2005/8/layout/vList5"/>
    <dgm:cxn modelId="{FDC8BBAA-80C2-4E8F-A694-2B2853732A1C}" srcId="{0DB39C9D-47A6-43B5-AF43-F46E5EA8DC15}" destId="{3BA0047E-0744-4767-A8DD-25305CAA1542}" srcOrd="2" destOrd="0" parTransId="{7867672D-8B39-445E-9C75-7320911489D5}" sibTransId="{0644B070-D0F8-4453-A8C6-8F44CBED640D}"/>
    <dgm:cxn modelId="{58AB6886-3F8A-46C2-9300-7008EBF60D1D}" type="presOf" srcId="{EFC2891C-16A1-419E-917A-62DC79AE7979}" destId="{F00E83DD-216F-466E-8DD3-BDC88AFBAD23}" srcOrd="0" destOrd="0" presId="urn:microsoft.com/office/officeart/2005/8/layout/vList5"/>
    <dgm:cxn modelId="{6D6DDFBC-5799-4F8E-B452-0D8408104E3D}" srcId="{0DB39C9D-47A6-43B5-AF43-F46E5EA8DC15}" destId="{9A4CC51C-9AFF-47F5-A6AC-0FFE60AEDF97}" srcOrd="0" destOrd="0" parTransId="{E433B60E-C27B-408A-82CF-3D676F47ADF5}" sibTransId="{8E916885-0F14-4C65-A239-76619E8F029E}"/>
    <dgm:cxn modelId="{560C8B0B-8685-4DBC-9E84-88C939ED764F}" type="presOf" srcId="{42727301-89E9-4835-A5ED-A52D02DB0EFD}" destId="{F00E83DD-216F-466E-8DD3-BDC88AFBAD23}" srcOrd="0" destOrd="1" presId="urn:microsoft.com/office/officeart/2005/8/layout/vList5"/>
    <dgm:cxn modelId="{4391BD49-4533-4265-9383-1F000BF3FB65}" type="presOf" srcId="{0DB39C9D-47A6-43B5-AF43-F46E5EA8DC15}" destId="{CA9BE1F5-2FA1-4240-A30C-CAC4DA0D27BE}" srcOrd="0" destOrd="0" presId="urn:microsoft.com/office/officeart/2005/8/layout/vList5"/>
    <dgm:cxn modelId="{03CD392F-32EB-4E48-95FA-511CC7799E58}" srcId="{D540BEA9-ED37-4719-94B7-42A4581A01E1}" destId="{42727301-89E9-4835-A5ED-A52D02DB0EFD}" srcOrd="1" destOrd="0" parTransId="{3E0FE85D-51B9-422F-9A1D-7B6BF97EF594}" sibTransId="{3E43E821-FE43-4864-A1F0-DB2558525B72}"/>
    <dgm:cxn modelId="{9AA8E924-5870-4194-9AF0-EF688E2FAE3A}" srcId="{D540BEA9-ED37-4719-94B7-42A4581A01E1}" destId="{EFC2891C-16A1-419E-917A-62DC79AE7979}" srcOrd="0" destOrd="0" parTransId="{836376BC-AED0-403B-BBCB-9164A9283E7B}" sibTransId="{68821CD9-90BE-47D2-826F-A9C0982A8FB9}"/>
    <dgm:cxn modelId="{764F4CF5-EF6C-4DA4-BEFE-C06AB6ED6379}" type="presParOf" srcId="{CA9BE1F5-2FA1-4240-A30C-CAC4DA0D27BE}" destId="{A35D246F-E7AC-42D9-AD36-D0F8AB25572E}" srcOrd="0" destOrd="0" presId="urn:microsoft.com/office/officeart/2005/8/layout/vList5"/>
    <dgm:cxn modelId="{047B1088-4C74-4A2B-A220-F2AE3792E689}" type="presParOf" srcId="{A35D246F-E7AC-42D9-AD36-D0F8AB25572E}" destId="{C74CB1FB-DDDC-44E7-9F4A-5CF45625EA94}" srcOrd="0" destOrd="0" presId="urn:microsoft.com/office/officeart/2005/8/layout/vList5"/>
    <dgm:cxn modelId="{F0EA4538-9660-4AC0-8316-A0432AA3DD37}" type="presParOf" srcId="{A35D246F-E7AC-42D9-AD36-D0F8AB25572E}" destId="{E31CE655-02D2-4E6A-A5A2-6D9D54A551A2}" srcOrd="1" destOrd="0" presId="urn:microsoft.com/office/officeart/2005/8/layout/vList5"/>
    <dgm:cxn modelId="{E64EC3F2-D261-4A72-B207-85C0532308B3}" type="presParOf" srcId="{CA9BE1F5-2FA1-4240-A30C-CAC4DA0D27BE}" destId="{47F14361-6163-48FE-B4E6-2CE64E4D7983}" srcOrd="1" destOrd="0" presId="urn:microsoft.com/office/officeart/2005/8/layout/vList5"/>
    <dgm:cxn modelId="{5C1E0ABF-4245-4909-B2C1-D851CAFF0FFF}" type="presParOf" srcId="{CA9BE1F5-2FA1-4240-A30C-CAC4DA0D27BE}" destId="{BE27FA03-9183-4753-B89F-081DD5173686}" srcOrd="2" destOrd="0" presId="urn:microsoft.com/office/officeart/2005/8/layout/vList5"/>
    <dgm:cxn modelId="{F1F99C5A-5270-40B0-824C-F4D47C519846}" type="presParOf" srcId="{BE27FA03-9183-4753-B89F-081DD5173686}" destId="{D6CA8406-868F-42DD-A7BD-BBD4BD7FD157}" srcOrd="0" destOrd="0" presId="urn:microsoft.com/office/officeart/2005/8/layout/vList5"/>
    <dgm:cxn modelId="{FF424136-7363-40A6-AAB1-157FC4A7B138}" type="presParOf" srcId="{BE27FA03-9183-4753-B89F-081DD5173686}" destId="{F00E83DD-216F-466E-8DD3-BDC88AFBAD23}" srcOrd="1" destOrd="0" presId="urn:microsoft.com/office/officeart/2005/8/layout/vList5"/>
    <dgm:cxn modelId="{5CE70928-6707-4E0F-A23C-2F085A66B84E}" type="presParOf" srcId="{CA9BE1F5-2FA1-4240-A30C-CAC4DA0D27BE}" destId="{0E8C0BAA-DB41-4C69-A3EB-93ECA8428519}" srcOrd="3" destOrd="0" presId="urn:microsoft.com/office/officeart/2005/8/layout/vList5"/>
    <dgm:cxn modelId="{B37E7514-F5FD-43AE-A7F8-45F403E3BE9C}" type="presParOf" srcId="{CA9BE1F5-2FA1-4240-A30C-CAC4DA0D27BE}" destId="{A751C811-1B3A-4A7A-97AF-1981AF5E65C7}" srcOrd="4" destOrd="0" presId="urn:microsoft.com/office/officeart/2005/8/layout/vList5"/>
    <dgm:cxn modelId="{AFE4D236-F974-407D-A5F4-A5713EDF7A80}" type="presParOf" srcId="{A751C811-1B3A-4A7A-97AF-1981AF5E65C7}" destId="{159D49FD-62F9-4D74-B290-4A9511D89356}" srcOrd="0" destOrd="0" presId="urn:microsoft.com/office/officeart/2005/8/layout/vList5"/>
    <dgm:cxn modelId="{298FF2CB-D8AA-46C5-9E64-D9A5E02245D4}" type="presParOf" srcId="{A751C811-1B3A-4A7A-97AF-1981AF5E65C7}" destId="{D23953DC-884C-4755-999D-EBDEA8E1275F}"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7EDB9D-9F53-4C71-B50A-73DCE0B0B4B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0D02733-D394-4081-A214-03B898F312C1}">
      <dgm:prSet/>
      <dgm:spPr/>
      <dgm:t>
        <a:bodyPr/>
        <a:lstStyle/>
        <a:p>
          <a:pPr rtl="0"/>
          <a:r>
            <a:rPr lang="en-IE" b="0" baseline="0" dirty="0" smtClean="0"/>
            <a:t>Performance</a:t>
          </a:r>
          <a:endParaRPr lang="en-US" dirty="0"/>
        </a:p>
      </dgm:t>
    </dgm:pt>
    <dgm:pt modelId="{2E1C925B-36B9-4AD3-8275-4B6900EF145A}" type="parTrans" cxnId="{6DDE9DF2-2C57-4B35-A238-8BB48C0B46E4}">
      <dgm:prSet/>
      <dgm:spPr/>
      <dgm:t>
        <a:bodyPr/>
        <a:lstStyle/>
        <a:p>
          <a:endParaRPr lang="en-US"/>
        </a:p>
      </dgm:t>
    </dgm:pt>
    <dgm:pt modelId="{0026258E-3CE2-49A1-BA0C-A16459F48302}" type="sibTrans" cxnId="{6DDE9DF2-2C57-4B35-A238-8BB48C0B46E4}">
      <dgm:prSet/>
      <dgm:spPr/>
      <dgm:t>
        <a:bodyPr/>
        <a:lstStyle/>
        <a:p>
          <a:endParaRPr lang="en-US"/>
        </a:p>
      </dgm:t>
    </dgm:pt>
    <dgm:pt modelId="{21E8C0F4-B0B6-41CC-B39F-85F7698237E8}">
      <dgm:prSet/>
      <dgm:spPr/>
      <dgm:t>
        <a:bodyPr/>
        <a:lstStyle/>
        <a:p>
          <a:pPr rtl="0"/>
          <a:r>
            <a:rPr lang="en-IE" baseline="0" dirty="0" smtClean="0"/>
            <a:t>Zero copy</a:t>
          </a:r>
          <a:endParaRPr lang="en-US" dirty="0"/>
        </a:p>
      </dgm:t>
    </dgm:pt>
    <dgm:pt modelId="{0AF6F78A-7B2E-4E78-ACFE-2AAAB9216777}" type="parTrans" cxnId="{4AB79819-3655-431C-8751-E373D001B6BB}">
      <dgm:prSet/>
      <dgm:spPr/>
      <dgm:t>
        <a:bodyPr/>
        <a:lstStyle/>
        <a:p>
          <a:endParaRPr lang="en-US"/>
        </a:p>
      </dgm:t>
    </dgm:pt>
    <dgm:pt modelId="{32838AAC-6665-4E95-9BA9-60CD3C33F15A}" type="sibTrans" cxnId="{4AB79819-3655-431C-8751-E373D001B6BB}">
      <dgm:prSet/>
      <dgm:spPr/>
      <dgm:t>
        <a:bodyPr/>
        <a:lstStyle/>
        <a:p>
          <a:endParaRPr lang="en-US"/>
        </a:p>
      </dgm:t>
    </dgm:pt>
    <dgm:pt modelId="{6B96A775-BF46-4402-BA66-47CBF5990BB2}">
      <dgm:prSet/>
      <dgm:spPr/>
      <dgm:t>
        <a:bodyPr/>
        <a:lstStyle/>
        <a:p>
          <a:pPr rtl="0"/>
          <a:r>
            <a:rPr lang="en-IE" baseline="0" dirty="0" smtClean="0"/>
            <a:t>Fast performance</a:t>
          </a:r>
          <a:endParaRPr lang="en-US" dirty="0"/>
        </a:p>
      </dgm:t>
    </dgm:pt>
    <dgm:pt modelId="{BC3CB082-67F9-4225-8E33-C9E7741771B7}" type="parTrans" cxnId="{2801F195-ED23-475E-98A8-704050544B04}">
      <dgm:prSet/>
      <dgm:spPr/>
      <dgm:t>
        <a:bodyPr/>
        <a:lstStyle/>
        <a:p>
          <a:endParaRPr lang="en-US"/>
        </a:p>
      </dgm:t>
    </dgm:pt>
    <dgm:pt modelId="{5AB5553A-F283-41CF-8A93-694599702793}" type="sibTrans" cxnId="{2801F195-ED23-475E-98A8-704050544B04}">
      <dgm:prSet/>
      <dgm:spPr/>
      <dgm:t>
        <a:bodyPr/>
        <a:lstStyle/>
        <a:p>
          <a:endParaRPr lang="en-US"/>
        </a:p>
      </dgm:t>
    </dgm:pt>
    <dgm:pt modelId="{4F2C0B82-B23A-485D-BC39-E59DEDFC5B4B}">
      <dgm:prSet/>
      <dgm:spPr/>
      <dgm:t>
        <a:bodyPr/>
        <a:lstStyle/>
        <a:p>
          <a:pPr rtl="0"/>
          <a:r>
            <a:rPr lang="en-IE" b="0" baseline="0" dirty="0" smtClean="0"/>
            <a:t>Security</a:t>
          </a:r>
          <a:endParaRPr lang="en-US" dirty="0"/>
        </a:p>
      </dgm:t>
    </dgm:pt>
    <dgm:pt modelId="{2C900F58-C692-48A9-9204-3CA30C99D6EF}" type="parTrans" cxnId="{EECE4A04-3177-4B4B-BDD1-9C4342E17326}">
      <dgm:prSet/>
      <dgm:spPr/>
      <dgm:t>
        <a:bodyPr/>
        <a:lstStyle/>
        <a:p>
          <a:endParaRPr lang="en-US"/>
        </a:p>
      </dgm:t>
    </dgm:pt>
    <dgm:pt modelId="{A3D730D0-8447-4875-A1FA-258796CF5885}" type="sibTrans" cxnId="{EECE4A04-3177-4B4B-BDD1-9C4342E17326}">
      <dgm:prSet/>
      <dgm:spPr/>
      <dgm:t>
        <a:bodyPr/>
        <a:lstStyle/>
        <a:p>
          <a:endParaRPr lang="en-US"/>
        </a:p>
      </dgm:t>
    </dgm:pt>
    <dgm:pt modelId="{78A0AB3D-5F8E-4268-8425-699858A98B4B}">
      <dgm:prSet/>
      <dgm:spPr/>
      <dgm:t>
        <a:bodyPr/>
        <a:lstStyle/>
        <a:p>
          <a:pPr rtl="0"/>
          <a:r>
            <a:rPr lang="en-IE" baseline="0" dirty="0" smtClean="0"/>
            <a:t>Guests can access host memory</a:t>
          </a:r>
          <a:endParaRPr lang="en-US" dirty="0"/>
        </a:p>
      </dgm:t>
    </dgm:pt>
    <dgm:pt modelId="{09F036BA-E819-4DD0-9B82-23F11658C2B1}" type="parTrans" cxnId="{005F9E91-5FBC-4737-87FF-B57C65C534BD}">
      <dgm:prSet/>
      <dgm:spPr/>
      <dgm:t>
        <a:bodyPr/>
        <a:lstStyle/>
        <a:p>
          <a:endParaRPr lang="en-US"/>
        </a:p>
      </dgm:t>
    </dgm:pt>
    <dgm:pt modelId="{7DA9B66E-0FBC-4493-B302-09CCE819031A}" type="sibTrans" cxnId="{005F9E91-5FBC-4737-87FF-B57C65C534BD}">
      <dgm:prSet/>
      <dgm:spPr/>
      <dgm:t>
        <a:bodyPr/>
        <a:lstStyle/>
        <a:p>
          <a:endParaRPr lang="en-US"/>
        </a:p>
      </dgm:t>
    </dgm:pt>
    <dgm:pt modelId="{478C1022-B900-4CA2-9EF1-D40585667D9D}">
      <dgm:prSet/>
      <dgm:spPr/>
      <dgm:t>
        <a:bodyPr/>
        <a:lstStyle/>
        <a:p>
          <a:pPr rtl="0"/>
          <a:r>
            <a:rPr lang="en-IE" baseline="0" dirty="0" smtClean="0"/>
            <a:t>Unsuitable for untrusted guests</a:t>
          </a:r>
          <a:endParaRPr lang="en-US" dirty="0"/>
        </a:p>
      </dgm:t>
    </dgm:pt>
    <dgm:pt modelId="{D58E26ED-17DE-4479-A984-B5014DD3FD5F}" type="parTrans" cxnId="{14461D8E-574E-42DB-A722-CC4561CCF468}">
      <dgm:prSet/>
      <dgm:spPr/>
      <dgm:t>
        <a:bodyPr/>
        <a:lstStyle/>
        <a:p>
          <a:endParaRPr lang="en-US"/>
        </a:p>
      </dgm:t>
    </dgm:pt>
    <dgm:pt modelId="{E3810CFA-5581-402B-87F3-D0A5A8A76EF6}" type="sibTrans" cxnId="{14461D8E-574E-42DB-A722-CC4561CCF468}">
      <dgm:prSet/>
      <dgm:spPr/>
      <dgm:t>
        <a:bodyPr/>
        <a:lstStyle/>
        <a:p>
          <a:endParaRPr lang="en-US"/>
        </a:p>
      </dgm:t>
    </dgm:pt>
    <dgm:pt modelId="{AABE10B0-7BC8-4192-8531-382FC40ABFCE}">
      <dgm:prSet/>
      <dgm:spPr/>
      <dgm:t>
        <a:bodyPr/>
        <a:lstStyle/>
        <a:p>
          <a:pPr rtl="0"/>
          <a:r>
            <a:rPr lang="en-IE" b="0" baseline="0" dirty="0" smtClean="0"/>
            <a:t>Live Migration</a:t>
          </a:r>
          <a:endParaRPr lang="en-US" dirty="0"/>
        </a:p>
      </dgm:t>
    </dgm:pt>
    <dgm:pt modelId="{5DFA1CE7-6CD0-4258-AFDE-398C0FEBE5B6}" type="parTrans" cxnId="{97DADB5E-482E-4C58-A12B-3ECD33E221A0}">
      <dgm:prSet/>
      <dgm:spPr/>
      <dgm:t>
        <a:bodyPr/>
        <a:lstStyle/>
        <a:p>
          <a:endParaRPr lang="en-US"/>
        </a:p>
      </dgm:t>
    </dgm:pt>
    <dgm:pt modelId="{EE926177-CBBC-4B5C-BF18-88FE2E5901BF}" type="sibTrans" cxnId="{97DADB5E-482E-4C58-A12B-3ECD33E221A0}">
      <dgm:prSet/>
      <dgm:spPr/>
      <dgm:t>
        <a:bodyPr/>
        <a:lstStyle/>
        <a:p>
          <a:endParaRPr lang="en-US"/>
        </a:p>
      </dgm:t>
    </dgm:pt>
    <dgm:pt modelId="{90519F2F-4035-4138-8C3A-3CFC05AE8BF3}">
      <dgm:prSet/>
      <dgm:spPr/>
      <dgm:t>
        <a:bodyPr/>
        <a:lstStyle/>
        <a:p>
          <a:pPr rtl="0"/>
          <a:r>
            <a:rPr lang="en-IE" baseline="0" dirty="0" smtClean="0"/>
            <a:t>Host initiated sharing</a:t>
          </a:r>
          <a:endParaRPr lang="en-US" dirty="0"/>
        </a:p>
      </dgm:t>
    </dgm:pt>
    <dgm:pt modelId="{44A16617-31E4-405D-A35D-7F7980CD0E32}" type="parTrans" cxnId="{9BC1A0A1-2DB1-4BC9-B092-0F43E50DA001}">
      <dgm:prSet/>
      <dgm:spPr/>
      <dgm:t>
        <a:bodyPr/>
        <a:lstStyle/>
        <a:p>
          <a:endParaRPr lang="en-US"/>
        </a:p>
      </dgm:t>
    </dgm:pt>
    <dgm:pt modelId="{2B1993D0-8C19-4CAB-A718-76B61BD71B94}" type="sibTrans" cxnId="{9BC1A0A1-2DB1-4BC9-B092-0F43E50DA001}">
      <dgm:prSet/>
      <dgm:spPr/>
      <dgm:t>
        <a:bodyPr/>
        <a:lstStyle/>
        <a:p>
          <a:endParaRPr lang="en-US"/>
        </a:p>
      </dgm:t>
    </dgm:pt>
    <dgm:pt modelId="{7495DDC8-25EE-43D4-9DD4-C8416DBF81D5}">
      <dgm:prSet/>
      <dgm:spPr/>
      <dgm:t>
        <a:bodyPr/>
        <a:lstStyle/>
        <a:p>
          <a:pPr rtl="0"/>
          <a:r>
            <a:rPr lang="en-IE" baseline="0" dirty="0" smtClean="0"/>
            <a:t>Shared at guest start up</a:t>
          </a:r>
          <a:endParaRPr lang="en-US" dirty="0"/>
        </a:p>
      </dgm:t>
    </dgm:pt>
    <dgm:pt modelId="{7BE4F4BD-D205-4F97-8DF6-C23BDD76CEB8}" type="parTrans" cxnId="{7584746C-CEC0-4761-8B4D-77AC70AA3964}">
      <dgm:prSet/>
      <dgm:spPr/>
      <dgm:t>
        <a:bodyPr/>
        <a:lstStyle/>
        <a:p>
          <a:endParaRPr lang="en-US"/>
        </a:p>
      </dgm:t>
    </dgm:pt>
    <dgm:pt modelId="{AB3A9338-36D2-470F-8C33-5900959CB891}" type="sibTrans" cxnId="{7584746C-CEC0-4761-8B4D-77AC70AA3964}">
      <dgm:prSet/>
      <dgm:spPr/>
      <dgm:t>
        <a:bodyPr/>
        <a:lstStyle/>
        <a:p>
          <a:endParaRPr lang="en-US"/>
        </a:p>
      </dgm:t>
    </dgm:pt>
    <dgm:pt modelId="{85867575-6625-4FBB-A831-4D02CB9483A9}">
      <dgm:prSet/>
      <dgm:spPr/>
      <dgm:t>
        <a:bodyPr/>
        <a:lstStyle/>
        <a:p>
          <a:pPr rtl="0"/>
          <a:r>
            <a:rPr lang="en-IE" b="0" dirty="0" smtClean="0"/>
            <a:t>Compatibility</a:t>
          </a:r>
          <a:endParaRPr lang="en-US" dirty="0"/>
        </a:p>
      </dgm:t>
    </dgm:pt>
    <dgm:pt modelId="{1D1845C5-C8A6-4042-A167-2A59FFF6233F}" type="parTrans" cxnId="{10CF3521-23C9-463F-8E5E-F2EF3ACBF225}">
      <dgm:prSet/>
      <dgm:spPr/>
      <dgm:t>
        <a:bodyPr/>
        <a:lstStyle/>
        <a:p>
          <a:endParaRPr lang="en-US"/>
        </a:p>
      </dgm:t>
    </dgm:pt>
    <dgm:pt modelId="{F111D982-22A0-47DC-861E-5D267295A646}" type="sibTrans" cxnId="{10CF3521-23C9-463F-8E5E-F2EF3ACBF225}">
      <dgm:prSet/>
      <dgm:spPr/>
      <dgm:t>
        <a:bodyPr/>
        <a:lstStyle/>
        <a:p>
          <a:endParaRPr lang="en-US"/>
        </a:p>
      </dgm:t>
    </dgm:pt>
    <dgm:pt modelId="{051DD90B-DF9C-4EF0-82E3-7077148A85C7}">
      <dgm:prSet/>
      <dgm:spPr/>
      <dgm:t>
        <a:bodyPr/>
        <a:lstStyle/>
        <a:p>
          <a:pPr rtl="0"/>
          <a:r>
            <a:rPr lang="en-IE" b="0" dirty="0" smtClean="0"/>
            <a:t>DPDK Guest application</a:t>
          </a:r>
          <a:endParaRPr lang="en-US" dirty="0"/>
        </a:p>
      </dgm:t>
    </dgm:pt>
    <dgm:pt modelId="{B2218016-822B-4A52-865D-5DE6B4BD2DEC}" type="parTrans" cxnId="{7535C247-1352-414C-AA62-4AEAF9F0B86C}">
      <dgm:prSet/>
      <dgm:spPr/>
      <dgm:t>
        <a:bodyPr/>
        <a:lstStyle/>
        <a:p>
          <a:endParaRPr lang="en-US"/>
        </a:p>
      </dgm:t>
    </dgm:pt>
    <dgm:pt modelId="{87F16D4C-A615-4876-BB05-05BF9712ACC9}" type="sibTrans" cxnId="{7535C247-1352-414C-AA62-4AEAF9F0B86C}">
      <dgm:prSet/>
      <dgm:spPr/>
      <dgm:t>
        <a:bodyPr/>
        <a:lstStyle/>
        <a:p>
          <a:endParaRPr lang="en-US"/>
        </a:p>
      </dgm:t>
    </dgm:pt>
    <dgm:pt modelId="{E4B1DE41-F90A-4A24-A6DC-430E2A66A915}" type="pres">
      <dgm:prSet presAssocID="{A77EDB9D-9F53-4C71-B50A-73DCE0B0B4B8}" presName="Name0" presStyleCnt="0">
        <dgm:presLayoutVars>
          <dgm:dir/>
          <dgm:animLvl val="lvl"/>
          <dgm:resizeHandles val="exact"/>
        </dgm:presLayoutVars>
      </dgm:prSet>
      <dgm:spPr/>
      <dgm:t>
        <a:bodyPr/>
        <a:lstStyle/>
        <a:p>
          <a:endParaRPr lang="en-US"/>
        </a:p>
      </dgm:t>
    </dgm:pt>
    <dgm:pt modelId="{FFC2B304-3F25-4B2B-AC75-44F5121BC58F}" type="pres">
      <dgm:prSet presAssocID="{C0D02733-D394-4081-A214-03B898F312C1}" presName="linNode" presStyleCnt="0"/>
      <dgm:spPr/>
    </dgm:pt>
    <dgm:pt modelId="{789151B3-1687-4206-B0F6-3E1B786D059C}" type="pres">
      <dgm:prSet presAssocID="{C0D02733-D394-4081-A214-03B898F312C1}" presName="parentText" presStyleLbl="node1" presStyleIdx="0" presStyleCnt="4">
        <dgm:presLayoutVars>
          <dgm:chMax val="1"/>
          <dgm:bulletEnabled val="1"/>
        </dgm:presLayoutVars>
      </dgm:prSet>
      <dgm:spPr/>
      <dgm:t>
        <a:bodyPr/>
        <a:lstStyle/>
        <a:p>
          <a:endParaRPr lang="en-US"/>
        </a:p>
      </dgm:t>
    </dgm:pt>
    <dgm:pt modelId="{EBA7B01B-7706-4D1A-9154-F3B6D7330BA7}" type="pres">
      <dgm:prSet presAssocID="{C0D02733-D394-4081-A214-03B898F312C1}" presName="descendantText" presStyleLbl="alignAccFollowNode1" presStyleIdx="0" presStyleCnt="4">
        <dgm:presLayoutVars>
          <dgm:bulletEnabled val="1"/>
        </dgm:presLayoutVars>
      </dgm:prSet>
      <dgm:spPr/>
      <dgm:t>
        <a:bodyPr/>
        <a:lstStyle/>
        <a:p>
          <a:endParaRPr lang="en-US"/>
        </a:p>
      </dgm:t>
    </dgm:pt>
    <dgm:pt modelId="{8634F12B-809C-48B9-BA25-5D44D213A414}" type="pres">
      <dgm:prSet presAssocID="{0026258E-3CE2-49A1-BA0C-A16459F48302}" presName="sp" presStyleCnt="0"/>
      <dgm:spPr/>
    </dgm:pt>
    <dgm:pt modelId="{4CCC8971-BA7A-41CC-B071-252A2396B56F}" type="pres">
      <dgm:prSet presAssocID="{4F2C0B82-B23A-485D-BC39-E59DEDFC5B4B}" presName="linNode" presStyleCnt="0"/>
      <dgm:spPr/>
    </dgm:pt>
    <dgm:pt modelId="{27D10107-784E-4AC8-9F65-10188BC4D126}" type="pres">
      <dgm:prSet presAssocID="{4F2C0B82-B23A-485D-BC39-E59DEDFC5B4B}" presName="parentText" presStyleLbl="node1" presStyleIdx="1" presStyleCnt="4">
        <dgm:presLayoutVars>
          <dgm:chMax val="1"/>
          <dgm:bulletEnabled val="1"/>
        </dgm:presLayoutVars>
      </dgm:prSet>
      <dgm:spPr/>
      <dgm:t>
        <a:bodyPr/>
        <a:lstStyle/>
        <a:p>
          <a:endParaRPr lang="en-US"/>
        </a:p>
      </dgm:t>
    </dgm:pt>
    <dgm:pt modelId="{8CE1E7C0-8787-45F0-AABB-BA4C37195731}" type="pres">
      <dgm:prSet presAssocID="{4F2C0B82-B23A-485D-BC39-E59DEDFC5B4B}" presName="descendantText" presStyleLbl="alignAccFollowNode1" presStyleIdx="1" presStyleCnt="4">
        <dgm:presLayoutVars>
          <dgm:bulletEnabled val="1"/>
        </dgm:presLayoutVars>
      </dgm:prSet>
      <dgm:spPr/>
      <dgm:t>
        <a:bodyPr/>
        <a:lstStyle/>
        <a:p>
          <a:endParaRPr lang="en-US"/>
        </a:p>
      </dgm:t>
    </dgm:pt>
    <dgm:pt modelId="{EF8E3F73-DC77-4CB3-ABE7-D063072D2E2C}" type="pres">
      <dgm:prSet presAssocID="{A3D730D0-8447-4875-A1FA-258796CF5885}" presName="sp" presStyleCnt="0"/>
      <dgm:spPr/>
    </dgm:pt>
    <dgm:pt modelId="{2103957A-4D66-482C-882B-88F790E5006E}" type="pres">
      <dgm:prSet presAssocID="{AABE10B0-7BC8-4192-8531-382FC40ABFCE}" presName="linNode" presStyleCnt="0"/>
      <dgm:spPr/>
    </dgm:pt>
    <dgm:pt modelId="{56D18632-D345-46E4-B629-D8286EA2F665}" type="pres">
      <dgm:prSet presAssocID="{AABE10B0-7BC8-4192-8531-382FC40ABFCE}" presName="parentText" presStyleLbl="node1" presStyleIdx="2" presStyleCnt="4">
        <dgm:presLayoutVars>
          <dgm:chMax val="1"/>
          <dgm:bulletEnabled val="1"/>
        </dgm:presLayoutVars>
      </dgm:prSet>
      <dgm:spPr/>
      <dgm:t>
        <a:bodyPr/>
        <a:lstStyle/>
        <a:p>
          <a:endParaRPr lang="en-US"/>
        </a:p>
      </dgm:t>
    </dgm:pt>
    <dgm:pt modelId="{3E7D5D19-C0EE-48DF-927F-889AE23110D2}" type="pres">
      <dgm:prSet presAssocID="{AABE10B0-7BC8-4192-8531-382FC40ABFCE}" presName="descendantText" presStyleLbl="alignAccFollowNode1" presStyleIdx="2" presStyleCnt="4">
        <dgm:presLayoutVars>
          <dgm:bulletEnabled val="1"/>
        </dgm:presLayoutVars>
      </dgm:prSet>
      <dgm:spPr/>
      <dgm:t>
        <a:bodyPr/>
        <a:lstStyle/>
        <a:p>
          <a:endParaRPr lang="en-US"/>
        </a:p>
      </dgm:t>
    </dgm:pt>
    <dgm:pt modelId="{61FCB559-8724-43F5-962E-47B37BB50B6F}" type="pres">
      <dgm:prSet presAssocID="{EE926177-CBBC-4B5C-BF18-88FE2E5901BF}" presName="sp" presStyleCnt="0"/>
      <dgm:spPr/>
    </dgm:pt>
    <dgm:pt modelId="{C0247218-D289-418A-969B-E4809772DD6E}" type="pres">
      <dgm:prSet presAssocID="{85867575-6625-4FBB-A831-4D02CB9483A9}" presName="linNode" presStyleCnt="0"/>
      <dgm:spPr/>
    </dgm:pt>
    <dgm:pt modelId="{DE378BBD-FFDB-4710-B32C-65704EC818D7}" type="pres">
      <dgm:prSet presAssocID="{85867575-6625-4FBB-A831-4D02CB9483A9}" presName="parentText" presStyleLbl="node1" presStyleIdx="3" presStyleCnt="4">
        <dgm:presLayoutVars>
          <dgm:chMax val="1"/>
          <dgm:bulletEnabled val="1"/>
        </dgm:presLayoutVars>
      </dgm:prSet>
      <dgm:spPr/>
      <dgm:t>
        <a:bodyPr/>
        <a:lstStyle/>
        <a:p>
          <a:endParaRPr lang="en-US"/>
        </a:p>
      </dgm:t>
    </dgm:pt>
    <dgm:pt modelId="{0DC98917-FB63-4166-904C-F5A51015470E}" type="pres">
      <dgm:prSet presAssocID="{85867575-6625-4FBB-A831-4D02CB9483A9}" presName="descendantText" presStyleLbl="alignAccFollowNode1" presStyleIdx="3" presStyleCnt="4">
        <dgm:presLayoutVars>
          <dgm:bulletEnabled val="1"/>
        </dgm:presLayoutVars>
      </dgm:prSet>
      <dgm:spPr/>
      <dgm:t>
        <a:bodyPr/>
        <a:lstStyle/>
        <a:p>
          <a:endParaRPr lang="en-US"/>
        </a:p>
      </dgm:t>
    </dgm:pt>
  </dgm:ptLst>
  <dgm:cxnLst>
    <dgm:cxn modelId="{7AC7FC27-04EF-430E-B1AB-08FA18277AF2}" type="presOf" srcId="{21E8C0F4-B0B6-41CC-B39F-85F7698237E8}" destId="{EBA7B01B-7706-4D1A-9154-F3B6D7330BA7}" srcOrd="0" destOrd="0" presId="urn:microsoft.com/office/officeart/2005/8/layout/vList5"/>
    <dgm:cxn modelId="{AC3A38E6-2051-4815-A792-1A9CBAE535E4}" type="presOf" srcId="{478C1022-B900-4CA2-9EF1-D40585667D9D}" destId="{8CE1E7C0-8787-45F0-AABB-BA4C37195731}" srcOrd="0" destOrd="1" presId="urn:microsoft.com/office/officeart/2005/8/layout/vList5"/>
    <dgm:cxn modelId="{EB4DEB1C-DF33-40E5-8187-8D4261A61D06}" type="presOf" srcId="{A77EDB9D-9F53-4C71-B50A-73DCE0B0B4B8}" destId="{E4B1DE41-F90A-4A24-A6DC-430E2A66A915}" srcOrd="0" destOrd="0" presId="urn:microsoft.com/office/officeart/2005/8/layout/vList5"/>
    <dgm:cxn modelId="{97DADB5E-482E-4C58-A12B-3ECD33E221A0}" srcId="{A77EDB9D-9F53-4C71-B50A-73DCE0B0B4B8}" destId="{AABE10B0-7BC8-4192-8531-382FC40ABFCE}" srcOrd="2" destOrd="0" parTransId="{5DFA1CE7-6CD0-4258-AFDE-398C0FEBE5B6}" sibTransId="{EE926177-CBBC-4B5C-BF18-88FE2E5901BF}"/>
    <dgm:cxn modelId="{C4111FC4-E992-4835-8920-F21BBD4650DF}" type="presOf" srcId="{85867575-6625-4FBB-A831-4D02CB9483A9}" destId="{DE378BBD-FFDB-4710-B32C-65704EC818D7}" srcOrd="0" destOrd="0" presId="urn:microsoft.com/office/officeart/2005/8/layout/vList5"/>
    <dgm:cxn modelId="{1467413C-FBCC-4A69-AB4C-5E6F3EDDD124}" type="presOf" srcId="{AABE10B0-7BC8-4192-8531-382FC40ABFCE}" destId="{56D18632-D345-46E4-B629-D8286EA2F665}" srcOrd="0" destOrd="0" presId="urn:microsoft.com/office/officeart/2005/8/layout/vList5"/>
    <dgm:cxn modelId="{1797F6AF-F2AF-46FE-B830-D1BC82F3EBB8}" type="presOf" srcId="{6B96A775-BF46-4402-BA66-47CBF5990BB2}" destId="{EBA7B01B-7706-4D1A-9154-F3B6D7330BA7}" srcOrd="0" destOrd="1" presId="urn:microsoft.com/office/officeart/2005/8/layout/vList5"/>
    <dgm:cxn modelId="{9BC1A0A1-2DB1-4BC9-B092-0F43E50DA001}" srcId="{AABE10B0-7BC8-4192-8531-382FC40ABFCE}" destId="{90519F2F-4035-4138-8C3A-3CFC05AE8BF3}" srcOrd="0" destOrd="0" parTransId="{44A16617-31E4-405D-A35D-7F7980CD0E32}" sibTransId="{2B1993D0-8C19-4CAB-A718-76B61BD71B94}"/>
    <dgm:cxn modelId="{EECE4A04-3177-4B4B-BDD1-9C4342E17326}" srcId="{A77EDB9D-9F53-4C71-B50A-73DCE0B0B4B8}" destId="{4F2C0B82-B23A-485D-BC39-E59DEDFC5B4B}" srcOrd="1" destOrd="0" parTransId="{2C900F58-C692-48A9-9204-3CA30C99D6EF}" sibTransId="{A3D730D0-8447-4875-A1FA-258796CF5885}"/>
    <dgm:cxn modelId="{FBA226AA-2F54-4216-B949-07B3BB61152D}" type="presOf" srcId="{7495DDC8-25EE-43D4-9DD4-C8416DBF81D5}" destId="{3E7D5D19-C0EE-48DF-927F-889AE23110D2}" srcOrd="0" destOrd="1" presId="urn:microsoft.com/office/officeart/2005/8/layout/vList5"/>
    <dgm:cxn modelId="{10CF3521-23C9-463F-8E5E-F2EF3ACBF225}" srcId="{A77EDB9D-9F53-4C71-B50A-73DCE0B0B4B8}" destId="{85867575-6625-4FBB-A831-4D02CB9483A9}" srcOrd="3" destOrd="0" parTransId="{1D1845C5-C8A6-4042-A167-2A59FFF6233F}" sibTransId="{F111D982-22A0-47DC-861E-5D267295A646}"/>
    <dgm:cxn modelId="{7584746C-CEC0-4761-8B4D-77AC70AA3964}" srcId="{AABE10B0-7BC8-4192-8531-382FC40ABFCE}" destId="{7495DDC8-25EE-43D4-9DD4-C8416DBF81D5}" srcOrd="1" destOrd="0" parTransId="{7BE4F4BD-D205-4F97-8DF6-C23BDD76CEB8}" sibTransId="{AB3A9338-36D2-470F-8C33-5900959CB891}"/>
    <dgm:cxn modelId="{D1BE052E-5B57-4649-A8E8-51B06DDFD778}" type="presOf" srcId="{78A0AB3D-5F8E-4268-8425-699858A98B4B}" destId="{8CE1E7C0-8787-45F0-AABB-BA4C37195731}" srcOrd="0" destOrd="0" presId="urn:microsoft.com/office/officeart/2005/8/layout/vList5"/>
    <dgm:cxn modelId="{6DDE9DF2-2C57-4B35-A238-8BB48C0B46E4}" srcId="{A77EDB9D-9F53-4C71-B50A-73DCE0B0B4B8}" destId="{C0D02733-D394-4081-A214-03B898F312C1}" srcOrd="0" destOrd="0" parTransId="{2E1C925B-36B9-4AD3-8275-4B6900EF145A}" sibTransId="{0026258E-3CE2-49A1-BA0C-A16459F48302}"/>
    <dgm:cxn modelId="{14461D8E-574E-42DB-A722-CC4561CCF468}" srcId="{4F2C0B82-B23A-485D-BC39-E59DEDFC5B4B}" destId="{478C1022-B900-4CA2-9EF1-D40585667D9D}" srcOrd="1" destOrd="0" parTransId="{D58E26ED-17DE-4479-A984-B5014DD3FD5F}" sibTransId="{E3810CFA-5581-402B-87F3-D0A5A8A76EF6}"/>
    <dgm:cxn modelId="{4AB79819-3655-431C-8751-E373D001B6BB}" srcId="{C0D02733-D394-4081-A214-03B898F312C1}" destId="{21E8C0F4-B0B6-41CC-B39F-85F7698237E8}" srcOrd="0" destOrd="0" parTransId="{0AF6F78A-7B2E-4E78-ACFE-2AAAB9216777}" sibTransId="{32838AAC-6665-4E95-9BA9-60CD3C33F15A}"/>
    <dgm:cxn modelId="{D2E28352-76D6-4B8F-B776-24D6D09A8545}" type="presOf" srcId="{90519F2F-4035-4138-8C3A-3CFC05AE8BF3}" destId="{3E7D5D19-C0EE-48DF-927F-889AE23110D2}" srcOrd="0" destOrd="0" presId="urn:microsoft.com/office/officeart/2005/8/layout/vList5"/>
    <dgm:cxn modelId="{7535C247-1352-414C-AA62-4AEAF9F0B86C}" srcId="{85867575-6625-4FBB-A831-4D02CB9483A9}" destId="{051DD90B-DF9C-4EF0-82E3-7077148A85C7}" srcOrd="0" destOrd="0" parTransId="{B2218016-822B-4A52-865D-5DE6B4BD2DEC}" sibTransId="{87F16D4C-A615-4876-BB05-05BF9712ACC9}"/>
    <dgm:cxn modelId="{01025C03-F5E7-4914-A0A0-AB740207D055}" type="presOf" srcId="{051DD90B-DF9C-4EF0-82E3-7077148A85C7}" destId="{0DC98917-FB63-4166-904C-F5A51015470E}" srcOrd="0" destOrd="0" presId="urn:microsoft.com/office/officeart/2005/8/layout/vList5"/>
    <dgm:cxn modelId="{005F9E91-5FBC-4737-87FF-B57C65C534BD}" srcId="{4F2C0B82-B23A-485D-BC39-E59DEDFC5B4B}" destId="{78A0AB3D-5F8E-4268-8425-699858A98B4B}" srcOrd="0" destOrd="0" parTransId="{09F036BA-E819-4DD0-9B82-23F11658C2B1}" sibTransId="{7DA9B66E-0FBC-4493-B302-09CCE819031A}"/>
    <dgm:cxn modelId="{42F4449C-101B-4CEE-8FFC-876F409D7A63}" type="presOf" srcId="{C0D02733-D394-4081-A214-03B898F312C1}" destId="{789151B3-1687-4206-B0F6-3E1B786D059C}" srcOrd="0" destOrd="0" presId="urn:microsoft.com/office/officeart/2005/8/layout/vList5"/>
    <dgm:cxn modelId="{2801F195-ED23-475E-98A8-704050544B04}" srcId="{C0D02733-D394-4081-A214-03B898F312C1}" destId="{6B96A775-BF46-4402-BA66-47CBF5990BB2}" srcOrd="1" destOrd="0" parTransId="{BC3CB082-67F9-4225-8E33-C9E7741771B7}" sibTransId="{5AB5553A-F283-41CF-8A93-694599702793}"/>
    <dgm:cxn modelId="{88F02343-E63C-432F-B6CA-F0D2E648858C}" type="presOf" srcId="{4F2C0B82-B23A-485D-BC39-E59DEDFC5B4B}" destId="{27D10107-784E-4AC8-9F65-10188BC4D126}" srcOrd="0" destOrd="0" presId="urn:microsoft.com/office/officeart/2005/8/layout/vList5"/>
    <dgm:cxn modelId="{DD987B1F-3E49-49E3-BB09-8D2C1A45464D}" type="presParOf" srcId="{E4B1DE41-F90A-4A24-A6DC-430E2A66A915}" destId="{FFC2B304-3F25-4B2B-AC75-44F5121BC58F}" srcOrd="0" destOrd="0" presId="urn:microsoft.com/office/officeart/2005/8/layout/vList5"/>
    <dgm:cxn modelId="{DB4F8EAC-A330-4C48-9E3C-4D97681BF27D}" type="presParOf" srcId="{FFC2B304-3F25-4B2B-AC75-44F5121BC58F}" destId="{789151B3-1687-4206-B0F6-3E1B786D059C}" srcOrd="0" destOrd="0" presId="urn:microsoft.com/office/officeart/2005/8/layout/vList5"/>
    <dgm:cxn modelId="{677836BA-A206-46C6-9F1D-E69B74C906B7}" type="presParOf" srcId="{FFC2B304-3F25-4B2B-AC75-44F5121BC58F}" destId="{EBA7B01B-7706-4D1A-9154-F3B6D7330BA7}" srcOrd="1" destOrd="0" presId="urn:microsoft.com/office/officeart/2005/8/layout/vList5"/>
    <dgm:cxn modelId="{818C494A-FA81-45CA-8664-339662B03DE1}" type="presParOf" srcId="{E4B1DE41-F90A-4A24-A6DC-430E2A66A915}" destId="{8634F12B-809C-48B9-BA25-5D44D213A414}" srcOrd="1" destOrd="0" presId="urn:microsoft.com/office/officeart/2005/8/layout/vList5"/>
    <dgm:cxn modelId="{93EB6304-8290-4B78-B94C-676189553992}" type="presParOf" srcId="{E4B1DE41-F90A-4A24-A6DC-430E2A66A915}" destId="{4CCC8971-BA7A-41CC-B071-252A2396B56F}" srcOrd="2" destOrd="0" presId="urn:microsoft.com/office/officeart/2005/8/layout/vList5"/>
    <dgm:cxn modelId="{5D30C46B-C5AB-4376-9B1D-AEB919630F94}" type="presParOf" srcId="{4CCC8971-BA7A-41CC-B071-252A2396B56F}" destId="{27D10107-784E-4AC8-9F65-10188BC4D126}" srcOrd="0" destOrd="0" presId="urn:microsoft.com/office/officeart/2005/8/layout/vList5"/>
    <dgm:cxn modelId="{4D7D02DE-5A47-4F5F-AEDF-87729726A5B1}" type="presParOf" srcId="{4CCC8971-BA7A-41CC-B071-252A2396B56F}" destId="{8CE1E7C0-8787-45F0-AABB-BA4C37195731}" srcOrd="1" destOrd="0" presId="urn:microsoft.com/office/officeart/2005/8/layout/vList5"/>
    <dgm:cxn modelId="{191AA74B-CDFF-43B9-9226-20F7155E455D}" type="presParOf" srcId="{E4B1DE41-F90A-4A24-A6DC-430E2A66A915}" destId="{EF8E3F73-DC77-4CB3-ABE7-D063072D2E2C}" srcOrd="3" destOrd="0" presId="urn:microsoft.com/office/officeart/2005/8/layout/vList5"/>
    <dgm:cxn modelId="{145BE9F3-7EC9-47A9-92E5-EFF4B34EB2C3}" type="presParOf" srcId="{E4B1DE41-F90A-4A24-A6DC-430E2A66A915}" destId="{2103957A-4D66-482C-882B-88F790E5006E}" srcOrd="4" destOrd="0" presId="urn:microsoft.com/office/officeart/2005/8/layout/vList5"/>
    <dgm:cxn modelId="{20CC171A-1F4F-4F7D-B516-FEED942DC865}" type="presParOf" srcId="{2103957A-4D66-482C-882B-88F790E5006E}" destId="{56D18632-D345-46E4-B629-D8286EA2F665}" srcOrd="0" destOrd="0" presId="urn:microsoft.com/office/officeart/2005/8/layout/vList5"/>
    <dgm:cxn modelId="{07678A83-150B-4B7E-B21A-8F73E5D5E27F}" type="presParOf" srcId="{2103957A-4D66-482C-882B-88F790E5006E}" destId="{3E7D5D19-C0EE-48DF-927F-889AE23110D2}" srcOrd="1" destOrd="0" presId="urn:microsoft.com/office/officeart/2005/8/layout/vList5"/>
    <dgm:cxn modelId="{6A7BD7EF-CD88-4C13-8B49-D357042736C7}" type="presParOf" srcId="{E4B1DE41-F90A-4A24-A6DC-430E2A66A915}" destId="{61FCB559-8724-43F5-962E-47B37BB50B6F}" srcOrd="5" destOrd="0" presId="urn:microsoft.com/office/officeart/2005/8/layout/vList5"/>
    <dgm:cxn modelId="{DCD201E8-C425-4755-9446-09273E079850}" type="presParOf" srcId="{E4B1DE41-F90A-4A24-A6DC-430E2A66A915}" destId="{C0247218-D289-418A-969B-E4809772DD6E}" srcOrd="6" destOrd="0" presId="urn:microsoft.com/office/officeart/2005/8/layout/vList5"/>
    <dgm:cxn modelId="{555943BA-5613-44C5-8DD5-04164D70C2A1}" type="presParOf" srcId="{C0247218-D289-418A-969B-E4809772DD6E}" destId="{DE378BBD-FFDB-4710-B32C-65704EC818D7}" srcOrd="0" destOrd="0" presId="urn:microsoft.com/office/officeart/2005/8/layout/vList5"/>
    <dgm:cxn modelId="{40EB9229-BB18-40FD-99BB-58DD465B3B9D}" type="presParOf" srcId="{C0247218-D289-418A-969B-E4809772DD6E}" destId="{0DC98917-FB63-4166-904C-F5A51015470E}" srcOrd="1" destOrd="0" presId="urn:microsoft.com/office/officeart/2005/8/layout/vList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DB39C9D-47A6-43B5-AF43-F46E5EA8DC1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A4CC51C-9AFF-47F5-A6AC-0FFE60AEDF97}">
      <dgm:prSet custT="1"/>
      <dgm:spPr/>
      <dgm:t>
        <a:bodyPr/>
        <a:lstStyle/>
        <a:p>
          <a:pPr rtl="0"/>
          <a:r>
            <a:rPr lang="en-US" sz="2000" dirty="0" smtClean="0"/>
            <a:t>us-vhost Library</a:t>
          </a:r>
          <a:endParaRPr lang="en-US" sz="2000" dirty="0"/>
        </a:p>
      </dgm:t>
    </dgm:pt>
    <dgm:pt modelId="{E433B60E-C27B-408A-82CF-3D676F47ADF5}" type="parTrans" cxnId="{6D6DDFBC-5799-4F8E-B452-0D8408104E3D}">
      <dgm:prSet/>
      <dgm:spPr/>
      <dgm:t>
        <a:bodyPr/>
        <a:lstStyle/>
        <a:p>
          <a:endParaRPr lang="en-US"/>
        </a:p>
      </dgm:t>
    </dgm:pt>
    <dgm:pt modelId="{8E916885-0F14-4C65-A239-76619E8F029E}" type="sibTrans" cxnId="{6D6DDFBC-5799-4F8E-B452-0D8408104E3D}">
      <dgm:prSet/>
      <dgm:spPr/>
      <dgm:t>
        <a:bodyPr/>
        <a:lstStyle/>
        <a:p>
          <a:endParaRPr lang="en-US"/>
        </a:p>
      </dgm:t>
    </dgm:pt>
    <dgm:pt modelId="{394BBCD7-2B87-48E0-9714-2E9E4FEDC00F}">
      <dgm:prSet custT="1"/>
      <dgm:spPr/>
      <dgm:t>
        <a:bodyPr/>
        <a:lstStyle/>
        <a:p>
          <a:r>
            <a:rPr lang="en-US" sz="2000" dirty="0" smtClean="0"/>
            <a:t>QEMU</a:t>
          </a:r>
        </a:p>
      </dgm:t>
    </dgm:pt>
    <dgm:pt modelId="{7C517D4F-5F58-45B3-97EA-E927D7A9E9B0}" type="parTrans" cxnId="{DE637ADC-9D5C-4B06-9CAC-7E1A212C96A4}">
      <dgm:prSet/>
      <dgm:spPr/>
      <dgm:t>
        <a:bodyPr/>
        <a:lstStyle/>
        <a:p>
          <a:endParaRPr lang="en-GB"/>
        </a:p>
      </dgm:t>
    </dgm:pt>
    <dgm:pt modelId="{7741DD82-8671-41DD-8A8F-88AA55615CBA}" type="sibTrans" cxnId="{DE637ADC-9D5C-4B06-9CAC-7E1A212C96A4}">
      <dgm:prSet/>
      <dgm:spPr/>
      <dgm:t>
        <a:bodyPr/>
        <a:lstStyle/>
        <a:p>
          <a:endParaRPr lang="en-GB"/>
        </a:p>
      </dgm:t>
    </dgm:pt>
    <dgm:pt modelId="{E6CF78EB-E823-4229-ACE7-8A4A3A5C9FD6}">
      <dgm:prSet custT="1"/>
      <dgm:spPr/>
      <dgm:t>
        <a:bodyPr/>
        <a:lstStyle/>
        <a:p>
          <a:r>
            <a:rPr lang="en-US" sz="1800" dirty="0" smtClean="0"/>
            <a:t>vhost-user </a:t>
          </a:r>
        </a:p>
      </dgm:t>
    </dgm:pt>
    <dgm:pt modelId="{92B66CB9-DDB8-44C5-97C7-3CCEEC84E75E}" type="parTrans" cxnId="{30BFABED-3FCB-4D17-8065-911E2048DDDD}">
      <dgm:prSet/>
      <dgm:spPr/>
      <dgm:t>
        <a:bodyPr/>
        <a:lstStyle/>
        <a:p>
          <a:endParaRPr lang="en-GB"/>
        </a:p>
      </dgm:t>
    </dgm:pt>
    <dgm:pt modelId="{71387AB2-625D-4313-BA19-C9441770D975}" type="sibTrans" cxnId="{30BFABED-3FCB-4D17-8065-911E2048DDDD}">
      <dgm:prSet/>
      <dgm:spPr/>
      <dgm:t>
        <a:bodyPr/>
        <a:lstStyle/>
        <a:p>
          <a:endParaRPr lang="en-GB"/>
        </a:p>
      </dgm:t>
    </dgm:pt>
    <dgm:pt modelId="{E1D166C4-C2B4-4F8A-A5C1-CBEEC8B31CA8}">
      <dgm:prSet custT="1"/>
      <dgm:spPr/>
      <dgm:t>
        <a:bodyPr/>
        <a:lstStyle/>
        <a:p>
          <a:pPr rtl="0"/>
          <a:r>
            <a:rPr lang="en-US" sz="1800" dirty="0" smtClean="0"/>
            <a:t>Library provided by DPDK</a:t>
          </a:r>
          <a:endParaRPr lang="en-US" sz="1800" dirty="0"/>
        </a:p>
      </dgm:t>
    </dgm:pt>
    <dgm:pt modelId="{299D8C41-A81E-45A3-8410-7B87444D22FA}" type="sibTrans" cxnId="{C1EB66D6-0035-4939-B03A-FC28B93F0E60}">
      <dgm:prSet/>
      <dgm:spPr/>
      <dgm:t>
        <a:bodyPr/>
        <a:lstStyle/>
        <a:p>
          <a:endParaRPr lang="en-US"/>
        </a:p>
      </dgm:t>
    </dgm:pt>
    <dgm:pt modelId="{1367971D-F35D-4EB0-9CBA-72BF391C3715}" type="parTrans" cxnId="{C1EB66D6-0035-4939-B03A-FC28B93F0E60}">
      <dgm:prSet/>
      <dgm:spPr/>
      <dgm:t>
        <a:bodyPr/>
        <a:lstStyle/>
        <a:p>
          <a:endParaRPr lang="en-US"/>
        </a:p>
      </dgm:t>
    </dgm:pt>
    <dgm:pt modelId="{DAA00154-1521-412E-8BB8-ADA46DF82022}">
      <dgm:prSet custT="1"/>
      <dgm:spPr/>
      <dgm:t>
        <a:bodyPr/>
        <a:lstStyle/>
        <a:p>
          <a:pPr rtl="0"/>
          <a:r>
            <a:rPr lang="en-IE" sz="2000" baseline="0" dirty="0" smtClean="0"/>
            <a:t>Performance</a:t>
          </a:r>
          <a:endParaRPr lang="en-US" sz="2000" dirty="0"/>
        </a:p>
      </dgm:t>
    </dgm:pt>
    <dgm:pt modelId="{90B38455-4F65-45EB-82AE-6010052251BD}" type="parTrans" cxnId="{32CFD48D-CED9-416F-B7B4-F2A8CFEA21BE}">
      <dgm:prSet/>
      <dgm:spPr/>
      <dgm:t>
        <a:bodyPr/>
        <a:lstStyle/>
        <a:p>
          <a:endParaRPr lang="en-GB"/>
        </a:p>
      </dgm:t>
    </dgm:pt>
    <dgm:pt modelId="{420C3EB9-9AB0-4D9A-9CFC-8CD979DBE977}" type="sibTrans" cxnId="{32CFD48D-CED9-416F-B7B4-F2A8CFEA21BE}">
      <dgm:prSet/>
      <dgm:spPr/>
      <dgm:t>
        <a:bodyPr/>
        <a:lstStyle/>
        <a:p>
          <a:endParaRPr lang="en-GB"/>
        </a:p>
      </dgm:t>
    </dgm:pt>
    <dgm:pt modelId="{52050FE9-84E3-4001-B880-6AB4295FC530}">
      <dgm:prSet/>
      <dgm:spPr/>
      <dgm:t>
        <a:bodyPr/>
        <a:lstStyle/>
        <a:p>
          <a:pPr rtl="0"/>
          <a:r>
            <a:rPr lang="en-US" dirty="0" smtClean="0"/>
            <a:t>zero copy</a:t>
          </a:r>
          <a:endParaRPr lang="en-US" dirty="0"/>
        </a:p>
      </dgm:t>
    </dgm:pt>
    <dgm:pt modelId="{EBBF2999-0E48-4102-97E1-E30AAAFF4A8F}" type="parTrans" cxnId="{75170F09-F7F5-4C91-99FC-E5AD115B5F63}">
      <dgm:prSet/>
      <dgm:spPr/>
      <dgm:t>
        <a:bodyPr/>
        <a:lstStyle/>
        <a:p>
          <a:endParaRPr lang="en-GB"/>
        </a:p>
      </dgm:t>
    </dgm:pt>
    <dgm:pt modelId="{11EB99DC-51C4-44DE-AAC5-24582D974260}" type="sibTrans" cxnId="{75170F09-F7F5-4C91-99FC-E5AD115B5F63}">
      <dgm:prSet/>
      <dgm:spPr/>
      <dgm:t>
        <a:bodyPr/>
        <a:lstStyle/>
        <a:p>
          <a:endParaRPr lang="en-GB"/>
        </a:p>
      </dgm:t>
    </dgm:pt>
    <dgm:pt modelId="{3A73F666-8BDF-4446-B400-F21D6FBFB9A8}">
      <dgm:prSet/>
      <dgm:spPr/>
      <dgm:t>
        <a:bodyPr/>
        <a:lstStyle/>
        <a:p>
          <a:r>
            <a:rPr lang="en-US" dirty="0" smtClean="0"/>
            <a:t>Merge-able buffers</a:t>
          </a:r>
        </a:p>
      </dgm:t>
    </dgm:pt>
    <dgm:pt modelId="{218B51C7-F336-4271-B1D8-963B785390EC}" type="parTrans" cxnId="{D86BF069-3F89-4B87-B04C-178157B6C571}">
      <dgm:prSet/>
      <dgm:spPr/>
      <dgm:t>
        <a:bodyPr/>
        <a:lstStyle/>
        <a:p>
          <a:endParaRPr lang="en-GB"/>
        </a:p>
      </dgm:t>
    </dgm:pt>
    <dgm:pt modelId="{93E077EA-7EFE-4608-9FCE-C6DFD4134924}" type="sibTrans" cxnId="{D86BF069-3F89-4B87-B04C-178157B6C571}">
      <dgm:prSet/>
      <dgm:spPr/>
      <dgm:t>
        <a:bodyPr/>
        <a:lstStyle/>
        <a:p>
          <a:endParaRPr lang="en-GB"/>
        </a:p>
      </dgm:t>
    </dgm:pt>
    <dgm:pt modelId="{F47DE59E-761F-4E04-861E-983A45337709}">
      <dgm:prSet custT="1"/>
      <dgm:spPr/>
      <dgm:t>
        <a:bodyPr/>
        <a:lstStyle/>
        <a:p>
          <a:pPr rtl="0"/>
          <a:r>
            <a:rPr lang="en-IE" sz="2000" baseline="0" dirty="0" smtClean="0"/>
            <a:t>Features</a:t>
          </a:r>
          <a:endParaRPr lang="en-US" sz="2000" dirty="0"/>
        </a:p>
      </dgm:t>
    </dgm:pt>
    <dgm:pt modelId="{2595B5D0-BC2C-449E-9A00-0EF4E33C0840}" type="parTrans" cxnId="{CB213787-60A5-4605-8EC1-3E0EEC6CF17B}">
      <dgm:prSet/>
      <dgm:spPr/>
      <dgm:t>
        <a:bodyPr/>
        <a:lstStyle/>
        <a:p>
          <a:endParaRPr lang="en-GB"/>
        </a:p>
      </dgm:t>
    </dgm:pt>
    <dgm:pt modelId="{B467176B-AAF5-4EE0-81C5-7CA76968180C}" type="sibTrans" cxnId="{CB213787-60A5-4605-8EC1-3E0EEC6CF17B}">
      <dgm:prSet/>
      <dgm:spPr/>
      <dgm:t>
        <a:bodyPr/>
        <a:lstStyle/>
        <a:p>
          <a:endParaRPr lang="en-GB"/>
        </a:p>
      </dgm:t>
    </dgm:pt>
    <dgm:pt modelId="{123E980E-9859-4E4F-A7D6-3A0368E0E91C}">
      <dgm:prSet/>
      <dgm:spPr/>
      <dgm:t>
        <a:bodyPr/>
        <a:lstStyle/>
        <a:p>
          <a:pPr rtl="0"/>
          <a:r>
            <a:rPr lang="en-US" dirty="0" smtClean="0"/>
            <a:t>virtio-net backend enhancements</a:t>
          </a:r>
          <a:endParaRPr lang="en-US" dirty="0"/>
        </a:p>
      </dgm:t>
    </dgm:pt>
    <dgm:pt modelId="{D3B82921-036E-4455-8F66-103FE539D34B}" type="parTrans" cxnId="{9598AC19-51B7-43FB-9827-9DA03E1210FF}">
      <dgm:prSet/>
      <dgm:spPr/>
      <dgm:t>
        <a:bodyPr/>
        <a:lstStyle/>
        <a:p>
          <a:endParaRPr lang="en-GB"/>
        </a:p>
      </dgm:t>
    </dgm:pt>
    <dgm:pt modelId="{4CA56748-E8B9-402B-98BA-742D17D0E85D}" type="sibTrans" cxnId="{9598AC19-51B7-43FB-9827-9DA03E1210FF}">
      <dgm:prSet/>
      <dgm:spPr/>
      <dgm:t>
        <a:bodyPr/>
        <a:lstStyle/>
        <a:p>
          <a:endParaRPr lang="en-GB"/>
        </a:p>
      </dgm:t>
    </dgm:pt>
    <dgm:pt modelId="{CA9BE1F5-2FA1-4240-A30C-CAC4DA0D27BE}" type="pres">
      <dgm:prSet presAssocID="{0DB39C9D-47A6-43B5-AF43-F46E5EA8DC15}" presName="Name0" presStyleCnt="0">
        <dgm:presLayoutVars>
          <dgm:dir/>
          <dgm:animLvl val="lvl"/>
          <dgm:resizeHandles val="exact"/>
        </dgm:presLayoutVars>
      </dgm:prSet>
      <dgm:spPr/>
      <dgm:t>
        <a:bodyPr/>
        <a:lstStyle/>
        <a:p>
          <a:endParaRPr lang="en-GB"/>
        </a:p>
      </dgm:t>
    </dgm:pt>
    <dgm:pt modelId="{CE2B5131-B7C4-426C-AF71-171824076B7B}" type="pres">
      <dgm:prSet presAssocID="{DAA00154-1521-412E-8BB8-ADA46DF82022}" presName="linNode" presStyleCnt="0"/>
      <dgm:spPr/>
    </dgm:pt>
    <dgm:pt modelId="{142500F1-C454-4BB4-8F48-E04B29C09915}" type="pres">
      <dgm:prSet presAssocID="{DAA00154-1521-412E-8BB8-ADA46DF82022}" presName="parentText" presStyleLbl="node1" presStyleIdx="0" presStyleCnt="4">
        <dgm:presLayoutVars>
          <dgm:chMax val="1"/>
          <dgm:bulletEnabled val="1"/>
        </dgm:presLayoutVars>
      </dgm:prSet>
      <dgm:spPr/>
      <dgm:t>
        <a:bodyPr/>
        <a:lstStyle/>
        <a:p>
          <a:endParaRPr lang="en-GB"/>
        </a:p>
      </dgm:t>
    </dgm:pt>
    <dgm:pt modelId="{299612FE-454C-469B-ACD2-402F1A14784A}" type="pres">
      <dgm:prSet presAssocID="{DAA00154-1521-412E-8BB8-ADA46DF82022}" presName="descendantText" presStyleLbl="alignAccFollowNode1" presStyleIdx="0" presStyleCnt="4">
        <dgm:presLayoutVars>
          <dgm:bulletEnabled val="1"/>
        </dgm:presLayoutVars>
      </dgm:prSet>
      <dgm:spPr/>
      <dgm:t>
        <a:bodyPr/>
        <a:lstStyle/>
        <a:p>
          <a:endParaRPr lang="en-GB"/>
        </a:p>
      </dgm:t>
    </dgm:pt>
    <dgm:pt modelId="{3AD05600-EC78-4483-AA4D-6629356F2012}" type="pres">
      <dgm:prSet presAssocID="{420C3EB9-9AB0-4D9A-9CFC-8CD979DBE977}" presName="sp" presStyleCnt="0"/>
      <dgm:spPr/>
    </dgm:pt>
    <dgm:pt modelId="{09A21535-07D9-42D3-A777-C17FF3147745}" type="pres">
      <dgm:prSet presAssocID="{F47DE59E-761F-4E04-861E-983A45337709}" presName="linNode" presStyleCnt="0"/>
      <dgm:spPr/>
    </dgm:pt>
    <dgm:pt modelId="{E44BC868-0B01-4D24-BECA-2B465ABBB782}" type="pres">
      <dgm:prSet presAssocID="{F47DE59E-761F-4E04-861E-983A45337709}" presName="parentText" presStyleLbl="node1" presStyleIdx="1" presStyleCnt="4">
        <dgm:presLayoutVars>
          <dgm:chMax val="1"/>
          <dgm:bulletEnabled val="1"/>
        </dgm:presLayoutVars>
      </dgm:prSet>
      <dgm:spPr/>
      <dgm:t>
        <a:bodyPr/>
        <a:lstStyle/>
        <a:p>
          <a:endParaRPr lang="en-GB"/>
        </a:p>
      </dgm:t>
    </dgm:pt>
    <dgm:pt modelId="{160452CA-BB4F-4B76-9651-C6E68B733080}" type="pres">
      <dgm:prSet presAssocID="{F47DE59E-761F-4E04-861E-983A45337709}" presName="descendantText" presStyleLbl="alignAccFollowNode1" presStyleIdx="1" presStyleCnt="4" custLinFactNeighborY="0">
        <dgm:presLayoutVars>
          <dgm:bulletEnabled val="1"/>
        </dgm:presLayoutVars>
      </dgm:prSet>
      <dgm:spPr/>
      <dgm:t>
        <a:bodyPr/>
        <a:lstStyle/>
        <a:p>
          <a:endParaRPr lang="en-GB"/>
        </a:p>
      </dgm:t>
    </dgm:pt>
    <dgm:pt modelId="{3B8E302E-440E-4485-BA3D-CF9A0E2C21E2}" type="pres">
      <dgm:prSet presAssocID="{B467176B-AAF5-4EE0-81C5-7CA76968180C}" presName="sp" presStyleCnt="0"/>
      <dgm:spPr/>
    </dgm:pt>
    <dgm:pt modelId="{A35D246F-E7AC-42D9-AD36-D0F8AB25572E}" type="pres">
      <dgm:prSet presAssocID="{9A4CC51C-9AFF-47F5-A6AC-0FFE60AEDF97}" presName="linNode" presStyleCnt="0"/>
      <dgm:spPr/>
    </dgm:pt>
    <dgm:pt modelId="{C74CB1FB-DDDC-44E7-9F4A-5CF45625EA94}" type="pres">
      <dgm:prSet presAssocID="{9A4CC51C-9AFF-47F5-A6AC-0FFE60AEDF97}" presName="parentText" presStyleLbl="node1" presStyleIdx="2" presStyleCnt="4">
        <dgm:presLayoutVars>
          <dgm:chMax val="1"/>
          <dgm:bulletEnabled val="1"/>
        </dgm:presLayoutVars>
      </dgm:prSet>
      <dgm:spPr/>
      <dgm:t>
        <a:bodyPr/>
        <a:lstStyle/>
        <a:p>
          <a:endParaRPr lang="en-US"/>
        </a:p>
      </dgm:t>
    </dgm:pt>
    <dgm:pt modelId="{E31CE655-02D2-4E6A-A5A2-6D9D54A551A2}" type="pres">
      <dgm:prSet presAssocID="{9A4CC51C-9AFF-47F5-A6AC-0FFE60AEDF97}" presName="descendantText" presStyleLbl="alignAccFollowNode1" presStyleIdx="2" presStyleCnt="4">
        <dgm:presLayoutVars>
          <dgm:bulletEnabled val="1"/>
        </dgm:presLayoutVars>
      </dgm:prSet>
      <dgm:spPr/>
      <dgm:t>
        <a:bodyPr/>
        <a:lstStyle/>
        <a:p>
          <a:endParaRPr lang="en-US"/>
        </a:p>
      </dgm:t>
    </dgm:pt>
    <dgm:pt modelId="{47F14361-6163-48FE-B4E6-2CE64E4D7983}" type="pres">
      <dgm:prSet presAssocID="{8E916885-0F14-4C65-A239-76619E8F029E}" presName="sp" presStyleCnt="0"/>
      <dgm:spPr/>
    </dgm:pt>
    <dgm:pt modelId="{7F1F2875-64EC-4FBF-A474-8A837EF6260A}" type="pres">
      <dgm:prSet presAssocID="{394BBCD7-2B87-48E0-9714-2E9E4FEDC00F}" presName="linNode" presStyleCnt="0"/>
      <dgm:spPr/>
    </dgm:pt>
    <dgm:pt modelId="{92CBE682-DD8B-43A7-A04B-839FE6635C65}" type="pres">
      <dgm:prSet presAssocID="{394BBCD7-2B87-48E0-9714-2E9E4FEDC00F}" presName="parentText" presStyleLbl="node1" presStyleIdx="3" presStyleCnt="4">
        <dgm:presLayoutVars>
          <dgm:chMax val="1"/>
          <dgm:bulletEnabled val="1"/>
        </dgm:presLayoutVars>
      </dgm:prSet>
      <dgm:spPr/>
      <dgm:t>
        <a:bodyPr/>
        <a:lstStyle/>
        <a:p>
          <a:endParaRPr lang="en-GB"/>
        </a:p>
      </dgm:t>
    </dgm:pt>
    <dgm:pt modelId="{10492473-192F-4004-9D4F-AF7AB1FE7220}" type="pres">
      <dgm:prSet presAssocID="{394BBCD7-2B87-48E0-9714-2E9E4FEDC00F}" presName="descendantText" presStyleLbl="alignAccFollowNode1" presStyleIdx="3" presStyleCnt="4">
        <dgm:presLayoutVars>
          <dgm:bulletEnabled val="1"/>
        </dgm:presLayoutVars>
      </dgm:prSet>
      <dgm:spPr/>
      <dgm:t>
        <a:bodyPr/>
        <a:lstStyle/>
        <a:p>
          <a:endParaRPr lang="en-GB"/>
        </a:p>
      </dgm:t>
    </dgm:pt>
  </dgm:ptLst>
  <dgm:cxnLst>
    <dgm:cxn modelId="{9598AC19-51B7-43FB-9827-9DA03E1210FF}" srcId="{F47DE59E-761F-4E04-861E-983A45337709}" destId="{123E980E-9859-4E4F-A7D6-3A0368E0E91C}" srcOrd="0" destOrd="0" parTransId="{D3B82921-036E-4455-8F66-103FE539D34B}" sibTransId="{4CA56748-E8B9-402B-98BA-742D17D0E85D}"/>
    <dgm:cxn modelId="{CC6CD5FA-F120-41EF-86E7-0FB8FA253764}" type="presOf" srcId="{DAA00154-1521-412E-8BB8-ADA46DF82022}" destId="{142500F1-C454-4BB4-8F48-E04B29C09915}" srcOrd="0" destOrd="0" presId="urn:microsoft.com/office/officeart/2005/8/layout/vList5"/>
    <dgm:cxn modelId="{D86BF069-3F89-4B87-B04C-178157B6C571}" srcId="{DAA00154-1521-412E-8BB8-ADA46DF82022}" destId="{3A73F666-8BDF-4446-B400-F21D6FBFB9A8}" srcOrd="1" destOrd="0" parTransId="{218B51C7-F336-4271-B1D8-963B785390EC}" sibTransId="{93E077EA-7EFE-4608-9FCE-C6DFD4134924}"/>
    <dgm:cxn modelId="{C1EB66D6-0035-4939-B03A-FC28B93F0E60}" srcId="{9A4CC51C-9AFF-47F5-A6AC-0FFE60AEDF97}" destId="{E1D166C4-C2B4-4F8A-A5C1-CBEEC8B31CA8}" srcOrd="0" destOrd="0" parTransId="{1367971D-F35D-4EB0-9CBA-72BF391C3715}" sibTransId="{299D8C41-A81E-45A3-8410-7B87444D22FA}"/>
    <dgm:cxn modelId="{DE637ADC-9D5C-4B06-9CAC-7E1A212C96A4}" srcId="{0DB39C9D-47A6-43B5-AF43-F46E5EA8DC15}" destId="{394BBCD7-2B87-48E0-9714-2E9E4FEDC00F}" srcOrd="3" destOrd="0" parTransId="{7C517D4F-5F58-45B3-97EA-E927D7A9E9B0}" sibTransId="{7741DD82-8671-41DD-8A8F-88AA55615CBA}"/>
    <dgm:cxn modelId="{32CFD48D-CED9-416F-B7B4-F2A8CFEA21BE}" srcId="{0DB39C9D-47A6-43B5-AF43-F46E5EA8DC15}" destId="{DAA00154-1521-412E-8BB8-ADA46DF82022}" srcOrd="0" destOrd="0" parTransId="{90B38455-4F65-45EB-82AE-6010052251BD}" sibTransId="{420C3EB9-9AB0-4D9A-9CFC-8CD979DBE977}"/>
    <dgm:cxn modelId="{46AC7422-67FE-4A87-AE69-C96CC7621B7C}" type="presOf" srcId="{9A4CC51C-9AFF-47F5-A6AC-0FFE60AEDF97}" destId="{C74CB1FB-DDDC-44E7-9F4A-5CF45625EA94}" srcOrd="0" destOrd="0" presId="urn:microsoft.com/office/officeart/2005/8/layout/vList5"/>
    <dgm:cxn modelId="{30BFABED-3FCB-4D17-8065-911E2048DDDD}" srcId="{394BBCD7-2B87-48E0-9714-2E9E4FEDC00F}" destId="{E6CF78EB-E823-4229-ACE7-8A4A3A5C9FD6}" srcOrd="0" destOrd="0" parTransId="{92B66CB9-DDB8-44C5-97C7-3CCEEC84E75E}" sibTransId="{71387AB2-625D-4313-BA19-C9441770D975}"/>
    <dgm:cxn modelId="{5195C8D7-B914-43C8-961F-93DA782DD6CA}" type="presOf" srcId="{52050FE9-84E3-4001-B880-6AB4295FC530}" destId="{299612FE-454C-469B-ACD2-402F1A14784A}" srcOrd="0" destOrd="0" presId="urn:microsoft.com/office/officeart/2005/8/layout/vList5"/>
    <dgm:cxn modelId="{BFEF91EE-E553-4AAE-8D17-6F88A5E57BD8}" type="presOf" srcId="{123E980E-9859-4E4F-A7D6-3A0368E0E91C}" destId="{160452CA-BB4F-4B76-9651-C6E68B733080}" srcOrd="0" destOrd="0" presId="urn:microsoft.com/office/officeart/2005/8/layout/vList5"/>
    <dgm:cxn modelId="{C81F15A3-5EA6-46DB-9C30-34E2C3496326}" type="presOf" srcId="{394BBCD7-2B87-48E0-9714-2E9E4FEDC00F}" destId="{92CBE682-DD8B-43A7-A04B-839FE6635C65}" srcOrd="0" destOrd="0" presId="urn:microsoft.com/office/officeart/2005/8/layout/vList5"/>
    <dgm:cxn modelId="{D64C550C-85E1-4260-9DA6-F34525762620}" type="presOf" srcId="{3A73F666-8BDF-4446-B400-F21D6FBFB9A8}" destId="{299612FE-454C-469B-ACD2-402F1A14784A}" srcOrd="0" destOrd="1" presId="urn:microsoft.com/office/officeart/2005/8/layout/vList5"/>
    <dgm:cxn modelId="{09AE4468-D7B3-4E3F-8979-35C68386DF0E}" type="presOf" srcId="{E6CF78EB-E823-4229-ACE7-8A4A3A5C9FD6}" destId="{10492473-192F-4004-9D4F-AF7AB1FE7220}" srcOrd="0" destOrd="0" presId="urn:microsoft.com/office/officeart/2005/8/layout/vList5"/>
    <dgm:cxn modelId="{AE883EE7-6B2B-443E-BAE9-88F636718631}" type="presOf" srcId="{F47DE59E-761F-4E04-861E-983A45337709}" destId="{E44BC868-0B01-4D24-BECA-2B465ABBB782}" srcOrd="0" destOrd="0" presId="urn:microsoft.com/office/officeart/2005/8/layout/vList5"/>
    <dgm:cxn modelId="{6D6DDFBC-5799-4F8E-B452-0D8408104E3D}" srcId="{0DB39C9D-47A6-43B5-AF43-F46E5EA8DC15}" destId="{9A4CC51C-9AFF-47F5-A6AC-0FFE60AEDF97}" srcOrd="2" destOrd="0" parTransId="{E433B60E-C27B-408A-82CF-3D676F47ADF5}" sibTransId="{8E916885-0F14-4C65-A239-76619E8F029E}"/>
    <dgm:cxn modelId="{75170F09-F7F5-4C91-99FC-E5AD115B5F63}" srcId="{DAA00154-1521-412E-8BB8-ADA46DF82022}" destId="{52050FE9-84E3-4001-B880-6AB4295FC530}" srcOrd="0" destOrd="0" parTransId="{EBBF2999-0E48-4102-97E1-E30AAAFF4A8F}" sibTransId="{11EB99DC-51C4-44DE-AAC5-24582D974260}"/>
    <dgm:cxn modelId="{CB213787-60A5-4605-8EC1-3E0EEC6CF17B}" srcId="{0DB39C9D-47A6-43B5-AF43-F46E5EA8DC15}" destId="{F47DE59E-761F-4E04-861E-983A45337709}" srcOrd="1" destOrd="0" parTransId="{2595B5D0-BC2C-449E-9A00-0EF4E33C0840}" sibTransId="{B467176B-AAF5-4EE0-81C5-7CA76968180C}"/>
    <dgm:cxn modelId="{0DFAC4E2-EF8E-419C-A8BF-8E42F2D5F830}" type="presOf" srcId="{0DB39C9D-47A6-43B5-AF43-F46E5EA8DC15}" destId="{CA9BE1F5-2FA1-4240-A30C-CAC4DA0D27BE}" srcOrd="0" destOrd="0" presId="urn:microsoft.com/office/officeart/2005/8/layout/vList5"/>
    <dgm:cxn modelId="{A777B05D-F357-4BAE-ABDF-02D83A008BF1}" type="presOf" srcId="{E1D166C4-C2B4-4F8A-A5C1-CBEEC8B31CA8}" destId="{E31CE655-02D2-4E6A-A5A2-6D9D54A551A2}" srcOrd="0" destOrd="0" presId="urn:microsoft.com/office/officeart/2005/8/layout/vList5"/>
    <dgm:cxn modelId="{E8B3A192-C1B5-49E9-A89A-D25D1B57D5B0}" type="presParOf" srcId="{CA9BE1F5-2FA1-4240-A30C-CAC4DA0D27BE}" destId="{CE2B5131-B7C4-426C-AF71-171824076B7B}" srcOrd="0" destOrd="0" presId="urn:microsoft.com/office/officeart/2005/8/layout/vList5"/>
    <dgm:cxn modelId="{7D3870C1-0590-4BC0-A590-659FFDD18DCB}" type="presParOf" srcId="{CE2B5131-B7C4-426C-AF71-171824076B7B}" destId="{142500F1-C454-4BB4-8F48-E04B29C09915}" srcOrd="0" destOrd="0" presId="urn:microsoft.com/office/officeart/2005/8/layout/vList5"/>
    <dgm:cxn modelId="{92553B8B-15E6-4461-8B48-CF4D2FE64171}" type="presParOf" srcId="{CE2B5131-B7C4-426C-AF71-171824076B7B}" destId="{299612FE-454C-469B-ACD2-402F1A14784A}" srcOrd="1" destOrd="0" presId="urn:microsoft.com/office/officeart/2005/8/layout/vList5"/>
    <dgm:cxn modelId="{02992038-81F6-4A93-BF55-54972D72983B}" type="presParOf" srcId="{CA9BE1F5-2FA1-4240-A30C-CAC4DA0D27BE}" destId="{3AD05600-EC78-4483-AA4D-6629356F2012}" srcOrd="1" destOrd="0" presId="urn:microsoft.com/office/officeart/2005/8/layout/vList5"/>
    <dgm:cxn modelId="{162A29CF-C441-4D7F-995B-E0CCFB841F23}" type="presParOf" srcId="{CA9BE1F5-2FA1-4240-A30C-CAC4DA0D27BE}" destId="{09A21535-07D9-42D3-A777-C17FF3147745}" srcOrd="2" destOrd="0" presId="urn:microsoft.com/office/officeart/2005/8/layout/vList5"/>
    <dgm:cxn modelId="{DE42BD84-D770-4122-AE66-D8C3AAD2DA1F}" type="presParOf" srcId="{09A21535-07D9-42D3-A777-C17FF3147745}" destId="{E44BC868-0B01-4D24-BECA-2B465ABBB782}" srcOrd="0" destOrd="0" presId="urn:microsoft.com/office/officeart/2005/8/layout/vList5"/>
    <dgm:cxn modelId="{40061A4E-5434-474C-A697-3E9E14D43BF7}" type="presParOf" srcId="{09A21535-07D9-42D3-A777-C17FF3147745}" destId="{160452CA-BB4F-4B76-9651-C6E68B733080}" srcOrd="1" destOrd="0" presId="urn:microsoft.com/office/officeart/2005/8/layout/vList5"/>
    <dgm:cxn modelId="{DF061AE5-AB5C-4F07-83C8-F32FD888C288}" type="presParOf" srcId="{CA9BE1F5-2FA1-4240-A30C-CAC4DA0D27BE}" destId="{3B8E302E-440E-4485-BA3D-CF9A0E2C21E2}" srcOrd="3" destOrd="0" presId="urn:microsoft.com/office/officeart/2005/8/layout/vList5"/>
    <dgm:cxn modelId="{6D4E0BE0-122C-4E08-94D9-83BCC9230C07}" type="presParOf" srcId="{CA9BE1F5-2FA1-4240-A30C-CAC4DA0D27BE}" destId="{A35D246F-E7AC-42D9-AD36-D0F8AB25572E}" srcOrd="4" destOrd="0" presId="urn:microsoft.com/office/officeart/2005/8/layout/vList5"/>
    <dgm:cxn modelId="{2BD0EF53-F154-4D1B-BF50-7D67FEAC633B}" type="presParOf" srcId="{A35D246F-E7AC-42D9-AD36-D0F8AB25572E}" destId="{C74CB1FB-DDDC-44E7-9F4A-5CF45625EA94}" srcOrd="0" destOrd="0" presId="urn:microsoft.com/office/officeart/2005/8/layout/vList5"/>
    <dgm:cxn modelId="{E972332A-697E-4C85-88AC-AEE12D7A7DC6}" type="presParOf" srcId="{A35D246F-E7AC-42D9-AD36-D0F8AB25572E}" destId="{E31CE655-02D2-4E6A-A5A2-6D9D54A551A2}" srcOrd="1" destOrd="0" presId="urn:microsoft.com/office/officeart/2005/8/layout/vList5"/>
    <dgm:cxn modelId="{1FD36382-7975-4A3C-B175-B34B54032491}" type="presParOf" srcId="{CA9BE1F5-2FA1-4240-A30C-CAC4DA0D27BE}" destId="{47F14361-6163-48FE-B4E6-2CE64E4D7983}" srcOrd="5" destOrd="0" presId="urn:microsoft.com/office/officeart/2005/8/layout/vList5"/>
    <dgm:cxn modelId="{609ADB7B-1914-4312-8DA1-1C27D0D0FFB3}" type="presParOf" srcId="{CA9BE1F5-2FA1-4240-A30C-CAC4DA0D27BE}" destId="{7F1F2875-64EC-4FBF-A474-8A837EF6260A}" srcOrd="6" destOrd="0" presId="urn:microsoft.com/office/officeart/2005/8/layout/vList5"/>
    <dgm:cxn modelId="{C7035172-DE85-4333-A70A-5841B7C84074}" type="presParOf" srcId="{7F1F2875-64EC-4FBF-A474-8A837EF6260A}" destId="{92CBE682-DD8B-43A7-A04B-839FE6635C65}" srcOrd="0" destOrd="0" presId="urn:microsoft.com/office/officeart/2005/8/layout/vList5"/>
    <dgm:cxn modelId="{086EA627-6DFC-4A6D-9854-E7AE96E2037B}" type="presParOf" srcId="{7F1F2875-64EC-4FBF-A474-8A837EF6260A}" destId="{10492473-192F-4004-9D4F-AF7AB1FE7220}"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77EDB9D-9F53-4C71-B50A-73DCE0B0B4B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0D02733-D394-4081-A214-03B898F312C1}">
      <dgm:prSet custT="1"/>
      <dgm:spPr/>
      <dgm:t>
        <a:bodyPr/>
        <a:lstStyle/>
        <a:p>
          <a:pPr rtl="0"/>
          <a:r>
            <a:rPr lang="en-IE" sz="2000" b="0" baseline="0" dirty="0" smtClean="0"/>
            <a:t>Performance</a:t>
          </a:r>
          <a:endParaRPr lang="en-US" sz="2000" dirty="0"/>
        </a:p>
      </dgm:t>
    </dgm:pt>
    <dgm:pt modelId="{2E1C925B-36B9-4AD3-8275-4B6900EF145A}" type="parTrans" cxnId="{6DDE9DF2-2C57-4B35-A238-8BB48C0B46E4}">
      <dgm:prSet/>
      <dgm:spPr/>
      <dgm:t>
        <a:bodyPr/>
        <a:lstStyle/>
        <a:p>
          <a:endParaRPr lang="en-US"/>
        </a:p>
      </dgm:t>
    </dgm:pt>
    <dgm:pt modelId="{0026258E-3CE2-49A1-BA0C-A16459F48302}" type="sibTrans" cxnId="{6DDE9DF2-2C57-4B35-A238-8BB48C0B46E4}">
      <dgm:prSet/>
      <dgm:spPr/>
      <dgm:t>
        <a:bodyPr/>
        <a:lstStyle/>
        <a:p>
          <a:endParaRPr lang="en-US"/>
        </a:p>
      </dgm:t>
    </dgm:pt>
    <dgm:pt modelId="{21E8C0F4-B0B6-41CC-B39F-85F7698237E8}">
      <dgm:prSet custT="1"/>
      <dgm:spPr/>
      <dgm:t>
        <a:bodyPr/>
        <a:lstStyle/>
        <a:p>
          <a:pPr rtl="0"/>
          <a:r>
            <a:rPr lang="en-GB" sz="1800" dirty="0" smtClean="0"/>
            <a:t>Less copies and context switches.</a:t>
          </a:r>
          <a:endParaRPr lang="en-US" sz="1800" dirty="0"/>
        </a:p>
      </dgm:t>
    </dgm:pt>
    <dgm:pt modelId="{0AF6F78A-7B2E-4E78-ACFE-2AAAB9216777}" type="parTrans" cxnId="{4AB79819-3655-431C-8751-E373D001B6BB}">
      <dgm:prSet/>
      <dgm:spPr/>
      <dgm:t>
        <a:bodyPr/>
        <a:lstStyle/>
        <a:p>
          <a:endParaRPr lang="en-US"/>
        </a:p>
      </dgm:t>
    </dgm:pt>
    <dgm:pt modelId="{32838AAC-6665-4E95-9BA9-60CD3C33F15A}" type="sibTrans" cxnId="{4AB79819-3655-431C-8751-E373D001B6BB}">
      <dgm:prSet/>
      <dgm:spPr/>
      <dgm:t>
        <a:bodyPr/>
        <a:lstStyle/>
        <a:p>
          <a:endParaRPr lang="en-US"/>
        </a:p>
      </dgm:t>
    </dgm:pt>
    <dgm:pt modelId="{4F2C0B82-B23A-485D-BC39-E59DEDFC5B4B}">
      <dgm:prSet custT="1"/>
      <dgm:spPr/>
      <dgm:t>
        <a:bodyPr/>
        <a:lstStyle/>
        <a:p>
          <a:pPr rtl="0"/>
          <a:r>
            <a:rPr lang="en-IE" sz="2000" b="0" baseline="0" dirty="0" smtClean="0"/>
            <a:t>Security</a:t>
          </a:r>
          <a:endParaRPr lang="en-US" sz="2000" dirty="0"/>
        </a:p>
      </dgm:t>
    </dgm:pt>
    <dgm:pt modelId="{2C900F58-C692-48A9-9204-3CA30C99D6EF}" type="parTrans" cxnId="{EECE4A04-3177-4B4B-BDD1-9C4342E17326}">
      <dgm:prSet/>
      <dgm:spPr/>
      <dgm:t>
        <a:bodyPr/>
        <a:lstStyle/>
        <a:p>
          <a:endParaRPr lang="en-US"/>
        </a:p>
      </dgm:t>
    </dgm:pt>
    <dgm:pt modelId="{A3D730D0-8447-4875-A1FA-258796CF5885}" type="sibTrans" cxnId="{EECE4A04-3177-4B4B-BDD1-9C4342E17326}">
      <dgm:prSet/>
      <dgm:spPr/>
      <dgm:t>
        <a:bodyPr/>
        <a:lstStyle/>
        <a:p>
          <a:endParaRPr lang="en-US"/>
        </a:p>
      </dgm:t>
    </dgm:pt>
    <dgm:pt modelId="{78A0AB3D-5F8E-4268-8425-699858A98B4B}">
      <dgm:prSet custT="1"/>
      <dgm:spPr/>
      <dgm:t>
        <a:bodyPr/>
        <a:lstStyle/>
        <a:p>
          <a:pPr rtl="0"/>
          <a:r>
            <a:rPr lang="en-GB" sz="1800" dirty="0" smtClean="0"/>
            <a:t>Virtqueues</a:t>
          </a:r>
          <a:r>
            <a:rPr lang="en-GB" sz="1800" baseline="0" dirty="0" smtClean="0"/>
            <a:t> mapped to vswitchd address space.</a:t>
          </a:r>
          <a:endParaRPr lang="en-US" sz="1800" dirty="0"/>
        </a:p>
      </dgm:t>
    </dgm:pt>
    <dgm:pt modelId="{09F036BA-E819-4DD0-9B82-23F11658C2B1}" type="parTrans" cxnId="{005F9E91-5FBC-4737-87FF-B57C65C534BD}">
      <dgm:prSet/>
      <dgm:spPr/>
      <dgm:t>
        <a:bodyPr/>
        <a:lstStyle/>
        <a:p>
          <a:endParaRPr lang="en-US"/>
        </a:p>
      </dgm:t>
    </dgm:pt>
    <dgm:pt modelId="{7DA9B66E-0FBC-4493-B302-09CCE819031A}" type="sibTrans" cxnId="{005F9E91-5FBC-4737-87FF-B57C65C534BD}">
      <dgm:prSet/>
      <dgm:spPr/>
      <dgm:t>
        <a:bodyPr/>
        <a:lstStyle/>
        <a:p>
          <a:endParaRPr lang="en-US"/>
        </a:p>
      </dgm:t>
    </dgm:pt>
    <dgm:pt modelId="{AABE10B0-7BC8-4192-8531-382FC40ABFCE}">
      <dgm:prSet custT="1"/>
      <dgm:spPr/>
      <dgm:t>
        <a:bodyPr/>
        <a:lstStyle/>
        <a:p>
          <a:pPr rtl="0"/>
          <a:r>
            <a:rPr lang="en-IE" sz="2000" b="0" baseline="0" dirty="0" smtClean="0"/>
            <a:t>Live Migration</a:t>
          </a:r>
          <a:endParaRPr lang="en-US" sz="2000" dirty="0"/>
        </a:p>
      </dgm:t>
    </dgm:pt>
    <dgm:pt modelId="{5DFA1CE7-6CD0-4258-AFDE-398C0FEBE5B6}" type="parTrans" cxnId="{97DADB5E-482E-4C58-A12B-3ECD33E221A0}">
      <dgm:prSet/>
      <dgm:spPr/>
      <dgm:t>
        <a:bodyPr/>
        <a:lstStyle/>
        <a:p>
          <a:endParaRPr lang="en-US"/>
        </a:p>
      </dgm:t>
    </dgm:pt>
    <dgm:pt modelId="{EE926177-CBBC-4B5C-BF18-88FE2E5901BF}" type="sibTrans" cxnId="{97DADB5E-482E-4C58-A12B-3ECD33E221A0}">
      <dgm:prSet/>
      <dgm:spPr/>
      <dgm:t>
        <a:bodyPr/>
        <a:lstStyle/>
        <a:p>
          <a:endParaRPr lang="en-US"/>
        </a:p>
      </dgm:t>
    </dgm:pt>
    <dgm:pt modelId="{90519F2F-4035-4138-8C3A-3CFC05AE8BF3}">
      <dgm:prSet custT="1"/>
      <dgm:spPr/>
      <dgm:t>
        <a:bodyPr/>
        <a:lstStyle/>
        <a:p>
          <a:pPr rtl="0"/>
          <a:r>
            <a:rPr lang="en-GB" sz="1800" dirty="0" smtClean="0"/>
            <a:t>Solution exists.</a:t>
          </a:r>
          <a:endParaRPr lang="en-US" sz="1800" dirty="0"/>
        </a:p>
      </dgm:t>
    </dgm:pt>
    <dgm:pt modelId="{44A16617-31E4-405D-A35D-7F7980CD0E32}" type="parTrans" cxnId="{9BC1A0A1-2DB1-4BC9-B092-0F43E50DA001}">
      <dgm:prSet/>
      <dgm:spPr/>
      <dgm:t>
        <a:bodyPr/>
        <a:lstStyle/>
        <a:p>
          <a:endParaRPr lang="en-US"/>
        </a:p>
      </dgm:t>
    </dgm:pt>
    <dgm:pt modelId="{2B1993D0-8C19-4CAB-A718-76B61BD71B94}" type="sibTrans" cxnId="{9BC1A0A1-2DB1-4BC9-B092-0F43E50DA001}">
      <dgm:prSet/>
      <dgm:spPr/>
      <dgm:t>
        <a:bodyPr/>
        <a:lstStyle/>
        <a:p>
          <a:endParaRPr lang="en-US"/>
        </a:p>
      </dgm:t>
    </dgm:pt>
    <dgm:pt modelId="{85867575-6625-4FBB-A831-4D02CB9483A9}">
      <dgm:prSet custT="1"/>
      <dgm:spPr/>
      <dgm:t>
        <a:bodyPr/>
        <a:lstStyle/>
        <a:p>
          <a:pPr rtl="0"/>
          <a:r>
            <a:rPr lang="en-IE" sz="2000" b="0" dirty="0" smtClean="0"/>
            <a:t>Compatibility</a:t>
          </a:r>
          <a:endParaRPr lang="en-US" sz="2000" dirty="0"/>
        </a:p>
      </dgm:t>
    </dgm:pt>
    <dgm:pt modelId="{1D1845C5-C8A6-4042-A167-2A59FFF6233F}" type="parTrans" cxnId="{10CF3521-23C9-463F-8E5E-F2EF3ACBF225}">
      <dgm:prSet/>
      <dgm:spPr/>
      <dgm:t>
        <a:bodyPr/>
        <a:lstStyle/>
        <a:p>
          <a:endParaRPr lang="en-US"/>
        </a:p>
      </dgm:t>
    </dgm:pt>
    <dgm:pt modelId="{F111D982-22A0-47DC-861E-5D267295A646}" type="sibTrans" cxnId="{10CF3521-23C9-463F-8E5E-F2EF3ACBF225}">
      <dgm:prSet/>
      <dgm:spPr/>
      <dgm:t>
        <a:bodyPr/>
        <a:lstStyle/>
        <a:p>
          <a:endParaRPr lang="en-US"/>
        </a:p>
      </dgm:t>
    </dgm:pt>
    <dgm:pt modelId="{051DD90B-DF9C-4EF0-82E3-7077148A85C7}">
      <dgm:prSet custT="1"/>
      <dgm:spPr/>
      <dgm:t>
        <a:bodyPr/>
        <a:lstStyle/>
        <a:p>
          <a:pPr rtl="0"/>
          <a:r>
            <a:rPr lang="en-IE" sz="1800" b="0" dirty="0" smtClean="0"/>
            <a:t>DPDK guest application</a:t>
          </a:r>
          <a:endParaRPr lang="en-US" sz="1800" dirty="0"/>
        </a:p>
      </dgm:t>
    </dgm:pt>
    <dgm:pt modelId="{B2218016-822B-4A52-865D-5DE6B4BD2DEC}" type="parTrans" cxnId="{7535C247-1352-414C-AA62-4AEAF9F0B86C}">
      <dgm:prSet/>
      <dgm:spPr/>
      <dgm:t>
        <a:bodyPr/>
        <a:lstStyle/>
        <a:p>
          <a:endParaRPr lang="en-US"/>
        </a:p>
      </dgm:t>
    </dgm:pt>
    <dgm:pt modelId="{87F16D4C-A615-4876-BB05-05BF9712ACC9}" type="sibTrans" cxnId="{7535C247-1352-414C-AA62-4AEAF9F0B86C}">
      <dgm:prSet/>
      <dgm:spPr/>
      <dgm:t>
        <a:bodyPr/>
        <a:lstStyle/>
        <a:p>
          <a:endParaRPr lang="en-US"/>
        </a:p>
      </dgm:t>
    </dgm:pt>
    <dgm:pt modelId="{DB65EE85-0627-40E6-8AEC-5465C1F86C4C}">
      <dgm:prSet custT="1"/>
      <dgm:spPr/>
      <dgm:t>
        <a:bodyPr/>
        <a:lstStyle/>
        <a:p>
          <a:pPr rtl="0"/>
          <a:r>
            <a:rPr lang="en-US" sz="1800" dirty="0" smtClean="0"/>
            <a:t>Virtio-net</a:t>
          </a:r>
          <a:endParaRPr lang="en-US" sz="1800" dirty="0"/>
        </a:p>
      </dgm:t>
    </dgm:pt>
    <dgm:pt modelId="{EB149AD8-3B5C-4D6E-9A6F-DB88B7B15390}" type="parTrans" cxnId="{B76296FC-47F6-44A7-AE0E-EE3C67756456}">
      <dgm:prSet/>
      <dgm:spPr/>
      <dgm:t>
        <a:bodyPr/>
        <a:lstStyle/>
        <a:p>
          <a:endParaRPr lang="en-GB"/>
        </a:p>
      </dgm:t>
    </dgm:pt>
    <dgm:pt modelId="{009B1A78-B435-42BC-A999-A827C76A355B}" type="sibTrans" cxnId="{B76296FC-47F6-44A7-AE0E-EE3C67756456}">
      <dgm:prSet/>
      <dgm:spPr/>
      <dgm:t>
        <a:bodyPr/>
        <a:lstStyle/>
        <a:p>
          <a:endParaRPr lang="en-GB"/>
        </a:p>
      </dgm:t>
    </dgm:pt>
    <dgm:pt modelId="{E4B1DE41-F90A-4A24-A6DC-430E2A66A915}" type="pres">
      <dgm:prSet presAssocID="{A77EDB9D-9F53-4C71-B50A-73DCE0B0B4B8}" presName="Name0" presStyleCnt="0">
        <dgm:presLayoutVars>
          <dgm:dir/>
          <dgm:animLvl val="lvl"/>
          <dgm:resizeHandles val="exact"/>
        </dgm:presLayoutVars>
      </dgm:prSet>
      <dgm:spPr/>
      <dgm:t>
        <a:bodyPr/>
        <a:lstStyle/>
        <a:p>
          <a:endParaRPr lang="en-GB"/>
        </a:p>
      </dgm:t>
    </dgm:pt>
    <dgm:pt modelId="{FFC2B304-3F25-4B2B-AC75-44F5121BC58F}" type="pres">
      <dgm:prSet presAssocID="{C0D02733-D394-4081-A214-03B898F312C1}" presName="linNode" presStyleCnt="0"/>
      <dgm:spPr/>
    </dgm:pt>
    <dgm:pt modelId="{789151B3-1687-4206-B0F6-3E1B786D059C}" type="pres">
      <dgm:prSet presAssocID="{C0D02733-D394-4081-A214-03B898F312C1}" presName="parentText" presStyleLbl="node1" presStyleIdx="0" presStyleCnt="4">
        <dgm:presLayoutVars>
          <dgm:chMax val="1"/>
          <dgm:bulletEnabled val="1"/>
        </dgm:presLayoutVars>
      </dgm:prSet>
      <dgm:spPr/>
      <dgm:t>
        <a:bodyPr/>
        <a:lstStyle/>
        <a:p>
          <a:endParaRPr lang="en-GB"/>
        </a:p>
      </dgm:t>
    </dgm:pt>
    <dgm:pt modelId="{EBA7B01B-7706-4D1A-9154-F3B6D7330BA7}" type="pres">
      <dgm:prSet presAssocID="{C0D02733-D394-4081-A214-03B898F312C1}" presName="descendantText" presStyleLbl="alignAccFollowNode1" presStyleIdx="0" presStyleCnt="4">
        <dgm:presLayoutVars>
          <dgm:bulletEnabled val="1"/>
        </dgm:presLayoutVars>
      </dgm:prSet>
      <dgm:spPr/>
      <dgm:t>
        <a:bodyPr/>
        <a:lstStyle/>
        <a:p>
          <a:endParaRPr lang="en-GB"/>
        </a:p>
      </dgm:t>
    </dgm:pt>
    <dgm:pt modelId="{8634F12B-809C-48B9-BA25-5D44D213A414}" type="pres">
      <dgm:prSet presAssocID="{0026258E-3CE2-49A1-BA0C-A16459F48302}" presName="sp" presStyleCnt="0"/>
      <dgm:spPr/>
    </dgm:pt>
    <dgm:pt modelId="{4CCC8971-BA7A-41CC-B071-252A2396B56F}" type="pres">
      <dgm:prSet presAssocID="{4F2C0B82-B23A-485D-BC39-E59DEDFC5B4B}" presName="linNode" presStyleCnt="0"/>
      <dgm:spPr/>
    </dgm:pt>
    <dgm:pt modelId="{27D10107-784E-4AC8-9F65-10188BC4D126}" type="pres">
      <dgm:prSet presAssocID="{4F2C0B82-B23A-485D-BC39-E59DEDFC5B4B}" presName="parentText" presStyleLbl="node1" presStyleIdx="1" presStyleCnt="4">
        <dgm:presLayoutVars>
          <dgm:chMax val="1"/>
          <dgm:bulletEnabled val="1"/>
        </dgm:presLayoutVars>
      </dgm:prSet>
      <dgm:spPr/>
      <dgm:t>
        <a:bodyPr/>
        <a:lstStyle/>
        <a:p>
          <a:endParaRPr lang="en-GB"/>
        </a:p>
      </dgm:t>
    </dgm:pt>
    <dgm:pt modelId="{8CE1E7C0-8787-45F0-AABB-BA4C37195731}" type="pres">
      <dgm:prSet presAssocID="{4F2C0B82-B23A-485D-BC39-E59DEDFC5B4B}" presName="descendantText" presStyleLbl="alignAccFollowNode1" presStyleIdx="1" presStyleCnt="4">
        <dgm:presLayoutVars>
          <dgm:bulletEnabled val="1"/>
        </dgm:presLayoutVars>
      </dgm:prSet>
      <dgm:spPr/>
      <dgm:t>
        <a:bodyPr/>
        <a:lstStyle/>
        <a:p>
          <a:endParaRPr lang="en-GB"/>
        </a:p>
      </dgm:t>
    </dgm:pt>
    <dgm:pt modelId="{EF8E3F73-DC77-4CB3-ABE7-D063072D2E2C}" type="pres">
      <dgm:prSet presAssocID="{A3D730D0-8447-4875-A1FA-258796CF5885}" presName="sp" presStyleCnt="0"/>
      <dgm:spPr/>
    </dgm:pt>
    <dgm:pt modelId="{2103957A-4D66-482C-882B-88F790E5006E}" type="pres">
      <dgm:prSet presAssocID="{AABE10B0-7BC8-4192-8531-382FC40ABFCE}" presName="linNode" presStyleCnt="0"/>
      <dgm:spPr/>
    </dgm:pt>
    <dgm:pt modelId="{56D18632-D345-46E4-B629-D8286EA2F665}" type="pres">
      <dgm:prSet presAssocID="{AABE10B0-7BC8-4192-8531-382FC40ABFCE}" presName="parentText" presStyleLbl="node1" presStyleIdx="2" presStyleCnt="4">
        <dgm:presLayoutVars>
          <dgm:chMax val="1"/>
          <dgm:bulletEnabled val="1"/>
        </dgm:presLayoutVars>
      </dgm:prSet>
      <dgm:spPr/>
      <dgm:t>
        <a:bodyPr/>
        <a:lstStyle/>
        <a:p>
          <a:endParaRPr lang="en-GB"/>
        </a:p>
      </dgm:t>
    </dgm:pt>
    <dgm:pt modelId="{3E7D5D19-C0EE-48DF-927F-889AE23110D2}" type="pres">
      <dgm:prSet presAssocID="{AABE10B0-7BC8-4192-8531-382FC40ABFCE}" presName="descendantText" presStyleLbl="alignAccFollowNode1" presStyleIdx="2" presStyleCnt="4">
        <dgm:presLayoutVars>
          <dgm:bulletEnabled val="1"/>
        </dgm:presLayoutVars>
      </dgm:prSet>
      <dgm:spPr/>
      <dgm:t>
        <a:bodyPr/>
        <a:lstStyle/>
        <a:p>
          <a:endParaRPr lang="en-GB"/>
        </a:p>
      </dgm:t>
    </dgm:pt>
    <dgm:pt modelId="{61FCB559-8724-43F5-962E-47B37BB50B6F}" type="pres">
      <dgm:prSet presAssocID="{EE926177-CBBC-4B5C-BF18-88FE2E5901BF}" presName="sp" presStyleCnt="0"/>
      <dgm:spPr/>
    </dgm:pt>
    <dgm:pt modelId="{C0247218-D289-418A-969B-E4809772DD6E}" type="pres">
      <dgm:prSet presAssocID="{85867575-6625-4FBB-A831-4D02CB9483A9}" presName="linNode" presStyleCnt="0"/>
      <dgm:spPr/>
    </dgm:pt>
    <dgm:pt modelId="{DE378BBD-FFDB-4710-B32C-65704EC818D7}" type="pres">
      <dgm:prSet presAssocID="{85867575-6625-4FBB-A831-4D02CB9483A9}" presName="parentText" presStyleLbl="node1" presStyleIdx="3" presStyleCnt="4">
        <dgm:presLayoutVars>
          <dgm:chMax val="1"/>
          <dgm:bulletEnabled val="1"/>
        </dgm:presLayoutVars>
      </dgm:prSet>
      <dgm:spPr/>
      <dgm:t>
        <a:bodyPr/>
        <a:lstStyle/>
        <a:p>
          <a:endParaRPr lang="en-GB"/>
        </a:p>
      </dgm:t>
    </dgm:pt>
    <dgm:pt modelId="{0DC98917-FB63-4166-904C-F5A51015470E}" type="pres">
      <dgm:prSet presAssocID="{85867575-6625-4FBB-A831-4D02CB9483A9}" presName="descendantText" presStyleLbl="alignAccFollowNode1" presStyleIdx="3" presStyleCnt="4">
        <dgm:presLayoutVars>
          <dgm:bulletEnabled val="1"/>
        </dgm:presLayoutVars>
      </dgm:prSet>
      <dgm:spPr/>
      <dgm:t>
        <a:bodyPr/>
        <a:lstStyle/>
        <a:p>
          <a:endParaRPr lang="en-GB"/>
        </a:p>
      </dgm:t>
    </dgm:pt>
  </dgm:ptLst>
  <dgm:cxnLst>
    <dgm:cxn modelId="{6C922433-2CE6-4227-A7A9-D44D416F625F}" type="presOf" srcId="{A77EDB9D-9F53-4C71-B50A-73DCE0B0B4B8}" destId="{E4B1DE41-F90A-4A24-A6DC-430E2A66A915}" srcOrd="0" destOrd="0" presId="urn:microsoft.com/office/officeart/2005/8/layout/vList5"/>
    <dgm:cxn modelId="{C01B03BC-1570-44C1-B768-AD1AB05664F2}" type="presOf" srcId="{4F2C0B82-B23A-485D-BC39-E59DEDFC5B4B}" destId="{27D10107-784E-4AC8-9F65-10188BC4D126}" srcOrd="0" destOrd="0" presId="urn:microsoft.com/office/officeart/2005/8/layout/vList5"/>
    <dgm:cxn modelId="{CC2793B8-680D-4DE0-AC9D-A104A999010E}" type="presOf" srcId="{85867575-6625-4FBB-A831-4D02CB9483A9}" destId="{DE378BBD-FFDB-4710-B32C-65704EC818D7}" srcOrd="0" destOrd="0" presId="urn:microsoft.com/office/officeart/2005/8/layout/vList5"/>
    <dgm:cxn modelId="{97DADB5E-482E-4C58-A12B-3ECD33E221A0}" srcId="{A77EDB9D-9F53-4C71-B50A-73DCE0B0B4B8}" destId="{AABE10B0-7BC8-4192-8531-382FC40ABFCE}" srcOrd="2" destOrd="0" parTransId="{5DFA1CE7-6CD0-4258-AFDE-398C0FEBE5B6}" sibTransId="{EE926177-CBBC-4B5C-BF18-88FE2E5901BF}"/>
    <dgm:cxn modelId="{77FD3D48-7E71-4EAB-90F9-361DAB344638}" type="presOf" srcId="{90519F2F-4035-4138-8C3A-3CFC05AE8BF3}" destId="{3E7D5D19-C0EE-48DF-927F-889AE23110D2}" srcOrd="0" destOrd="0" presId="urn:microsoft.com/office/officeart/2005/8/layout/vList5"/>
    <dgm:cxn modelId="{CB8DE2C2-FDC9-4D92-B031-D3908757E3DC}" type="presOf" srcId="{051DD90B-DF9C-4EF0-82E3-7077148A85C7}" destId="{0DC98917-FB63-4166-904C-F5A51015470E}" srcOrd="0" destOrd="0" presId="urn:microsoft.com/office/officeart/2005/8/layout/vList5"/>
    <dgm:cxn modelId="{9BC1A0A1-2DB1-4BC9-B092-0F43E50DA001}" srcId="{AABE10B0-7BC8-4192-8531-382FC40ABFCE}" destId="{90519F2F-4035-4138-8C3A-3CFC05AE8BF3}" srcOrd="0" destOrd="0" parTransId="{44A16617-31E4-405D-A35D-7F7980CD0E32}" sibTransId="{2B1993D0-8C19-4CAB-A718-76B61BD71B94}"/>
    <dgm:cxn modelId="{A87D7191-32DF-4F36-A9C0-44D73774D33C}" type="presOf" srcId="{DB65EE85-0627-40E6-8AEC-5465C1F86C4C}" destId="{0DC98917-FB63-4166-904C-F5A51015470E}" srcOrd="0" destOrd="1" presId="urn:microsoft.com/office/officeart/2005/8/layout/vList5"/>
    <dgm:cxn modelId="{EECE4A04-3177-4B4B-BDD1-9C4342E17326}" srcId="{A77EDB9D-9F53-4C71-B50A-73DCE0B0B4B8}" destId="{4F2C0B82-B23A-485D-BC39-E59DEDFC5B4B}" srcOrd="1" destOrd="0" parTransId="{2C900F58-C692-48A9-9204-3CA30C99D6EF}" sibTransId="{A3D730D0-8447-4875-A1FA-258796CF5885}"/>
    <dgm:cxn modelId="{10CF3521-23C9-463F-8E5E-F2EF3ACBF225}" srcId="{A77EDB9D-9F53-4C71-B50A-73DCE0B0B4B8}" destId="{85867575-6625-4FBB-A831-4D02CB9483A9}" srcOrd="3" destOrd="0" parTransId="{1D1845C5-C8A6-4042-A167-2A59FFF6233F}" sibTransId="{F111D982-22A0-47DC-861E-5D267295A646}"/>
    <dgm:cxn modelId="{BB7EA189-D9D8-465C-94F2-2CA9C96B5488}" type="presOf" srcId="{78A0AB3D-5F8E-4268-8425-699858A98B4B}" destId="{8CE1E7C0-8787-45F0-AABB-BA4C37195731}" srcOrd="0" destOrd="0" presId="urn:microsoft.com/office/officeart/2005/8/layout/vList5"/>
    <dgm:cxn modelId="{6DDE9DF2-2C57-4B35-A238-8BB48C0B46E4}" srcId="{A77EDB9D-9F53-4C71-B50A-73DCE0B0B4B8}" destId="{C0D02733-D394-4081-A214-03B898F312C1}" srcOrd="0" destOrd="0" parTransId="{2E1C925B-36B9-4AD3-8275-4B6900EF145A}" sibTransId="{0026258E-3CE2-49A1-BA0C-A16459F48302}"/>
    <dgm:cxn modelId="{F7769A7C-DFF8-43B3-8368-14E930ECC2F5}" type="presOf" srcId="{21E8C0F4-B0B6-41CC-B39F-85F7698237E8}" destId="{EBA7B01B-7706-4D1A-9154-F3B6D7330BA7}" srcOrd="0" destOrd="0" presId="urn:microsoft.com/office/officeart/2005/8/layout/vList5"/>
    <dgm:cxn modelId="{4AB79819-3655-431C-8751-E373D001B6BB}" srcId="{C0D02733-D394-4081-A214-03B898F312C1}" destId="{21E8C0F4-B0B6-41CC-B39F-85F7698237E8}" srcOrd="0" destOrd="0" parTransId="{0AF6F78A-7B2E-4E78-ACFE-2AAAB9216777}" sibTransId="{32838AAC-6665-4E95-9BA9-60CD3C33F15A}"/>
    <dgm:cxn modelId="{7535C247-1352-414C-AA62-4AEAF9F0B86C}" srcId="{85867575-6625-4FBB-A831-4D02CB9483A9}" destId="{051DD90B-DF9C-4EF0-82E3-7077148A85C7}" srcOrd="0" destOrd="0" parTransId="{B2218016-822B-4A52-865D-5DE6B4BD2DEC}" sibTransId="{87F16D4C-A615-4876-BB05-05BF9712ACC9}"/>
    <dgm:cxn modelId="{005F9E91-5FBC-4737-87FF-B57C65C534BD}" srcId="{4F2C0B82-B23A-485D-BC39-E59DEDFC5B4B}" destId="{78A0AB3D-5F8E-4268-8425-699858A98B4B}" srcOrd="0" destOrd="0" parTransId="{09F036BA-E819-4DD0-9B82-23F11658C2B1}" sibTransId="{7DA9B66E-0FBC-4493-B302-09CCE819031A}"/>
    <dgm:cxn modelId="{148EEA65-888E-4EE2-920F-413563C5F331}" type="presOf" srcId="{C0D02733-D394-4081-A214-03B898F312C1}" destId="{789151B3-1687-4206-B0F6-3E1B786D059C}" srcOrd="0" destOrd="0" presId="urn:microsoft.com/office/officeart/2005/8/layout/vList5"/>
    <dgm:cxn modelId="{B7F54B74-08BA-49DB-B198-C899A063B829}" type="presOf" srcId="{AABE10B0-7BC8-4192-8531-382FC40ABFCE}" destId="{56D18632-D345-46E4-B629-D8286EA2F665}" srcOrd="0" destOrd="0" presId="urn:microsoft.com/office/officeart/2005/8/layout/vList5"/>
    <dgm:cxn modelId="{B76296FC-47F6-44A7-AE0E-EE3C67756456}" srcId="{85867575-6625-4FBB-A831-4D02CB9483A9}" destId="{DB65EE85-0627-40E6-8AEC-5465C1F86C4C}" srcOrd="1" destOrd="0" parTransId="{EB149AD8-3B5C-4D6E-9A6F-DB88B7B15390}" sibTransId="{009B1A78-B435-42BC-A999-A827C76A355B}"/>
    <dgm:cxn modelId="{CB23B5EC-F597-40F5-B391-67D052D82582}" type="presParOf" srcId="{E4B1DE41-F90A-4A24-A6DC-430E2A66A915}" destId="{FFC2B304-3F25-4B2B-AC75-44F5121BC58F}" srcOrd="0" destOrd="0" presId="urn:microsoft.com/office/officeart/2005/8/layout/vList5"/>
    <dgm:cxn modelId="{A9BDE50C-19A4-4A57-B884-0F454D7199CB}" type="presParOf" srcId="{FFC2B304-3F25-4B2B-AC75-44F5121BC58F}" destId="{789151B3-1687-4206-B0F6-3E1B786D059C}" srcOrd="0" destOrd="0" presId="urn:microsoft.com/office/officeart/2005/8/layout/vList5"/>
    <dgm:cxn modelId="{3DFB0BB2-DE98-4A3D-8934-2162B27B4DE5}" type="presParOf" srcId="{FFC2B304-3F25-4B2B-AC75-44F5121BC58F}" destId="{EBA7B01B-7706-4D1A-9154-F3B6D7330BA7}" srcOrd="1" destOrd="0" presId="urn:microsoft.com/office/officeart/2005/8/layout/vList5"/>
    <dgm:cxn modelId="{1C4E1D79-E94D-4CF2-9356-C2F7865DA740}" type="presParOf" srcId="{E4B1DE41-F90A-4A24-A6DC-430E2A66A915}" destId="{8634F12B-809C-48B9-BA25-5D44D213A414}" srcOrd="1" destOrd="0" presId="urn:microsoft.com/office/officeart/2005/8/layout/vList5"/>
    <dgm:cxn modelId="{4B0E54E2-56D3-4247-BD8E-78290DBFA293}" type="presParOf" srcId="{E4B1DE41-F90A-4A24-A6DC-430E2A66A915}" destId="{4CCC8971-BA7A-41CC-B071-252A2396B56F}" srcOrd="2" destOrd="0" presId="urn:microsoft.com/office/officeart/2005/8/layout/vList5"/>
    <dgm:cxn modelId="{1D5966EE-376F-4374-B16F-B777AE2327B5}" type="presParOf" srcId="{4CCC8971-BA7A-41CC-B071-252A2396B56F}" destId="{27D10107-784E-4AC8-9F65-10188BC4D126}" srcOrd="0" destOrd="0" presId="urn:microsoft.com/office/officeart/2005/8/layout/vList5"/>
    <dgm:cxn modelId="{D6AB1683-F332-4750-BAE8-CF4527169C7C}" type="presParOf" srcId="{4CCC8971-BA7A-41CC-B071-252A2396B56F}" destId="{8CE1E7C0-8787-45F0-AABB-BA4C37195731}" srcOrd="1" destOrd="0" presId="urn:microsoft.com/office/officeart/2005/8/layout/vList5"/>
    <dgm:cxn modelId="{C5A9EE1E-27D4-495D-B4CB-137FC8737403}" type="presParOf" srcId="{E4B1DE41-F90A-4A24-A6DC-430E2A66A915}" destId="{EF8E3F73-DC77-4CB3-ABE7-D063072D2E2C}" srcOrd="3" destOrd="0" presId="urn:microsoft.com/office/officeart/2005/8/layout/vList5"/>
    <dgm:cxn modelId="{8F020295-451C-4121-B6CB-A05874F3B1C1}" type="presParOf" srcId="{E4B1DE41-F90A-4A24-A6DC-430E2A66A915}" destId="{2103957A-4D66-482C-882B-88F790E5006E}" srcOrd="4" destOrd="0" presId="urn:microsoft.com/office/officeart/2005/8/layout/vList5"/>
    <dgm:cxn modelId="{19869A97-D5EB-429D-A27E-9AD53F3C0B77}" type="presParOf" srcId="{2103957A-4D66-482C-882B-88F790E5006E}" destId="{56D18632-D345-46E4-B629-D8286EA2F665}" srcOrd="0" destOrd="0" presId="urn:microsoft.com/office/officeart/2005/8/layout/vList5"/>
    <dgm:cxn modelId="{D4FFDB3A-036A-44AD-8EB3-90CE1215019D}" type="presParOf" srcId="{2103957A-4D66-482C-882B-88F790E5006E}" destId="{3E7D5D19-C0EE-48DF-927F-889AE23110D2}" srcOrd="1" destOrd="0" presId="urn:microsoft.com/office/officeart/2005/8/layout/vList5"/>
    <dgm:cxn modelId="{C0F90650-9A51-43DA-B058-C0FF45A4FFAC}" type="presParOf" srcId="{E4B1DE41-F90A-4A24-A6DC-430E2A66A915}" destId="{61FCB559-8724-43F5-962E-47B37BB50B6F}" srcOrd="5" destOrd="0" presId="urn:microsoft.com/office/officeart/2005/8/layout/vList5"/>
    <dgm:cxn modelId="{F790201A-7744-4052-ABD8-DFC8E1F24F87}" type="presParOf" srcId="{E4B1DE41-F90A-4A24-A6DC-430E2A66A915}" destId="{C0247218-D289-418A-969B-E4809772DD6E}" srcOrd="6" destOrd="0" presId="urn:microsoft.com/office/officeart/2005/8/layout/vList5"/>
    <dgm:cxn modelId="{0BD40BEF-DEBA-41E9-A99E-27E6D6887336}" type="presParOf" srcId="{C0247218-D289-418A-969B-E4809772DD6E}" destId="{DE378BBD-FFDB-4710-B32C-65704EC818D7}" srcOrd="0" destOrd="0" presId="urn:microsoft.com/office/officeart/2005/8/layout/vList5"/>
    <dgm:cxn modelId="{C4E7EA35-B8AE-4CFA-A217-364365C57A76}" type="presParOf" srcId="{C0247218-D289-418A-969B-E4809772DD6E}" destId="{0DC98917-FB63-4166-904C-F5A51015470E}" srcOrd="1" destOrd="0" presId="urn:microsoft.com/office/officeart/2005/8/layout/vList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15D7D95-1E64-4574-BD77-ED5054EF8E7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F50CF455-7C1C-48D4-91FD-EDE8AB9110A0}">
      <dgm:prSet/>
      <dgm:spPr/>
      <dgm:t>
        <a:bodyPr/>
        <a:lstStyle/>
        <a:p>
          <a:pPr rtl="0"/>
          <a:r>
            <a:rPr lang="en-GB" b="0" i="0" baseline="0" dirty="0" smtClean="0"/>
            <a:t>Use Case 1</a:t>
          </a:r>
          <a:endParaRPr lang="en-US" dirty="0"/>
        </a:p>
      </dgm:t>
    </dgm:pt>
    <dgm:pt modelId="{7234DB23-415E-4130-8E37-049A9161446E}" type="parTrans" cxnId="{E6B19461-4151-42F8-AEDF-BFC096DECDAC}">
      <dgm:prSet/>
      <dgm:spPr/>
      <dgm:t>
        <a:bodyPr/>
        <a:lstStyle/>
        <a:p>
          <a:endParaRPr lang="en-US"/>
        </a:p>
      </dgm:t>
    </dgm:pt>
    <dgm:pt modelId="{E89C663B-166B-448F-A51C-23C3FBA7D01C}" type="sibTrans" cxnId="{E6B19461-4151-42F8-AEDF-BFC096DECDAC}">
      <dgm:prSet/>
      <dgm:spPr/>
      <dgm:t>
        <a:bodyPr/>
        <a:lstStyle/>
        <a:p>
          <a:endParaRPr lang="en-US"/>
        </a:p>
      </dgm:t>
    </dgm:pt>
    <dgm:pt modelId="{1210E0EF-F744-45B3-8123-E46943C5CBD9}">
      <dgm:prSet/>
      <dgm:spPr/>
      <dgm:t>
        <a:bodyPr/>
        <a:lstStyle/>
        <a:p>
          <a:pPr rtl="0"/>
          <a:r>
            <a:rPr lang="en-GB" b="0" i="0" baseline="0" dirty="0" smtClean="0"/>
            <a:t>Trusted Guests</a:t>
          </a:r>
          <a:endParaRPr lang="en-US" dirty="0"/>
        </a:p>
      </dgm:t>
    </dgm:pt>
    <dgm:pt modelId="{9C8D94B3-3352-42E0-8A1E-C3E22CFEF77C}" type="parTrans" cxnId="{156428B9-BBDE-4F01-A46B-619C9D3C58E5}">
      <dgm:prSet/>
      <dgm:spPr/>
      <dgm:t>
        <a:bodyPr/>
        <a:lstStyle/>
        <a:p>
          <a:endParaRPr lang="en-US"/>
        </a:p>
      </dgm:t>
    </dgm:pt>
    <dgm:pt modelId="{8592E1F3-B8CA-49D3-8989-1BF97B3C1716}" type="sibTrans" cxnId="{156428B9-BBDE-4F01-A46B-619C9D3C58E5}">
      <dgm:prSet/>
      <dgm:spPr/>
      <dgm:t>
        <a:bodyPr/>
        <a:lstStyle/>
        <a:p>
          <a:endParaRPr lang="en-US"/>
        </a:p>
      </dgm:t>
    </dgm:pt>
    <dgm:pt modelId="{242C13D1-71BA-402E-B53A-A1C09F7B929F}">
      <dgm:prSet/>
      <dgm:spPr/>
      <dgm:t>
        <a:bodyPr/>
        <a:lstStyle/>
        <a:p>
          <a:pPr rtl="0"/>
          <a:r>
            <a:rPr lang="en-GB" b="0" i="0" baseline="0" dirty="0" smtClean="0"/>
            <a:t>DPDK VNF</a:t>
          </a:r>
          <a:endParaRPr lang="en-US" dirty="0"/>
        </a:p>
      </dgm:t>
    </dgm:pt>
    <dgm:pt modelId="{348E647A-248D-40F4-9EC7-256629DC3784}" type="parTrans" cxnId="{035C26A0-B793-4ED7-ACDF-BAC75B0134FF}">
      <dgm:prSet/>
      <dgm:spPr/>
      <dgm:t>
        <a:bodyPr/>
        <a:lstStyle/>
        <a:p>
          <a:endParaRPr lang="en-US"/>
        </a:p>
      </dgm:t>
    </dgm:pt>
    <dgm:pt modelId="{43326521-B7CC-4F08-B133-F9C1C3721772}" type="sibTrans" cxnId="{035C26A0-B793-4ED7-ACDF-BAC75B0134FF}">
      <dgm:prSet/>
      <dgm:spPr/>
      <dgm:t>
        <a:bodyPr/>
        <a:lstStyle/>
        <a:p>
          <a:endParaRPr lang="en-US"/>
        </a:p>
      </dgm:t>
    </dgm:pt>
    <dgm:pt modelId="{1C48F135-B08F-453E-B45B-69ADF9030BA3}">
      <dgm:prSet/>
      <dgm:spPr/>
      <dgm:t>
        <a:bodyPr/>
        <a:lstStyle/>
        <a:p>
          <a:pPr rtl="0"/>
          <a:r>
            <a:rPr lang="en-GB" b="0" i="0" baseline="0" dirty="0" smtClean="0"/>
            <a:t>Use Case 2</a:t>
          </a:r>
          <a:endParaRPr lang="en-US" dirty="0"/>
        </a:p>
      </dgm:t>
    </dgm:pt>
    <dgm:pt modelId="{4FE92500-881C-4904-BE14-4C061C091578}" type="parTrans" cxnId="{29FDFFF8-1712-4E85-B6CB-9C2EDB033D48}">
      <dgm:prSet/>
      <dgm:spPr/>
      <dgm:t>
        <a:bodyPr/>
        <a:lstStyle/>
        <a:p>
          <a:endParaRPr lang="en-US"/>
        </a:p>
      </dgm:t>
    </dgm:pt>
    <dgm:pt modelId="{168C8D8E-722B-4CFC-A2F2-B692732EE6E3}" type="sibTrans" cxnId="{29FDFFF8-1712-4E85-B6CB-9C2EDB033D48}">
      <dgm:prSet/>
      <dgm:spPr/>
      <dgm:t>
        <a:bodyPr/>
        <a:lstStyle/>
        <a:p>
          <a:endParaRPr lang="en-US"/>
        </a:p>
      </dgm:t>
    </dgm:pt>
    <dgm:pt modelId="{C4D829A3-46AF-4036-9379-D9CA57D2E0D6}">
      <dgm:prSet/>
      <dgm:spPr/>
      <dgm:t>
        <a:bodyPr/>
        <a:lstStyle/>
        <a:p>
          <a:pPr rtl="0"/>
          <a:r>
            <a:rPr lang="en-GB" b="0" i="0" baseline="0" dirty="0" smtClean="0"/>
            <a:t>Untrusted Guests</a:t>
          </a:r>
          <a:endParaRPr lang="en-US" dirty="0"/>
        </a:p>
      </dgm:t>
    </dgm:pt>
    <dgm:pt modelId="{3C17F795-CD54-4872-A98F-9A56B21DB48E}" type="parTrans" cxnId="{1EADDE99-1C6D-4A58-9562-B19489C24D1F}">
      <dgm:prSet/>
      <dgm:spPr/>
      <dgm:t>
        <a:bodyPr/>
        <a:lstStyle/>
        <a:p>
          <a:endParaRPr lang="en-US"/>
        </a:p>
      </dgm:t>
    </dgm:pt>
    <dgm:pt modelId="{3EA4318E-531C-44F8-ADF7-A5AD0E2183EF}" type="sibTrans" cxnId="{1EADDE99-1C6D-4A58-9562-B19489C24D1F}">
      <dgm:prSet/>
      <dgm:spPr/>
      <dgm:t>
        <a:bodyPr/>
        <a:lstStyle/>
        <a:p>
          <a:endParaRPr lang="en-US"/>
        </a:p>
      </dgm:t>
    </dgm:pt>
    <dgm:pt modelId="{30ADA260-6908-4E4A-8382-6B7CC3D2B3F7}">
      <dgm:prSet/>
      <dgm:spPr/>
      <dgm:t>
        <a:bodyPr/>
        <a:lstStyle/>
        <a:p>
          <a:pPr rtl="0"/>
          <a:r>
            <a:rPr lang="en-GB" b="0" i="0" baseline="0" dirty="0" smtClean="0"/>
            <a:t>DPDK &amp; Virtio-net VNFs </a:t>
          </a:r>
          <a:endParaRPr lang="en-US" dirty="0"/>
        </a:p>
      </dgm:t>
    </dgm:pt>
    <dgm:pt modelId="{4BE9473D-B09B-4457-A3F3-9ED00C95C90F}" type="parTrans" cxnId="{A7E84722-EE12-4748-8FC5-2C9E9811CFDD}">
      <dgm:prSet/>
      <dgm:spPr/>
      <dgm:t>
        <a:bodyPr/>
        <a:lstStyle/>
        <a:p>
          <a:endParaRPr lang="en-US"/>
        </a:p>
      </dgm:t>
    </dgm:pt>
    <dgm:pt modelId="{CD4D2967-3B95-4A41-9183-15C9C8152F0F}" type="sibTrans" cxnId="{A7E84722-EE12-4748-8FC5-2C9E9811CFDD}">
      <dgm:prSet/>
      <dgm:spPr/>
      <dgm:t>
        <a:bodyPr/>
        <a:lstStyle/>
        <a:p>
          <a:endParaRPr lang="en-US"/>
        </a:p>
      </dgm:t>
    </dgm:pt>
    <dgm:pt modelId="{3BDB1368-3D26-4F10-A203-D66DB96D1B64}">
      <dgm:prSet/>
      <dgm:spPr/>
      <dgm:t>
        <a:bodyPr/>
        <a:lstStyle/>
        <a:p>
          <a:pPr rtl="0"/>
          <a:r>
            <a:rPr lang="en-GB" b="0" i="0" baseline="0" dirty="0" smtClean="0"/>
            <a:t>Live migration</a:t>
          </a:r>
          <a:endParaRPr lang="en-US" dirty="0"/>
        </a:p>
      </dgm:t>
    </dgm:pt>
    <dgm:pt modelId="{DECDC787-ECF0-445D-AF60-CE2232F4567E}" type="parTrans" cxnId="{19597CE7-6A0A-41C2-BF1E-E3C4C36FB6DA}">
      <dgm:prSet/>
      <dgm:spPr/>
      <dgm:t>
        <a:bodyPr/>
        <a:lstStyle/>
        <a:p>
          <a:endParaRPr lang="en-US"/>
        </a:p>
      </dgm:t>
    </dgm:pt>
    <dgm:pt modelId="{3A2E7066-9CA2-4D8F-862B-69D1D4797AB6}" type="sibTrans" cxnId="{19597CE7-6A0A-41C2-BF1E-E3C4C36FB6DA}">
      <dgm:prSet/>
      <dgm:spPr/>
      <dgm:t>
        <a:bodyPr/>
        <a:lstStyle/>
        <a:p>
          <a:endParaRPr lang="en-US"/>
        </a:p>
      </dgm:t>
    </dgm:pt>
    <dgm:pt modelId="{A3AFF793-0344-4BC0-AB02-7C7823B67EB6}">
      <dgm:prSet/>
      <dgm:spPr/>
      <dgm:t>
        <a:bodyPr/>
        <a:lstStyle/>
        <a:p>
          <a:pPr rtl="0"/>
          <a:r>
            <a:rPr lang="en-GB" b="0" i="0" baseline="0" dirty="0" smtClean="0"/>
            <a:t>No live migration</a:t>
          </a:r>
          <a:endParaRPr lang="en-US" dirty="0"/>
        </a:p>
      </dgm:t>
    </dgm:pt>
    <dgm:pt modelId="{E1F9365E-666E-4EDE-ACB9-3AB493297E56}" type="parTrans" cxnId="{A9EC84F9-E888-4A0B-91D3-99131BD4CC5B}">
      <dgm:prSet/>
      <dgm:spPr/>
      <dgm:t>
        <a:bodyPr/>
        <a:lstStyle/>
        <a:p>
          <a:endParaRPr lang="en-US"/>
        </a:p>
      </dgm:t>
    </dgm:pt>
    <dgm:pt modelId="{0D7CD91B-E8D4-4EA8-9468-97E30066B432}" type="sibTrans" cxnId="{A9EC84F9-E888-4A0B-91D3-99131BD4CC5B}">
      <dgm:prSet/>
      <dgm:spPr/>
      <dgm:t>
        <a:bodyPr/>
        <a:lstStyle/>
        <a:p>
          <a:endParaRPr lang="en-US"/>
        </a:p>
      </dgm:t>
    </dgm:pt>
    <dgm:pt modelId="{C2B3FDA2-86C8-4E18-A796-2803409F358F}">
      <dgm:prSet/>
      <dgm:spPr/>
      <dgm:t>
        <a:bodyPr/>
        <a:lstStyle/>
        <a:p>
          <a:pPr rtl="0"/>
          <a:r>
            <a:rPr lang="en-IE" dirty="0" smtClean="0"/>
            <a:t>Highest performance</a:t>
          </a:r>
          <a:endParaRPr lang="en-US" dirty="0"/>
        </a:p>
      </dgm:t>
    </dgm:pt>
    <dgm:pt modelId="{AA18A639-0438-4A61-A599-CD7F46415385}" type="parTrans" cxnId="{A6F3C352-8556-4E71-A078-536CC9731C90}">
      <dgm:prSet/>
      <dgm:spPr/>
      <dgm:t>
        <a:bodyPr/>
        <a:lstStyle/>
        <a:p>
          <a:endParaRPr lang="en-US"/>
        </a:p>
      </dgm:t>
    </dgm:pt>
    <dgm:pt modelId="{9128F627-8453-4D48-A4E5-355BD88A0D28}" type="sibTrans" cxnId="{A6F3C352-8556-4E71-A078-536CC9731C90}">
      <dgm:prSet/>
      <dgm:spPr/>
      <dgm:t>
        <a:bodyPr/>
        <a:lstStyle/>
        <a:p>
          <a:endParaRPr lang="en-US"/>
        </a:p>
      </dgm:t>
    </dgm:pt>
    <dgm:pt modelId="{FB3D35AD-ED81-498E-88FD-E3216C10376F}">
      <dgm:prSet/>
      <dgm:spPr/>
      <dgm:t>
        <a:bodyPr/>
        <a:lstStyle/>
        <a:p>
          <a:pPr rtl="0"/>
          <a:r>
            <a:rPr lang="en-IE" dirty="0" smtClean="0"/>
            <a:t>Accelerated performance</a:t>
          </a:r>
          <a:endParaRPr lang="en-US" dirty="0"/>
        </a:p>
      </dgm:t>
    </dgm:pt>
    <dgm:pt modelId="{C8BC19BD-11E0-4BAE-80CC-A11529EA1856}" type="parTrans" cxnId="{BBD17B9A-5C2E-4215-9B75-0608B4DA8DE3}">
      <dgm:prSet/>
      <dgm:spPr/>
      <dgm:t>
        <a:bodyPr/>
        <a:lstStyle/>
        <a:p>
          <a:endParaRPr lang="en-US"/>
        </a:p>
      </dgm:t>
    </dgm:pt>
    <dgm:pt modelId="{92D9F651-E3B4-4838-AB5B-18A971CAB0CF}" type="sibTrans" cxnId="{BBD17B9A-5C2E-4215-9B75-0608B4DA8DE3}">
      <dgm:prSet/>
      <dgm:spPr/>
      <dgm:t>
        <a:bodyPr/>
        <a:lstStyle/>
        <a:p>
          <a:endParaRPr lang="en-US"/>
        </a:p>
      </dgm:t>
    </dgm:pt>
    <dgm:pt modelId="{DE57CF11-80E4-4A2F-ADA5-15C05C288A3B}" type="pres">
      <dgm:prSet presAssocID="{115D7D95-1E64-4574-BD77-ED5054EF8E7F}" presName="Name0" presStyleCnt="0">
        <dgm:presLayoutVars>
          <dgm:chPref val="3"/>
          <dgm:dir/>
          <dgm:animLvl val="lvl"/>
          <dgm:resizeHandles/>
        </dgm:presLayoutVars>
      </dgm:prSet>
      <dgm:spPr/>
      <dgm:t>
        <a:bodyPr/>
        <a:lstStyle/>
        <a:p>
          <a:endParaRPr lang="en-US"/>
        </a:p>
      </dgm:t>
    </dgm:pt>
    <dgm:pt modelId="{5744C87E-4E07-4FE9-A868-F61F8C4F1F6D}" type="pres">
      <dgm:prSet presAssocID="{F50CF455-7C1C-48D4-91FD-EDE8AB9110A0}" presName="horFlow" presStyleCnt="0"/>
      <dgm:spPr/>
    </dgm:pt>
    <dgm:pt modelId="{298DCD83-3141-4BA9-B619-D5FCD086348C}" type="pres">
      <dgm:prSet presAssocID="{F50CF455-7C1C-48D4-91FD-EDE8AB9110A0}" presName="bigChev" presStyleLbl="node1" presStyleIdx="0" presStyleCnt="2"/>
      <dgm:spPr/>
      <dgm:t>
        <a:bodyPr/>
        <a:lstStyle/>
        <a:p>
          <a:endParaRPr lang="en-US"/>
        </a:p>
      </dgm:t>
    </dgm:pt>
    <dgm:pt modelId="{6D84483A-48EF-43D8-9B83-FE745018391B}" type="pres">
      <dgm:prSet presAssocID="{AA18A639-0438-4A61-A599-CD7F46415385}" presName="parTrans" presStyleCnt="0"/>
      <dgm:spPr/>
    </dgm:pt>
    <dgm:pt modelId="{AF34020A-B122-4B1A-81C6-18972B974DB4}" type="pres">
      <dgm:prSet presAssocID="{C2B3FDA2-86C8-4E18-A796-2803409F358F}" presName="node" presStyleLbl="alignAccFollowNode1" presStyleIdx="0" presStyleCnt="8">
        <dgm:presLayoutVars>
          <dgm:bulletEnabled val="1"/>
        </dgm:presLayoutVars>
      </dgm:prSet>
      <dgm:spPr/>
      <dgm:t>
        <a:bodyPr/>
        <a:lstStyle/>
        <a:p>
          <a:endParaRPr lang="en-US"/>
        </a:p>
      </dgm:t>
    </dgm:pt>
    <dgm:pt modelId="{7DBDB857-1E72-484F-A5CC-05C9EA94F0AD}" type="pres">
      <dgm:prSet presAssocID="{9128F627-8453-4D48-A4E5-355BD88A0D28}" presName="sibTrans" presStyleCnt="0"/>
      <dgm:spPr/>
    </dgm:pt>
    <dgm:pt modelId="{F709A3D8-74BA-4EFC-999C-8792E8D9476D}" type="pres">
      <dgm:prSet presAssocID="{1210E0EF-F744-45B3-8123-E46943C5CBD9}" presName="node" presStyleLbl="alignAccFollowNode1" presStyleIdx="1" presStyleCnt="8">
        <dgm:presLayoutVars>
          <dgm:bulletEnabled val="1"/>
        </dgm:presLayoutVars>
      </dgm:prSet>
      <dgm:spPr/>
      <dgm:t>
        <a:bodyPr/>
        <a:lstStyle/>
        <a:p>
          <a:endParaRPr lang="en-US"/>
        </a:p>
      </dgm:t>
    </dgm:pt>
    <dgm:pt modelId="{E734EF0C-7D23-4B71-A848-DD814D2DD4F0}" type="pres">
      <dgm:prSet presAssocID="{8592E1F3-B8CA-49D3-8989-1BF97B3C1716}" presName="sibTrans" presStyleCnt="0"/>
      <dgm:spPr/>
    </dgm:pt>
    <dgm:pt modelId="{6A4324D4-F87E-4623-BA3D-9E1427A4B659}" type="pres">
      <dgm:prSet presAssocID="{242C13D1-71BA-402E-B53A-A1C09F7B929F}" presName="node" presStyleLbl="alignAccFollowNode1" presStyleIdx="2" presStyleCnt="8">
        <dgm:presLayoutVars>
          <dgm:bulletEnabled val="1"/>
        </dgm:presLayoutVars>
      </dgm:prSet>
      <dgm:spPr/>
      <dgm:t>
        <a:bodyPr/>
        <a:lstStyle/>
        <a:p>
          <a:endParaRPr lang="en-US"/>
        </a:p>
      </dgm:t>
    </dgm:pt>
    <dgm:pt modelId="{DBC01E5E-BDE2-4588-BD3F-6EF280AAB66E}" type="pres">
      <dgm:prSet presAssocID="{43326521-B7CC-4F08-B133-F9C1C3721772}" presName="sibTrans" presStyleCnt="0"/>
      <dgm:spPr/>
    </dgm:pt>
    <dgm:pt modelId="{F0D1F7E3-5833-46CE-B669-B75378235C79}" type="pres">
      <dgm:prSet presAssocID="{A3AFF793-0344-4BC0-AB02-7C7823B67EB6}" presName="node" presStyleLbl="alignAccFollowNode1" presStyleIdx="3" presStyleCnt="8">
        <dgm:presLayoutVars>
          <dgm:bulletEnabled val="1"/>
        </dgm:presLayoutVars>
      </dgm:prSet>
      <dgm:spPr/>
      <dgm:t>
        <a:bodyPr/>
        <a:lstStyle/>
        <a:p>
          <a:endParaRPr lang="en-US"/>
        </a:p>
      </dgm:t>
    </dgm:pt>
    <dgm:pt modelId="{AA7AF226-6746-4F57-9A4B-03D66601E69F}" type="pres">
      <dgm:prSet presAssocID="{F50CF455-7C1C-48D4-91FD-EDE8AB9110A0}" presName="vSp" presStyleCnt="0"/>
      <dgm:spPr/>
    </dgm:pt>
    <dgm:pt modelId="{949EAD27-1211-496E-B8DF-A187B7FBA9DD}" type="pres">
      <dgm:prSet presAssocID="{1C48F135-B08F-453E-B45B-69ADF9030BA3}" presName="horFlow" presStyleCnt="0"/>
      <dgm:spPr/>
    </dgm:pt>
    <dgm:pt modelId="{FE24506D-D5CB-47F9-875F-8108B5A961F3}" type="pres">
      <dgm:prSet presAssocID="{1C48F135-B08F-453E-B45B-69ADF9030BA3}" presName="bigChev" presStyleLbl="node1" presStyleIdx="1" presStyleCnt="2"/>
      <dgm:spPr/>
      <dgm:t>
        <a:bodyPr/>
        <a:lstStyle/>
        <a:p>
          <a:endParaRPr lang="en-US"/>
        </a:p>
      </dgm:t>
    </dgm:pt>
    <dgm:pt modelId="{F141F913-625B-44E5-B85E-561B1F3F3CC9}" type="pres">
      <dgm:prSet presAssocID="{C8BC19BD-11E0-4BAE-80CC-A11529EA1856}" presName="parTrans" presStyleCnt="0"/>
      <dgm:spPr/>
    </dgm:pt>
    <dgm:pt modelId="{3434EC10-0039-45DB-B5AC-C956E8EC65FD}" type="pres">
      <dgm:prSet presAssocID="{FB3D35AD-ED81-498E-88FD-E3216C10376F}" presName="node" presStyleLbl="alignAccFollowNode1" presStyleIdx="4" presStyleCnt="8">
        <dgm:presLayoutVars>
          <dgm:bulletEnabled val="1"/>
        </dgm:presLayoutVars>
      </dgm:prSet>
      <dgm:spPr/>
      <dgm:t>
        <a:bodyPr/>
        <a:lstStyle/>
        <a:p>
          <a:endParaRPr lang="en-US"/>
        </a:p>
      </dgm:t>
    </dgm:pt>
    <dgm:pt modelId="{E2F0E187-71DE-4382-BBE9-487949147966}" type="pres">
      <dgm:prSet presAssocID="{92D9F651-E3B4-4838-AB5B-18A971CAB0CF}" presName="sibTrans" presStyleCnt="0"/>
      <dgm:spPr/>
    </dgm:pt>
    <dgm:pt modelId="{3ADB9A0E-DC9D-4D6B-B2A0-E9CA6C7E4E57}" type="pres">
      <dgm:prSet presAssocID="{C4D829A3-46AF-4036-9379-D9CA57D2E0D6}" presName="node" presStyleLbl="alignAccFollowNode1" presStyleIdx="5" presStyleCnt="8">
        <dgm:presLayoutVars>
          <dgm:bulletEnabled val="1"/>
        </dgm:presLayoutVars>
      </dgm:prSet>
      <dgm:spPr/>
      <dgm:t>
        <a:bodyPr/>
        <a:lstStyle/>
        <a:p>
          <a:endParaRPr lang="en-US"/>
        </a:p>
      </dgm:t>
    </dgm:pt>
    <dgm:pt modelId="{A9F94A1F-B95B-48C9-BA02-E437362ABE66}" type="pres">
      <dgm:prSet presAssocID="{3EA4318E-531C-44F8-ADF7-A5AD0E2183EF}" presName="sibTrans" presStyleCnt="0"/>
      <dgm:spPr/>
    </dgm:pt>
    <dgm:pt modelId="{EA41DCFB-3A5F-4B70-947E-5A3A4F6100B3}" type="pres">
      <dgm:prSet presAssocID="{30ADA260-6908-4E4A-8382-6B7CC3D2B3F7}" presName="node" presStyleLbl="alignAccFollowNode1" presStyleIdx="6" presStyleCnt="8">
        <dgm:presLayoutVars>
          <dgm:bulletEnabled val="1"/>
        </dgm:presLayoutVars>
      </dgm:prSet>
      <dgm:spPr/>
      <dgm:t>
        <a:bodyPr/>
        <a:lstStyle/>
        <a:p>
          <a:endParaRPr lang="en-US"/>
        </a:p>
      </dgm:t>
    </dgm:pt>
    <dgm:pt modelId="{A8540558-2861-4AA6-A243-863B59D4F40D}" type="pres">
      <dgm:prSet presAssocID="{CD4D2967-3B95-4A41-9183-15C9C8152F0F}" presName="sibTrans" presStyleCnt="0"/>
      <dgm:spPr/>
    </dgm:pt>
    <dgm:pt modelId="{FE6B30C4-E82A-4BE8-B8FB-76911EC54AF9}" type="pres">
      <dgm:prSet presAssocID="{3BDB1368-3D26-4F10-A203-D66DB96D1B64}" presName="node" presStyleLbl="alignAccFollowNode1" presStyleIdx="7" presStyleCnt="8">
        <dgm:presLayoutVars>
          <dgm:bulletEnabled val="1"/>
        </dgm:presLayoutVars>
      </dgm:prSet>
      <dgm:spPr/>
      <dgm:t>
        <a:bodyPr/>
        <a:lstStyle/>
        <a:p>
          <a:endParaRPr lang="en-US"/>
        </a:p>
      </dgm:t>
    </dgm:pt>
  </dgm:ptLst>
  <dgm:cxnLst>
    <dgm:cxn modelId="{A7E84722-EE12-4748-8FC5-2C9E9811CFDD}" srcId="{1C48F135-B08F-453E-B45B-69ADF9030BA3}" destId="{30ADA260-6908-4E4A-8382-6B7CC3D2B3F7}" srcOrd="2" destOrd="0" parTransId="{4BE9473D-B09B-4457-A3F3-9ED00C95C90F}" sibTransId="{CD4D2967-3B95-4A41-9183-15C9C8152F0F}"/>
    <dgm:cxn modelId="{E6B19461-4151-42F8-AEDF-BFC096DECDAC}" srcId="{115D7D95-1E64-4574-BD77-ED5054EF8E7F}" destId="{F50CF455-7C1C-48D4-91FD-EDE8AB9110A0}" srcOrd="0" destOrd="0" parTransId="{7234DB23-415E-4130-8E37-049A9161446E}" sibTransId="{E89C663B-166B-448F-A51C-23C3FBA7D01C}"/>
    <dgm:cxn modelId="{926741F5-4113-4950-AAEA-FDAF9A86D342}" type="presOf" srcId="{1C48F135-B08F-453E-B45B-69ADF9030BA3}" destId="{FE24506D-D5CB-47F9-875F-8108B5A961F3}" srcOrd="0" destOrd="0" presId="urn:microsoft.com/office/officeart/2005/8/layout/lProcess3"/>
    <dgm:cxn modelId="{C2F7CB49-1B88-4FD9-B3D0-61E2FBB90BEF}" type="presOf" srcId="{A3AFF793-0344-4BC0-AB02-7C7823B67EB6}" destId="{F0D1F7E3-5833-46CE-B669-B75378235C79}" srcOrd="0" destOrd="0" presId="urn:microsoft.com/office/officeart/2005/8/layout/lProcess3"/>
    <dgm:cxn modelId="{A9EC84F9-E888-4A0B-91D3-99131BD4CC5B}" srcId="{F50CF455-7C1C-48D4-91FD-EDE8AB9110A0}" destId="{A3AFF793-0344-4BC0-AB02-7C7823B67EB6}" srcOrd="3" destOrd="0" parTransId="{E1F9365E-666E-4EDE-ACB9-3AB493297E56}" sibTransId="{0D7CD91B-E8D4-4EA8-9468-97E30066B432}"/>
    <dgm:cxn modelId="{19597CE7-6A0A-41C2-BF1E-E3C4C36FB6DA}" srcId="{1C48F135-B08F-453E-B45B-69ADF9030BA3}" destId="{3BDB1368-3D26-4F10-A203-D66DB96D1B64}" srcOrd="3" destOrd="0" parTransId="{DECDC787-ECF0-445D-AF60-CE2232F4567E}" sibTransId="{3A2E7066-9CA2-4D8F-862B-69D1D4797AB6}"/>
    <dgm:cxn modelId="{5B295EA1-E331-41EB-BCCF-364E4D2C9714}" type="presOf" srcId="{30ADA260-6908-4E4A-8382-6B7CC3D2B3F7}" destId="{EA41DCFB-3A5F-4B70-947E-5A3A4F6100B3}" srcOrd="0" destOrd="0" presId="urn:microsoft.com/office/officeart/2005/8/layout/lProcess3"/>
    <dgm:cxn modelId="{FD14E027-5DD1-4C49-9957-BC417E9EEA32}" type="presOf" srcId="{FB3D35AD-ED81-498E-88FD-E3216C10376F}" destId="{3434EC10-0039-45DB-B5AC-C956E8EC65FD}" srcOrd="0" destOrd="0" presId="urn:microsoft.com/office/officeart/2005/8/layout/lProcess3"/>
    <dgm:cxn modelId="{CA7BB24E-2222-4264-A4CB-CCB863185545}" type="presOf" srcId="{242C13D1-71BA-402E-B53A-A1C09F7B929F}" destId="{6A4324D4-F87E-4623-BA3D-9E1427A4B659}" srcOrd="0" destOrd="0" presId="urn:microsoft.com/office/officeart/2005/8/layout/lProcess3"/>
    <dgm:cxn modelId="{21554FE5-253A-4BC0-9A75-257715DB723D}" type="presOf" srcId="{C4D829A3-46AF-4036-9379-D9CA57D2E0D6}" destId="{3ADB9A0E-DC9D-4D6B-B2A0-E9CA6C7E4E57}" srcOrd="0" destOrd="0" presId="urn:microsoft.com/office/officeart/2005/8/layout/lProcess3"/>
    <dgm:cxn modelId="{7007AC9B-29DD-4376-AA2D-85C0C6B04885}" type="presOf" srcId="{3BDB1368-3D26-4F10-A203-D66DB96D1B64}" destId="{FE6B30C4-E82A-4BE8-B8FB-76911EC54AF9}" srcOrd="0" destOrd="0" presId="urn:microsoft.com/office/officeart/2005/8/layout/lProcess3"/>
    <dgm:cxn modelId="{BBD17B9A-5C2E-4215-9B75-0608B4DA8DE3}" srcId="{1C48F135-B08F-453E-B45B-69ADF9030BA3}" destId="{FB3D35AD-ED81-498E-88FD-E3216C10376F}" srcOrd="0" destOrd="0" parTransId="{C8BC19BD-11E0-4BAE-80CC-A11529EA1856}" sibTransId="{92D9F651-E3B4-4838-AB5B-18A971CAB0CF}"/>
    <dgm:cxn modelId="{03409152-5BB9-4DF9-BCC4-65BCEFD05EF4}" type="presOf" srcId="{1210E0EF-F744-45B3-8123-E46943C5CBD9}" destId="{F709A3D8-74BA-4EFC-999C-8792E8D9476D}" srcOrd="0" destOrd="0" presId="urn:microsoft.com/office/officeart/2005/8/layout/lProcess3"/>
    <dgm:cxn modelId="{A6F3C352-8556-4E71-A078-536CC9731C90}" srcId="{F50CF455-7C1C-48D4-91FD-EDE8AB9110A0}" destId="{C2B3FDA2-86C8-4E18-A796-2803409F358F}" srcOrd="0" destOrd="0" parTransId="{AA18A639-0438-4A61-A599-CD7F46415385}" sibTransId="{9128F627-8453-4D48-A4E5-355BD88A0D28}"/>
    <dgm:cxn modelId="{4F279418-6826-4C77-B90B-64699B78C494}" type="presOf" srcId="{115D7D95-1E64-4574-BD77-ED5054EF8E7F}" destId="{DE57CF11-80E4-4A2F-ADA5-15C05C288A3B}" srcOrd="0" destOrd="0" presId="urn:microsoft.com/office/officeart/2005/8/layout/lProcess3"/>
    <dgm:cxn modelId="{1EADDE99-1C6D-4A58-9562-B19489C24D1F}" srcId="{1C48F135-B08F-453E-B45B-69ADF9030BA3}" destId="{C4D829A3-46AF-4036-9379-D9CA57D2E0D6}" srcOrd="1" destOrd="0" parTransId="{3C17F795-CD54-4872-A98F-9A56B21DB48E}" sibTransId="{3EA4318E-531C-44F8-ADF7-A5AD0E2183EF}"/>
    <dgm:cxn modelId="{29FDFFF8-1712-4E85-B6CB-9C2EDB033D48}" srcId="{115D7D95-1E64-4574-BD77-ED5054EF8E7F}" destId="{1C48F135-B08F-453E-B45B-69ADF9030BA3}" srcOrd="1" destOrd="0" parTransId="{4FE92500-881C-4904-BE14-4C061C091578}" sibTransId="{168C8D8E-722B-4CFC-A2F2-B692732EE6E3}"/>
    <dgm:cxn modelId="{156428B9-BBDE-4F01-A46B-619C9D3C58E5}" srcId="{F50CF455-7C1C-48D4-91FD-EDE8AB9110A0}" destId="{1210E0EF-F744-45B3-8123-E46943C5CBD9}" srcOrd="1" destOrd="0" parTransId="{9C8D94B3-3352-42E0-8A1E-C3E22CFEF77C}" sibTransId="{8592E1F3-B8CA-49D3-8989-1BF97B3C1716}"/>
    <dgm:cxn modelId="{6160DD60-15D8-4F40-AC5A-E4C97ECB9F3C}" type="presOf" srcId="{C2B3FDA2-86C8-4E18-A796-2803409F358F}" destId="{AF34020A-B122-4B1A-81C6-18972B974DB4}" srcOrd="0" destOrd="0" presId="urn:microsoft.com/office/officeart/2005/8/layout/lProcess3"/>
    <dgm:cxn modelId="{035C26A0-B793-4ED7-ACDF-BAC75B0134FF}" srcId="{F50CF455-7C1C-48D4-91FD-EDE8AB9110A0}" destId="{242C13D1-71BA-402E-B53A-A1C09F7B929F}" srcOrd="2" destOrd="0" parTransId="{348E647A-248D-40F4-9EC7-256629DC3784}" sibTransId="{43326521-B7CC-4F08-B133-F9C1C3721772}"/>
    <dgm:cxn modelId="{AF65C60F-7D90-46B9-A7B6-793E017E1B4B}" type="presOf" srcId="{F50CF455-7C1C-48D4-91FD-EDE8AB9110A0}" destId="{298DCD83-3141-4BA9-B619-D5FCD086348C}" srcOrd="0" destOrd="0" presId="urn:microsoft.com/office/officeart/2005/8/layout/lProcess3"/>
    <dgm:cxn modelId="{7D9119F4-B0E8-4B92-8F45-BDD8512C21C1}" type="presParOf" srcId="{DE57CF11-80E4-4A2F-ADA5-15C05C288A3B}" destId="{5744C87E-4E07-4FE9-A868-F61F8C4F1F6D}" srcOrd="0" destOrd="0" presId="urn:microsoft.com/office/officeart/2005/8/layout/lProcess3"/>
    <dgm:cxn modelId="{2AD04894-80B1-4589-83A0-62B7F05C1D78}" type="presParOf" srcId="{5744C87E-4E07-4FE9-A868-F61F8C4F1F6D}" destId="{298DCD83-3141-4BA9-B619-D5FCD086348C}" srcOrd="0" destOrd="0" presId="urn:microsoft.com/office/officeart/2005/8/layout/lProcess3"/>
    <dgm:cxn modelId="{AFD8D9AB-F71A-441A-81C9-CE9045928152}" type="presParOf" srcId="{5744C87E-4E07-4FE9-A868-F61F8C4F1F6D}" destId="{6D84483A-48EF-43D8-9B83-FE745018391B}" srcOrd="1" destOrd="0" presId="urn:microsoft.com/office/officeart/2005/8/layout/lProcess3"/>
    <dgm:cxn modelId="{B3565D5B-2FEA-45D9-A54E-1C6BE494F6F3}" type="presParOf" srcId="{5744C87E-4E07-4FE9-A868-F61F8C4F1F6D}" destId="{AF34020A-B122-4B1A-81C6-18972B974DB4}" srcOrd="2" destOrd="0" presId="urn:microsoft.com/office/officeart/2005/8/layout/lProcess3"/>
    <dgm:cxn modelId="{3F5A7FA9-080E-4C48-8CEC-AFFB928253CD}" type="presParOf" srcId="{5744C87E-4E07-4FE9-A868-F61F8C4F1F6D}" destId="{7DBDB857-1E72-484F-A5CC-05C9EA94F0AD}" srcOrd="3" destOrd="0" presId="urn:microsoft.com/office/officeart/2005/8/layout/lProcess3"/>
    <dgm:cxn modelId="{A9E2DAC8-9360-4234-85F4-9BC31489B075}" type="presParOf" srcId="{5744C87E-4E07-4FE9-A868-F61F8C4F1F6D}" destId="{F709A3D8-74BA-4EFC-999C-8792E8D9476D}" srcOrd="4" destOrd="0" presId="urn:microsoft.com/office/officeart/2005/8/layout/lProcess3"/>
    <dgm:cxn modelId="{D086894B-8B77-43A5-B593-724863593991}" type="presParOf" srcId="{5744C87E-4E07-4FE9-A868-F61F8C4F1F6D}" destId="{E734EF0C-7D23-4B71-A848-DD814D2DD4F0}" srcOrd="5" destOrd="0" presId="urn:microsoft.com/office/officeart/2005/8/layout/lProcess3"/>
    <dgm:cxn modelId="{6ACC5747-9BAA-4047-A9C8-1E457ED02EBB}" type="presParOf" srcId="{5744C87E-4E07-4FE9-A868-F61F8C4F1F6D}" destId="{6A4324D4-F87E-4623-BA3D-9E1427A4B659}" srcOrd="6" destOrd="0" presId="urn:microsoft.com/office/officeart/2005/8/layout/lProcess3"/>
    <dgm:cxn modelId="{35AFE166-2C14-4DA5-8ACC-3B4E83FECC19}" type="presParOf" srcId="{5744C87E-4E07-4FE9-A868-F61F8C4F1F6D}" destId="{DBC01E5E-BDE2-4588-BD3F-6EF280AAB66E}" srcOrd="7" destOrd="0" presId="urn:microsoft.com/office/officeart/2005/8/layout/lProcess3"/>
    <dgm:cxn modelId="{57CD4BC0-14DA-4206-8F0B-3B4837A0BED5}" type="presParOf" srcId="{5744C87E-4E07-4FE9-A868-F61F8C4F1F6D}" destId="{F0D1F7E3-5833-46CE-B669-B75378235C79}" srcOrd="8" destOrd="0" presId="urn:microsoft.com/office/officeart/2005/8/layout/lProcess3"/>
    <dgm:cxn modelId="{692C3C5F-2430-42C9-88CA-1E17E9E1E4C8}" type="presParOf" srcId="{DE57CF11-80E4-4A2F-ADA5-15C05C288A3B}" destId="{AA7AF226-6746-4F57-9A4B-03D66601E69F}" srcOrd="1" destOrd="0" presId="urn:microsoft.com/office/officeart/2005/8/layout/lProcess3"/>
    <dgm:cxn modelId="{E078FB91-ABF3-4744-A9C8-982E775F6C5F}" type="presParOf" srcId="{DE57CF11-80E4-4A2F-ADA5-15C05C288A3B}" destId="{949EAD27-1211-496E-B8DF-A187B7FBA9DD}" srcOrd="2" destOrd="0" presId="urn:microsoft.com/office/officeart/2005/8/layout/lProcess3"/>
    <dgm:cxn modelId="{BC83B41D-F628-4DBE-99DD-D902EB4CDEB3}" type="presParOf" srcId="{949EAD27-1211-496E-B8DF-A187B7FBA9DD}" destId="{FE24506D-D5CB-47F9-875F-8108B5A961F3}" srcOrd="0" destOrd="0" presId="urn:microsoft.com/office/officeart/2005/8/layout/lProcess3"/>
    <dgm:cxn modelId="{63092A6A-060E-4151-87D5-58EB68A745A7}" type="presParOf" srcId="{949EAD27-1211-496E-B8DF-A187B7FBA9DD}" destId="{F141F913-625B-44E5-B85E-561B1F3F3CC9}" srcOrd="1" destOrd="0" presId="urn:microsoft.com/office/officeart/2005/8/layout/lProcess3"/>
    <dgm:cxn modelId="{CE8C263F-E579-4A01-833D-CEACB90BF476}" type="presParOf" srcId="{949EAD27-1211-496E-B8DF-A187B7FBA9DD}" destId="{3434EC10-0039-45DB-B5AC-C956E8EC65FD}" srcOrd="2" destOrd="0" presId="urn:microsoft.com/office/officeart/2005/8/layout/lProcess3"/>
    <dgm:cxn modelId="{1D56B750-19C6-4BC9-93A1-A971CB19B0F0}" type="presParOf" srcId="{949EAD27-1211-496E-B8DF-A187B7FBA9DD}" destId="{E2F0E187-71DE-4382-BBE9-487949147966}" srcOrd="3" destOrd="0" presId="urn:microsoft.com/office/officeart/2005/8/layout/lProcess3"/>
    <dgm:cxn modelId="{053F1223-277B-40D7-AEC6-587EF79CFB3D}" type="presParOf" srcId="{949EAD27-1211-496E-B8DF-A187B7FBA9DD}" destId="{3ADB9A0E-DC9D-4D6B-B2A0-E9CA6C7E4E57}" srcOrd="4" destOrd="0" presId="urn:microsoft.com/office/officeart/2005/8/layout/lProcess3"/>
    <dgm:cxn modelId="{762226FE-62FC-4E39-975B-3BB0D2A10D12}" type="presParOf" srcId="{949EAD27-1211-496E-B8DF-A187B7FBA9DD}" destId="{A9F94A1F-B95B-48C9-BA02-E437362ABE66}" srcOrd="5" destOrd="0" presId="urn:microsoft.com/office/officeart/2005/8/layout/lProcess3"/>
    <dgm:cxn modelId="{B74CE19A-540D-4092-A3AA-72919BA0C09F}" type="presParOf" srcId="{949EAD27-1211-496E-B8DF-A187B7FBA9DD}" destId="{EA41DCFB-3A5F-4B70-947E-5A3A4F6100B3}" srcOrd="6" destOrd="0" presId="urn:microsoft.com/office/officeart/2005/8/layout/lProcess3"/>
    <dgm:cxn modelId="{AB8BB593-D43D-413D-BAFA-9F0541E190CF}" type="presParOf" srcId="{949EAD27-1211-496E-B8DF-A187B7FBA9DD}" destId="{A8540558-2861-4AA6-A243-863B59D4F40D}" srcOrd="7" destOrd="0" presId="urn:microsoft.com/office/officeart/2005/8/layout/lProcess3"/>
    <dgm:cxn modelId="{AD3BDE43-91EE-4E3D-A81B-678451870AF9}" type="presParOf" srcId="{949EAD27-1211-496E-B8DF-A187B7FBA9DD}" destId="{FE6B30C4-E82A-4BE8-B8FB-76911EC54AF9}" srcOrd="8" destOrd="0" presId="urn:microsoft.com/office/officeart/2005/8/layout/l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6485E06-B54B-4D1A-8732-521719D4D98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5AE934D-1B59-4A62-A65C-A61313AC36D2}">
      <dgm:prSet/>
      <dgm:spPr/>
      <dgm:t>
        <a:bodyPr/>
        <a:lstStyle/>
        <a:p>
          <a:pPr algn="ctr" rtl="0"/>
          <a:r>
            <a:rPr lang="en-GB" b="0" i="0" baseline="0" dirty="0" smtClean="0"/>
            <a:t>NFV requires high bandwidth, low latency interfaces into the Network Function Virtualisation Infrastructure</a:t>
          </a:r>
          <a:endParaRPr lang="en-US" dirty="0"/>
        </a:p>
      </dgm:t>
    </dgm:pt>
    <dgm:pt modelId="{A2454A41-767B-407F-9FF7-9633AB527F1D}" type="parTrans" cxnId="{9F98FA32-8230-469A-AC0B-E93D96F7D3E9}">
      <dgm:prSet/>
      <dgm:spPr/>
      <dgm:t>
        <a:bodyPr/>
        <a:lstStyle/>
        <a:p>
          <a:endParaRPr lang="en-US"/>
        </a:p>
      </dgm:t>
    </dgm:pt>
    <dgm:pt modelId="{2FE90259-DE03-435E-9876-0799A471A846}" type="sibTrans" cxnId="{9F98FA32-8230-469A-AC0B-E93D96F7D3E9}">
      <dgm:prSet/>
      <dgm:spPr/>
      <dgm:t>
        <a:bodyPr/>
        <a:lstStyle/>
        <a:p>
          <a:endParaRPr lang="en-US"/>
        </a:p>
      </dgm:t>
    </dgm:pt>
    <dgm:pt modelId="{B3156422-083E-408B-A7FB-39CAA5A903E4}">
      <dgm:prSet/>
      <dgm:spPr/>
      <dgm:t>
        <a:bodyPr/>
        <a:lstStyle/>
        <a:p>
          <a:pPr algn="ctr" rtl="0"/>
          <a:r>
            <a:rPr lang="en-GB" b="0" i="0" baseline="0" dirty="0" smtClean="0"/>
            <a:t>2 accelerated paths to the guest recently enabled in netdev-dpdk</a:t>
          </a:r>
          <a:endParaRPr lang="en-US" dirty="0"/>
        </a:p>
      </dgm:t>
    </dgm:pt>
    <dgm:pt modelId="{80B12425-09B1-4063-87D1-3F09F4E0357C}" type="parTrans" cxnId="{A9381606-550F-403B-B735-D839A17BFB77}">
      <dgm:prSet/>
      <dgm:spPr/>
      <dgm:t>
        <a:bodyPr/>
        <a:lstStyle/>
        <a:p>
          <a:endParaRPr lang="en-US"/>
        </a:p>
      </dgm:t>
    </dgm:pt>
    <dgm:pt modelId="{09F795F3-2B24-4234-B561-4241650C4525}" type="sibTrans" cxnId="{A9381606-550F-403B-B735-D839A17BFB77}">
      <dgm:prSet/>
      <dgm:spPr/>
      <dgm:t>
        <a:bodyPr/>
        <a:lstStyle/>
        <a:p>
          <a:endParaRPr lang="en-US"/>
        </a:p>
      </dgm:t>
    </dgm:pt>
    <dgm:pt modelId="{44A9CD53-4874-4BD3-9B2A-491BD3DCCE68}">
      <dgm:prSet/>
      <dgm:spPr/>
      <dgm:t>
        <a:bodyPr/>
        <a:lstStyle/>
        <a:p>
          <a:pPr algn="ctr" rtl="0"/>
          <a:r>
            <a:rPr lang="en-GB" b="0" i="0" baseline="0" dirty="0" smtClean="0"/>
            <a:t>Trade off between performance, security, live migration and compatibility</a:t>
          </a:r>
          <a:endParaRPr lang="en-US" dirty="0"/>
        </a:p>
      </dgm:t>
    </dgm:pt>
    <dgm:pt modelId="{8FB19C86-8532-4EF7-B57A-A3B64695F3FE}" type="parTrans" cxnId="{7DC76A2F-5055-463F-9593-B1ACCE27CA71}">
      <dgm:prSet/>
      <dgm:spPr/>
      <dgm:t>
        <a:bodyPr/>
        <a:lstStyle/>
        <a:p>
          <a:endParaRPr lang="en-US"/>
        </a:p>
      </dgm:t>
    </dgm:pt>
    <dgm:pt modelId="{A5FA8A12-E88A-4151-9ACD-30391E7150B5}" type="sibTrans" cxnId="{7DC76A2F-5055-463F-9593-B1ACCE27CA71}">
      <dgm:prSet/>
      <dgm:spPr/>
      <dgm:t>
        <a:bodyPr/>
        <a:lstStyle/>
        <a:p>
          <a:endParaRPr lang="en-US"/>
        </a:p>
      </dgm:t>
    </dgm:pt>
    <dgm:pt modelId="{9B354DC3-8AA2-4B3F-9287-B0DE8F40D46F}">
      <dgm:prSet/>
      <dgm:spPr/>
      <dgm:t>
        <a:bodyPr/>
        <a:lstStyle/>
        <a:p>
          <a:pPr algn="ctr" rtl="0"/>
          <a:r>
            <a:rPr lang="en-GB" b="0" i="0" baseline="0" dirty="0" smtClean="0"/>
            <a:t>DPDK has an active community supporting it</a:t>
          </a:r>
          <a:endParaRPr lang="en-US" dirty="0"/>
        </a:p>
      </dgm:t>
    </dgm:pt>
    <dgm:pt modelId="{A3D9AFA3-0665-4CFD-BF6E-9E33DD50E1DD}" type="parTrans" cxnId="{1820DCD1-58E5-42FB-8BFB-10CEDEF09D30}">
      <dgm:prSet/>
      <dgm:spPr/>
      <dgm:t>
        <a:bodyPr/>
        <a:lstStyle/>
        <a:p>
          <a:endParaRPr lang="en-US"/>
        </a:p>
      </dgm:t>
    </dgm:pt>
    <dgm:pt modelId="{F80CFA89-3E9A-4025-97E7-C2C8085D330A}" type="sibTrans" cxnId="{1820DCD1-58E5-42FB-8BFB-10CEDEF09D30}">
      <dgm:prSet/>
      <dgm:spPr/>
      <dgm:t>
        <a:bodyPr/>
        <a:lstStyle/>
        <a:p>
          <a:endParaRPr lang="en-US"/>
        </a:p>
      </dgm:t>
    </dgm:pt>
    <dgm:pt modelId="{331CED1B-D613-47C2-AA80-8DC6DA229824}" type="pres">
      <dgm:prSet presAssocID="{D6485E06-B54B-4D1A-8732-521719D4D98A}" presName="linear" presStyleCnt="0">
        <dgm:presLayoutVars>
          <dgm:animLvl val="lvl"/>
          <dgm:resizeHandles val="exact"/>
        </dgm:presLayoutVars>
      </dgm:prSet>
      <dgm:spPr/>
      <dgm:t>
        <a:bodyPr/>
        <a:lstStyle/>
        <a:p>
          <a:endParaRPr lang="en-GB"/>
        </a:p>
      </dgm:t>
    </dgm:pt>
    <dgm:pt modelId="{B4CAC008-48FD-468F-BB6D-9BB17B4B014D}" type="pres">
      <dgm:prSet presAssocID="{D5AE934D-1B59-4A62-A65C-A61313AC36D2}" presName="parentText" presStyleLbl="node1" presStyleIdx="0" presStyleCnt="4">
        <dgm:presLayoutVars>
          <dgm:chMax val="0"/>
          <dgm:bulletEnabled val="1"/>
        </dgm:presLayoutVars>
      </dgm:prSet>
      <dgm:spPr/>
      <dgm:t>
        <a:bodyPr/>
        <a:lstStyle/>
        <a:p>
          <a:endParaRPr lang="en-GB"/>
        </a:p>
      </dgm:t>
    </dgm:pt>
    <dgm:pt modelId="{54A0CDCF-41C6-4C2F-AD71-AE11545C8D1D}" type="pres">
      <dgm:prSet presAssocID="{2FE90259-DE03-435E-9876-0799A471A846}" presName="spacer" presStyleCnt="0"/>
      <dgm:spPr/>
      <dgm:t>
        <a:bodyPr/>
        <a:lstStyle/>
        <a:p>
          <a:endParaRPr lang="en-GB"/>
        </a:p>
      </dgm:t>
    </dgm:pt>
    <dgm:pt modelId="{C17E72B5-739E-4D31-B3E4-1770E7955767}" type="pres">
      <dgm:prSet presAssocID="{B3156422-083E-408B-A7FB-39CAA5A903E4}" presName="parentText" presStyleLbl="node1" presStyleIdx="1" presStyleCnt="4">
        <dgm:presLayoutVars>
          <dgm:chMax val="0"/>
          <dgm:bulletEnabled val="1"/>
        </dgm:presLayoutVars>
      </dgm:prSet>
      <dgm:spPr/>
      <dgm:t>
        <a:bodyPr/>
        <a:lstStyle/>
        <a:p>
          <a:endParaRPr lang="en-GB"/>
        </a:p>
      </dgm:t>
    </dgm:pt>
    <dgm:pt modelId="{7AABFF98-E06D-4AAD-A8DB-77D94B3B65F2}" type="pres">
      <dgm:prSet presAssocID="{09F795F3-2B24-4234-B561-4241650C4525}" presName="spacer" presStyleCnt="0"/>
      <dgm:spPr/>
      <dgm:t>
        <a:bodyPr/>
        <a:lstStyle/>
        <a:p>
          <a:endParaRPr lang="en-GB"/>
        </a:p>
      </dgm:t>
    </dgm:pt>
    <dgm:pt modelId="{68E6AD24-8665-4AD4-ADA3-20429AE4592A}" type="pres">
      <dgm:prSet presAssocID="{44A9CD53-4874-4BD3-9B2A-491BD3DCCE68}" presName="parentText" presStyleLbl="node1" presStyleIdx="2" presStyleCnt="4">
        <dgm:presLayoutVars>
          <dgm:chMax val="0"/>
          <dgm:bulletEnabled val="1"/>
        </dgm:presLayoutVars>
      </dgm:prSet>
      <dgm:spPr/>
      <dgm:t>
        <a:bodyPr/>
        <a:lstStyle/>
        <a:p>
          <a:endParaRPr lang="en-US"/>
        </a:p>
      </dgm:t>
    </dgm:pt>
    <dgm:pt modelId="{2D0914FB-0512-4BA0-BBE6-689C2339FFC2}" type="pres">
      <dgm:prSet presAssocID="{A5FA8A12-E88A-4151-9ACD-30391E7150B5}" presName="spacer" presStyleCnt="0"/>
      <dgm:spPr/>
      <dgm:t>
        <a:bodyPr/>
        <a:lstStyle/>
        <a:p>
          <a:endParaRPr lang="en-GB"/>
        </a:p>
      </dgm:t>
    </dgm:pt>
    <dgm:pt modelId="{F1ECFC40-4E1D-4F17-8EDA-1B4966F21FB4}" type="pres">
      <dgm:prSet presAssocID="{9B354DC3-8AA2-4B3F-9287-B0DE8F40D46F}" presName="parentText" presStyleLbl="node1" presStyleIdx="3" presStyleCnt="4">
        <dgm:presLayoutVars>
          <dgm:chMax val="0"/>
          <dgm:bulletEnabled val="1"/>
        </dgm:presLayoutVars>
      </dgm:prSet>
      <dgm:spPr/>
      <dgm:t>
        <a:bodyPr/>
        <a:lstStyle/>
        <a:p>
          <a:endParaRPr lang="en-GB"/>
        </a:p>
      </dgm:t>
    </dgm:pt>
  </dgm:ptLst>
  <dgm:cxnLst>
    <dgm:cxn modelId="{7DC76A2F-5055-463F-9593-B1ACCE27CA71}" srcId="{D6485E06-B54B-4D1A-8732-521719D4D98A}" destId="{44A9CD53-4874-4BD3-9B2A-491BD3DCCE68}" srcOrd="2" destOrd="0" parTransId="{8FB19C86-8532-4EF7-B57A-A3B64695F3FE}" sibTransId="{A5FA8A12-E88A-4151-9ACD-30391E7150B5}"/>
    <dgm:cxn modelId="{A9381606-550F-403B-B735-D839A17BFB77}" srcId="{D6485E06-B54B-4D1A-8732-521719D4D98A}" destId="{B3156422-083E-408B-A7FB-39CAA5A903E4}" srcOrd="1" destOrd="0" parTransId="{80B12425-09B1-4063-87D1-3F09F4E0357C}" sibTransId="{09F795F3-2B24-4234-B561-4241650C4525}"/>
    <dgm:cxn modelId="{228D53A2-456D-47B4-862F-C48FFF5199BC}" type="presOf" srcId="{B3156422-083E-408B-A7FB-39CAA5A903E4}" destId="{C17E72B5-739E-4D31-B3E4-1770E7955767}" srcOrd="0" destOrd="0" presId="urn:microsoft.com/office/officeart/2005/8/layout/vList2"/>
    <dgm:cxn modelId="{9F98FA32-8230-469A-AC0B-E93D96F7D3E9}" srcId="{D6485E06-B54B-4D1A-8732-521719D4D98A}" destId="{D5AE934D-1B59-4A62-A65C-A61313AC36D2}" srcOrd="0" destOrd="0" parTransId="{A2454A41-767B-407F-9FF7-9633AB527F1D}" sibTransId="{2FE90259-DE03-435E-9876-0799A471A846}"/>
    <dgm:cxn modelId="{1820DCD1-58E5-42FB-8BFB-10CEDEF09D30}" srcId="{D6485E06-B54B-4D1A-8732-521719D4D98A}" destId="{9B354DC3-8AA2-4B3F-9287-B0DE8F40D46F}" srcOrd="3" destOrd="0" parTransId="{A3D9AFA3-0665-4CFD-BF6E-9E33DD50E1DD}" sibTransId="{F80CFA89-3E9A-4025-97E7-C2C8085D330A}"/>
    <dgm:cxn modelId="{48D44AC4-087B-4D80-8BE0-B2C8B33747EE}" type="presOf" srcId="{D6485E06-B54B-4D1A-8732-521719D4D98A}" destId="{331CED1B-D613-47C2-AA80-8DC6DA229824}" srcOrd="0" destOrd="0" presId="urn:microsoft.com/office/officeart/2005/8/layout/vList2"/>
    <dgm:cxn modelId="{8830EFC7-A20F-4BDF-9CED-B05DA13258F8}" type="presOf" srcId="{D5AE934D-1B59-4A62-A65C-A61313AC36D2}" destId="{B4CAC008-48FD-468F-BB6D-9BB17B4B014D}" srcOrd="0" destOrd="0" presId="urn:microsoft.com/office/officeart/2005/8/layout/vList2"/>
    <dgm:cxn modelId="{1C336D28-043B-433A-8A86-4C5832447F87}" type="presOf" srcId="{9B354DC3-8AA2-4B3F-9287-B0DE8F40D46F}" destId="{F1ECFC40-4E1D-4F17-8EDA-1B4966F21FB4}" srcOrd="0" destOrd="0" presId="urn:microsoft.com/office/officeart/2005/8/layout/vList2"/>
    <dgm:cxn modelId="{8B41EA27-BB42-40C1-9B9E-05B5B78AB43F}" type="presOf" srcId="{44A9CD53-4874-4BD3-9B2A-491BD3DCCE68}" destId="{68E6AD24-8665-4AD4-ADA3-20429AE4592A}" srcOrd="0" destOrd="0" presId="urn:microsoft.com/office/officeart/2005/8/layout/vList2"/>
    <dgm:cxn modelId="{068BB942-B7E6-4C84-BBCF-2452A48068E2}" type="presParOf" srcId="{331CED1B-D613-47C2-AA80-8DC6DA229824}" destId="{B4CAC008-48FD-468F-BB6D-9BB17B4B014D}" srcOrd="0" destOrd="0" presId="urn:microsoft.com/office/officeart/2005/8/layout/vList2"/>
    <dgm:cxn modelId="{FBB59201-F4C5-4754-B4F4-EF548510F6DC}" type="presParOf" srcId="{331CED1B-D613-47C2-AA80-8DC6DA229824}" destId="{54A0CDCF-41C6-4C2F-AD71-AE11545C8D1D}" srcOrd="1" destOrd="0" presId="urn:microsoft.com/office/officeart/2005/8/layout/vList2"/>
    <dgm:cxn modelId="{37B6EF98-FE82-4407-A188-8FA1711B448D}" type="presParOf" srcId="{331CED1B-D613-47C2-AA80-8DC6DA229824}" destId="{C17E72B5-739E-4D31-B3E4-1770E7955767}" srcOrd="2" destOrd="0" presId="urn:microsoft.com/office/officeart/2005/8/layout/vList2"/>
    <dgm:cxn modelId="{44206D14-F530-40AD-9CC7-09BC557093D2}" type="presParOf" srcId="{331CED1B-D613-47C2-AA80-8DC6DA229824}" destId="{7AABFF98-E06D-4AAD-A8DB-77D94B3B65F2}" srcOrd="3" destOrd="0" presId="urn:microsoft.com/office/officeart/2005/8/layout/vList2"/>
    <dgm:cxn modelId="{411D1043-C90A-42BD-A3B6-3F4EDA2138CC}" type="presParOf" srcId="{331CED1B-D613-47C2-AA80-8DC6DA229824}" destId="{68E6AD24-8665-4AD4-ADA3-20429AE4592A}" srcOrd="4" destOrd="0" presId="urn:microsoft.com/office/officeart/2005/8/layout/vList2"/>
    <dgm:cxn modelId="{BC0ABF26-83C7-44A0-BA3C-896750F60136}" type="presParOf" srcId="{331CED1B-D613-47C2-AA80-8DC6DA229824}" destId="{2D0914FB-0512-4BA0-BBE6-689C2339FFC2}" srcOrd="5" destOrd="0" presId="urn:microsoft.com/office/officeart/2005/8/layout/vList2"/>
    <dgm:cxn modelId="{C0F90A27-757A-4061-A80D-B2E38547CD51}" type="presParOf" srcId="{331CED1B-D613-47C2-AA80-8DC6DA229824}" destId="{F1ECFC40-4E1D-4F17-8EDA-1B4966F21FB4}"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CE4A8-9454-4061-992C-FF7EE51362C5}">
      <dsp:nvSpPr>
        <dsp:cNvPr id="0" name=""/>
        <dsp:cNvSpPr/>
      </dsp:nvSpPr>
      <dsp:spPr>
        <a:xfrm>
          <a:off x="0" y="291694"/>
          <a:ext cx="10972800" cy="9359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By 2017 mobile traffic will have grown 13x in the space of 5 years.*</a:t>
          </a:r>
          <a:endParaRPr lang="en-GB" sz="2300" kern="1200" dirty="0"/>
        </a:p>
      </dsp:txBody>
      <dsp:txXfrm>
        <a:off x="45690" y="337384"/>
        <a:ext cx="10881420" cy="844583"/>
      </dsp:txXfrm>
    </dsp:sp>
    <dsp:sp modelId="{7D485621-E6B5-42A6-A457-2B0C329EBAAF}">
      <dsp:nvSpPr>
        <dsp:cNvPr id="0" name=""/>
        <dsp:cNvSpPr/>
      </dsp:nvSpPr>
      <dsp:spPr>
        <a:xfrm>
          <a:off x="0" y="1293898"/>
          <a:ext cx="10972800" cy="9359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In 2017 there will be 3x more connected devices than people on earth.*</a:t>
          </a:r>
        </a:p>
      </dsp:txBody>
      <dsp:txXfrm>
        <a:off x="45690" y="1339588"/>
        <a:ext cx="10881420" cy="844583"/>
      </dsp:txXfrm>
    </dsp:sp>
    <dsp:sp modelId="{03168606-BAEC-4550-802C-B48591E2FD8F}">
      <dsp:nvSpPr>
        <dsp:cNvPr id="0" name=""/>
        <dsp:cNvSpPr/>
      </dsp:nvSpPr>
      <dsp:spPr>
        <a:xfrm>
          <a:off x="0" y="2296101"/>
          <a:ext cx="10972800" cy="9359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Service Providers are moving to virtualize the functionality of network components in an effort to move away from custom ASICs, and operate on standard servers.</a:t>
          </a:r>
        </a:p>
      </dsp:txBody>
      <dsp:txXfrm>
        <a:off x="45690" y="2341791"/>
        <a:ext cx="10881420" cy="844583"/>
      </dsp:txXfrm>
    </dsp:sp>
    <dsp:sp modelId="{1BA1F933-C9FF-4F65-AC5E-5CBAAAAD2F8E}">
      <dsp:nvSpPr>
        <dsp:cNvPr id="0" name=""/>
        <dsp:cNvSpPr/>
      </dsp:nvSpPr>
      <dsp:spPr>
        <a:xfrm>
          <a:off x="0" y="3298304"/>
          <a:ext cx="10972800" cy="9359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The network functions running on a guest require near native performance.</a:t>
          </a:r>
        </a:p>
      </dsp:txBody>
      <dsp:txXfrm>
        <a:off x="45690" y="3343994"/>
        <a:ext cx="10881420" cy="8445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1D427-45A9-4F9C-9C36-F479D248BD68}">
      <dsp:nvSpPr>
        <dsp:cNvPr id="0" name=""/>
        <dsp:cNvSpPr/>
      </dsp:nvSpPr>
      <dsp:spPr>
        <a:xfrm rot="5400000">
          <a:off x="2773149" y="-616663"/>
          <a:ext cx="1766186" cy="344116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IE" sz="2000" kern="1200" baseline="0" dirty="0" smtClean="0"/>
            <a:t>Physically contiguous memory</a:t>
          </a:r>
          <a:endParaRPr lang="en-US" sz="2000" kern="1200" dirty="0"/>
        </a:p>
        <a:p>
          <a:pPr marL="228600" lvl="1" indent="-228600" algn="l" defTabSz="889000" rtl="0">
            <a:lnSpc>
              <a:spcPct val="90000"/>
            </a:lnSpc>
            <a:spcBef>
              <a:spcPct val="0"/>
            </a:spcBef>
            <a:spcAft>
              <a:spcPct val="15000"/>
            </a:spcAft>
            <a:buChar char="••"/>
          </a:pPr>
          <a:r>
            <a:rPr lang="en-IE" sz="2000" kern="1200" baseline="0" dirty="0" smtClean="0"/>
            <a:t>1GB pages</a:t>
          </a:r>
          <a:endParaRPr lang="en-US" sz="2000" kern="1200" dirty="0"/>
        </a:p>
        <a:p>
          <a:pPr marL="228600" lvl="1" indent="-228600" algn="l" defTabSz="889000" rtl="0">
            <a:lnSpc>
              <a:spcPct val="90000"/>
            </a:lnSpc>
            <a:spcBef>
              <a:spcPct val="0"/>
            </a:spcBef>
            <a:spcAft>
              <a:spcPct val="15000"/>
            </a:spcAft>
            <a:buChar char="••"/>
          </a:pPr>
          <a:r>
            <a:rPr lang="en-IE" sz="2000" kern="1200" baseline="0" dirty="0" smtClean="0"/>
            <a:t>/dev/hugepages/rte_map0</a:t>
          </a:r>
          <a:endParaRPr lang="en-US" sz="2000" kern="1200" dirty="0"/>
        </a:p>
      </dsp:txBody>
      <dsp:txXfrm rot="-5400000">
        <a:off x="1935658" y="307046"/>
        <a:ext cx="3354951" cy="1593750"/>
      </dsp:txXfrm>
    </dsp:sp>
    <dsp:sp modelId="{BC64E983-29D8-4E2C-85F6-C44261217A10}">
      <dsp:nvSpPr>
        <dsp:cNvPr id="0" name=""/>
        <dsp:cNvSpPr/>
      </dsp:nvSpPr>
      <dsp:spPr>
        <a:xfrm>
          <a:off x="0" y="55"/>
          <a:ext cx="1935658"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IE" sz="2500" b="0" kern="1200" dirty="0" smtClean="0"/>
            <a:t>Hugepages</a:t>
          </a:r>
          <a:endParaRPr lang="en-US" sz="2500" kern="1200" dirty="0"/>
        </a:p>
      </dsp:txBody>
      <dsp:txXfrm>
        <a:off x="94491" y="94546"/>
        <a:ext cx="1746676" cy="2018750"/>
      </dsp:txXfrm>
    </dsp:sp>
    <dsp:sp modelId="{B3380D42-8B1C-4B65-8949-895EFCD875A4}">
      <dsp:nvSpPr>
        <dsp:cNvPr id="0" name=""/>
        <dsp:cNvSpPr/>
      </dsp:nvSpPr>
      <dsp:spPr>
        <a:xfrm rot="5400000">
          <a:off x="2773149" y="1701456"/>
          <a:ext cx="1766186" cy="344116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IE" sz="2000" kern="1200" baseline="0" dirty="0" smtClean="0"/>
            <a:t>Lockless</a:t>
          </a:r>
          <a:endParaRPr lang="en-US" sz="2000" kern="1200" dirty="0"/>
        </a:p>
        <a:p>
          <a:pPr marL="228600" lvl="1" indent="-228600" algn="l" defTabSz="889000" rtl="0">
            <a:lnSpc>
              <a:spcPct val="90000"/>
            </a:lnSpc>
            <a:spcBef>
              <a:spcPct val="0"/>
            </a:spcBef>
            <a:spcAft>
              <a:spcPct val="15000"/>
            </a:spcAft>
            <a:buChar char="••"/>
          </a:pPr>
          <a:r>
            <a:rPr lang="en-IE" sz="2000" kern="1200" baseline="0" dirty="0" smtClean="0"/>
            <a:t>Efficient for IPC</a:t>
          </a:r>
          <a:endParaRPr lang="en-US" sz="2000" kern="1200" dirty="0"/>
        </a:p>
        <a:p>
          <a:pPr marL="228600" lvl="1" indent="-228600" algn="l" defTabSz="889000" rtl="0">
            <a:lnSpc>
              <a:spcPct val="90000"/>
            </a:lnSpc>
            <a:spcBef>
              <a:spcPct val="0"/>
            </a:spcBef>
            <a:spcAft>
              <a:spcPct val="15000"/>
            </a:spcAft>
            <a:buChar char="••"/>
          </a:pPr>
          <a:r>
            <a:rPr lang="en-IE" sz="2000" kern="1200" baseline="0" dirty="0" smtClean="0"/>
            <a:t>Rx/Tx pairs</a:t>
          </a:r>
          <a:endParaRPr lang="en-US" sz="2000" kern="1200" dirty="0"/>
        </a:p>
      </dsp:txBody>
      <dsp:txXfrm rot="-5400000">
        <a:off x="1935658" y="2625165"/>
        <a:ext cx="3354951" cy="1593750"/>
      </dsp:txXfrm>
    </dsp:sp>
    <dsp:sp modelId="{AC147C2D-A991-4713-A1C3-FE5FCDC60A5E}">
      <dsp:nvSpPr>
        <dsp:cNvPr id="0" name=""/>
        <dsp:cNvSpPr/>
      </dsp:nvSpPr>
      <dsp:spPr>
        <a:xfrm>
          <a:off x="0" y="2318174"/>
          <a:ext cx="1935658"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IE" sz="2500" b="0" kern="1200" dirty="0" smtClean="0"/>
            <a:t>Rings</a:t>
          </a:r>
          <a:endParaRPr lang="en-US" sz="2500" kern="1200" dirty="0"/>
        </a:p>
      </dsp:txBody>
      <dsp:txXfrm>
        <a:off x="94491" y="2412665"/>
        <a:ext cx="1746676" cy="20187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3F1F75-B46E-4C6A-8D3D-23C6CC8C580E}">
      <dsp:nvSpPr>
        <dsp:cNvPr id="0" name=""/>
        <dsp:cNvSpPr/>
      </dsp:nvSpPr>
      <dsp:spPr>
        <a:xfrm rot="5400000">
          <a:off x="2695368" y="-580060"/>
          <a:ext cx="1766186" cy="33679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en-IE" sz="2000" kern="1200" baseline="0" dirty="0" smtClean="0"/>
            <a:t>aka Nahanni*</a:t>
          </a:r>
          <a:endParaRPr lang="en-US" sz="2000" kern="1200" baseline="0" dirty="0"/>
        </a:p>
        <a:p>
          <a:pPr marL="228600" lvl="1" indent="-228600" algn="l" defTabSz="889000" rtl="0">
            <a:lnSpc>
              <a:spcPct val="90000"/>
            </a:lnSpc>
            <a:spcBef>
              <a:spcPct val="0"/>
            </a:spcBef>
            <a:spcAft>
              <a:spcPct val="15000"/>
            </a:spcAft>
            <a:buChar char="••"/>
          </a:pPr>
          <a:r>
            <a:rPr lang="en-IE" sz="2000" kern="1200" baseline="0" dirty="0" smtClean="0"/>
            <a:t>QEMU* 1.4.0</a:t>
          </a:r>
          <a:endParaRPr lang="en-US" sz="2000" kern="1200" baseline="0" dirty="0"/>
        </a:p>
        <a:p>
          <a:pPr marL="228600" lvl="1" indent="-228600" algn="l" defTabSz="889000" rtl="0">
            <a:lnSpc>
              <a:spcPct val="90000"/>
            </a:lnSpc>
            <a:spcBef>
              <a:spcPct val="0"/>
            </a:spcBef>
            <a:spcAft>
              <a:spcPct val="15000"/>
            </a:spcAft>
            <a:buChar char="••"/>
          </a:pPr>
          <a:r>
            <a:rPr lang="en-IE" sz="2000" kern="1200" baseline="0" dirty="0" smtClean="0"/>
            <a:t>Host Initiated</a:t>
          </a:r>
          <a:endParaRPr lang="en-US" sz="2000" kern="1200" baseline="0" dirty="0"/>
        </a:p>
      </dsp:txBody>
      <dsp:txXfrm rot="-5400000">
        <a:off x="1894479" y="307047"/>
        <a:ext cx="3281746" cy="1593750"/>
      </dsp:txXfrm>
    </dsp:sp>
    <dsp:sp modelId="{9E540CBC-E39D-4D6B-A080-8F9329914A18}">
      <dsp:nvSpPr>
        <dsp:cNvPr id="0" name=""/>
        <dsp:cNvSpPr/>
      </dsp:nvSpPr>
      <dsp:spPr>
        <a:xfrm>
          <a:off x="0" y="55"/>
          <a:ext cx="1894479"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IE" sz="2500" b="0" kern="1200" dirty="0" smtClean="0"/>
            <a:t>ivshmem</a:t>
          </a:r>
          <a:endParaRPr lang="en-US" sz="2500" kern="1200" dirty="0"/>
        </a:p>
      </dsp:txBody>
      <dsp:txXfrm>
        <a:off x="92481" y="92536"/>
        <a:ext cx="1709517" cy="2022770"/>
      </dsp:txXfrm>
    </dsp:sp>
    <dsp:sp modelId="{8FD22A8D-7537-4191-B1B6-D33672A241EB}">
      <dsp:nvSpPr>
        <dsp:cNvPr id="0" name=""/>
        <dsp:cNvSpPr/>
      </dsp:nvSpPr>
      <dsp:spPr>
        <a:xfrm rot="5400000">
          <a:off x="2695368" y="1738059"/>
          <a:ext cx="1766186" cy="33679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en-IE" sz="2000" kern="1200" dirty="0" smtClean="0"/>
            <a:t>Command line</a:t>
          </a:r>
          <a:endParaRPr lang="en-US" sz="2000" kern="1200" dirty="0"/>
        </a:p>
        <a:p>
          <a:pPr marL="228600" lvl="1" indent="-228600" algn="l" defTabSz="889000" rtl="0">
            <a:lnSpc>
              <a:spcPct val="90000"/>
            </a:lnSpc>
            <a:spcBef>
              <a:spcPct val="0"/>
            </a:spcBef>
            <a:spcAft>
              <a:spcPct val="15000"/>
            </a:spcAft>
            <a:buChar char="••"/>
          </a:pPr>
          <a:r>
            <a:rPr lang="en-IE" sz="2000" kern="1200" baseline="0" dirty="0" smtClean="0"/>
            <a:t>hugepage location</a:t>
          </a:r>
          <a:endParaRPr lang="en-US" sz="2000" kern="1200" dirty="0"/>
        </a:p>
        <a:p>
          <a:pPr marL="228600" lvl="1" indent="-228600" algn="l" defTabSz="889000" rtl="0">
            <a:lnSpc>
              <a:spcPct val="90000"/>
            </a:lnSpc>
            <a:spcBef>
              <a:spcPct val="0"/>
            </a:spcBef>
            <a:spcAft>
              <a:spcPct val="15000"/>
            </a:spcAft>
            <a:buChar char="••"/>
          </a:pPr>
          <a:r>
            <a:rPr lang="en-IE" sz="2000" kern="1200" baseline="0" dirty="0" smtClean="0"/>
            <a:t>ivshmem device</a:t>
          </a:r>
          <a:endParaRPr lang="en-US" sz="2000" kern="1200" dirty="0"/>
        </a:p>
      </dsp:txBody>
      <dsp:txXfrm rot="-5400000">
        <a:off x="1894479" y="2625166"/>
        <a:ext cx="3281746" cy="1593750"/>
      </dsp:txXfrm>
    </dsp:sp>
    <dsp:sp modelId="{2164CF07-4149-47C1-A534-A24AB16B5802}">
      <dsp:nvSpPr>
        <dsp:cNvPr id="0" name=""/>
        <dsp:cNvSpPr/>
      </dsp:nvSpPr>
      <dsp:spPr>
        <a:xfrm>
          <a:off x="0" y="2318174"/>
          <a:ext cx="1894479"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IE" sz="2500" b="0" kern="1200" dirty="0" smtClean="0"/>
            <a:t>QEMU</a:t>
          </a:r>
        </a:p>
        <a:p>
          <a:pPr lvl="0" algn="ctr" defTabSz="1111250" rtl="0">
            <a:lnSpc>
              <a:spcPct val="90000"/>
            </a:lnSpc>
            <a:spcBef>
              <a:spcPct val="0"/>
            </a:spcBef>
            <a:spcAft>
              <a:spcPct val="35000"/>
            </a:spcAft>
          </a:pPr>
          <a:r>
            <a:rPr lang="en-IE" sz="2500" b="0" kern="1200" dirty="0" smtClean="0"/>
            <a:t>Patch</a:t>
          </a:r>
          <a:endParaRPr lang="en-US" sz="2500" kern="1200" dirty="0"/>
        </a:p>
      </dsp:txBody>
      <dsp:txXfrm>
        <a:off x="92481" y="2410655"/>
        <a:ext cx="1709517" cy="20227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CE655-02D2-4E6A-A5A2-6D9D54A551A2}">
      <dsp:nvSpPr>
        <dsp:cNvPr id="0" name=""/>
        <dsp:cNvSpPr/>
      </dsp:nvSpPr>
      <dsp:spPr>
        <a:xfrm rot="5400000">
          <a:off x="2995037" y="-952490"/>
          <a:ext cx="1166849" cy="33679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rtl="0">
            <a:lnSpc>
              <a:spcPct val="90000"/>
            </a:lnSpc>
            <a:spcBef>
              <a:spcPct val="0"/>
            </a:spcBef>
            <a:spcAft>
              <a:spcPct val="15000"/>
            </a:spcAft>
            <a:buChar char="••"/>
          </a:pPr>
          <a:r>
            <a:rPr lang="en-IE" sz="1900" kern="1200" dirty="0" smtClean="0"/>
            <a:t>Upstream Patch</a:t>
          </a:r>
          <a:endParaRPr lang="en-US" sz="1900" kern="1200" dirty="0"/>
        </a:p>
        <a:p>
          <a:pPr marL="171450" lvl="1" indent="-171450" algn="l" defTabSz="844550" rtl="0">
            <a:lnSpc>
              <a:spcPct val="90000"/>
            </a:lnSpc>
            <a:spcBef>
              <a:spcPct val="0"/>
            </a:spcBef>
            <a:spcAft>
              <a:spcPct val="15000"/>
            </a:spcAft>
            <a:buChar char="••"/>
          </a:pPr>
          <a:r>
            <a:rPr lang="en-IE" sz="1900" kern="1200" dirty="0" smtClean="0"/>
            <a:t>Maintenance</a:t>
          </a:r>
          <a:endParaRPr lang="en-US" sz="1900" kern="1200" dirty="0"/>
        </a:p>
      </dsp:txBody>
      <dsp:txXfrm rot="-5400000">
        <a:off x="1894480" y="205028"/>
        <a:ext cx="3311003" cy="1052927"/>
      </dsp:txXfrm>
    </dsp:sp>
    <dsp:sp modelId="{C74CB1FB-DDDC-44E7-9F4A-5CF45625EA94}">
      <dsp:nvSpPr>
        <dsp:cNvPr id="0" name=""/>
        <dsp:cNvSpPr/>
      </dsp:nvSpPr>
      <dsp:spPr>
        <a:xfrm>
          <a:off x="0" y="2209"/>
          <a:ext cx="1894479" cy="14585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IE" sz="2200" kern="1200" baseline="0" dirty="0" smtClean="0"/>
            <a:t>QEMU</a:t>
          </a:r>
          <a:endParaRPr lang="en-US" sz="2200" kern="1200" dirty="0"/>
        </a:p>
      </dsp:txBody>
      <dsp:txXfrm>
        <a:off x="71201" y="73410"/>
        <a:ext cx="1752077" cy="1316160"/>
      </dsp:txXfrm>
    </dsp:sp>
    <dsp:sp modelId="{F00E83DD-216F-466E-8DD3-BDC88AFBAD23}">
      <dsp:nvSpPr>
        <dsp:cNvPr id="0" name=""/>
        <dsp:cNvSpPr/>
      </dsp:nvSpPr>
      <dsp:spPr>
        <a:xfrm rot="5400000">
          <a:off x="2995037" y="578999"/>
          <a:ext cx="1166849" cy="33679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rtl="0">
            <a:lnSpc>
              <a:spcPct val="90000"/>
            </a:lnSpc>
            <a:spcBef>
              <a:spcPct val="0"/>
            </a:spcBef>
            <a:spcAft>
              <a:spcPct val="15000"/>
            </a:spcAft>
            <a:buChar char="••"/>
          </a:pPr>
          <a:r>
            <a:rPr lang="en-IE" sz="1900" kern="1200" dirty="0" smtClean="0"/>
            <a:t>Regions of memory</a:t>
          </a:r>
          <a:endParaRPr lang="en-US" sz="1900" kern="1200" dirty="0"/>
        </a:p>
        <a:p>
          <a:pPr marL="171450" lvl="1" indent="-171450" algn="l" defTabSz="844550" rtl="0">
            <a:lnSpc>
              <a:spcPct val="90000"/>
            </a:lnSpc>
            <a:spcBef>
              <a:spcPct val="0"/>
            </a:spcBef>
            <a:spcAft>
              <a:spcPct val="15000"/>
            </a:spcAft>
            <a:buChar char="••"/>
          </a:pPr>
          <a:r>
            <a:rPr lang="en-IE" sz="1900" kern="1200" dirty="0" smtClean="0"/>
            <a:t>Security groups </a:t>
          </a:r>
          <a:endParaRPr lang="en-US" sz="1900" kern="1200" dirty="0"/>
        </a:p>
      </dsp:txBody>
      <dsp:txXfrm rot="-5400000">
        <a:off x="1894480" y="1736518"/>
        <a:ext cx="3311003" cy="1052927"/>
      </dsp:txXfrm>
    </dsp:sp>
    <dsp:sp modelId="{D6CA8406-868F-42DD-A7BD-BBD4BD7FD157}">
      <dsp:nvSpPr>
        <dsp:cNvPr id="0" name=""/>
        <dsp:cNvSpPr/>
      </dsp:nvSpPr>
      <dsp:spPr>
        <a:xfrm>
          <a:off x="0" y="1533700"/>
          <a:ext cx="1894479" cy="14585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IE" sz="2200" kern="1200" baseline="0" dirty="0" smtClean="0"/>
            <a:t>Security</a:t>
          </a:r>
          <a:endParaRPr lang="en-US" sz="2200" kern="1200" dirty="0"/>
        </a:p>
      </dsp:txBody>
      <dsp:txXfrm>
        <a:off x="71201" y="1604901"/>
        <a:ext cx="1752077" cy="1316160"/>
      </dsp:txXfrm>
    </dsp:sp>
    <dsp:sp modelId="{D23953DC-884C-4755-999D-EBDEA8E1275F}">
      <dsp:nvSpPr>
        <dsp:cNvPr id="0" name=""/>
        <dsp:cNvSpPr/>
      </dsp:nvSpPr>
      <dsp:spPr>
        <a:xfrm rot="5400000">
          <a:off x="2995037" y="2110489"/>
          <a:ext cx="1166849" cy="33679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rtl="0">
            <a:lnSpc>
              <a:spcPct val="90000"/>
            </a:lnSpc>
            <a:spcBef>
              <a:spcPct val="0"/>
            </a:spcBef>
            <a:spcAft>
              <a:spcPct val="15000"/>
            </a:spcAft>
            <a:buChar char="••"/>
          </a:pPr>
          <a:r>
            <a:rPr lang="en-IE" sz="1900" kern="1200" dirty="0" smtClean="0"/>
            <a:t>Modifications needed</a:t>
          </a:r>
          <a:endParaRPr lang="en-US" sz="1900" kern="1200" dirty="0"/>
        </a:p>
        <a:p>
          <a:pPr marL="171450" lvl="1" indent="-171450" algn="l" defTabSz="844550" rtl="0">
            <a:lnSpc>
              <a:spcPct val="90000"/>
            </a:lnSpc>
            <a:spcBef>
              <a:spcPct val="0"/>
            </a:spcBef>
            <a:spcAft>
              <a:spcPct val="15000"/>
            </a:spcAft>
            <a:buChar char="••"/>
          </a:pPr>
          <a:r>
            <a:rPr lang="en-IE" sz="1900" kern="1200" dirty="0" smtClean="0"/>
            <a:t>Difficult</a:t>
          </a:r>
          <a:endParaRPr lang="en-US" sz="1900" kern="1200" dirty="0"/>
        </a:p>
      </dsp:txBody>
      <dsp:txXfrm rot="-5400000">
        <a:off x="1894480" y="3268008"/>
        <a:ext cx="3311003" cy="1052927"/>
      </dsp:txXfrm>
    </dsp:sp>
    <dsp:sp modelId="{159D49FD-62F9-4D74-B290-4A9511D89356}">
      <dsp:nvSpPr>
        <dsp:cNvPr id="0" name=""/>
        <dsp:cNvSpPr/>
      </dsp:nvSpPr>
      <dsp:spPr>
        <a:xfrm>
          <a:off x="0" y="3065190"/>
          <a:ext cx="1894479" cy="14585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IE" sz="2200" kern="1200" baseline="0" dirty="0" smtClean="0"/>
            <a:t>Live migration</a:t>
          </a:r>
          <a:endParaRPr lang="en-US" sz="2200" kern="1200" dirty="0"/>
        </a:p>
      </dsp:txBody>
      <dsp:txXfrm>
        <a:off x="71201" y="3136391"/>
        <a:ext cx="1752077" cy="13161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7B01B-7706-4D1A-9154-F3B6D7330BA7}">
      <dsp:nvSpPr>
        <dsp:cNvPr id="0" name=""/>
        <dsp:cNvSpPr/>
      </dsp:nvSpPr>
      <dsp:spPr>
        <a:xfrm rot="5400000">
          <a:off x="3220442" y="-1173568"/>
          <a:ext cx="871601" cy="344116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IE" sz="1800" kern="1200" baseline="0" dirty="0" smtClean="0"/>
            <a:t>Zero copy</a:t>
          </a:r>
          <a:endParaRPr lang="en-US" sz="1800" kern="1200" dirty="0"/>
        </a:p>
        <a:p>
          <a:pPr marL="171450" lvl="1" indent="-171450" algn="l" defTabSz="800100" rtl="0">
            <a:lnSpc>
              <a:spcPct val="90000"/>
            </a:lnSpc>
            <a:spcBef>
              <a:spcPct val="0"/>
            </a:spcBef>
            <a:spcAft>
              <a:spcPct val="15000"/>
            </a:spcAft>
            <a:buChar char="••"/>
          </a:pPr>
          <a:r>
            <a:rPr lang="en-IE" sz="1800" kern="1200" baseline="0" dirty="0" smtClean="0"/>
            <a:t>Fast performance</a:t>
          </a:r>
          <a:endParaRPr lang="en-US" sz="1800" kern="1200" dirty="0"/>
        </a:p>
      </dsp:txBody>
      <dsp:txXfrm rot="-5400000">
        <a:off x="1935658" y="153764"/>
        <a:ext cx="3398621" cy="786505"/>
      </dsp:txXfrm>
    </dsp:sp>
    <dsp:sp modelId="{789151B3-1687-4206-B0F6-3E1B786D059C}">
      <dsp:nvSpPr>
        <dsp:cNvPr id="0" name=""/>
        <dsp:cNvSpPr/>
      </dsp:nvSpPr>
      <dsp:spPr>
        <a:xfrm>
          <a:off x="0" y="2265"/>
          <a:ext cx="1935658" cy="10895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IE" sz="2200" b="0" kern="1200" baseline="0" dirty="0" smtClean="0"/>
            <a:t>Performance</a:t>
          </a:r>
          <a:endParaRPr lang="en-US" sz="2200" kern="1200" dirty="0"/>
        </a:p>
      </dsp:txBody>
      <dsp:txXfrm>
        <a:off x="53185" y="55450"/>
        <a:ext cx="1829288" cy="983131"/>
      </dsp:txXfrm>
    </dsp:sp>
    <dsp:sp modelId="{8CE1E7C0-8787-45F0-AABB-BA4C37195731}">
      <dsp:nvSpPr>
        <dsp:cNvPr id="0" name=""/>
        <dsp:cNvSpPr/>
      </dsp:nvSpPr>
      <dsp:spPr>
        <a:xfrm rot="5400000">
          <a:off x="3220442" y="-29591"/>
          <a:ext cx="871601" cy="344116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IE" sz="1800" kern="1200" baseline="0" dirty="0" smtClean="0"/>
            <a:t>Guests can access host memory</a:t>
          </a:r>
          <a:endParaRPr lang="en-US" sz="1800" kern="1200" dirty="0"/>
        </a:p>
        <a:p>
          <a:pPr marL="171450" lvl="1" indent="-171450" algn="l" defTabSz="800100" rtl="0">
            <a:lnSpc>
              <a:spcPct val="90000"/>
            </a:lnSpc>
            <a:spcBef>
              <a:spcPct val="0"/>
            </a:spcBef>
            <a:spcAft>
              <a:spcPct val="15000"/>
            </a:spcAft>
            <a:buChar char="••"/>
          </a:pPr>
          <a:r>
            <a:rPr lang="en-IE" sz="1800" kern="1200" baseline="0" dirty="0" smtClean="0"/>
            <a:t>Unsuitable for untrusted guests</a:t>
          </a:r>
          <a:endParaRPr lang="en-US" sz="1800" kern="1200" dirty="0"/>
        </a:p>
      </dsp:txBody>
      <dsp:txXfrm rot="-5400000">
        <a:off x="1935658" y="1297741"/>
        <a:ext cx="3398621" cy="786505"/>
      </dsp:txXfrm>
    </dsp:sp>
    <dsp:sp modelId="{27D10107-784E-4AC8-9F65-10188BC4D126}">
      <dsp:nvSpPr>
        <dsp:cNvPr id="0" name=""/>
        <dsp:cNvSpPr/>
      </dsp:nvSpPr>
      <dsp:spPr>
        <a:xfrm>
          <a:off x="0" y="1146242"/>
          <a:ext cx="1935658" cy="10895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IE" sz="2200" b="0" kern="1200" baseline="0" dirty="0" smtClean="0"/>
            <a:t>Security</a:t>
          </a:r>
          <a:endParaRPr lang="en-US" sz="2200" kern="1200" dirty="0"/>
        </a:p>
      </dsp:txBody>
      <dsp:txXfrm>
        <a:off x="53185" y="1199427"/>
        <a:ext cx="1829288" cy="983131"/>
      </dsp:txXfrm>
    </dsp:sp>
    <dsp:sp modelId="{3E7D5D19-C0EE-48DF-927F-889AE23110D2}">
      <dsp:nvSpPr>
        <dsp:cNvPr id="0" name=""/>
        <dsp:cNvSpPr/>
      </dsp:nvSpPr>
      <dsp:spPr>
        <a:xfrm rot="5400000">
          <a:off x="3220442" y="1114385"/>
          <a:ext cx="871601" cy="344116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IE" sz="1800" kern="1200" baseline="0" dirty="0" smtClean="0"/>
            <a:t>Host initiated sharing</a:t>
          </a:r>
          <a:endParaRPr lang="en-US" sz="1800" kern="1200" dirty="0"/>
        </a:p>
        <a:p>
          <a:pPr marL="171450" lvl="1" indent="-171450" algn="l" defTabSz="800100" rtl="0">
            <a:lnSpc>
              <a:spcPct val="90000"/>
            </a:lnSpc>
            <a:spcBef>
              <a:spcPct val="0"/>
            </a:spcBef>
            <a:spcAft>
              <a:spcPct val="15000"/>
            </a:spcAft>
            <a:buChar char="••"/>
          </a:pPr>
          <a:r>
            <a:rPr lang="en-IE" sz="1800" kern="1200" baseline="0" dirty="0" smtClean="0"/>
            <a:t>Shared at guest start up</a:t>
          </a:r>
          <a:endParaRPr lang="en-US" sz="1800" kern="1200" dirty="0"/>
        </a:p>
      </dsp:txBody>
      <dsp:txXfrm rot="-5400000">
        <a:off x="1935658" y="2441717"/>
        <a:ext cx="3398621" cy="786505"/>
      </dsp:txXfrm>
    </dsp:sp>
    <dsp:sp modelId="{56D18632-D345-46E4-B629-D8286EA2F665}">
      <dsp:nvSpPr>
        <dsp:cNvPr id="0" name=""/>
        <dsp:cNvSpPr/>
      </dsp:nvSpPr>
      <dsp:spPr>
        <a:xfrm>
          <a:off x="0" y="2290219"/>
          <a:ext cx="1935658" cy="10895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IE" sz="2200" b="0" kern="1200" baseline="0" dirty="0" smtClean="0"/>
            <a:t>Live Migration</a:t>
          </a:r>
          <a:endParaRPr lang="en-US" sz="2200" kern="1200" dirty="0"/>
        </a:p>
      </dsp:txBody>
      <dsp:txXfrm>
        <a:off x="53185" y="2343404"/>
        <a:ext cx="1829288" cy="983131"/>
      </dsp:txXfrm>
    </dsp:sp>
    <dsp:sp modelId="{0DC98917-FB63-4166-904C-F5A51015470E}">
      <dsp:nvSpPr>
        <dsp:cNvPr id="0" name=""/>
        <dsp:cNvSpPr/>
      </dsp:nvSpPr>
      <dsp:spPr>
        <a:xfrm rot="5400000">
          <a:off x="3220442" y="2258361"/>
          <a:ext cx="871601" cy="344116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IE" sz="1800" b="0" kern="1200" dirty="0" smtClean="0"/>
            <a:t>DPDK Guest application</a:t>
          </a:r>
          <a:endParaRPr lang="en-US" sz="1800" kern="1200" dirty="0"/>
        </a:p>
      </dsp:txBody>
      <dsp:txXfrm rot="-5400000">
        <a:off x="1935658" y="3585693"/>
        <a:ext cx="3398621" cy="786505"/>
      </dsp:txXfrm>
    </dsp:sp>
    <dsp:sp modelId="{DE378BBD-FFDB-4710-B32C-65704EC818D7}">
      <dsp:nvSpPr>
        <dsp:cNvPr id="0" name=""/>
        <dsp:cNvSpPr/>
      </dsp:nvSpPr>
      <dsp:spPr>
        <a:xfrm>
          <a:off x="0" y="3434195"/>
          <a:ext cx="1935658" cy="10895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IE" sz="2200" b="0" kern="1200" dirty="0" smtClean="0"/>
            <a:t>Compatibility</a:t>
          </a:r>
          <a:endParaRPr lang="en-US" sz="2200" kern="1200" dirty="0"/>
        </a:p>
      </dsp:txBody>
      <dsp:txXfrm>
        <a:off x="53185" y="3487380"/>
        <a:ext cx="1829288" cy="9831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9612FE-454C-469B-ACD2-402F1A14784A}">
      <dsp:nvSpPr>
        <dsp:cNvPr id="0" name=""/>
        <dsp:cNvSpPr/>
      </dsp:nvSpPr>
      <dsp:spPr>
        <a:xfrm rot="5400000">
          <a:off x="3142661" y="-1136965"/>
          <a:ext cx="871601" cy="33679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t>zero copy</a:t>
          </a:r>
          <a:endParaRPr lang="en-US" sz="2200" kern="1200" dirty="0"/>
        </a:p>
        <a:p>
          <a:pPr marL="228600" lvl="1" indent="-228600" algn="l" defTabSz="977900">
            <a:lnSpc>
              <a:spcPct val="90000"/>
            </a:lnSpc>
            <a:spcBef>
              <a:spcPct val="0"/>
            </a:spcBef>
            <a:spcAft>
              <a:spcPct val="15000"/>
            </a:spcAft>
            <a:buChar char="••"/>
          </a:pPr>
          <a:r>
            <a:rPr lang="en-US" sz="2200" kern="1200" dirty="0" smtClean="0"/>
            <a:t>Merge-able buffers</a:t>
          </a:r>
        </a:p>
      </dsp:txBody>
      <dsp:txXfrm rot="-5400000">
        <a:off x="1894480" y="153764"/>
        <a:ext cx="3325416" cy="786505"/>
      </dsp:txXfrm>
    </dsp:sp>
    <dsp:sp modelId="{142500F1-C454-4BB4-8F48-E04B29C09915}">
      <dsp:nvSpPr>
        <dsp:cNvPr id="0" name=""/>
        <dsp:cNvSpPr/>
      </dsp:nvSpPr>
      <dsp:spPr>
        <a:xfrm>
          <a:off x="0" y="2265"/>
          <a:ext cx="1894479" cy="10895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IE" sz="2000" kern="1200" baseline="0" dirty="0" smtClean="0"/>
            <a:t>Performance</a:t>
          </a:r>
          <a:endParaRPr lang="en-US" sz="2000" kern="1200" dirty="0"/>
        </a:p>
      </dsp:txBody>
      <dsp:txXfrm>
        <a:off x="53185" y="55450"/>
        <a:ext cx="1788109" cy="983131"/>
      </dsp:txXfrm>
    </dsp:sp>
    <dsp:sp modelId="{160452CA-BB4F-4B76-9651-C6E68B733080}">
      <dsp:nvSpPr>
        <dsp:cNvPr id="0" name=""/>
        <dsp:cNvSpPr/>
      </dsp:nvSpPr>
      <dsp:spPr>
        <a:xfrm rot="5400000">
          <a:off x="3142661" y="7010"/>
          <a:ext cx="871601" cy="33679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t>virtio-net backend enhancements</a:t>
          </a:r>
          <a:endParaRPr lang="en-US" sz="2200" kern="1200" dirty="0"/>
        </a:p>
      </dsp:txBody>
      <dsp:txXfrm rot="-5400000">
        <a:off x="1894480" y="1297739"/>
        <a:ext cx="3325416" cy="786505"/>
      </dsp:txXfrm>
    </dsp:sp>
    <dsp:sp modelId="{E44BC868-0B01-4D24-BECA-2B465ABBB782}">
      <dsp:nvSpPr>
        <dsp:cNvPr id="0" name=""/>
        <dsp:cNvSpPr/>
      </dsp:nvSpPr>
      <dsp:spPr>
        <a:xfrm>
          <a:off x="0" y="1146242"/>
          <a:ext cx="1894479" cy="10895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IE" sz="2000" kern="1200" baseline="0" dirty="0" smtClean="0"/>
            <a:t>Features</a:t>
          </a:r>
          <a:endParaRPr lang="en-US" sz="2000" kern="1200" dirty="0"/>
        </a:p>
      </dsp:txBody>
      <dsp:txXfrm>
        <a:off x="53185" y="1199427"/>
        <a:ext cx="1788109" cy="983131"/>
      </dsp:txXfrm>
    </dsp:sp>
    <dsp:sp modelId="{E31CE655-02D2-4E6A-A5A2-6D9D54A551A2}">
      <dsp:nvSpPr>
        <dsp:cNvPr id="0" name=""/>
        <dsp:cNvSpPr/>
      </dsp:nvSpPr>
      <dsp:spPr>
        <a:xfrm rot="5400000">
          <a:off x="3142661" y="1150987"/>
          <a:ext cx="871601" cy="33679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Library provided by DPDK</a:t>
          </a:r>
          <a:endParaRPr lang="en-US" sz="1800" kern="1200" dirty="0"/>
        </a:p>
      </dsp:txBody>
      <dsp:txXfrm rot="-5400000">
        <a:off x="1894480" y="2441716"/>
        <a:ext cx="3325416" cy="786505"/>
      </dsp:txXfrm>
    </dsp:sp>
    <dsp:sp modelId="{C74CB1FB-DDDC-44E7-9F4A-5CF45625EA94}">
      <dsp:nvSpPr>
        <dsp:cNvPr id="0" name=""/>
        <dsp:cNvSpPr/>
      </dsp:nvSpPr>
      <dsp:spPr>
        <a:xfrm>
          <a:off x="0" y="2290219"/>
          <a:ext cx="1894479" cy="10895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kern="1200" dirty="0" smtClean="0"/>
            <a:t>us-vhost Library</a:t>
          </a:r>
          <a:endParaRPr lang="en-US" sz="2000" kern="1200" dirty="0"/>
        </a:p>
      </dsp:txBody>
      <dsp:txXfrm>
        <a:off x="53185" y="2343404"/>
        <a:ext cx="1788109" cy="983131"/>
      </dsp:txXfrm>
    </dsp:sp>
    <dsp:sp modelId="{10492473-192F-4004-9D4F-AF7AB1FE7220}">
      <dsp:nvSpPr>
        <dsp:cNvPr id="0" name=""/>
        <dsp:cNvSpPr/>
      </dsp:nvSpPr>
      <dsp:spPr>
        <a:xfrm rot="5400000">
          <a:off x="3142661" y="2294964"/>
          <a:ext cx="871601" cy="33679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vhost-user </a:t>
          </a:r>
        </a:p>
      </dsp:txBody>
      <dsp:txXfrm rot="-5400000">
        <a:off x="1894480" y="3585693"/>
        <a:ext cx="3325416" cy="786505"/>
      </dsp:txXfrm>
    </dsp:sp>
    <dsp:sp modelId="{92CBE682-DD8B-43A7-A04B-839FE6635C65}">
      <dsp:nvSpPr>
        <dsp:cNvPr id="0" name=""/>
        <dsp:cNvSpPr/>
      </dsp:nvSpPr>
      <dsp:spPr>
        <a:xfrm>
          <a:off x="0" y="3434195"/>
          <a:ext cx="1894479" cy="10895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QEMU</a:t>
          </a:r>
        </a:p>
      </dsp:txBody>
      <dsp:txXfrm>
        <a:off x="53185" y="3487380"/>
        <a:ext cx="1788109" cy="98313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7B01B-7706-4D1A-9154-F3B6D7330BA7}">
      <dsp:nvSpPr>
        <dsp:cNvPr id="0" name=""/>
        <dsp:cNvSpPr/>
      </dsp:nvSpPr>
      <dsp:spPr>
        <a:xfrm rot="5400000">
          <a:off x="2705544" y="-931264"/>
          <a:ext cx="871601" cy="295656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en-GB" sz="1800" kern="1200" dirty="0" smtClean="0"/>
            <a:t>Less copies and context switches.</a:t>
          </a:r>
          <a:endParaRPr lang="en-US" sz="1800" kern="1200" dirty="0"/>
        </a:p>
      </dsp:txBody>
      <dsp:txXfrm rot="-5400000">
        <a:off x="1663065" y="153763"/>
        <a:ext cx="2914012" cy="786505"/>
      </dsp:txXfrm>
    </dsp:sp>
    <dsp:sp modelId="{789151B3-1687-4206-B0F6-3E1B786D059C}">
      <dsp:nvSpPr>
        <dsp:cNvPr id="0" name=""/>
        <dsp:cNvSpPr/>
      </dsp:nvSpPr>
      <dsp:spPr>
        <a:xfrm>
          <a:off x="0" y="2265"/>
          <a:ext cx="1663065" cy="10895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IE" sz="2000" b="0" kern="1200" baseline="0" dirty="0" smtClean="0"/>
            <a:t>Performance</a:t>
          </a:r>
          <a:endParaRPr lang="en-US" sz="2000" kern="1200" dirty="0"/>
        </a:p>
      </dsp:txBody>
      <dsp:txXfrm>
        <a:off x="53185" y="55450"/>
        <a:ext cx="1556695" cy="983131"/>
      </dsp:txXfrm>
    </dsp:sp>
    <dsp:sp modelId="{8CE1E7C0-8787-45F0-AABB-BA4C37195731}">
      <dsp:nvSpPr>
        <dsp:cNvPr id="0" name=""/>
        <dsp:cNvSpPr/>
      </dsp:nvSpPr>
      <dsp:spPr>
        <a:xfrm rot="5400000">
          <a:off x="2705544" y="212712"/>
          <a:ext cx="871601" cy="295656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en-GB" sz="1800" kern="1200" dirty="0" smtClean="0"/>
            <a:t>Virtqueues</a:t>
          </a:r>
          <a:r>
            <a:rPr lang="en-GB" sz="1800" kern="1200" baseline="0" dirty="0" smtClean="0"/>
            <a:t> mapped to vswitchd address space.</a:t>
          </a:r>
          <a:endParaRPr lang="en-US" sz="1800" kern="1200" dirty="0"/>
        </a:p>
      </dsp:txBody>
      <dsp:txXfrm rot="-5400000">
        <a:off x="1663065" y="1297739"/>
        <a:ext cx="2914012" cy="786505"/>
      </dsp:txXfrm>
    </dsp:sp>
    <dsp:sp modelId="{27D10107-784E-4AC8-9F65-10188BC4D126}">
      <dsp:nvSpPr>
        <dsp:cNvPr id="0" name=""/>
        <dsp:cNvSpPr/>
      </dsp:nvSpPr>
      <dsp:spPr>
        <a:xfrm>
          <a:off x="0" y="1146242"/>
          <a:ext cx="1663065" cy="10895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IE" sz="2000" b="0" kern="1200" baseline="0" dirty="0" smtClean="0"/>
            <a:t>Security</a:t>
          </a:r>
          <a:endParaRPr lang="en-US" sz="2000" kern="1200" dirty="0"/>
        </a:p>
      </dsp:txBody>
      <dsp:txXfrm>
        <a:off x="53185" y="1199427"/>
        <a:ext cx="1556695" cy="983131"/>
      </dsp:txXfrm>
    </dsp:sp>
    <dsp:sp modelId="{3E7D5D19-C0EE-48DF-927F-889AE23110D2}">
      <dsp:nvSpPr>
        <dsp:cNvPr id="0" name=""/>
        <dsp:cNvSpPr/>
      </dsp:nvSpPr>
      <dsp:spPr>
        <a:xfrm rot="5400000">
          <a:off x="2705544" y="1356689"/>
          <a:ext cx="871601" cy="295656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en-GB" sz="1800" kern="1200" dirty="0" smtClean="0"/>
            <a:t>Solution exists.</a:t>
          </a:r>
          <a:endParaRPr lang="en-US" sz="1800" kern="1200" dirty="0"/>
        </a:p>
      </dsp:txBody>
      <dsp:txXfrm rot="-5400000">
        <a:off x="1663065" y="2441716"/>
        <a:ext cx="2914012" cy="786505"/>
      </dsp:txXfrm>
    </dsp:sp>
    <dsp:sp modelId="{56D18632-D345-46E4-B629-D8286EA2F665}">
      <dsp:nvSpPr>
        <dsp:cNvPr id="0" name=""/>
        <dsp:cNvSpPr/>
      </dsp:nvSpPr>
      <dsp:spPr>
        <a:xfrm>
          <a:off x="0" y="2290219"/>
          <a:ext cx="1663065" cy="10895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IE" sz="2000" b="0" kern="1200" baseline="0" dirty="0" smtClean="0"/>
            <a:t>Live Migration</a:t>
          </a:r>
          <a:endParaRPr lang="en-US" sz="2000" kern="1200" dirty="0"/>
        </a:p>
      </dsp:txBody>
      <dsp:txXfrm>
        <a:off x="53185" y="2343404"/>
        <a:ext cx="1556695" cy="983131"/>
      </dsp:txXfrm>
    </dsp:sp>
    <dsp:sp modelId="{0DC98917-FB63-4166-904C-F5A51015470E}">
      <dsp:nvSpPr>
        <dsp:cNvPr id="0" name=""/>
        <dsp:cNvSpPr/>
      </dsp:nvSpPr>
      <dsp:spPr>
        <a:xfrm rot="5400000">
          <a:off x="2705544" y="2500666"/>
          <a:ext cx="871601" cy="295656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en-IE" sz="1800" b="0" kern="1200" dirty="0" smtClean="0"/>
            <a:t>DPDK guest application</a:t>
          </a:r>
          <a:endParaRPr lang="en-US" sz="1800" kern="1200" dirty="0"/>
        </a:p>
        <a:p>
          <a:pPr marL="171450" lvl="1" indent="-171450" algn="l" defTabSz="800100" rtl="0">
            <a:lnSpc>
              <a:spcPct val="90000"/>
            </a:lnSpc>
            <a:spcBef>
              <a:spcPct val="0"/>
            </a:spcBef>
            <a:spcAft>
              <a:spcPct val="15000"/>
            </a:spcAft>
            <a:buChar char="••"/>
          </a:pPr>
          <a:r>
            <a:rPr lang="en-US" sz="1800" kern="1200" dirty="0" smtClean="0"/>
            <a:t>Virtio-net</a:t>
          </a:r>
          <a:endParaRPr lang="en-US" sz="1800" kern="1200" dirty="0"/>
        </a:p>
      </dsp:txBody>
      <dsp:txXfrm rot="-5400000">
        <a:off x="1663065" y="3585693"/>
        <a:ext cx="2914012" cy="786505"/>
      </dsp:txXfrm>
    </dsp:sp>
    <dsp:sp modelId="{DE378BBD-FFDB-4710-B32C-65704EC818D7}">
      <dsp:nvSpPr>
        <dsp:cNvPr id="0" name=""/>
        <dsp:cNvSpPr/>
      </dsp:nvSpPr>
      <dsp:spPr>
        <a:xfrm>
          <a:off x="0" y="3434195"/>
          <a:ext cx="1663065" cy="10895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IE" sz="2000" b="0" kern="1200" dirty="0" smtClean="0"/>
            <a:t>Compatibility</a:t>
          </a:r>
          <a:endParaRPr lang="en-US" sz="2000" kern="1200" dirty="0"/>
        </a:p>
      </dsp:txBody>
      <dsp:txXfrm>
        <a:off x="53185" y="3487380"/>
        <a:ext cx="1556695" cy="98313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462B27E-4184-41B1-A5D0-DA93B6F15AED}" type="datetimeFigureOut">
              <a:rPr lang="en-US" smtClean="0"/>
              <a:t>11/18/2014</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1A75D13-82A7-4D7C-B111-6543D1EE29BE}" type="slidenum">
              <a:rPr lang="en-US" smtClean="0"/>
              <a:t>‹#›</a:t>
            </a:fld>
            <a:endParaRPr lang="en-US" dirty="0"/>
          </a:p>
        </p:txBody>
      </p:sp>
    </p:spTree>
    <p:extLst>
      <p:ext uri="{BB962C8B-B14F-4D97-AF65-F5344CB8AC3E}">
        <p14:creationId xmlns:p14="http://schemas.microsoft.com/office/powerpoint/2010/main" val="2974352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A75D13-82A7-4D7C-B111-6543D1EE29BE}" type="slidenum">
              <a:rPr lang="en-US" smtClean="0"/>
              <a:t>1</a:t>
            </a:fld>
            <a:endParaRPr lang="en-US" dirty="0"/>
          </a:p>
        </p:txBody>
      </p:sp>
    </p:spTree>
    <p:extLst>
      <p:ext uri="{BB962C8B-B14F-4D97-AF65-F5344CB8AC3E}">
        <p14:creationId xmlns:p14="http://schemas.microsoft.com/office/powerpoint/2010/main" val="2292335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1A75D13-82A7-4D7C-B111-6543D1EE29BE}" type="slidenum">
              <a:rPr lang="en-US" smtClean="0"/>
              <a:t>10</a:t>
            </a:fld>
            <a:endParaRPr lang="en-US" dirty="0"/>
          </a:p>
        </p:txBody>
      </p:sp>
    </p:spTree>
    <p:extLst>
      <p:ext uri="{BB962C8B-B14F-4D97-AF65-F5344CB8AC3E}">
        <p14:creationId xmlns:p14="http://schemas.microsoft.com/office/powerpoint/2010/main" val="190307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1A75D13-82A7-4D7C-B111-6543D1EE29BE}" type="slidenum">
              <a:rPr lang="en-US" smtClean="0"/>
              <a:t>11</a:t>
            </a:fld>
            <a:endParaRPr lang="en-US" dirty="0"/>
          </a:p>
        </p:txBody>
      </p:sp>
    </p:spTree>
    <p:extLst>
      <p:ext uri="{BB962C8B-B14F-4D97-AF65-F5344CB8AC3E}">
        <p14:creationId xmlns:p14="http://schemas.microsoft.com/office/powerpoint/2010/main" val="1419401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1A75D13-82A7-4D7C-B111-6543D1EE29BE}" type="slidenum">
              <a:rPr lang="en-US" smtClean="0"/>
              <a:t>12</a:t>
            </a:fld>
            <a:endParaRPr lang="en-US" dirty="0"/>
          </a:p>
        </p:txBody>
      </p:sp>
    </p:spTree>
    <p:extLst>
      <p:ext uri="{BB962C8B-B14F-4D97-AF65-F5344CB8AC3E}">
        <p14:creationId xmlns:p14="http://schemas.microsoft.com/office/powerpoint/2010/main" val="1998716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1A75D13-82A7-4D7C-B111-6543D1EE29BE}" type="slidenum">
              <a:rPr lang="en-US" smtClean="0"/>
              <a:t>13</a:t>
            </a:fld>
            <a:endParaRPr lang="en-US" dirty="0"/>
          </a:p>
        </p:txBody>
      </p:sp>
    </p:spTree>
    <p:extLst>
      <p:ext uri="{BB962C8B-B14F-4D97-AF65-F5344CB8AC3E}">
        <p14:creationId xmlns:p14="http://schemas.microsoft.com/office/powerpoint/2010/main" val="1307367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30D8A5-A16A-4414-9DDD-888D2D98933D}" type="slidenum">
              <a:rPr lang="en-US">
                <a:solidFill>
                  <a:prstClr val="black"/>
                </a:solidFill>
              </a:rPr>
              <a:pPr/>
              <a:t>2</a:t>
            </a:fld>
            <a:endParaRPr lang="en-US" dirty="0">
              <a:solidFill>
                <a:prstClr val="black"/>
              </a:solidFill>
            </a:endParaRPr>
          </a:p>
        </p:txBody>
      </p:sp>
      <p:sp>
        <p:nvSpPr>
          <p:cNvPr id="1076226" name="Rectangle 2"/>
          <p:cNvSpPr>
            <a:spLocks noGrp="1" noRot="1" noChangeAspect="1" noChangeArrowheads="1" noTextEdit="1"/>
          </p:cNvSpPr>
          <p:nvPr>
            <p:ph type="sldImg"/>
          </p:nvPr>
        </p:nvSpPr>
        <p:spPr>
          <a:xfrm>
            <a:off x="385763" y="688975"/>
            <a:ext cx="6084887" cy="3424238"/>
          </a:xfrm>
          <a:ln/>
        </p:spPr>
      </p:sp>
      <p:sp>
        <p:nvSpPr>
          <p:cNvPr id="1076227" name="Rectangle 3"/>
          <p:cNvSpPr>
            <a:spLocks noGrp="1" noChangeArrowheads="1"/>
          </p:cNvSpPr>
          <p:nvPr>
            <p:ph type="body" idx="1"/>
          </p:nvPr>
        </p:nvSpPr>
        <p:spPr>
          <a:xfrm>
            <a:off x="914716" y="4342539"/>
            <a:ext cx="5028579" cy="4114643"/>
          </a:xfrm>
        </p:spPr>
        <p:txBody>
          <a:bodyPr/>
          <a:lstStyle/>
          <a:p>
            <a:endParaRPr lang="en-US" dirty="0"/>
          </a:p>
        </p:txBody>
      </p:sp>
    </p:spTree>
    <p:extLst>
      <p:ext uri="{BB962C8B-B14F-4D97-AF65-F5344CB8AC3E}">
        <p14:creationId xmlns:p14="http://schemas.microsoft.com/office/powerpoint/2010/main" val="1123826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D1A75D13-82A7-4D7C-B111-6543D1EE29BE}" type="slidenum">
              <a:rPr lang="en-US" smtClean="0"/>
              <a:t>3</a:t>
            </a:fld>
            <a:endParaRPr lang="en-US" dirty="0"/>
          </a:p>
        </p:txBody>
      </p:sp>
    </p:spTree>
    <p:extLst>
      <p:ext uri="{BB962C8B-B14F-4D97-AF65-F5344CB8AC3E}">
        <p14:creationId xmlns:p14="http://schemas.microsoft.com/office/powerpoint/2010/main" val="3068321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1A75D13-82A7-4D7C-B111-6543D1EE29BE}" type="slidenum">
              <a:rPr lang="en-US" smtClean="0"/>
              <a:t>4</a:t>
            </a:fld>
            <a:endParaRPr lang="en-US" dirty="0"/>
          </a:p>
        </p:txBody>
      </p:sp>
    </p:spTree>
    <p:extLst>
      <p:ext uri="{BB962C8B-B14F-4D97-AF65-F5344CB8AC3E}">
        <p14:creationId xmlns:p14="http://schemas.microsoft.com/office/powerpoint/2010/main" val="3022537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solidFill>
                <a:srgbClr val="FF0000"/>
              </a:solidFill>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1A75D13-82A7-4D7C-B111-6543D1EE29BE}" type="slidenum">
              <a:rPr lang="en-US" smtClean="0"/>
              <a:t>5</a:t>
            </a:fld>
            <a:endParaRPr lang="en-US" dirty="0"/>
          </a:p>
        </p:txBody>
      </p:sp>
    </p:spTree>
    <p:extLst>
      <p:ext uri="{BB962C8B-B14F-4D97-AF65-F5344CB8AC3E}">
        <p14:creationId xmlns:p14="http://schemas.microsoft.com/office/powerpoint/2010/main" val="3401157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D1A75D13-82A7-4D7C-B111-6543D1EE29BE}" type="slidenum">
              <a:rPr lang="en-US" smtClean="0"/>
              <a:t>6</a:t>
            </a:fld>
            <a:endParaRPr lang="en-US" dirty="0"/>
          </a:p>
        </p:txBody>
      </p:sp>
    </p:spTree>
    <p:extLst>
      <p:ext uri="{BB962C8B-B14F-4D97-AF65-F5344CB8AC3E}">
        <p14:creationId xmlns:p14="http://schemas.microsoft.com/office/powerpoint/2010/main" val="2666867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smtClean="0"/>
          </a:p>
        </p:txBody>
      </p:sp>
      <p:sp>
        <p:nvSpPr>
          <p:cNvPr id="4" name="Slide Number Placeholder 3"/>
          <p:cNvSpPr>
            <a:spLocks noGrp="1"/>
          </p:cNvSpPr>
          <p:nvPr>
            <p:ph type="sldNum" sz="quarter" idx="10"/>
          </p:nvPr>
        </p:nvSpPr>
        <p:spPr/>
        <p:txBody>
          <a:bodyPr/>
          <a:lstStyle/>
          <a:p>
            <a:fld id="{D1A75D13-82A7-4D7C-B111-6543D1EE29BE}" type="slidenum">
              <a:rPr lang="en-US" smtClean="0"/>
              <a:t>7</a:t>
            </a:fld>
            <a:endParaRPr lang="en-US" dirty="0"/>
          </a:p>
        </p:txBody>
      </p:sp>
    </p:spTree>
    <p:extLst>
      <p:ext uri="{BB962C8B-B14F-4D97-AF65-F5344CB8AC3E}">
        <p14:creationId xmlns:p14="http://schemas.microsoft.com/office/powerpoint/2010/main" val="1528708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1A75D13-82A7-4D7C-B111-6543D1EE29BE}" type="slidenum">
              <a:rPr lang="en-US" smtClean="0"/>
              <a:t>8</a:t>
            </a:fld>
            <a:endParaRPr lang="en-US" dirty="0"/>
          </a:p>
        </p:txBody>
      </p:sp>
    </p:spTree>
    <p:extLst>
      <p:ext uri="{BB962C8B-B14F-4D97-AF65-F5344CB8AC3E}">
        <p14:creationId xmlns:p14="http://schemas.microsoft.com/office/powerpoint/2010/main" val="10431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i="1" dirty="0"/>
          </a:p>
        </p:txBody>
      </p:sp>
      <p:sp>
        <p:nvSpPr>
          <p:cNvPr id="4" name="Slide Number Placeholder 3"/>
          <p:cNvSpPr>
            <a:spLocks noGrp="1"/>
          </p:cNvSpPr>
          <p:nvPr>
            <p:ph type="sldNum" sz="quarter" idx="10"/>
          </p:nvPr>
        </p:nvSpPr>
        <p:spPr/>
        <p:txBody>
          <a:bodyPr/>
          <a:lstStyle/>
          <a:p>
            <a:fld id="{D1A75D13-82A7-4D7C-B111-6543D1EE29BE}" type="slidenum">
              <a:rPr lang="en-US" smtClean="0"/>
              <a:t>9</a:t>
            </a:fld>
            <a:endParaRPr lang="en-US" dirty="0"/>
          </a:p>
        </p:txBody>
      </p:sp>
    </p:spTree>
    <p:extLst>
      <p:ext uri="{BB962C8B-B14F-4D97-AF65-F5344CB8AC3E}">
        <p14:creationId xmlns:p14="http://schemas.microsoft.com/office/powerpoint/2010/main" val="34830215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Blue Section Break Image">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550" t="1177" r="627" b="-1"/>
          <a:stretch/>
        </p:blipFill>
        <p:spPr>
          <a:xfrm>
            <a:off x="6" y="6289730"/>
            <a:ext cx="12191989" cy="568271"/>
          </a:xfrm>
          <a:prstGeom prst="rect">
            <a:avLst/>
          </a:prstGeom>
        </p:spPr>
      </p:pic>
      <p:cxnSp>
        <p:nvCxnSpPr>
          <p:cNvPr id="11" name="Straight Connector 10"/>
          <p:cNvCxnSpPr/>
          <p:nvPr/>
        </p:nvCxnSpPr>
        <p:spPr>
          <a:xfrm>
            <a:off x="11582400" y="6431645"/>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int_lookins_hrz_rgb_blue.png"/>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0987857" y="6432914"/>
            <a:ext cx="488729" cy="240031"/>
          </a:xfrm>
          <a:prstGeom prst="rect">
            <a:avLst/>
          </a:prstGeom>
        </p:spPr>
      </p:pic>
      <p:sp>
        <p:nvSpPr>
          <p:cNvPr id="4" name="TextBox 3"/>
          <p:cNvSpPr txBox="1"/>
          <p:nvPr/>
        </p:nvSpPr>
        <p:spPr>
          <a:xfrm>
            <a:off x="4377367" y="6611780"/>
            <a:ext cx="2510624" cy="246221"/>
          </a:xfrm>
          <a:prstGeom prst="rect">
            <a:avLst/>
          </a:prstGeom>
          <a:noFill/>
        </p:spPr>
        <p:txBody>
          <a:bodyPr wrap="none" rtlCol="0">
            <a:spAutoFit/>
          </a:bodyPr>
          <a:lstStyle/>
          <a:p>
            <a:r>
              <a:rPr lang="en-US" sz="1000" dirty="0" smtClean="0">
                <a:solidFill>
                  <a:schemeClr val="tx2"/>
                </a:solidFill>
                <a:latin typeface="Neo Sans Intel"/>
                <a:cs typeface="Neo Sans Intel"/>
              </a:rPr>
              <a:t>TRANSITIONING</a:t>
            </a:r>
            <a:r>
              <a:rPr lang="en-US" sz="1000" baseline="0" dirty="0" smtClean="0">
                <a:solidFill>
                  <a:schemeClr val="tx2"/>
                </a:solidFill>
                <a:latin typeface="Neo Sans Intel"/>
                <a:cs typeface="Neo Sans Intel"/>
              </a:rPr>
              <a:t> NETWORKING &amp; STORAGE</a:t>
            </a:r>
            <a:endParaRPr lang="en-US" sz="1000" dirty="0" smtClean="0">
              <a:solidFill>
                <a:schemeClr val="tx2"/>
              </a:solidFill>
              <a:latin typeface="Neo Sans Intel"/>
              <a:cs typeface="Neo Sans Intel"/>
            </a:endParaRPr>
          </a:p>
        </p:txBody>
      </p:sp>
      <p:sp>
        <p:nvSpPr>
          <p:cNvPr id="10" name="Title Placeholder 1"/>
          <p:cNvSpPr>
            <a:spLocks noGrp="1"/>
          </p:cNvSpPr>
          <p:nvPr>
            <p:ph type="title"/>
          </p:nvPr>
        </p:nvSpPr>
        <p:spPr>
          <a:xfrm>
            <a:off x="609600" y="231620"/>
            <a:ext cx="10972800" cy="988746"/>
          </a:xfrm>
          <a:prstGeom prst="rect">
            <a:avLst/>
          </a:prstGeom>
        </p:spPr>
        <p:txBody>
          <a:bodyPr vert="horz" lIns="0" tIns="0" rIns="0" bIns="0" rtlCol="0" anchor="t" anchorCtr="0">
            <a:normAutofit/>
          </a:bodyPr>
          <a:lstStyle>
            <a:lvl1pPr>
              <a:defRPr>
                <a:solidFill>
                  <a:schemeClr val="bg1"/>
                </a:solidFill>
              </a:defRPr>
            </a:lvl1pPr>
          </a:lstStyle>
          <a:p>
            <a:r>
              <a:rPr lang="en-US" smtClean="0"/>
              <a:t>Click to edit Master title style</a:t>
            </a:r>
            <a:endParaRPr lang="en-US" dirty="0"/>
          </a:p>
        </p:txBody>
      </p:sp>
      <p:sp>
        <p:nvSpPr>
          <p:cNvPr id="14" name="Text Placeholder 2"/>
          <p:cNvSpPr>
            <a:spLocks noGrp="1"/>
          </p:cNvSpPr>
          <p:nvPr>
            <p:ph idx="1"/>
          </p:nvPr>
        </p:nvSpPr>
        <p:spPr>
          <a:xfrm>
            <a:off x="607483" y="1700784"/>
            <a:ext cx="10889396" cy="4525963"/>
          </a:xfrm>
          <a:prstGeom prst="rect">
            <a:avLst/>
          </a:prstGeom>
        </p:spPr>
        <p:txBody>
          <a:bodyPr vert="horz" lIns="0" tIns="0" rIns="0" bIns="0" rtlCol="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Box 14"/>
          <p:cNvSpPr txBox="1"/>
          <p:nvPr/>
        </p:nvSpPr>
        <p:spPr>
          <a:xfrm>
            <a:off x="11582400" y="6442112"/>
            <a:ext cx="488840" cy="230832"/>
          </a:xfrm>
          <a:prstGeom prst="rect">
            <a:avLst/>
          </a:prstGeom>
          <a:noFill/>
        </p:spPr>
        <p:txBody>
          <a:bodyPr wrap="square" rtlCol="0">
            <a:spAutoFit/>
          </a:bodyPr>
          <a:lstStyle/>
          <a:p>
            <a:fld id="{D19A39BE-1E39-41C9-8BF2-F39A0C59FCAE}" type="slidenum">
              <a:rPr lang="en-US" sz="900" smtClean="0">
                <a:solidFill>
                  <a:schemeClr val="accent1"/>
                </a:solidFill>
                <a:latin typeface="Neo Sans Intel"/>
                <a:cs typeface="Neo Sans Intel"/>
              </a:rPr>
              <a:t>‹#›</a:t>
            </a:fld>
            <a:endParaRPr lang="en-US" sz="900" dirty="0" smtClean="0">
              <a:solidFill>
                <a:schemeClr val="accent1"/>
              </a:solidFill>
              <a:latin typeface="Neo Sans Intel"/>
              <a:cs typeface="Neo Sans Intel"/>
            </a:endParaRPr>
          </a:p>
        </p:txBody>
      </p:sp>
    </p:spTree>
    <p:extLst>
      <p:ext uri="{BB962C8B-B14F-4D97-AF65-F5344CB8AC3E}">
        <p14:creationId xmlns:p14="http://schemas.microsoft.com/office/powerpoint/2010/main" val="5395333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31558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pic>
        <p:nvPicPr>
          <p:cNvPr id="8" name="Picture 7"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4441821" y="2606020"/>
            <a:ext cx="3474720" cy="1646573"/>
          </a:xfrm>
          <a:prstGeom prst="rect">
            <a:avLst/>
          </a:prstGeom>
        </p:spPr>
      </p:pic>
    </p:spTree>
    <p:extLst>
      <p:ext uri="{BB962C8B-B14F-4D97-AF65-F5344CB8AC3E}">
        <p14:creationId xmlns:p14="http://schemas.microsoft.com/office/powerpoint/2010/main" val="37198989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vi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06402" y="6640393"/>
            <a:ext cx="2224505" cy="201567"/>
          </a:xfrm>
          <a:prstGeom prst="rect">
            <a:avLst/>
          </a:prstGeom>
        </p:spPr>
        <p:txBody>
          <a:bodyPr/>
          <a:lstStyle/>
          <a:p>
            <a:fld id="{D7BFAA0E-E622-4772-8515-B2678C37B606}" type="datetime1">
              <a:rPr lang="en-US" smtClean="0"/>
              <a:t>11/18/2014</a:t>
            </a:fld>
            <a:endParaRPr lang="en-US" dirty="0"/>
          </a:p>
        </p:txBody>
      </p:sp>
      <p:sp>
        <p:nvSpPr>
          <p:cNvPr id="5" name="Footer Placeholder 4"/>
          <p:cNvSpPr>
            <a:spLocks noGrp="1"/>
          </p:cNvSpPr>
          <p:nvPr>
            <p:ph type="ftr" sz="quarter" idx="11"/>
          </p:nvPr>
        </p:nvSpPr>
        <p:spPr>
          <a:xfrm>
            <a:off x="8844549" y="6656433"/>
            <a:ext cx="1783937" cy="156912"/>
          </a:xfrm>
          <a:prstGeom prst="rect">
            <a:avLst/>
          </a:prstGeom>
        </p:spPr>
        <p:txBody>
          <a:bodyPr/>
          <a:lstStyle/>
          <a:p>
            <a:endParaRPr lang="en-US" dirty="0"/>
          </a:p>
        </p:txBody>
      </p:sp>
      <p:sp>
        <p:nvSpPr>
          <p:cNvPr id="6" name="Title 1"/>
          <p:cNvSpPr>
            <a:spLocks noGrp="1"/>
          </p:cNvSpPr>
          <p:nvPr>
            <p:ph type="title" hasCustomPrompt="1"/>
          </p:nvPr>
        </p:nvSpPr>
        <p:spPr>
          <a:xfrm>
            <a:off x="481360" y="569640"/>
            <a:ext cx="10363200" cy="1362075"/>
          </a:xfrm>
        </p:spPr>
        <p:txBody>
          <a:bodyPr anchor="b" anchorCtr="0">
            <a:normAutofit/>
          </a:bodyPr>
          <a:lstStyle>
            <a:lvl1pPr algn="l">
              <a:defRPr sz="2700" b="0" cap="none" baseline="0">
                <a:solidFill>
                  <a:schemeClr val="accent1"/>
                </a:solidFill>
                <a:latin typeface="Intel Clear Light" panose="020B0404020203020204" pitchFamily="34" charset="0"/>
                <a:cs typeface="Intel Clear" panose="020B0604020203020204" pitchFamily="34" charset="0"/>
              </a:defRPr>
            </a:lvl1pPr>
          </a:lstStyle>
          <a:p>
            <a:r>
              <a:rPr lang="en-US" dirty="0" smtClean="0"/>
              <a:t>36pt Light headline</a:t>
            </a:r>
            <a:endParaRPr lang="en-US" dirty="0"/>
          </a:p>
        </p:txBody>
      </p:sp>
      <p:sp>
        <p:nvSpPr>
          <p:cNvPr id="7" name="Text Placeholder 2"/>
          <p:cNvSpPr>
            <a:spLocks noGrp="1"/>
          </p:cNvSpPr>
          <p:nvPr>
            <p:ph type="body" idx="1" hasCustomPrompt="1"/>
          </p:nvPr>
        </p:nvSpPr>
        <p:spPr>
          <a:xfrm>
            <a:off x="481360" y="2111956"/>
            <a:ext cx="10363200" cy="1500187"/>
          </a:xfrm>
        </p:spPr>
        <p:txBody>
          <a:bodyPr anchor="t" anchorCtr="0">
            <a:normAutofit/>
          </a:bodyPr>
          <a:lstStyle>
            <a:lvl1pPr marL="0" indent="0">
              <a:buNone/>
              <a:defRPr sz="1200" baseline="0">
                <a:solidFill>
                  <a:schemeClr val="tx2"/>
                </a:solidFill>
                <a:latin typeface="Intel Clear" panose="020B0604020203020204" pitchFamily="34" charset="0"/>
                <a:cs typeface="Neo Sans Intel Medium"/>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r>
              <a:rPr lang="en-US" dirty="0" smtClean="0"/>
              <a:t>16pt Medium Subhead</a:t>
            </a:r>
            <a:endParaRPr lang="en-US" dirty="0"/>
          </a:p>
        </p:txBody>
      </p:sp>
    </p:spTree>
    <p:extLst>
      <p:ext uri="{BB962C8B-B14F-4D97-AF65-F5344CB8AC3E}">
        <p14:creationId xmlns:p14="http://schemas.microsoft.com/office/powerpoint/2010/main" val="34087024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Date Placeholder 4"/>
          <p:cNvSpPr>
            <a:spLocks noGrp="1"/>
          </p:cNvSpPr>
          <p:nvPr>
            <p:ph type="dt" sz="half" idx="10"/>
          </p:nvPr>
        </p:nvSpPr>
        <p:spPr>
          <a:xfrm>
            <a:off x="406402" y="6640393"/>
            <a:ext cx="2224505" cy="201567"/>
          </a:xfrm>
          <a:prstGeom prst="rect">
            <a:avLst/>
          </a:prstGeom>
        </p:spPr>
        <p:txBody>
          <a:bodyPr/>
          <a:lstStyle/>
          <a:p>
            <a:fld id="{50CA33BB-B878-4D19-8FCE-94A37EC02F7B}" type="datetime1">
              <a:rPr lang="en-US" smtClean="0"/>
              <a:t>11/18/2014</a:t>
            </a:fld>
            <a:endParaRPr lang="en-US" dirty="0"/>
          </a:p>
        </p:txBody>
      </p:sp>
      <p:sp>
        <p:nvSpPr>
          <p:cNvPr id="6" name="Footer Placeholder 5"/>
          <p:cNvSpPr>
            <a:spLocks noGrp="1"/>
          </p:cNvSpPr>
          <p:nvPr>
            <p:ph type="ftr" sz="quarter" idx="11"/>
          </p:nvPr>
        </p:nvSpPr>
        <p:spPr>
          <a:xfrm>
            <a:off x="8844549" y="6656433"/>
            <a:ext cx="1783937" cy="156912"/>
          </a:xfrm>
          <a:prstGeom prst="rect">
            <a:avLst/>
          </a:prstGeom>
        </p:spPr>
        <p:txBody>
          <a:bodyPr/>
          <a:lstStyle/>
          <a:p>
            <a:endParaRPr lang="en-US" dirty="0"/>
          </a:p>
        </p:txBody>
      </p:sp>
      <p:sp>
        <p:nvSpPr>
          <p:cNvPr id="8" name="Content Placeholder 7"/>
          <p:cNvSpPr>
            <a:spLocks noGrp="1"/>
          </p:cNvSpPr>
          <p:nvPr>
            <p:ph sz="quarter" idx="12"/>
          </p:nvPr>
        </p:nvSpPr>
        <p:spPr>
          <a:xfrm>
            <a:off x="609599" y="1003931"/>
            <a:ext cx="524256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7"/>
          <p:cNvSpPr>
            <a:spLocks noGrp="1"/>
          </p:cNvSpPr>
          <p:nvPr>
            <p:ph sz="quarter" idx="13"/>
          </p:nvPr>
        </p:nvSpPr>
        <p:spPr>
          <a:xfrm>
            <a:off x="6339840" y="1003931"/>
            <a:ext cx="524256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1148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05840"/>
            <a:ext cx="10972800" cy="5021262"/>
          </a:xfrm>
        </p:spPr>
        <p:txBody>
          <a:bodyPr/>
          <a:lstStyle>
            <a:lvl1pPr>
              <a:defRPr sz="1500"/>
            </a:lvl1pPr>
            <a:lvl2pPr marL="169069" indent="-169069">
              <a:spcBef>
                <a:spcPts val="600"/>
              </a:spcBef>
              <a:buFont typeface="Arial" panose="020B0604020202020204" pitchFamily="34" charset="0"/>
              <a:buChar char="•"/>
              <a:defRPr sz="1350"/>
            </a:lvl2pPr>
            <a:lvl3pPr marL="428625" indent="-171450">
              <a:spcBef>
                <a:spcPts val="0"/>
              </a:spcBef>
              <a:buFont typeface="Arial" panose="020B0604020202020204" pitchFamily="34" charset="0"/>
              <a:buChar char="•"/>
              <a:defRPr sz="1200"/>
            </a:lvl3pPr>
            <a:lvl4pPr marL="685800" indent="-173831">
              <a:spcBef>
                <a:spcPts val="0"/>
              </a:spcBef>
              <a:buFont typeface="Arial" panose="020B0604020202020204" pitchFamily="34" charset="0"/>
              <a:buChar char="•"/>
              <a:defRPr sz="1050"/>
            </a:lvl4pPr>
            <a:lvl5pPr marL="941785" indent="-172641">
              <a:spcBef>
                <a:spcPts val="0"/>
              </a:spcBef>
              <a:buFont typeface="Arial" panose="020B0604020202020204"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9"/>
          <p:cNvSpPr>
            <a:spLocks noGrp="1"/>
          </p:cNvSpPr>
          <p:nvPr>
            <p:ph type="title"/>
          </p:nvPr>
        </p:nvSpPr>
        <p:spPr>
          <a:xfrm>
            <a:off x="609600" y="231620"/>
            <a:ext cx="10972800" cy="640080"/>
          </a:xfrm>
        </p:spPr>
        <p:txBody>
          <a:bodyPr/>
          <a:lstStyle/>
          <a:p>
            <a:r>
              <a:rPr lang="en-US" smtClean="0"/>
              <a:t>Click to edit Master title style</a:t>
            </a:r>
            <a:endParaRPr lang="en-US" dirty="0"/>
          </a:p>
        </p:txBody>
      </p:sp>
      <p:sp>
        <p:nvSpPr>
          <p:cNvPr id="2" name="Date Placeholder 1"/>
          <p:cNvSpPr>
            <a:spLocks noGrp="1"/>
          </p:cNvSpPr>
          <p:nvPr>
            <p:ph type="dt" sz="half" idx="10"/>
          </p:nvPr>
        </p:nvSpPr>
        <p:spPr>
          <a:xfrm>
            <a:off x="406402" y="6640393"/>
            <a:ext cx="2224505" cy="201567"/>
          </a:xfrm>
          <a:prstGeom prst="rect">
            <a:avLst/>
          </a:prstGeom>
        </p:spPr>
        <p:txBody>
          <a:bodyPr/>
          <a:lstStyle/>
          <a:p>
            <a:fld id="{E3723F67-4E2C-4DC9-83D2-DB411FC6551C}" type="datetime1">
              <a:rPr lang="en-US" smtClean="0"/>
              <a:t>11/18/2014</a:t>
            </a:fld>
            <a:endParaRPr lang="en-US" dirty="0"/>
          </a:p>
        </p:txBody>
      </p:sp>
      <p:sp>
        <p:nvSpPr>
          <p:cNvPr id="4" name="Footer Placeholder 3"/>
          <p:cNvSpPr>
            <a:spLocks noGrp="1"/>
          </p:cNvSpPr>
          <p:nvPr>
            <p:ph type="ftr" sz="quarter" idx="11"/>
          </p:nvPr>
        </p:nvSpPr>
        <p:spPr>
          <a:xfrm>
            <a:off x="8844549" y="6656433"/>
            <a:ext cx="1783937" cy="156912"/>
          </a:xfrm>
          <a:prstGeom prst="rect">
            <a:avLst/>
          </a:prstGeom>
        </p:spPr>
        <p:txBody>
          <a:bodyPr/>
          <a:lstStyle/>
          <a:p>
            <a:endParaRPr lang="en-US" dirty="0"/>
          </a:p>
        </p:txBody>
      </p:sp>
    </p:spTree>
    <p:extLst>
      <p:ext uri="{BB962C8B-B14F-4D97-AF65-F5344CB8AC3E}">
        <p14:creationId xmlns:p14="http://schemas.microsoft.com/office/powerpoint/2010/main" val="11612465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t="2254"/>
          <a:stretch/>
        </p:blipFill>
        <p:spPr>
          <a:xfrm>
            <a:off x="2305110" y="-1"/>
            <a:ext cx="5242777" cy="6874343"/>
          </a:xfrm>
          <a:prstGeom prst="rect">
            <a:avLst/>
          </a:prstGeom>
        </p:spPr>
      </p:pic>
      <p:pic>
        <p:nvPicPr>
          <p:cNvPr id="4" name="Picture 3" descr="peel_rt_btm_drkBlue_rgb.a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3174" y="5763696"/>
            <a:ext cx="1868636" cy="1094304"/>
          </a:xfrm>
          <a:prstGeom prst="rect">
            <a:avLst/>
          </a:prstGeom>
        </p:spPr>
      </p:pic>
      <p:pic>
        <p:nvPicPr>
          <p:cNvPr id="5" name="Picture 4" descr="int_lookins_hrz_rgb_wht_24.png"/>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2758328" y="357184"/>
            <a:ext cx="2626568" cy="579489"/>
          </a:xfrm>
          <a:prstGeom prst="rect">
            <a:avLst/>
          </a:prstGeom>
        </p:spPr>
      </p:pic>
      <p:sp>
        <p:nvSpPr>
          <p:cNvPr id="3" name="Subtitle 2"/>
          <p:cNvSpPr>
            <a:spLocks noGrp="1"/>
          </p:cNvSpPr>
          <p:nvPr>
            <p:ph type="subTitle" idx="1" hasCustomPrompt="1"/>
          </p:nvPr>
        </p:nvSpPr>
        <p:spPr>
          <a:xfrm>
            <a:off x="2783716" y="2988777"/>
            <a:ext cx="4424992" cy="1233813"/>
          </a:xfrm>
        </p:spPr>
        <p:txBody>
          <a:bodyPr lIns="0" rIns="0">
            <a:normAutofit/>
          </a:bodyPr>
          <a:lstStyle>
            <a:lvl1pPr marL="0" indent="0" algn="l">
              <a:buNone/>
              <a:defRPr sz="1400" baseline="0">
                <a:solidFill>
                  <a:schemeClr val="accent4"/>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14pt Medium Subhead, Date, Etc.</a:t>
            </a:r>
            <a:endParaRPr lang="en-US" dirty="0"/>
          </a:p>
        </p:txBody>
      </p:sp>
      <p:sp>
        <p:nvSpPr>
          <p:cNvPr id="2" name="Title 1"/>
          <p:cNvSpPr>
            <a:spLocks noGrp="1"/>
          </p:cNvSpPr>
          <p:nvPr>
            <p:ph type="ctrTitle" hasCustomPrompt="1"/>
          </p:nvPr>
        </p:nvSpPr>
        <p:spPr>
          <a:xfrm>
            <a:off x="2803885" y="1298743"/>
            <a:ext cx="4385135" cy="1470025"/>
          </a:xfrm>
        </p:spPr>
        <p:txBody>
          <a:bodyPr lIns="0" rIns="0" anchor="b" anchorCtr="0">
            <a:noAutofit/>
          </a:bodyPr>
          <a:lstStyle>
            <a:lvl1pPr>
              <a:defRPr sz="3000" baseline="0">
                <a:solidFill>
                  <a:schemeClr val="bg1"/>
                </a:solidFill>
                <a:latin typeface="Neo Sans Intel Light"/>
                <a:cs typeface="Neo Sans Intel Light"/>
              </a:defRPr>
            </a:lvl1pPr>
          </a:lstStyle>
          <a:p>
            <a:r>
              <a:rPr lang="en-US" dirty="0" smtClean="0"/>
              <a:t>30pt Light Title of Presentation</a:t>
            </a:r>
            <a:br>
              <a:rPr lang="en-US" dirty="0" smtClean="0"/>
            </a:br>
            <a:r>
              <a:rPr lang="en-US" dirty="0" smtClean="0"/>
              <a:t>Title of Presentation Line Two</a:t>
            </a:r>
            <a:endParaRPr lang="en-US" dirty="0"/>
          </a:p>
        </p:txBody>
      </p:sp>
      <p:sp>
        <p:nvSpPr>
          <p:cNvPr id="8" name="Date Placeholder 3"/>
          <p:cNvSpPr>
            <a:spLocks noGrp="1"/>
          </p:cNvSpPr>
          <p:nvPr>
            <p:ph type="dt" sz="half" idx="2"/>
          </p:nvPr>
        </p:nvSpPr>
        <p:spPr>
          <a:xfrm>
            <a:off x="2585156" y="6026151"/>
            <a:ext cx="2844800" cy="365125"/>
          </a:xfrm>
          <a:prstGeom prst="rect">
            <a:avLst/>
          </a:prstGeom>
        </p:spPr>
        <p:txBody>
          <a:bodyPr vert="horz" lIns="91440" tIns="45720" rIns="91440" bIns="45720" rtlCol="0" anchor="ctr"/>
          <a:lstStyle>
            <a:lvl1pPr algn="l">
              <a:defRPr sz="1200" b="0" i="0">
                <a:solidFill>
                  <a:schemeClr val="tx1">
                    <a:tint val="75000"/>
                  </a:schemeClr>
                </a:solidFill>
                <a:latin typeface="Verdana"/>
                <a:cs typeface="Verdana"/>
              </a:defRPr>
            </a:lvl1pPr>
          </a:lstStyle>
          <a:p>
            <a:fld id="{B3CEDF91-F35A-490D-87EF-271513BEAD7D}" type="datetime1">
              <a:rPr lang="en-US" smtClean="0"/>
              <a:t>11/18/2014</a:t>
            </a:fld>
            <a:endParaRPr lang="en-US" dirty="0"/>
          </a:p>
        </p:txBody>
      </p:sp>
    </p:spTree>
    <p:extLst>
      <p:ext uri="{BB962C8B-B14F-4D97-AF65-F5344CB8AC3E}">
        <p14:creationId xmlns:p14="http://schemas.microsoft.com/office/powerpoint/2010/main" val="29919348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44448"/>
            <a:ext cx="109728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609600" y="1699368"/>
            <a:ext cx="10972800" cy="4525963"/>
          </a:xfrm>
        </p:spPr>
        <p:txBody>
          <a:bodyPr/>
          <a:lstStyle>
            <a:lvl2pPr>
              <a:defRPr sz="2200"/>
            </a:lvl2pPr>
            <a:lvl3pPr>
              <a:defRPr sz="2200"/>
            </a:lvl3pPr>
          </a:lstStyle>
          <a:p>
            <a:pPr lvl="0"/>
            <a:r>
              <a:rPr lang="en-US" dirty="0" smtClean="0"/>
              <a:t>22pt Medium Sub Line</a:t>
            </a:r>
          </a:p>
          <a:p>
            <a:pPr lvl="1"/>
            <a:r>
              <a:rPr lang="en-US" dirty="0" smtClean="0"/>
              <a:t>22pt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888294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Blue Section Break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1360" y="569638"/>
            <a:ext cx="103632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headline</a:t>
            </a:r>
            <a:endParaRPr lang="en-US" dirty="0"/>
          </a:p>
        </p:txBody>
      </p:sp>
      <p:sp>
        <p:nvSpPr>
          <p:cNvPr id="3" name="Text Placeholder 2"/>
          <p:cNvSpPr>
            <a:spLocks noGrp="1"/>
          </p:cNvSpPr>
          <p:nvPr>
            <p:ph type="body" idx="1" hasCustomPrompt="1"/>
          </p:nvPr>
        </p:nvSpPr>
        <p:spPr>
          <a:xfrm>
            <a:off x="376256" y="2111954"/>
            <a:ext cx="103632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550" t="1177" r="627" b="-1"/>
          <a:stretch/>
        </p:blipFill>
        <p:spPr>
          <a:xfrm>
            <a:off x="6" y="6289730"/>
            <a:ext cx="12191989" cy="568271"/>
          </a:xfrm>
          <a:prstGeom prst="rect">
            <a:avLst/>
          </a:prstGeom>
        </p:spPr>
      </p:pic>
      <p:cxnSp>
        <p:nvCxnSpPr>
          <p:cNvPr id="11" name="Straight Connector 10"/>
          <p:cNvCxnSpPr/>
          <p:nvPr/>
        </p:nvCxnSpPr>
        <p:spPr>
          <a:xfrm>
            <a:off x="11582400" y="6431645"/>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int_lookins_hrz_rgb_blue.png"/>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0987857" y="6432914"/>
            <a:ext cx="488729" cy="240031"/>
          </a:xfrm>
          <a:prstGeom prst="rect">
            <a:avLst/>
          </a:prstGeom>
        </p:spPr>
      </p:pic>
      <p:sp>
        <p:nvSpPr>
          <p:cNvPr id="4" name="TextBox 3"/>
          <p:cNvSpPr txBox="1"/>
          <p:nvPr/>
        </p:nvSpPr>
        <p:spPr>
          <a:xfrm>
            <a:off x="4377367" y="6611780"/>
            <a:ext cx="2510624" cy="246221"/>
          </a:xfrm>
          <a:prstGeom prst="rect">
            <a:avLst/>
          </a:prstGeom>
          <a:noFill/>
        </p:spPr>
        <p:txBody>
          <a:bodyPr wrap="none" rtlCol="0">
            <a:spAutoFit/>
          </a:bodyPr>
          <a:lstStyle/>
          <a:p>
            <a:r>
              <a:rPr lang="en-US" sz="1000" dirty="0" smtClean="0">
                <a:solidFill>
                  <a:schemeClr val="tx2"/>
                </a:solidFill>
                <a:latin typeface="Neo Sans Intel"/>
                <a:cs typeface="Neo Sans Intel"/>
              </a:rPr>
              <a:t>TRANSITIONING</a:t>
            </a:r>
            <a:r>
              <a:rPr lang="en-US" sz="1000" baseline="0" dirty="0" smtClean="0">
                <a:solidFill>
                  <a:schemeClr val="tx2"/>
                </a:solidFill>
                <a:latin typeface="Neo Sans Intel"/>
                <a:cs typeface="Neo Sans Intel"/>
              </a:rPr>
              <a:t> NETWORKING &amp; STORAGE</a:t>
            </a:r>
            <a:endParaRPr lang="en-US" sz="1000" dirty="0" smtClean="0">
              <a:solidFill>
                <a:schemeClr val="tx2"/>
              </a:solidFill>
              <a:latin typeface="Neo Sans Intel"/>
              <a:cs typeface="Neo Sans Intel"/>
            </a:endParaRPr>
          </a:p>
        </p:txBody>
      </p:sp>
      <p:sp>
        <p:nvSpPr>
          <p:cNvPr id="13" name="Slide Number Placeholder 5"/>
          <p:cNvSpPr>
            <a:spLocks noGrp="1"/>
          </p:cNvSpPr>
          <p:nvPr>
            <p:ph type="sldNum" sz="quarter" idx="4"/>
          </p:nvPr>
        </p:nvSpPr>
        <p:spPr>
          <a:xfrm>
            <a:off x="9163136" y="6315579"/>
            <a:ext cx="2876464" cy="365125"/>
          </a:xfrm>
          <a:prstGeom prst="rect">
            <a:avLst/>
          </a:prstGeom>
        </p:spPr>
        <p:txBody>
          <a:bodyPr vert="horz" lIns="0" tIns="0" rIns="0" bIns="0" rtlCol="0" anchor="ctr"/>
          <a:lstStyle>
            <a:lvl1pPr algn="r">
              <a:defRPr sz="900">
                <a:solidFill>
                  <a:schemeClr val="accent1"/>
                </a:solidFill>
                <a:latin typeface="Neo Sans Intel Light"/>
                <a:cs typeface="Neo Sans Intel Light"/>
              </a:defRPr>
            </a:lvl1pPr>
          </a:lstStyle>
          <a:p>
            <a:fld id="{EB8EDFFD-E811-4591-92B7-BA5DD23EF6B1}" type="slidenum">
              <a:rPr lang="en-US" smtClean="0"/>
              <a:t>‹#›</a:t>
            </a:fld>
            <a:endParaRPr lang="en-US" dirty="0"/>
          </a:p>
        </p:txBody>
      </p:sp>
    </p:spTree>
    <p:extLst>
      <p:ext uri="{BB962C8B-B14F-4D97-AF65-F5344CB8AC3E}">
        <p14:creationId xmlns:p14="http://schemas.microsoft.com/office/powerpoint/2010/main" val="12904560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44448"/>
            <a:ext cx="109728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609600" y="1699368"/>
            <a:ext cx="10972800" cy="4525963"/>
          </a:xfrm>
        </p:spPr>
        <p:txBody>
          <a:bodyPr/>
          <a:lstStyle>
            <a:lvl1pPr marL="0" marR="0" indent="0" algn="l" defTabSz="457200" rtl="0" eaLnBrk="1" fontAlgn="auto" latinLnBrk="0" hangingPunct="1">
              <a:lnSpc>
                <a:spcPct val="100000"/>
              </a:lnSpc>
              <a:spcBef>
                <a:spcPts val="1200"/>
              </a:spcBef>
              <a:spcAft>
                <a:spcPts val="0"/>
              </a:spcAft>
              <a:buClrTx/>
              <a:buSzTx/>
              <a:buFont typeface="Arial"/>
              <a:buNone/>
              <a:tabLst/>
              <a:defRPr lang="ro-RO" sz="2200" b="0" i="0" u="none" strike="noStrike" baseline="0" smtClean="0"/>
            </a:lvl1pPr>
            <a:lvl2pPr>
              <a:defRPr sz="1800">
                <a:solidFill>
                  <a:schemeClr val="tx2"/>
                </a:solidFill>
              </a:defRPr>
            </a:lvl2pPr>
            <a:lvl3pPr>
              <a:defRPr sz="1800">
                <a:solidFill>
                  <a:schemeClr val="tx2"/>
                </a:solidFill>
              </a:defRPr>
            </a:lvl3pPr>
            <a:lvl4pPr>
              <a:defRPr>
                <a:solidFill>
                  <a:schemeClr val="tx2"/>
                </a:solidFill>
              </a:defRPr>
            </a:lvl4pPr>
            <a:lvl5pPr>
              <a:defRPr>
                <a:solidFill>
                  <a:schemeClr val="tx2"/>
                </a:solidFill>
              </a:defRPr>
            </a:lvl5pPr>
          </a:lstStyle>
          <a:p>
            <a:r>
              <a:rPr lang="ro-RO" sz="2200" b="0" i="0" u="none" strike="noStrike" baseline="0" dirty="0" smtClean="0">
                <a:solidFill>
                  <a:srgbClr val="007CC5"/>
                </a:solidFill>
                <a:latin typeface="Neo Sans Intel"/>
              </a:rPr>
              <a:t>22pt Regular as dicaernam nos res deli que prae doluptatur, explabo. Optatem porpori onserferunte eruptatis accatur? Aquunt utemquo tem. Itatemqui aut ut qui rempore veli que doluptat pore vel mos anihillaut magnisque volumque nam vollo inctecto et lisit pre.</a:t>
            </a:r>
            <a:r>
              <a:rPr lang="en-US" dirty="0" smtClean="0"/>
              <a:t> </a:t>
            </a:r>
          </a:p>
          <a:p>
            <a:pPr lvl="1"/>
            <a:r>
              <a:rPr lang="en-US" dirty="0" smtClean="0"/>
              <a:t>18pt Regular Bullet One</a:t>
            </a:r>
          </a:p>
          <a:p>
            <a:pPr lvl="2"/>
            <a:r>
              <a:rPr lang="en-US" dirty="0" smtClean="0"/>
              <a:t>Sub-bullet</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04452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0" i="0" u="none" strike="noStrike" baseline="0" smtClean="0"/>
            </a:lvl1pPr>
          </a:lstStyle>
          <a:p>
            <a:r>
              <a:rPr lang="en-US" dirty="0" smtClean="0"/>
              <a:t>36pt Light headline</a:t>
            </a:r>
            <a:endParaRPr lang="en-US" dirty="0"/>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accent2"/>
                </a:solidFill>
                <a:latin typeface="Neo Sans Intel Light"/>
                <a:cs typeface="Neo Sans Intel Light"/>
              </a:defRPr>
            </a:lvl1pPr>
            <a:lvl2pPr marL="400050" indent="-225425">
              <a:buFont typeface="Lucida Grande"/>
              <a:buChar char="−"/>
              <a:defRPr sz="1600">
                <a:latin typeface="Neo Sans Intel Medium"/>
                <a:cs typeface="Neo Sans Intel Medium"/>
              </a:defRPr>
            </a:lvl2pPr>
            <a:lvl3pPr marL="685800" indent="-228600">
              <a:defRPr sz="1200"/>
            </a:lvl3pPr>
            <a:lvl4pPr>
              <a:defRPr sz="1100"/>
            </a:lvl4pPr>
            <a:lvl5pPr>
              <a:defRPr sz="1050"/>
            </a:lvl5pPr>
          </a:lstStyle>
          <a:p>
            <a:pPr lvl="0"/>
            <a:r>
              <a:rPr lang="en-US" dirty="0" smtClean="0"/>
              <a:t>50pt Light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2885318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7483" y="3681546"/>
            <a:ext cx="10960101" cy="2352782"/>
          </a:xfrm>
        </p:spPr>
        <p:txBody>
          <a:bodyPr anchor="t" anchorCtr="0"/>
          <a:lstStyle>
            <a:lvl1pPr marL="173038" indent="-173038">
              <a:defRPr sz="3600" baseline="0">
                <a:solidFill>
                  <a:schemeClr val="accent1"/>
                </a:solidFill>
                <a:latin typeface="Neo Sans Intel Light"/>
                <a:cs typeface="Neo Sans Intel Light"/>
              </a:defRPr>
            </a:lvl1pPr>
            <a:lvl2pPr marL="0" indent="0">
              <a:buFont typeface="Lucida Grande"/>
              <a:buNone/>
              <a:defRPr sz="1600">
                <a:solidFill>
                  <a:schemeClr val="accent2"/>
                </a:solidFill>
                <a:latin typeface="Neo Sans Intel Medium"/>
                <a:cs typeface="Neo Sans Intel Medium"/>
              </a:defRPr>
            </a:lvl2pPr>
            <a:lvl3pPr marL="685800" indent="-228600">
              <a:defRPr sz="1200"/>
            </a:lvl3pPr>
            <a:lvl4pPr>
              <a:defRPr sz="1100"/>
            </a:lvl4pPr>
            <a:lvl5pPr>
              <a:defRPr sz="1050"/>
            </a:lvl5pPr>
          </a:lstStyle>
          <a:p>
            <a:pPr lvl="1"/>
            <a:r>
              <a:rPr lang="en-US" dirty="0" smtClean="0"/>
              <a:t>16 point medium subhead</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609600" y="682626"/>
            <a:ext cx="10972800" cy="2844173"/>
          </a:xfrm>
        </p:spPr>
        <p:txBody>
          <a:bodyPr anchor="b" anchorCtr="0"/>
          <a:lstStyle/>
          <a:p>
            <a:pPr lvl="0"/>
            <a:r>
              <a:rPr lang="en-US" dirty="0" smtClean="0"/>
              <a:t>36pt Light Text</a:t>
            </a:r>
          </a:p>
        </p:txBody>
      </p:sp>
    </p:spTree>
    <p:extLst>
      <p:ext uri="{BB962C8B-B14F-4D97-AF65-F5344CB8AC3E}">
        <p14:creationId xmlns:p14="http://schemas.microsoft.com/office/powerpoint/2010/main" val="40479473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599" y="1689997"/>
            <a:ext cx="5376828"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955" y="1689997"/>
            <a:ext cx="5262444"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9723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153432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kink.png"/>
          <p:cNvPicPr>
            <a:picLocks noChangeAspect="1"/>
          </p:cNvPicPr>
          <p:nvPr/>
        </p:nvPicPr>
        <p:blipFill rotWithShape="1">
          <a:blip r:embed="rId16">
            <a:extLst>
              <a:ext uri="{28A0092B-C50C-407E-A947-70E740481C1C}">
                <a14:useLocalDpi xmlns:a14="http://schemas.microsoft.com/office/drawing/2010/main" val="0"/>
              </a:ext>
            </a:extLst>
          </a:blip>
          <a:srcRect l="640" r="730" b="1369"/>
          <a:stretch/>
        </p:blipFill>
        <p:spPr>
          <a:xfrm>
            <a:off x="0" y="6289730"/>
            <a:ext cx="12192000" cy="568271"/>
          </a:xfrm>
          <a:prstGeom prst="rect">
            <a:avLst/>
          </a:prstGeom>
        </p:spPr>
      </p:pic>
      <p:sp>
        <p:nvSpPr>
          <p:cNvPr id="2" name="Title Placeholder 1"/>
          <p:cNvSpPr>
            <a:spLocks noGrp="1"/>
          </p:cNvSpPr>
          <p:nvPr>
            <p:ph type="title"/>
          </p:nvPr>
        </p:nvSpPr>
        <p:spPr>
          <a:xfrm>
            <a:off x="609600" y="231620"/>
            <a:ext cx="10972800" cy="988746"/>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7483" y="1700784"/>
            <a:ext cx="10889396"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cxnSp>
        <p:nvCxnSpPr>
          <p:cNvPr id="11" name="Straight Connector 10"/>
          <p:cNvCxnSpPr/>
          <p:nvPr/>
        </p:nvCxnSpPr>
        <p:spPr>
          <a:xfrm>
            <a:off x="11633712" y="6427197"/>
            <a:ext cx="0" cy="238125"/>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wht_24.png"/>
          <p:cNvPicPr>
            <a:picLocks noChangeAspect="1"/>
          </p:cNvPicPr>
          <p:nvPr/>
        </p:nvPicPr>
        <p:blipFill rotWithShape="1">
          <a:blip r:embed="rId17" cstate="screen">
            <a:extLst>
              <a:ext uri="{28A0092B-C50C-407E-A947-70E740481C1C}">
                <a14:useLocalDpi xmlns:a14="http://schemas.microsoft.com/office/drawing/2010/main" val="0"/>
              </a:ext>
            </a:extLst>
          </a:blip>
          <a:srcRect r="53442"/>
          <a:stretch/>
        </p:blipFill>
        <p:spPr>
          <a:xfrm>
            <a:off x="10987242" y="6428607"/>
            <a:ext cx="521001" cy="246888"/>
          </a:xfrm>
          <a:prstGeom prst="rect">
            <a:avLst/>
          </a:prstGeom>
        </p:spPr>
      </p:pic>
      <p:sp>
        <p:nvSpPr>
          <p:cNvPr id="4" name="TextBox 3"/>
          <p:cNvSpPr txBox="1"/>
          <p:nvPr/>
        </p:nvSpPr>
        <p:spPr>
          <a:xfrm>
            <a:off x="11633712" y="6428607"/>
            <a:ext cx="488840" cy="230832"/>
          </a:xfrm>
          <a:prstGeom prst="rect">
            <a:avLst/>
          </a:prstGeom>
          <a:noFill/>
        </p:spPr>
        <p:txBody>
          <a:bodyPr wrap="square" rtlCol="0">
            <a:spAutoFit/>
          </a:bodyPr>
          <a:lstStyle/>
          <a:p>
            <a:fld id="{D19A39BE-1E39-41C9-8BF2-F39A0C59FCAE}" type="slidenum">
              <a:rPr lang="en-US" sz="900" smtClean="0">
                <a:solidFill>
                  <a:schemeClr val="bg1"/>
                </a:solidFill>
                <a:latin typeface="Neo Sans Intel"/>
                <a:cs typeface="Neo Sans Intel"/>
              </a:rPr>
              <a:t>‹#›</a:t>
            </a:fld>
            <a:endParaRPr lang="en-US" sz="900" dirty="0" smtClean="0">
              <a:solidFill>
                <a:schemeClr val="bg1"/>
              </a:solidFill>
              <a:latin typeface="Neo Sans Intel"/>
              <a:cs typeface="Neo Sans Intel"/>
            </a:endParaRPr>
          </a:p>
        </p:txBody>
      </p:sp>
      <p:sp>
        <p:nvSpPr>
          <p:cNvPr id="8" name="TextBox 7"/>
          <p:cNvSpPr txBox="1"/>
          <p:nvPr/>
        </p:nvSpPr>
        <p:spPr>
          <a:xfrm>
            <a:off x="4409427" y="6627546"/>
            <a:ext cx="2529860" cy="246221"/>
          </a:xfrm>
          <a:prstGeom prst="rect">
            <a:avLst/>
          </a:prstGeom>
          <a:noFill/>
        </p:spPr>
        <p:txBody>
          <a:bodyPr wrap="none" rtlCol="0">
            <a:spAutoFit/>
          </a:bodyPr>
          <a:lstStyle/>
          <a:p>
            <a:r>
              <a:rPr lang="en-US" sz="1000" dirty="0" smtClean="0">
                <a:solidFill>
                  <a:schemeClr val="bg1"/>
                </a:solidFill>
                <a:latin typeface="Neo Sans Intel"/>
                <a:cs typeface="Neo Sans Intel"/>
              </a:rPr>
              <a:t>TRANSFORMING NETWORKING &amp; STORAGE</a:t>
            </a:r>
          </a:p>
        </p:txBody>
      </p:sp>
    </p:spTree>
    <p:extLst>
      <p:ext uri="{BB962C8B-B14F-4D97-AF65-F5344CB8AC3E}">
        <p14:creationId xmlns:p14="http://schemas.microsoft.com/office/powerpoint/2010/main" val="3874926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Neo Sans Intel Light"/>
          <a:ea typeface="+mj-ea"/>
          <a:cs typeface="+mj-cs"/>
        </a:defRPr>
      </a:lvl1pPr>
    </p:titleStyle>
    <p:body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8" Type="http://schemas.microsoft.com/office/2007/relationships/diagramDrawing" Target="../diagrams/drawing6.xml"/><Relationship Id="rId13" Type="http://schemas.microsoft.com/office/2007/relationships/diagramDrawing" Target="../diagrams/drawing7.xml"/><Relationship Id="rId3" Type="http://schemas.openxmlformats.org/officeDocument/2006/relationships/notesSlide" Target="../notesSlides/notesSlide10.xml"/><Relationship Id="rId7" Type="http://schemas.openxmlformats.org/officeDocument/2006/relationships/diagramColors" Target="../diagrams/colors6.xml"/><Relationship Id="rId12" Type="http://schemas.openxmlformats.org/officeDocument/2006/relationships/diagramColors" Target="../diagrams/colors7.xml"/><Relationship Id="rId2" Type="http://schemas.openxmlformats.org/officeDocument/2006/relationships/slideLayout" Target="../slideLayouts/slideLayout8.xml"/><Relationship Id="rId1" Type="http://schemas.openxmlformats.org/officeDocument/2006/relationships/tags" Target="../tags/tag11.xml"/><Relationship Id="rId6" Type="http://schemas.openxmlformats.org/officeDocument/2006/relationships/diagramQuickStyle" Target="../diagrams/quickStyle6.xml"/><Relationship Id="rId11" Type="http://schemas.openxmlformats.org/officeDocument/2006/relationships/diagramQuickStyle" Target="../diagrams/quickStyle7.xml"/><Relationship Id="rId5" Type="http://schemas.openxmlformats.org/officeDocument/2006/relationships/diagramLayout" Target="../diagrams/layout6.xml"/><Relationship Id="rId10" Type="http://schemas.openxmlformats.org/officeDocument/2006/relationships/diagramLayout" Target="../diagrams/layout7.xml"/><Relationship Id="rId4" Type="http://schemas.openxmlformats.org/officeDocument/2006/relationships/diagramData" Target="../diagrams/data6.xml"/><Relationship Id="rId9" Type="http://schemas.openxmlformats.org/officeDocument/2006/relationships/diagramData" Target="../diagrams/data7.xml"/></Relationships>
</file>

<file path=ppt/slides/_rels/slide11.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11.xml"/><Relationship Id="rId7" Type="http://schemas.openxmlformats.org/officeDocument/2006/relationships/diagramColors" Target="../diagrams/colors8.xml"/><Relationship Id="rId2" Type="http://schemas.openxmlformats.org/officeDocument/2006/relationships/slideLayout" Target="../slideLayouts/slideLayout5.xml"/><Relationship Id="rId1" Type="http://schemas.openxmlformats.org/officeDocument/2006/relationships/tags" Target="../tags/tag1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2.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12.xml"/><Relationship Id="rId7" Type="http://schemas.openxmlformats.org/officeDocument/2006/relationships/diagramColors" Target="../diagrams/colors9.xml"/><Relationship Id="rId2" Type="http://schemas.openxmlformats.org/officeDocument/2006/relationships/slideLayout" Target="../slideLayouts/slideLayout5.xml"/><Relationship Id="rId1" Type="http://schemas.openxmlformats.org/officeDocument/2006/relationships/tags" Target="../tags/tag13.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3.xml"/><Relationship Id="rId4" Type="http://schemas.openxmlformats.org/officeDocument/2006/relationships/hyperlink" Target="http://www.intel.com/products/processor_number"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4.xml"/><Relationship Id="rId7" Type="http://schemas.openxmlformats.org/officeDocument/2006/relationships/diagramColors" Target="../diagrams/colors1.xml"/><Relationship Id="rId2" Type="http://schemas.openxmlformats.org/officeDocument/2006/relationships/slideLayout" Target="../slideLayouts/slideLayout5.xml"/><Relationship Id="rId1" Type="http://schemas.openxmlformats.org/officeDocument/2006/relationships/tags" Target="../tags/tag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notesSlide" Target="../notesSlides/notesSlide6.xml"/><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slideLayout" Target="../slideLayouts/slideLayout8.xml"/><Relationship Id="rId1" Type="http://schemas.openxmlformats.org/officeDocument/2006/relationships/tags" Target="../tags/tag7.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13" Type="http://schemas.microsoft.com/office/2007/relationships/diagramDrawing" Target="../diagrams/drawing5.xml"/><Relationship Id="rId3" Type="http://schemas.openxmlformats.org/officeDocument/2006/relationships/notesSlide" Target="../notesSlides/notesSlide8.xml"/><Relationship Id="rId7" Type="http://schemas.openxmlformats.org/officeDocument/2006/relationships/diagramColors" Target="../diagrams/colors4.xml"/><Relationship Id="rId12" Type="http://schemas.openxmlformats.org/officeDocument/2006/relationships/diagramColors" Target="../diagrams/colors5.xml"/><Relationship Id="rId2" Type="http://schemas.openxmlformats.org/officeDocument/2006/relationships/slideLayout" Target="../slideLayouts/slideLayout8.xml"/><Relationship Id="rId1" Type="http://schemas.openxmlformats.org/officeDocument/2006/relationships/tags" Target="../tags/tag9.xml"/><Relationship Id="rId6" Type="http://schemas.openxmlformats.org/officeDocument/2006/relationships/diagramQuickStyle" Target="../diagrams/quickStyle4.xml"/><Relationship Id="rId11" Type="http://schemas.openxmlformats.org/officeDocument/2006/relationships/diagramQuickStyle" Target="../diagrams/quickStyle5.xml"/><Relationship Id="rId5" Type="http://schemas.openxmlformats.org/officeDocument/2006/relationships/diagramLayout" Target="../diagrams/layout4.xml"/><Relationship Id="rId10" Type="http://schemas.openxmlformats.org/officeDocument/2006/relationships/diagramLayout" Target="../diagrams/layout5.xml"/><Relationship Id="rId4" Type="http://schemas.openxmlformats.org/officeDocument/2006/relationships/diagramData" Target="../diagrams/data4.xml"/><Relationship Id="rId9"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GB" sz="1800" dirty="0" smtClean="0"/>
              <a:t>Maryam Tahhan and Kevin Traynor </a:t>
            </a:r>
          </a:p>
          <a:p>
            <a:r>
              <a:rPr lang="en-GB" sz="1800" dirty="0" smtClean="0"/>
              <a:t>Intel</a:t>
            </a:r>
            <a:endParaRPr lang="en-US" sz="1800" dirty="0"/>
          </a:p>
        </p:txBody>
      </p:sp>
      <p:sp>
        <p:nvSpPr>
          <p:cNvPr id="2" name="Title 1"/>
          <p:cNvSpPr>
            <a:spLocks noGrp="1"/>
          </p:cNvSpPr>
          <p:nvPr>
            <p:ph type="ctrTitle"/>
          </p:nvPr>
        </p:nvSpPr>
        <p:spPr/>
        <p:txBody>
          <a:bodyPr/>
          <a:lstStyle/>
          <a:p>
            <a:r>
              <a:rPr lang="en-GB" sz="3600" dirty="0" smtClean="0"/>
              <a:t>Accelerating the Path to the Guest</a:t>
            </a:r>
            <a:endParaRPr lang="en-US" sz="3600" dirty="0"/>
          </a:p>
        </p:txBody>
      </p:sp>
    </p:spTree>
    <p:custDataLst>
      <p:tags r:id="rId1"/>
    </p:custDataLst>
    <p:extLst>
      <p:ext uri="{BB962C8B-B14F-4D97-AF65-F5344CB8AC3E}">
        <p14:creationId xmlns:p14="http://schemas.microsoft.com/office/powerpoint/2010/main" val="1487809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E" dirty="0"/>
              <a:t>u</a:t>
            </a:r>
            <a:r>
              <a:rPr lang="en-IE" dirty="0" smtClean="0"/>
              <a:t>s-vhost Characteristics</a:t>
            </a:r>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552029733"/>
              </p:ext>
            </p:extLst>
          </p:nvPr>
        </p:nvGraphicFramePr>
        <p:xfrm>
          <a:off x="6319956" y="1701011"/>
          <a:ext cx="5262444" cy="45259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Rounded Rectangle 11"/>
          <p:cNvSpPr/>
          <p:nvPr/>
        </p:nvSpPr>
        <p:spPr>
          <a:xfrm>
            <a:off x="320040" y="1082040"/>
            <a:ext cx="5273040" cy="5501640"/>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3" name="TextBox 12"/>
          <p:cNvSpPr txBox="1"/>
          <p:nvPr/>
        </p:nvSpPr>
        <p:spPr>
          <a:xfrm>
            <a:off x="914400" y="1220366"/>
            <a:ext cx="4678680" cy="584775"/>
          </a:xfrm>
          <a:prstGeom prst="rect">
            <a:avLst/>
          </a:prstGeom>
          <a:noFill/>
        </p:spPr>
        <p:txBody>
          <a:bodyPr wrap="square" rtlCol="0">
            <a:spAutoFit/>
          </a:bodyPr>
          <a:lstStyle/>
          <a:p>
            <a:pPr algn="ctr"/>
            <a:r>
              <a:rPr lang="en-IE" sz="3200" dirty="0" smtClean="0">
                <a:solidFill>
                  <a:schemeClr val="tx2"/>
                </a:solidFill>
                <a:latin typeface="Neo Sans Intel"/>
                <a:cs typeface="Neo Sans Intel"/>
              </a:rPr>
              <a:t>Current</a:t>
            </a:r>
            <a:endParaRPr lang="en-US" sz="3200" dirty="0" smtClean="0">
              <a:solidFill>
                <a:schemeClr val="tx2"/>
              </a:solidFill>
              <a:latin typeface="Neo Sans Intel"/>
              <a:cs typeface="Neo Sans Intel"/>
            </a:endParaRPr>
          </a:p>
        </p:txBody>
      </p:sp>
      <p:sp>
        <p:nvSpPr>
          <p:cNvPr id="14" name="Rounded Rectangle 13"/>
          <p:cNvSpPr/>
          <p:nvPr/>
        </p:nvSpPr>
        <p:spPr>
          <a:xfrm>
            <a:off x="6141720" y="1082040"/>
            <a:ext cx="5775960" cy="5501640"/>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5" name="TextBox 14"/>
          <p:cNvSpPr txBox="1"/>
          <p:nvPr/>
        </p:nvSpPr>
        <p:spPr>
          <a:xfrm>
            <a:off x="6690360" y="1220366"/>
            <a:ext cx="4678680" cy="584775"/>
          </a:xfrm>
          <a:prstGeom prst="rect">
            <a:avLst/>
          </a:prstGeom>
          <a:noFill/>
        </p:spPr>
        <p:txBody>
          <a:bodyPr wrap="square" rtlCol="0">
            <a:spAutoFit/>
          </a:bodyPr>
          <a:lstStyle/>
          <a:p>
            <a:pPr algn="ctr"/>
            <a:r>
              <a:rPr lang="en-IE" sz="3200" dirty="0" smtClean="0">
                <a:solidFill>
                  <a:schemeClr val="tx2"/>
                </a:solidFill>
                <a:latin typeface="Neo Sans Intel"/>
                <a:cs typeface="Neo Sans Intel"/>
              </a:rPr>
              <a:t>Future</a:t>
            </a:r>
            <a:endParaRPr lang="en-US" sz="3200" dirty="0" smtClean="0">
              <a:solidFill>
                <a:schemeClr val="tx2"/>
              </a:solidFill>
              <a:latin typeface="Neo Sans Intel"/>
              <a:cs typeface="Neo Sans Intel"/>
            </a:endParaRPr>
          </a:p>
        </p:txBody>
      </p:sp>
      <p:graphicFrame>
        <p:nvGraphicFramePr>
          <p:cNvPr id="17" name="Content Placeholder 16"/>
          <p:cNvGraphicFramePr>
            <a:graphicFrameLocks noGrp="1"/>
          </p:cNvGraphicFramePr>
          <p:nvPr>
            <p:ph sz="half" idx="1"/>
            <p:extLst>
              <p:ext uri="{D42A27DB-BD31-4B8C-83A1-F6EECF244321}">
                <p14:modId xmlns:p14="http://schemas.microsoft.com/office/powerpoint/2010/main" val="2752607868"/>
              </p:ext>
            </p:extLst>
          </p:nvPr>
        </p:nvGraphicFramePr>
        <p:xfrm>
          <a:off x="609599" y="1689997"/>
          <a:ext cx="4619626" cy="452596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20707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12" grpId="0" animBg="1"/>
      <p:bldP spid="13" grpId="0"/>
      <p:bldP spid="14"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smtClean="0"/>
              <a:t>Use Case Comparison</a:t>
            </a:r>
            <a:endParaRPr lang="en-US" dirty="0"/>
          </a:p>
        </p:txBody>
      </p:sp>
      <p:graphicFrame>
        <p:nvGraphicFramePr>
          <p:cNvPr id="5" name="Diagram 4"/>
          <p:cNvGraphicFramePr/>
          <p:nvPr>
            <p:extLst>
              <p:ext uri="{D42A27DB-BD31-4B8C-83A1-F6EECF244321}">
                <p14:modId xmlns:p14="http://schemas.microsoft.com/office/powerpoint/2010/main" val="923229895"/>
              </p:ext>
            </p:extLst>
          </p:nvPr>
        </p:nvGraphicFramePr>
        <p:xfrm>
          <a:off x="745588" y="1561513"/>
          <a:ext cx="8088924" cy="33199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Rounded Rectangle 8"/>
          <p:cNvSpPr/>
          <p:nvPr/>
        </p:nvSpPr>
        <p:spPr>
          <a:xfrm>
            <a:off x="8846233" y="2180491"/>
            <a:ext cx="1674056" cy="914400"/>
          </a:xfrm>
          <a:prstGeom prst="roundRect">
            <a:avLst/>
          </a:prstGeom>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 name="TextBox 9"/>
          <p:cNvSpPr txBox="1"/>
          <p:nvPr/>
        </p:nvSpPr>
        <p:spPr>
          <a:xfrm>
            <a:off x="8867335" y="2263894"/>
            <a:ext cx="1631852" cy="830997"/>
          </a:xfrm>
          <a:prstGeom prst="rect">
            <a:avLst/>
          </a:prstGeom>
          <a:noFill/>
        </p:spPr>
        <p:txBody>
          <a:bodyPr wrap="square" rtlCol="0">
            <a:spAutoFit/>
          </a:bodyPr>
          <a:lstStyle/>
          <a:p>
            <a:pPr algn="ctr"/>
            <a:r>
              <a:rPr lang="en-IE" sz="2400" dirty="0" smtClean="0">
                <a:solidFill>
                  <a:schemeClr val="tx2"/>
                </a:solidFill>
                <a:latin typeface="Neo Sans Intel"/>
                <a:cs typeface="Neo Sans Intel"/>
              </a:rPr>
              <a:t>dpdkr &amp; ivshmem</a:t>
            </a:r>
            <a:endParaRPr lang="en-US" sz="2400" dirty="0" smtClean="0">
              <a:solidFill>
                <a:schemeClr val="tx2"/>
              </a:solidFill>
              <a:latin typeface="Neo Sans Intel"/>
              <a:cs typeface="Neo Sans Intel"/>
            </a:endParaRPr>
          </a:p>
        </p:txBody>
      </p:sp>
      <p:sp>
        <p:nvSpPr>
          <p:cNvPr id="11" name="Rounded Rectangle 10"/>
          <p:cNvSpPr/>
          <p:nvPr/>
        </p:nvSpPr>
        <p:spPr>
          <a:xfrm>
            <a:off x="8846233" y="3321259"/>
            <a:ext cx="1674056" cy="914400"/>
          </a:xfrm>
          <a:prstGeom prst="roundRect">
            <a:avLst/>
          </a:prstGeom>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TextBox 11"/>
          <p:cNvSpPr txBox="1"/>
          <p:nvPr/>
        </p:nvSpPr>
        <p:spPr>
          <a:xfrm>
            <a:off x="8867335" y="3547626"/>
            <a:ext cx="1631852" cy="461665"/>
          </a:xfrm>
          <a:prstGeom prst="rect">
            <a:avLst/>
          </a:prstGeom>
          <a:noFill/>
        </p:spPr>
        <p:txBody>
          <a:bodyPr wrap="square" rtlCol="0">
            <a:spAutoFit/>
          </a:bodyPr>
          <a:lstStyle/>
          <a:p>
            <a:pPr algn="ctr"/>
            <a:r>
              <a:rPr lang="en-IE" sz="2400" dirty="0" smtClean="0">
                <a:solidFill>
                  <a:schemeClr val="tx2"/>
                </a:solidFill>
                <a:latin typeface="Neo Sans Intel"/>
                <a:cs typeface="Neo Sans Intel"/>
              </a:rPr>
              <a:t>us-vhost</a:t>
            </a:r>
            <a:endParaRPr lang="en-US" sz="2400" dirty="0" smtClean="0">
              <a:solidFill>
                <a:schemeClr val="tx2"/>
              </a:solidFill>
              <a:latin typeface="Neo Sans Intel"/>
              <a:cs typeface="Neo Sans Intel"/>
            </a:endParaRPr>
          </a:p>
        </p:txBody>
      </p:sp>
    </p:spTree>
    <p:custDataLst>
      <p:tags r:id="rId1"/>
    </p:custDataLst>
    <p:extLst>
      <p:ext uri="{BB962C8B-B14F-4D97-AF65-F5344CB8AC3E}">
        <p14:creationId xmlns:p14="http://schemas.microsoft.com/office/powerpoint/2010/main" val="383660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9" grpId="0" animBg="1"/>
      <p:bldP spid="10" grpId="0"/>
      <p:bldP spid="11" grpId="0" animBg="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Summary</a:t>
            </a:r>
            <a:endParaRPr lang="en-US" dirty="0"/>
          </a:p>
        </p:txBody>
      </p:sp>
      <p:graphicFrame>
        <p:nvGraphicFramePr>
          <p:cNvPr id="5" name="Content Placeholder 4"/>
          <p:cNvGraphicFramePr>
            <a:graphicFrameLocks noGrp="1"/>
          </p:cNvGraphicFramePr>
          <p:nvPr>
            <p:ph idx="1"/>
            <p:extLst/>
          </p:nvPr>
        </p:nvGraphicFramePr>
        <p:xfrm>
          <a:off x="609600" y="1371564"/>
          <a:ext cx="10972800" cy="45259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0101753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 &amp; A</a:t>
            </a:r>
            <a:endParaRPr lang="en-US" dirty="0"/>
          </a:p>
        </p:txBody>
      </p:sp>
      <p:sp>
        <p:nvSpPr>
          <p:cNvPr id="3" name="Slide Number Placeholder 2"/>
          <p:cNvSpPr>
            <a:spLocks noGrp="1"/>
          </p:cNvSpPr>
          <p:nvPr>
            <p:ph type="sldNum" sz="quarter" idx="4"/>
          </p:nvPr>
        </p:nvSpPr>
        <p:spPr/>
        <p:txBody>
          <a:bodyPr/>
          <a:lstStyle/>
          <a:p>
            <a:fld id="{EB8EDFFD-E811-4591-92B7-BA5DD23EF6B1}" type="slidenum">
              <a:rPr lang="en-US" smtClean="0"/>
              <a:t>13</a:t>
            </a:fld>
            <a:endParaRPr lang="en-US" dirty="0"/>
          </a:p>
        </p:txBody>
      </p:sp>
    </p:spTree>
    <p:custDataLst>
      <p:tags r:id="rId1"/>
    </p:custDataLst>
    <p:extLst>
      <p:ext uri="{BB962C8B-B14F-4D97-AF65-F5344CB8AC3E}">
        <p14:creationId xmlns:p14="http://schemas.microsoft.com/office/powerpoint/2010/main" val="4272728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mn-lt"/>
              </a:rPr>
              <a:t>Legal Disclaimers</a:t>
            </a:r>
            <a:endParaRPr lang="en-US" dirty="0">
              <a:latin typeface="+mn-lt"/>
            </a:endParaRPr>
          </a:p>
        </p:txBody>
      </p:sp>
      <p:sp>
        <p:nvSpPr>
          <p:cNvPr id="7" name="Content Placeholder 6"/>
          <p:cNvSpPr>
            <a:spLocks noGrp="1"/>
          </p:cNvSpPr>
          <p:nvPr>
            <p:ph type="body" sz="quarter" idx="4294967295"/>
          </p:nvPr>
        </p:nvSpPr>
        <p:spPr>
          <a:xfrm>
            <a:off x="2100268" y="1328529"/>
            <a:ext cx="8055769" cy="4905415"/>
          </a:xfrm>
          <a:prstGeom prst="rect">
            <a:avLst/>
          </a:prstGeom>
        </p:spPr>
        <p:txBody>
          <a:bodyPr vert="horz" lIns="91435" tIns="45718" rIns="91435" bIns="45718" rtlCol="0">
            <a:noAutofit/>
          </a:bodyPr>
          <a:lstStyle/>
          <a:p>
            <a:pPr algn="just" eaLnBrk="0" hangingPunct="0">
              <a:spcBef>
                <a:spcPts val="0"/>
              </a:spcBef>
              <a:spcAft>
                <a:spcPts val="600"/>
              </a:spcAft>
            </a:pPr>
            <a:endParaRPr lang="en-US" sz="1000" dirty="0" smtClean="0">
              <a:solidFill>
                <a:schemeClr val="tx1"/>
              </a:solidFill>
            </a:endParaRPr>
          </a:p>
          <a:p>
            <a:pPr algn="just" eaLnBrk="0" hangingPunct="0">
              <a:spcBef>
                <a:spcPts val="0"/>
              </a:spcBef>
              <a:spcAft>
                <a:spcPts val="600"/>
              </a:spcAft>
            </a:pPr>
            <a:endParaRPr lang="en-US" sz="1000" dirty="0">
              <a:solidFill>
                <a:schemeClr val="tx1"/>
              </a:solidFill>
            </a:endParaRPr>
          </a:p>
          <a:p>
            <a:pPr algn="just" eaLnBrk="0" hangingPunct="0">
              <a:spcBef>
                <a:spcPts val="0"/>
              </a:spcBef>
              <a:spcAft>
                <a:spcPts val="600"/>
              </a:spcAft>
            </a:pPr>
            <a:endParaRPr lang="en-US" sz="1000" dirty="0" smtClean="0">
              <a:solidFill>
                <a:schemeClr val="tx1"/>
              </a:solidFill>
            </a:endParaRPr>
          </a:p>
          <a:p>
            <a:pPr algn="just" eaLnBrk="0" hangingPunct="0">
              <a:spcBef>
                <a:spcPts val="0"/>
              </a:spcBef>
              <a:spcAft>
                <a:spcPts val="600"/>
              </a:spcAft>
            </a:pPr>
            <a:endParaRPr lang="en-US" sz="1000" dirty="0">
              <a:solidFill>
                <a:schemeClr val="tx1"/>
              </a:solidFill>
            </a:endParaRPr>
          </a:p>
          <a:p>
            <a:pPr algn="just" eaLnBrk="0" hangingPunct="0">
              <a:spcBef>
                <a:spcPts val="0"/>
              </a:spcBef>
              <a:spcAft>
                <a:spcPts val="600"/>
              </a:spcAft>
            </a:pPr>
            <a:endParaRPr lang="en-US" sz="1000" dirty="0" smtClean="0">
              <a:solidFill>
                <a:schemeClr val="tx1"/>
              </a:solidFill>
            </a:endParaRPr>
          </a:p>
          <a:p>
            <a:pPr algn="just" eaLnBrk="0" hangingPunct="0">
              <a:spcBef>
                <a:spcPts val="0"/>
              </a:spcBef>
              <a:spcAft>
                <a:spcPts val="600"/>
              </a:spcAft>
            </a:pPr>
            <a:endParaRPr lang="en-US" sz="1000" dirty="0">
              <a:solidFill>
                <a:schemeClr val="tx1"/>
              </a:solidFill>
            </a:endParaRPr>
          </a:p>
          <a:p>
            <a:pPr algn="just" eaLnBrk="0" hangingPunct="0">
              <a:spcBef>
                <a:spcPts val="0"/>
              </a:spcBef>
              <a:spcAft>
                <a:spcPts val="600"/>
              </a:spcAft>
            </a:pPr>
            <a:endParaRPr lang="en-US" sz="1000" dirty="0" smtClean="0">
              <a:solidFill>
                <a:schemeClr val="tx1"/>
              </a:solidFill>
            </a:endParaRPr>
          </a:p>
          <a:p>
            <a:pPr algn="just" eaLnBrk="0" hangingPunct="0">
              <a:spcBef>
                <a:spcPts val="0"/>
              </a:spcBef>
              <a:spcAft>
                <a:spcPts val="600"/>
              </a:spcAft>
            </a:pPr>
            <a:endParaRPr lang="en-US" sz="1000" dirty="0">
              <a:solidFill>
                <a:schemeClr val="tx1"/>
              </a:solidFill>
            </a:endParaRPr>
          </a:p>
          <a:p>
            <a:pPr algn="just" eaLnBrk="0" hangingPunct="0">
              <a:spcBef>
                <a:spcPts val="0"/>
              </a:spcBef>
              <a:spcAft>
                <a:spcPts val="600"/>
              </a:spcAft>
            </a:pPr>
            <a:endParaRPr lang="en-US" sz="1000" dirty="0" smtClean="0">
              <a:solidFill>
                <a:schemeClr val="tx1"/>
              </a:solidFill>
            </a:endParaRPr>
          </a:p>
          <a:p>
            <a:pPr algn="just" eaLnBrk="0" hangingPunct="0">
              <a:spcBef>
                <a:spcPts val="0"/>
              </a:spcBef>
              <a:spcAft>
                <a:spcPts val="600"/>
              </a:spcAft>
            </a:pPr>
            <a:endParaRPr lang="en-US" sz="1000" dirty="0">
              <a:solidFill>
                <a:schemeClr val="tx1"/>
              </a:solidFill>
            </a:endParaRPr>
          </a:p>
          <a:p>
            <a:pPr algn="just" eaLnBrk="0" hangingPunct="0">
              <a:spcBef>
                <a:spcPts val="0"/>
              </a:spcBef>
              <a:spcAft>
                <a:spcPts val="600"/>
              </a:spcAft>
            </a:pPr>
            <a:endParaRPr lang="en-US" sz="1000" dirty="0" smtClean="0">
              <a:solidFill>
                <a:schemeClr val="tx1"/>
              </a:solidFill>
            </a:endParaRPr>
          </a:p>
          <a:p>
            <a:pPr algn="just" eaLnBrk="0" hangingPunct="0">
              <a:spcBef>
                <a:spcPts val="0"/>
              </a:spcBef>
              <a:spcAft>
                <a:spcPts val="600"/>
              </a:spcAft>
            </a:pPr>
            <a:endParaRPr lang="en-US" sz="1000" dirty="0">
              <a:solidFill>
                <a:schemeClr val="tx1"/>
              </a:solidFill>
            </a:endParaRPr>
          </a:p>
          <a:p>
            <a:pPr algn="just" eaLnBrk="0" hangingPunct="0">
              <a:spcBef>
                <a:spcPts val="0"/>
              </a:spcBef>
              <a:spcAft>
                <a:spcPts val="600"/>
              </a:spcAft>
            </a:pPr>
            <a:endParaRPr lang="en-US" sz="1000" dirty="0" smtClean="0">
              <a:solidFill>
                <a:schemeClr val="tx1"/>
              </a:solidFill>
            </a:endParaRPr>
          </a:p>
          <a:p>
            <a:pPr algn="just" eaLnBrk="0" hangingPunct="0">
              <a:spcBef>
                <a:spcPts val="0"/>
              </a:spcBef>
              <a:spcAft>
                <a:spcPts val="600"/>
              </a:spcAft>
            </a:pPr>
            <a:endParaRPr lang="en-US" sz="1000" dirty="0">
              <a:solidFill>
                <a:schemeClr val="tx1"/>
              </a:solidFill>
            </a:endParaRPr>
          </a:p>
          <a:p>
            <a:pPr algn="just" eaLnBrk="0" hangingPunct="0">
              <a:spcBef>
                <a:spcPts val="0"/>
              </a:spcBef>
              <a:spcAft>
                <a:spcPts val="600"/>
              </a:spcAft>
            </a:pPr>
            <a:endParaRPr lang="en-US" sz="1000" dirty="0" smtClean="0">
              <a:solidFill>
                <a:schemeClr val="tx1"/>
              </a:solidFill>
            </a:endParaRPr>
          </a:p>
          <a:p>
            <a:pPr algn="just" eaLnBrk="0" hangingPunct="0">
              <a:spcBef>
                <a:spcPts val="0"/>
              </a:spcBef>
              <a:spcAft>
                <a:spcPts val="600"/>
              </a:spcAft>
            </a:pPr>
            <a:endParaRPr lang="en-US" sz="1000" dirty="0">
              <a:solidFill>
                <a:schemeClr val="tx1"/>
              </a:solidFill>
            </a:endParaRPr>
          </a:p>
          <a:p>
            <a:pPr algn="just" eaLnBrk="0" hangingPunct="0">
              <a:spcBef>
                <a:spcPts val="0"/>
              </a:spcBef>
              <a:spcAft>
                <a:spcPts val="600"/>
              </a:spcAft>
            </a:pPr>
            <a:r>
              <a:rPr lang="en-US" sz="1000" dirty="0" smtClean="0">
                <a:solidFill>
                  <a:schemeClr val="tx1"/>
                </a:solidFill>
              </a:rPr>
              <a:t>Intel </a:t>
            </a:r>
            <a:r>
              <a:rPr lang="en-US" sz="1000" dirty="0">
                <a:solidFill>
                  <a:schemeClr val="tx1"/>
                </a:solidFill>
              </a:rPr>
              <a:t>processor numbers are not a measure of performance. Processor numbers differentiate features within each processor family, not across different processor families: Go to: </a:t>
            </a:r>
            <a:r>
              <a:rPr lang="en-US" sz="1000" dirty="0">
                <a:solidFill>
                  <a:schemeClr val="tx1"/>
                </a:solidFill>
                <a:hlinkClick r:id="rId4"/>
              </a:rPr>
              <a:t>Learn About Intel® Processor Numbers</a:t>
            </a:r>
            <a:endParaRPr lang="en-US" sz="800" dirty="0">
              <a:solidFill>
                <a:schemeClr val="tx1"/>
              </a:solidFill>
            </a:endParaRPr>
          </a:p>
          <a:p>
            <a:pPr algn="just" eaLnBrk="0" hangingPunct="0">
              <a:spcBef>
                <a:spcPts val="0"/>
              </a:spcBef>
              <a:spcAft>
                <a:spcPts val="600"/>
              </a:spcAft>
            </a:pPr>
            <a:r>
              <a:rPr lang="en-US" sz="1000" dirty="0">
                <a:solidFill>
                  <a:schemeClr val="tx1"/>
                </a:solidFill>
              </a:rPr>
              <a:t>Intel, the Intel </a:t>
            </a:r>
            <a:r>
              <a:rPr lang="en-US" sz="1000" dirty="0" smtClean="0">
                <a:solidFill>
                  <a:schemeClr val="tx1"/>
                </a:solidFill>
              </a:rPr>
              <a:t>logo and </a:t>
            </a:r>
            <a:r>
              <a:rPr lang="en-US" sz="1000" dirty="0">
                <a:solidFill>
                  <a:schemeClr val="tx1"/>
                </a:solidFill>
              </a:rPr>
              <a:t>Xeon are trademarks of Intel Corporation in the U.S. and/or other countries.</a:t>
            </a:r>
            <a:endParaRPr lang="en-US" sz="800" dirty="0">
              <a:solidFill>
                <a:schemeClr val="tx1"/>
              </a:solidFill>
            </a:endParaRPr>
          </a:p>
          <a:p>
            <a:pPr algn="just" eaLnBrk="0" hangingPunct="0">
              <a:spcBef>
                <a:spcPts val="0"/>
              </a:spcBef>
              <a:spcAft>
                <a:spcPts val="600"/>
              </a:spcAft>
            </a:pPr>
            <a:r>
              <a:rPr lang="en-US" sz="1000" dirty="0">
                <a:solidFill>
                  <a:schemeClr val="tx1"/>
                </a:solidFill>
              </a:rPr>
              <a:t>*Other names and brands may be claimed as the property of others.</a:t>
            </a:r>
            <a:endParaRPr lang="en-US" sz="800" dirty="0">
              <a:solidFill>
                <a:schemeClr val="tx1"/>
              </a:solidFill>
            </a:endParaRPr>
          </a:p>
          <a:p>
            <a:pPr algn="just" eaLnBrk="0" hangingPunct="0">
              <a:spcBef>
                <a:spcPts val="0"/>
              </a:spcBef>
              <a:spcAft>
                <a:spcPts val="600"/>
              </a:spcAft>
            </a:pPr>
            <a:r>
              <a:rPr lang="en-US" sz="1000" dirty="0">
                <a:solidFill>
                  <a:schemeClr val="tx1"/>
                </a:solidFill>
              </a:rPr>
              <a:t>Copyright © </a:t>
            </a:r>
            <a:r>
              <a:rPr lang="en-US" sz="1000" dirty="0" smtClean="0">
                <a:solidFill>
                  <a:schemeClr val="tx1"/>
                </a:solidFill>
              </a:rPr>
              <a:t>2014 </a:t>
            </a:r>
            <a:r>
              <a:rPr lang="en-US" sz="1000" dirty="0">
                <a:solidFill>
                  <a:schemeClr val="tx1"/>
                </a:solidFill>
              </a:rPr>
              <a:t>Intel Corporation. All rights reserved</a:t>
            </a:r>
            <a:endParaRPr lang="en-US" sz="800" dirty="0">
              <a:solidFill>
                <a:schemeClr val="tx1"/>
              </a:solidFill>
            </a:endParaRPr>
          </a:p>
        </p:txBody>
      </p:sp>
      <p:sp>
        <p:nvSpPr>
          <p:cNvPr id="5" name="TextBox 4"/>
          <p:cNvSpPr txBox="1"/>
          <p:nvPr/>
        </p:nvSpPr>
        <p:spPr>
          <a:xfrm>
            <a:off x="5392808" y="6684668"/>
            <a:ext cx="1101584" cy="246221"/>
          </a:xfrm>
          <a:prstGeom prst="rect">
            <a:avLst/>
          </a:prstGeom>
          <a:noFill/>
        </p:spPr>
        <p:txBody>
          <a:bodyPr wrap="none" rtlCol="0">
            <a:spAutoFit/>
          </a:bodyPr>
          <a:lstStyle/>
          <a:p>
            <a:r>
              <a:rPr lang="en-US" sz="1000" dirty="0">
                <a:solidFill>
                  <a:prstClr val="white"/>
                </a:solidFill>
                <a:cs typeface="Neo Sans Intel"/>
              </a:rPr>
              <a:t>Intel Confidential</a:t>
            </a:r>
          </a:p>
        </p:txBody>
      </p:sp>
    </p:spTree>
    <p:custDataLst>
      <p:tags r:id="rId1"/>
    </p:custDataLst>
    <p:extLst>
      <p:ext uri="{BB962C8B-B14F-4D97-AF65-F5344CB8AC3E}">
        <p14:creationId xmlns:p14="http://schemas.microsoft.com/office/powerpoint/2010/main" val="16807358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000" dirty="0" smtClean="0"/>
              <a:t>Agenda</a:t>
            </a:r>
            <a:endParaRPr lang="en-US" sz="6000"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GB" sz="4000" dirty="0" smtClean="0"/>
              <a:t>NFV</a:t>
            </a:r>
          </a:p>
          <a:p>
            <a:pPr marL="342900" indent="-342900">
              <a:buFont typeface="Arial" panose="020B0604020202020204" pitchFamily="34" charset="0"/>
              <a:buChar char="•"/>
            </a:pPr>
            <a:r>
              <a:rPr lang="en-GB" sz="4000" dirty="0" smtClean="0"/>
              <a:t>Guest access methods</a:t>
            </a:r>
          </a:p>
          <a:p>
            <a:pPr marL="342900" indent="-342900">
              <a:buFont typeface="Arial" panose="020B0604020202020204" pitchFamily="34" charset="0"/>
              <a:buChar char="•"/>
            </a:pPr>
            <a:r>
              <a:rPr lang="en-GB" sz="4000" dirty="0" smtClean="0"/>
              <a:t>Summary</a:t>
            </a:r>
          </a:p>
          <a:p>
            <a:pPr marL="342900" indent="-342900">
              <a:buFont typeface="Arial" panose="020B0604020202020204" pitchFamily="34" charset="0"/>
              <a:buChar char="•"/>
            </a:pPr>
            <a:r>
              <a:rPr lang="en-GB" sz="4000" dirty="0" smtClean="0"/>
              <a:t>Q&amp;A</a:t>
            </a:r>
            <a:endParaRPr lang="en-US" sz="4000" dirty="0"/>
          </a:p>
        </p:txBody>
      </p:sp>
    </p:spTree>
    <p:custDataLst>
      <p:tags r:id="rId1"/>
    </p:custDataLst>
    <p:extLst>
      <p:ext uri="{BB962C8B-B14F-4D97-AF65-F5344CB8AC3E}">
        <p14:creationId xmlns:p14="http://schemas.microsoft.com/office/powerpoint/2010/main" val="32225482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Function Virtualization (NFV)</a:t>
            </a:r>
            <a:endParaRPr lang="en-US" dirty="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1223308509"/>
              </p:ext>
            </p:extLst>
          </p:nvPr>
        </p:nvGraphicFramePr>
        <p:xfrm>
          <a:off x="609600" y="1233194"/>
          <a:ext cx="10972800" cy="45259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p:cNvSpPr txBox="1"/>
          <p:nvPr/>
        </p:nvSpPr>
        <p:spPr>
          <a:xfrm>
            <a:off x="819150" y="5791200"/>
            <a:ext cx="10325100" cy="307777"/>
          </a:xfrm>
          <a:prstGeom prst="rect">
            <a:avLst/>
          </a:prstGeom>
          <a:noFill/>
        </p:spPr>
        <p:txBody>
          <a:bodyPr wrap="square" rtlCol="0">
            <a:spAutoFit/>
          </a:bodyPr>
          <a:lstStyle/>
          <a:p>
            <a:r>
              <a:rPr lang="en-GB" sz="1400" dirty="0" smtClean="0">
                <a:solidFill>
                  <a:schemeClr val="tx2"/>
                </a:solidFill>
                <a:cs typeface="Neo Sans Intel"/>
              </a:rPr>
              <a:t>* http</a:t>
            </a:r>
            <a:r>
              <a:rPr lang="en-GB" sz="1400" dirty="0">
                <a:solidFill>
                  <a:schemeClr val="tx2"/>
                </a:solidFill>
                <a:cs typeface="Neo Sans Intel"/>
              </a:rPr>
              <a:t>://www.intel.com/content/www/us/en/communications/internet-minute-infographic.html</a:t>
            </a:r>
            <a:endParaRPr lang="en-GB" sz="1400" dirty="0" smtClean="0">
              <a:solidFill>
                <a:schemeClr val="tx2"/>
              </a:solidFill>
              <a:latin typeface="Neo Sans Intel"/>
              <a:cs typeface="Neo Sans Intel"/>
            </a:endParaRPr>
          </a:p>
        </p:txBody>
      </p:sp>
    </p:spTree>
    <p:custDataLst>
      <p:tags r:id="rId1"/>
    </p:custDataLst>
    <p:extLst>
      <p:ext uri="{BB962C8B-B14F-4D97-AF65-F5344CB8AC3E}">
        <p14:creationId xmlns:p14="http://schemas.microsoft.com/office/powerpoint/2010/main" val="3028921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Legacy virtio-net</a:t>
            </a:r>
            <a:endParaRPr lang="en-US" dirty="0"/>
          </a:p>
        </p:txBody>
      </p:sp>
      <p:sp>
        <p:nvSpPr>
          <p:cNvPr id="3" name="Content Placeholder 2"/>
          <p:cNvSpPr>
            <a:spLocks noGrp="1"/>
          </p:cNvSpPr>
          <p:nvPr>
            <p:ph idx="1"/>
          </p:nvPr>
        </p:nvSpPr>
        <p:spPr>
          <a:xfrm>
            <a:off x="604836" y="1157098"/>
            <a:ext cx="6121491" cy="4980422"/>
          </a:xfrm>
        </p:spPr>
        <p:txBody>
          <a:bodyPr/>
          <a:lstStyle/>
          <a:p>
            <a:pPr marL="285750" indent="-285750">
              <a:buFont typeface="Arial" panose="020B0604020202020204" pitchFamily="34" charset="0"/>
              <a:buChar char="•"/>
            </a:pPr>
            <a:r>
              <a:rPr lang="en-GB" sz="2800" dirty="0" smtClean="0">
                <a:latin typeface="+mn-lt"/>
              </a:rPr>
              <a:t>virtio-net is a para-virtualized network driver based on </a:t>
            </a:r>
            <a:r>
              <a:rPr lang="en-GB" sz="2800" dirty="0">
                <a:latin typeface="+mn-lt"/>
              </a:rPr>
              <a:t>v</a:t>
            </a:r>
            <a:r>
              <a:rPr lang="en-GB" sz="2800" dirty="0" smtClean="0">
                <a:latin typeface="+mn-lt"/>
              </a:rPr>
              <a:t>irtio. </a:t>
            </a:r>
          </a:p>
          <a:p>
            <a:pPr marL="285750" indent="-285750">
              <a:buFont typeface="Arial" panose="020B0604020202020204" pitchFamily="34" charset="0"/>
              <a:buChar char="•"/>
            </a:pPr>
            <a:r>
              <a:rPr lang="en-GB" sz="2800" dirty="0" smtClean="0"/>
              <a:t>A </a:t>
            </a:r>
            <a:r>
              <a:rPr lang="en-GB" sz="2800" dirty="0"/>
              <a:t>guest with a virtio_net </a:t>
            </a:r>
            <a:r>
              <a:rPr lang="en-GB" sz="2800" dirty="0" smtClean="0"/>
              <a:t>driver</a:t>
            </a:r>
            <a:r>
              <a:rPr lang="en-GB" sz="2800" dirty="0"/>
              <a:t>, shares a number of virtqueues with QEMU.</a:t>
            </a:r>
          </a:p>
          <a:p>
            <a:pPr marL="285750" indent="-285750">
              <a:buFont typeface="Arial" panose="020B0604020202020204" pitchFamily="34" charset="0"/>
              <a:buChar char="•"/>
            </a:pPr>
            <a:r>
              <a:rPr lang="en-GB" sz="2800" dirty="0"/>
              <a:t>The mechanism by which </a:t>
            </a:r>
            <a:r>
              <a:rPr lang="en-GB" sz="2800" dirty="0" smtClean="0"/>
              <a:t>traffic is passed is </a:t>
            </a:r>
            <a:r>
              <a:rPr lang="en-GB" sz="2800" dirty="0"/>
              <a:t>comprised of two parts: </a:t>
            </a:r>
            <a:endParaRPr lang="en-GB" sz="2800" dirty="0" smtClean="0"/>
          </a:p>
          <a:p>
            <a:pPr marL="511175" lvl="1" indent="-285750">
              <a:buFont typeface="Arial" panose="020B0604020202020204" pitchFamily="34" charset="0"/>
              <a:buChar char="•"/>
            </a:pPr>
            <a:r>
              <a:rPr lang="en-US" sz="2400" dirty="0" smtClean="0">
                <a:solidFill>
                  <a:schemeClr val="accent1"/>
                </a:solidFill>
                <a:latin typeface="+mn-lt"/>
              </a:rPr>
              <a:t>The datapath.</a:t>
            </a:r>
          </a:p>
          <a:p>
            <a:pPr marL="511175" lvl="1" indent="-285750">
              <a:buFont typeface="Arial" panose="020B0604020202020204" pitchFamily="34" charset="0"/>
              <a:buChar char="•"/>
            </a:pPr>
            <a:r>
              <a:rPr lang="en-US" sz="2400" dirty="0" smtClean="0">
                <a:solidFill>
                  <a:schemeClr val="accent1"/>
                </a:solidFill>
                <a:latin typeface="+mn-lt"/>
              </a:rPr>
              <a:t>The </a:t>
            </a:r>
            <a:r>
              <a:rPr lang="en-US" sz="2400" dirty="0">
                <a:solidFill>
                  <a:schemeClr val="accent1"/>
                </a:solidFill>
                <a:latin typeface="+mn-lt"/>
              </a:rPr>
              <a:t>notification </a:t>
            </a:r>
            <a:r>
              <a:rPr lang="en-US" sz="2400" dirty="0" smtClean="0">
                <a:solidFill>
                  <a:schemeClr val="accent1"/>
                </a:solidFill>
                <a:latin typeface="+mn-lt"/>
              </a:rPr>
              <a:t>path.</a:t>
            </a:r>
            <a:endParaRPr lang="en-GB" sz="2400" dirty="0" smtClean="0">
              <a:latin typeface="+mn-lt"/>
            </a:endParaRPr>
          </a:p>
        </p:txBody>
      </p:sp>
      <p:sp>
        <p:nvSpPr>
          <p:cNvPr id="5" name="Rectangle 4"/>
          <p:cNvSpPr/>
          <p:nvPr/>
        </p:nvSpPr>
        <p:spPr>
          <a:xfrm>
            <a:off x="9184640" y="738821"/>
            <a:ext cx="2397760" cy="26812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Guest</a:t>
            </a:r>
          </a:p>
          <a:p>
            <a:pPr algn="ctr"/>
            <a:endParaRPr lang="en-GB" dirty="0"/>
          </a:p>
          <a:p>
            <a:pPr algn="ctr"/>
            <a:endParaRPr lang="en-GB" dirty="0" smtClean="0"/>
          </a:p>
          <a:p>
            <a:pPr algn="ctr"/>
            <a:endParaRPr lang="en-GB" dirty="0"/>
          </a:p>
          <a:p>
            <a:pPr algn="ctr"/>
            <a:endParaRPr lang="en-GB" dirty="0" smtClean="0"/>
          </a:p>
          <a:p>
            <a:pPr algn="ctr"/>
            <a:endParaRPr lang="en-GB" dirty="0"/>
          </a:p>
          <a:p>
            <a:pPr algn="ctr"/>
            <a:endParaRPr lang="en-GB" dirty="0" smtClean="0"/>
          </a:p>
          <a:p>
            <a:pPr algn="ctr"/>
            <a:endParaRPr lang="en-GB" dirty="0"/>
          </a:p>
          <a:p>
            <a:pPr algn="ctr"/>
            <a:endParaRPr lang="en-GB" dirty="0"/>
          </a:p>
        </p:txBody>
      </p:sp>
      <p:sp>
        <p:nvSpPr>
          <p:cNvPr id="6" name="Rectangle 5"/>
          <p:cNvSpPr/>
          <p:nvPr/>
        </p:nvSpPr>
        <p:spPr>
          <a:xfrm>
            <a:off x="7053412" y="1967687"/>
            <a:ext cx="1706880" cy="14020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QEMU</a:t>
            </a:r>
            <a:endParaRPr lang="en-GB" dirty="0"/>
          </a:p>
        </p:txBody>
      </p:sp>
      <p:cxnSp>
        <p:nvCxnSpPr>
          <p:cNvPr id="8" name="Straight Connector 7"/>
          <p:cNvCxnSpPr/>
          <p:nvPr/>
        </p:nvCxnSpPr>
        <p:spPr>
          <a:xfrm>
            <a:off x="7048610" y="3460719"/>
            <a:ext cx="4533790" cy="0"/>
          </a:xfrm>
          <a:prstGeom prst="line">
            <a:avLst/>
          </a:prstGeom>
          <a:ln>
            <a:prstDash val="lgDash"/>
          </a:ln>
        </p:spPr>
        <p:style>
          <a:lnRef idx="3">
            <a:schemeClr val="dk1"/>
          </a:lnRef>
          <a:fillRef idx="0">
            <a:schemeClr val="dk1"/>
          </a:fillRef>
          <a:effectRef idx="2">
            <a:schemeClr val="dk1"/>
          </a:effectRef>
          <a:fontRef idx="minor">
            <a:schemeClr val="tx1"/>
          </a:fontRef>
        </p:style>
      </p:cxnSp>
      <p:sp>
        <p:nvSpPr>
          <p:cNvPr id="9" name="Rectangle 8"/>
          <p:cNvSpPr/>
          <p:nvPr/>
        </p:nvSpPr>
        <p:spPr>
          <a:xfrm>
            <a:off x="9315505" y="1273833"/>
            <a:ext cx="2104335" cy="209593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Operating System</a:t>
            </a:r>
          </a:p>
          <a:p>
            <a:pPr algn="ctr"/>
            <a:endParaRPr lang="en-GB" dirty="0" smtClean="0"/>
          </a:p>
          <a:p>
            <a:pPr algn="ctr"/>
            <a:endParaRPr lang="en-GB" dirty="0"/>
          </a:p>
          <a:p>
            <a:pPr algn="ctr"/>
            <a:endParaRPr lang="en-GB" dirty="0" smtClean="0"/>
          </a:p>
          <a:p>
            <a:pPr algn="ctr"/>
            <a:endParaRPr lang="en-GB" dirty="0"/>
          </a:p>
          <a:p>
            <a:pPr algn="ctr"/>
            <a:endParaRPr lang="en-GB" dirty="0"/>
          </a:p>
        </p:txBody>
      </p:sp>
      <p:sp>
        <p:nvSpPr>
          <p:cNvPr id="13" name="Rectangle 12"/>
          <p:cNvSpPr/>
          <p:nvPr/>
        </p:nvSpPr>
        <p:spPr>
          <a:xfrm>
            <a:off x="9315504" y="1876735"/>
            <a:ext cx="1677616" cy="1354145"/>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solidFill>
                  <a:schemeClr val="tx1"/>
                </a:solidFill>
              </a:rPr>
              <a:t>Virtio Driver</a:t>
            </a:r>
          </a:p>
          <a:p>
            <a:pPr algn="ctr"/>
            <a:endParaRPr lang="en-GB" dirty="0">
              <a:solidFill>
                <a:schemeClr val="tx1"/>
              </a:solidFill>
            </a:endParaRPr>
          </a:p>
          <a:p>
            <a:pPr algn="ctr"/>
            <a:endParaRPr lang="en-GB" dirty="0" smtClean="0">
              <a:solidFill>
                <a:schemeClr val="tx1"/>
              </a:solidFill>
            </a:endParaRPr>
          </a:p>
          <a:p>
            <a:pPr algn="ctr"/>
            <a:endParaRPr lang="en-GB" dirty="0">
              <a:solidFill>
                <a:schemeClr val="tx1"/>
              </a:solidFill>
            </a:endParaRPr>
          </a:p>
        </p:txBody>
      </p:sp>
      <p:sp>
        <p:nvSpPr>
          <p:cNvPr id="11" name="Oval 10"/>
          <p:cNvSpPr/>
          <p:nvPr/>
        </p:nvSpPr>
        <p:spPr>
          <a:xfrm>
            <a:off x="9184639" y="2083421"/>
            <a:ext cx="334395" cy="3454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900" b="1" dirty="0" smtClean="0"/>
              <a:t>TX</a:t>
            </a:r>
            <a:endParaRPr lang="en-GB" sz="900" b="1" dirty="0"/>
          </a:p>
        </p:txBody>
      </p:sp>
      <p:sp>
        <p:nvSpPr>
          <p:cNvPr id="12" name="Oval 11"/>
          <p:cNvSpPr/>
          <p:nvPr/>
        </p:nvSpPr>
        <p:spPr>
          <a:xfrm>
            <a:off x="9184639" y="2692153"/>
            <a:ext cx="334395" cy="3454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900" b="1" dirty="0"/>
              <a:t>R</a:t>
            </a:r>
            <a:r>
              <a:rPr lang="en-GB" sz="900" b="1" dirty="0" smtClean="0"/>
              <a:t>X</a:t>
            </a:r>
            <a:endParaRPr lang="en-GB" sz="900" b="1" dirty="0"/>
          </a:p>
        </p:txBody>
      </p:sp>
      <p:cxnSp>
        <p:nvCxnSpPr>
          <p:cNvPr id="15" name="Straight Arrow Connector 14"/>
          <p:cNvCxnSpPr>
            <a:stCxn id="11" idx="2"/>
          </p:cNvCxnSpPr>
          <p:nvPr/>
        </p:nvCxnSpPr>
        <p:spPr>
          <a:xfrm flipH="1">
            <a:off x="8757920" y="2256141"/>
            <a:ext cx="426719"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6" name="Straight Arrow Connector 15"/>
          <p:cNvCxnSpPr>
            <a:endCxn id="12" idx="2"/>
          </p:cNvCxnSpPr>
          <p:nvPr/>
        </p:nvCxnSpPr>
        <p:spPr>
          <a:xfrm>
            <a:off x="8757920" y="2862471"/>
            <a:ext cx="426719" cy="240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1" name="Rectangle 20"/>
          <p:cNvSpPr/>
          <p:nvPr/>
        </p:nvSpPr>
        <p:spPr>
          <a:xfrm>
            <a:off x="7048609" y="3551672"/>
            <a:ext cx="4533790" cy="2066101"/>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smtClean="0"/>
          </a:p>
          <a:p>
            <a:pPr algn="ctr"/>
            <a:endParaRPr lang="en-GB" dirty="0"/>
          </a:p>
          <a:p>
            <a:pPr algn="ctr"/>
            <a:endParaRPr lang="en-GB" dirty="0" smtClean="0"/>
          </a:p>
          <a:p>
            <a:pPr algn="ctr"/>
            <a:endParaRPr lang="en-GB" dirty="0"/>
          </a:p>
          <a:p>
            <a:pPr algn="ctr"/>
            <a:endParaRPr lang="en-GB" dirty="0" smtClean="0"/>
          </a:p>
          <a:p>
            <a:pPr algn="ctr"/>
            <a:endParaRPr lang="en-GB" dirty="0"/>
          </a:p>
          <a:p>
            <a:pPr algn="ctr"/>
            <a:r>
              <a:rPr lang="en-GB" dirty="0" smtClean="0"/>
              <a:t>Kernel Space</a:t>
            </a:r>
            <a:endParaRPr lang="en-GB" dirty="0"/>
          </a:p>
        </p:txBody>
      </p:sp>
      <p:sp>
        <p:nvSpPr>
          <p:cNvPr id="22" name="Rectangle 21"/>
          <p:cNvSpPr/>
          <p:nvPr/>
        </p:nvSpPr>
        <p:spPr>
          <a:xfrm>
            <a:off x="7136131" y="3985282"/>
            <a:ext cx="1624161" cy="119888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OVS Datapath</a:t>
            </a:r>
            <a:endParaRPr lang="en-GB" dirty="0"/>
          </a:p>
        </p:txBody>
      </p:sp>
      <p:sp>
        <p:nvSpPr>
          <p:cNvPr id="23" name="Rectangle 22"/>
          <p:cNvSpPr/>
          <p:nvPr/>
        </p:nvSpPr>
        <p:spPr>
          <a:xfrm>
            <a:off x="7355840" y="3985282"/>
            <a:ext cx="1111275" cy="42415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Tap</a:t>
            </a:r>
            <a:endParaRPr lang="en-GB" dirty="0"/>
          </a:p>
        </p:txBody>
      </p:sp>
      <p:cxnSp>
        <p:nvCxnSpPr>
          <p:cNvPr id="24" name="Straight Arrow Connector 23"/>
          <p:cNvCxnSpPr/>
          <p:nvPr/>
        </p:nvCxnSpPr>
        <p:spPr>
          <a:xfrm flipV="1">
            <a:off x="7636531" y="3331373"/>
            <a:ext cx="1" cy="64354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7" name="Straight Arrow Connector 26"/>
          <p:cNvCxnSpPr/>
          <p:nvPr/>
        </p:nvCxnSpPr>
        <p:spPr>
          <a:xfrm>
            <a:off x="8292937" y="3369766"/>
            <a:ext cx="0" cy="60514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0" name="Rectangle 29"/>
          <p:cNvSpPr/>
          <p:nvPr/>
        </p:nvSpPr>
        <p:spPr>
          <a:xfrm>
            <a:off x="9495953" y="3985282"/>
            <a:ext cx="1624161" cy="119888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dirty="0" smtClean="0"/>
          </a:p>
          <a:p>
            <a:pPr algn="ctr"/>
            <a:endParaRPr lang="en-GB" dirty="0"/>
          </a:p>
          <a:p>
            <a:pPr algn="ctr"/>
            <a:endParaRPr lang="en-GB" dirty="0" smtClean="0"/>
          </a:p>
          <a:p>
            <a:pPr algn="ctr"/>
            <a:r>
              <a:rPr lang="en-GB" dirty="0" smtClean="0"/>
              <a:t>KVM</a:t>
            </a:r>
            <a:endParaRPr lang="en-GB" dirty="0"/>
          </a:p>
        </p:txBody>
      </p:sp>
      <p:cxnSp>
        <p:nvCxnSpPr>
          <p:cNvPr id="31" name="Straight Arrow Connector 30"/>
          <p:cNvCxnSpPr/>
          <p:nvPr/>
        </p:nvCxnSpPr>
        <p:spPr>
          <a:xfrm flipH="1" flipV="1">
            <a:off x="9876154" y="3258090"/>
            <a:ext cx="10645" cy="72719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2" name="Straight Arrow Connector 31"/>
          <p:cNvCxnSpPr/>
          <p:nvPr/>
        </p:nvCxnSpPr>
        <p:spPr>
          <a:xfrm flipH="1">
            <a:off x="10621926" y="3258090"/>
            <a:ext cx="534" cy="72719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3" name="Oval 32"/>
          <p:cNvSpPr/>
          <p:nvPr/>
        </p:nvSpPr>
        <p:spPr>
          <a:xfrm>
            <a:off x="7770861" y="3230880"/>
            <a:ext cx="387746" cy="406400"/>
          </a:xfrm>
          <a:prstGeom prst="ellipse">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smtClean="0">
                <a:solidFill>
                  <a:srgbClr val="FF0000"/>
                </a:solidFill>
              </a:rPr>
              <a:t>1</a:t>
            </a:r>
            <a:endParaRPr lang="en-GB" dirty="0">
              <a:solidFill>
                <a:srgbClr val="FF0000"/>
              </a:solidFill>
            </a:endParaRPr>
          </a:p>
        </p:txBody>
      </p:sp>
      <p:sp>
        <p:nvSpPr>
          <p:cNvPr id="34" name="Oval 33"/>
          <p:cNvSpPr/>
          <p:nvPr/>
        </p:nvSpPr>
        <p:spPr>
          <a:xfrm>
            <a:off x="10049359" y="3258090"/>
            <a:ext cx="387746" cy="406400"/>
          </a:xfrm>
          <a:prstGeom prst="ellipse">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solidFill>
                  <a:srgbClr val="FF0000"/>
                </a:solidFill>
              </a:rPr>
              <a:t>2</a:t>
            </a:r>
          </a:p>
        </p:txBody>
      </p:sp>
      <p:pic>
        <p:nvPicPr>
          <p:cNvPr id="36" name="Picture 35"/>
          <p:cNvPicPr>
            <a:picLocks noChangeAspect="1"/>
          </p:cNvPicPr>
          <p:nvPr/>
        </p:nvPicPr>
        <p:blipFill>
          <a:blip r:embed="rId4"/>
          <a:stretch>
            <a:fillRect/>
          </a:stretch>
        </p:blipFill>
        <p:spPr>
          <a:xfrm>
            <a:off x="7543962" y="5617772"/>
            <a:ext cx="808497" cy="519748"/>
          </a:xfrm>
          <a:prstGeom prst="rect">
            <a:avLst/>
          </a:prstGeom>
        </p:spPr>
      </p:pic>
      <p:cxnSp>
        <p:nvCxnSpPr>
          <p:cNvPr id="37" name="Straight Arrow Connector 36"/>
          <p:cNvCxnSpPr/>
          <p:nvPr/>
        </p:nvCxnSpPr>
        <p:spPr>
          <a:xfrm>
            <a:off x="8128187" y="5090505"/>
            <a:ext cx="2593" cy="52726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8" name="Rectangle 37"/>
          <p:cNvSpPr/>
          <p:nvPr/>
        </p:nvSpPr>
        <p:spPr>
          <a:xfrm>
            <a:off x="7346413" y="4723513"/>
            <a:ext cx="1111275" cy="42415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Eth X</a:t>
            </a:r>
            <a:endParaRPr lang="en-GB" dirty="0"/>
          </a:p>
        </p:txBody>
      </p:sp>
      <p:cxnSp>
        <p:nvCxnSpPr>
          <p:cNvPr id="40" name="Straight Arrow Connector 39"/>
          <p:cNvCxnSpPr/>
          <p:nvPr/>
        </p:nvCxnSpPr>
        <p:spPr>
          <a:xfrm flipV="1">
            <a:off x="7743034" y="5147671"/>
            <a:ext cx="0" cy="47010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4" name="Oval 43"/>
          <p:cNvSpPr/>
          <p:nvPr/>
        </p:nvSpPr>
        <p:spPr>
          <a:xfrm>
            <a:off x="733833" y="4553355"/>
            <a:ext cx="387746" cy="406400"/>
          </a:xfrm>
          <a:prstGeom prst="ellipse">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smtClean="0">
                <a:solidFill>
                  <a:srgbClr val="FF0000"/>
                </a:solidFill>
              </a:rPr>
              <a:t>1</a:t>
            </a:r>
            <a:endParaRPr lang="en-GB" dirty="0">
              <a:solidFill>
                <a:srgbClr val="FF0000"/>
              </a:solidFill>
            </a:endParaRPr>
          </a:p>
        </p:txBody>
      </p:sp>
      <p:sp>
        <p:nvSpPr>
          <p:cNvPr id="45" name="Oval 44"/>
          <p:cNvSpPr/>
          <p:nvPr/>
        </p:nvSpPr>
        <p:spPr>
          <a:xfrm>
            <a:off x="733833" y="5090505"/>
            <a:ext cx="387746" cy="406400"/>
          </a:xfrm>
          <a:prstGeom prst="ellipse">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solidFill>
                  <a:srgbClr val="FF0000"/>
                </a:solidFill>
              </a:rPr>
              <a:t>2</a:t>
            </a:r>
          </a:p>
        </p:txBody>
      </p:sp>
      <p:sp>
        <p:nvSpPr>
          <p:cNvPr id="35" name="5-Point Star 34"/>
          <p:cNvSpPr/>
          <p:nvPr/>
        </p:nvSpPr>
        <p:spPr>
          <a:xfrm>
            <a:off x="8409287" y="2910135"/>
            <a:ext cx="329501" cy="295421"/>
          </a:xfrm>
          <a:prstGeom prst="star5">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dirty="0"/>
          </a:p>
        </p:txBody>
      </p:sp>
      <p:sp>
        <p:nvSpPr>
          <p:cNvPr id="39" name="5-Point Star 38"/>
          <p:cNvSpPr/>
          <p:nvPr/>
        </p:nvSpPr>
        <p:spPr>
          <a:xfrm>
            <a:off x="9724942" y="4054377"/>
            <a:ext cx="329501" cy="295421"/>
          </a:xfrm>
          <a:prstGeom prst="star5">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dirty="0"/>
          </a:p>
        </p:txBody>
      </p:sp>
      <p:sp>
        <p:nvSpPr>
          <p:cNvPr id="41" name="5-Point Star 40"/>
          <p:cNvSpPr/>
          <p:nvPr/>
        </p:nvSpPr>
        <p:spPr>
          <a:xfrm>
            <a:off x="9724942" y="2910135"/>
            <a:ext cx="329501" cy="295421"/>
          </a:xfrm>
          <a:prstGeom prst="star5">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dirty="0"/>
          </a:p>
        </p:txBody>
      </p:sp>
    </p:spTree>
    <p:custDataLst>
      <p:tags r:id="rId1"/>
    </p:custDataLst>
    <p:extLst>
      <p:ext uri="{BB962C8B-B14F-4D97-AF65-F5344CB8AC3E}">
        <p14:creationId xmlns:p14="http://schemas.microsoft.com/office/powerpoint/2010/main" val="1221701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1"/>
                                        </p:tgtEl>
                                        <p:attrNameLst>
                                          <p:attrName>style.color</p:attrName>
                                        </p:attrNameLst>
                                      </p:cBhvr>
                                      <p:by>
                                        <p:hsl h="0" s="-12549" l="-25098"/>
                                      </p:by>
                                    </p:animClr>
                                    <p:animClr clrSpc="hsl" dir="cw">
                                      <p:cBhvr>
                                        <p:cTn id="7" dur="500" fill="hold"/>
                                        <p:tgtEl>
                                          <p:spTgt spid="11"/>
                                        </p:tgtEl>
                                        <p:attrNameLst>
                                          <p:attrName>fillcolor</p:attrName>
                                        </p:attrNameLst>
                                      </p:cBhvr>
                                      <p:by>
                                        <p:hsl h="0" s="-12549" l="-25098"/>
                                      </p:by>
                                    </p:animClr>
                                    <p:animClr clrSpc="hsl" dir="cw">
                                      <p:cBhvr>
                                        <p:cTn id="8" dur="500" fill="hold"/>
                                        <p:tgtEl>
                                          <p:spTgt spid="11"/>
                                        </p:tgtEl>
                                        <p:attrNameLst>
                                          <p:attrName>stroke.color</p:attrName>
                                        </p:attrNameLst>
                                      </p:cBhvr>
                                      <p:by>
                                        <p:hsl h="0" s="-12549" l="-25098"/>
                                      </p:by>
                                    </p:animClr>
                                    <p:set>
                                      <p:cBhvr>
                                        <p:cTn id="9" dur="500" fill="hold"/>
                                        <p:tgtEl>
                                          <p:spTgt spid="11"/>
                                        </p:tgtEl>
                                        <p:attrNameLst>
                                          <p:attrName>fill.type</p:attrName>
                                        </p:attrNameLst>
                                      </p:cBhvr>
                                      <p:to>
                                        <p:strVal val="solid"/>
                                      </p:to>
                                    </p:set>
                                  </p:childTnLst>
                                </p:cTn>
                              </p:par>
                              <p:par>
                                <p:cTn id="10" presetID="24" presetClass="emph" presetSubtype="0" fill="hold" grpId="0" nodeType="withEffect">
                                  <p:stCondLst>
                                    <p:cond delay="0"/>
                                  </p:stCondLst>
                                  <p:childTnLst>
                                    <p:animClr clrSpc="hsl" dir="cw">
                                      <p:cBhvr override="childStyle">
                                        <p:cTn id="11" dur="500" fill="hold"/>
                                        <p:tgtEl>
                                          <p:spTgt spid="12"/>
                                        </p:tgtEl>
                                        <p:attrNameLst>
                                          <p:attrName>style.color</p:attrName>
                                        </p:attrNameLst>
                                      </p:cBhvr>
                                      <p:by>
                                        <p:hsl h="0" s="-12549" l="-25098"/>
                                      </p:by>
                                    </p:animClr>
                                    <p:animClr clrSpc="hsl" dir="cw">
                                      <p:cBhvr>
                                        <p:cTn id="12" dur="500" fill="hold"/>
                                        <p:tgtEl>
                                          <p:spTgt spid="12"/>
                                        </p:tgtEl>
                                        <p:attrNameLst>
                                          <p:attrName>fillcolor</p:attrName>
                                        </p:attrNameLst>
                                      </p:cBhvr>
                                      <p:by>
                                        <p:hsl h="0" s="-12549" l="-25098"/>
                                      </p:by>
                                    </p:animClr>
                                    <p:animClr clrSpc="hsl" dir="cw">
                                      <p:cBhvr>
                                        <p:cTn id="13" dur="500" fill="hold"/>
                                        <p:tgtEl>
                                          <p:spTgt spid="12"/>
                                        </p:tgtEl>
                                        <p:attrNameLst>
                                          <p:attrName>stroke.color</p:attrName>
                                        </p:attrNameLst>
                                      </p:cBhvr>
                                      <p:by>
                                        <p:hsl h="0" s="-12549" l="-25098"/>
                                      </p:by>
                                    </p:animClr>
                                    <p:set>
                                      <p:cBhvr>
                                        <p:cTn id="14" dur="500" fill="hold"/>
                                        <p:tgtEl>
                                          <p:spTgt spid="12"/>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30" presetClass="emph" presetSubtype="0" fill="hold" grpId="1" nodeType="clickEffect">
                                  <p:stCondLst>
                                    <p:cond delay="0"/>
                                  </p:stCondLst>
                                  <p:childTnLst>
                                    <p:animClr clrSpc="hsl" dir="cw">
                                      <p:cBhvr override="childStyle">
                                        <p:cTn id="18" dur="500" fill="hold"/>
                                        <p:tgtEl>
                                          <p:spTgt spid="11"/>
                                        </p:tgtEl>
                                        <p:attrNameLst>
                                          <p:attrName>style.color</p:attrName>
                                        </p:attrNameLst>
                                      </p:cBhvr>
                                      <p:by>
                                        <p:hsl h="0" s="12549" l="25098"/>
                                      </p:by>
                                    </p:animClr>
                                    <p:animClr clrSpc="hsl" dir="cw">
                                      <p:cBhvr>
                                        <p:cTn id="19" dur="500" fill="hold"/>
                                        <p:tgtEl>
                                          <p:spTgt spid="11"/>
                                        </p:tgtEl>
                                        <p:attrNameLst>
                                          <p:attrName>fillcolor</p:attrName>
                                        </p:attrNameLst>
                                      </p:cBhvr>
                                      <p:by>
                                        <p:hsl h="0" s="12549" l="25098"/>
                                      </p:by>
                                    </p:animClr>
                                    <p:animClr clrSpc="hsl" dir="cw">
                                      <p:cBhvr>
                                        <p:cTn id="20" dur="500" fill="hold"/>
                                        <p:tgtEl>
                                          <p:spTgt spid="11"/>
                                        </p:tgtEl>
                                        <p:attrNameLst>
                                          <p:attrName>stroke.color</p:attrName>
                                        </p:attrNameLst>
                                      </p:cBhvr>
                                      <p:by>
                                        <p:hsl h="0" s="12549" l="25098"/>
                                      </p:by>
                                    </p:animClr>
                                    <p:set>
                                      <p:cBhvr>
                                        <p:cTn id="21" dur="500" fill="hold"/>
                                        <p:tgtEl>
                                          <p:spTgt spid="11"/>
                                        </p:tgtEl>
                                        <p:attrNameLst>
                                          <p:attrName>fill.type</p:attrName>
                                        </p:attrNameLst>
                                      </p:cBhvr>
                                      <p:to>
                                        <p:strVal val="solid"/>
                                      </p:to>
                                    </p:set>
                                  </p:childTnLst>
                                </p:cTn>
                              </p:par>
                              <p:par>
                                <p:cTn id="22" presetID="30" presetClass="emph" presetSubtype="0" fill="hold" grpId="1" nodeType="withEffect">
                                  <p:stCondLst>
                                    <p:cond delay="0"/>
                                  </p:stCondLst>
                                  <p:childTnLst>
                                    <p:animClr clrSpc="hsl" dir="cw">
                                      <p:cBhvr override="childStyle">
                                        <p:cTn id="23" dur="500" fill="hold"/>
                                        <p:tgtEl>
                                          <p:spTgt spid="12"/>
                                        </p:tgtEl>
                                        <p:attrNameLst>
                                          <p:attrName>style.color</p:attrName>
                                        </p:attrNameLst>
                                      </p:cBhvr>
                                      <p:by>
                                        <p:hsl h="0" s="12549" l="25098"/>
                                      </p:by>
                                    </p:animClr>
                                    <p:animClr clrSpc="hsl" dir="cw">
                                      <p:cBhvr>
                                        <p:cTn id="24" dur="500" fill="hold"/>
                                        <p:tgtEl>
                                          <p:spTgt spid="12"/>
                                        </p:tgtEl>
                                        <p:attrNameLst>
                                          <p:attrName>fillcolor</p:attrName>
                                        </p:attrNameLst>
                                      </p:cBhvr>
                                      <p:by>
                                        <p:hsl h="0" s="12549" l="25098"/>
                                      </p:by>
                                    </p:animClr>
                                    <p:animClr clrSpc="hsl" dir="cw">
                                      <p:cBhvr>
                                        <p:cTn id="25" dur="500" fill="hold"/>
                                        <p:tgtEl>
                                          <p:spTgt spid="12"/>
                                        </p:tgtEl>
                                        <p:attrNameLst>
                                          <p:attrName>stroke.color</p:attrName>
                                        </p:attrNameLst>
                                      </p:cBhvr>
                                      <p:by>
                                        <p:hsl h="0" s="12549" l="25098"/>
                                      </p:by>
                                    </p:animClr>
                                    <p:set>
                                      <p:cBhvr>
                                        <p:cTn id="26" dur="500" fill="hold"/>
                                        <p:tgtEl>
                                          <p:spTgt spid="12"/>
                                        </p:tgtEl>
                                        <p:attrNameLst>
                                          <p:attrName>fill.type</p:attrName>
                                        </p:attrNameLst>
                                      </p:cBhvr>
                                      <p:to>
                                        <p:strVal val="solid"/>
                                      </p:to>
                                    </p:set>
                                  </p:childTnLst>
                                </p:cTn>
                              </p:par>
                            </p:childTnLst>
                          </p:cTn>
                        </p:par>
                        <p:par>
                          <p:cTn id="27" fill="hold">
                            <p:stCondLst>
                              <p:cond delay="500"/>
                            </p:stCondLst>
                            <p:childTnLst>
                              <p:par>
                                <p:cTn id="28" presetID="24" presetClass="emph" presetSubtype="0" fill="hold" grpId="0" nodeType="afterEffect">
                                  <p:stCondLst>
                                    <p:cond delay="0"/>
                                  </p:stCondLst>
                                  <p:childTnLst>
                                    <p:animClr clrSpc="hsl" dir="cw">
                                      <p:cBhvr override="childStyle">
                                        <p:cTn id="29" dur="500" fill="hold"/>
                                        <p:tgtEl>
                                          <p:spTgt spid="33"/>
                                        </p:tgtEl>
                                        <p:attrNameLst>
                                          <p:attrName>style.color</p:attrName>
                                        </p:attrNameLst>
                                      </p:cBhvr>
                                      <p:by>
                                        <p:hsl h="0" s="-12549" l="-25098"/>
                                      </p:by>
                                    </p:animClr>
                                    <p:animClr clrSpc="hsl" dir="cw">
                                      <p:cBhvr>
                                        <p:cTn id="30" dur="500" fill="hold"/>
                                        <p:tgtEl>
                                          <p:spTgt spid="33"/>
                                        </p:tgtEl>
                                        <p:attrNameLst>
                                          <p:attrName>fillcolor</p:attrName>
                                        </p:attrNameLst>
                                      </p:cBhvr>
                                      <p:by>
                                        <p:hsl h="0" s="-12549" l="-25098"/>
                                      </p:by>
                                    </p:animClr>
                                    <p:animClr clrSpc="hsl" dir="cw">
                                      <p:cBhvr>
                                        <p:cTn id="31" dur="500" fill="hold"/>
                                        <p:tgtEl>
                                          <p:spTgt spid="33"/>
                                        </p:tgtEl>
                                        <p:attrNameLst>
                                          <p:attrName>stroke.color</p:attrName>
                                        </p:attrNameLst>
                                      </p:cBhvr>
                                      <p:by>
                                        <p:hsl h="0" s="-12549" l="-25098"/>
                                      </p:by>
                                    </p:animClr>
                                    <p:set>
                                      <p:cBhvr>
                                        <p:cTn id="32" dur="500" fill="hold"/>
                                        <p:tgtEl>
                                          <p:spTgt spid="33"/>
                                        </p:tgtEl>
                                        <p:attrNameLst>
                                          <p:attrName>fill.type</p:attrName>
                                        </p:attrNameLst>
                                      </p:cBhvr>
                                      <p:to>
                                        <p:strVal val="solid"/>
                                      </p:to>
                                    </p:set>
                                  </p:childTnLst>
                                </p:cTn>
                              </p:par>
                              <p:par>
                                <p:cTn id="33" presetID="24" presetClass="emph" presetSubtype="0" fill="hold" grpId="0" nodeType="withEffect">
                                  <p:stCondLst>
                                    <p:cond delay="0"/>
                                  </p:stCondLst>
                                  <p:childTnLst>
                                    <p:animClr clrSpc="hsl" dir="cw">
                                      <p:cBhvr override="childStyle">
                                        <p:cTn id="34" dur="500" fill="hold"/>
                                        <p:tgtEl>
                                          <p:spTgt spid="44"/>
                                        </p:tgtEl>
                                        <p:attrNameLst>
                                          <p:attrName>style.color</p:attrName>
                                        </p:attrNameLst>
                                      </p:cBhvr>
                                      <p:by>
                                        <p:hsl h="0" s="-12549" l="-25098"/>
                                      </p:by>
                                    </p:animClr>
                                    <p:animClr clrSpc="hsl" dir="cw">
                                      <p:cBhvr>
                                        <p:cTn id="35" dur="500" fill="hold"/>
                                        <p:tgtEl>
                                          <p:spTgt spid="44"/>
                                        </p:tgtEl>
                                        <p:attrNameLst>
                                          <p:attrName>fillcolor</p:attrName>
                                        </p:attrNameLst>
                                      </p:cBhvr>
                                      <p:by>
                                        <p:hsl h="0" s="-12549" l="-25098"/>
                                      </p:by>
                                    </p:animClr>
                                    <p:animClr clrSpc="hsl" dir="cw">
                                      <p:cBhvr>
                                        <p:cTn id="36" dur="500" fill="hold"/>
                                        <p:tgtEl>
                                          <p:spTgt spid="44"/>
                                        </p:tgtEl>
                                        <p:attrNameLst>
                                          <p:attrName>stroke.color</p:attrName>
                                        </p:attrNameLst>
                                      </p:cBhvr>
                                      <p:by>
                                        <p:hsl h="0" s="-12549" l="-25098"/>
                                      </p:by>
                                    </p:animClr>
                                    <p:set>
                                      <p:cBhvr>
                                        <p:cTn id="37" dur="500" fill="hold"/>
                                        <p:tgtEl>
                                          <p:spTgt spid="44"/>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30" presetClass="emph" presetSubtype="0" fill="hold" grpId="1" nodeType="clickEffect">
                                  <p:stCondLst>
                                    <p:cond delay="0"/>
                                  </p:stCondLst>
                                  <p:childTnLst>
                                    <p:animClr clrSpc="hsl" dir="cw">
                                      <p:cBhvr override="childStyle">
                                        <p:cTn id="41" dur="500" fill="hold"/>
                                        <p:tgtEl>
                                          <p:spTgt spid="33"/>
                                        </p:tgtEl>
                                        <p:attrNameLst>
                                          <p:attrName>style.color</p:attrName>
                                        </p:attrNameLst>
                                      </p:cBhvr>
                                      <p:by>
                                        <p:hsl h="0" s="12549" l="25098"/>
                                      </p:by>
                                    </p:animClr>
                                    <p:animClr clrSpc="hsl" dir="cw">
                                      <p:cBhvr>
                                        <p:cTn id="42" dur="500" fill="hold"/>
                                        <p:tgtEl>
                                          <p:spTgt spid="33"/>
                                        </p:tgtEl>
                                        <p:attrNameLst>
                                          <p:attrName>fillcolor</p:attrName>
                                        </p:attrNameLst>
                                      </p:cBhvr>
                                      <p:by>
                                        <p:hsl h="0" s="12549" l="25098"/>
                                      </p:by>
                                    </p:animClr>
                                    <p:animClr clrSpc="hsl" dir="cw">
                                      <p:cBhvr>
                                        <p:cTn id="43" dur="500" fill="hold"/>
                                        <p:tgtEl>
                                          <p:spTgt spid="33"/>
                                        </p:tgtEl>
                                        <p:attrNameLst>
                                          <p:attrName>stroke.color</p:attrName>
                                        </p:attrNameLst>
                                      </p:cBhvr>
                                      <p:by>
                                        <p:hsl h="0" s="12549" l="25098"/>
                                      </p:by>
                                    </p:animClr>
                                    <p:set>
                                      <p:cBhvr>
                                        <p:cTn id="44" dur="500" fill="hold"/>
                                        <p:tgtEl>
                                          <p:spTgt spid="33"/>
                                        </p:tgtEl>
                                        <p:attrNameLst>
                                          <p:attrName>fill.type</p:attrName>
                                        </p:attrNameLst>
                                      </p:cBhvr>
                                      <p:to>
                                        <p:strVal val="solid"/>
                                      </p:to>
                                    </p:set>
                                  </p:childTnLst>
                                </p:cTn>
                              </p:par>
                              <p:par>
                                <p:cTn id="45" presetID="30" presetClass="emph" presetSubtype="0" fill="hold" grpId="1" nodeType="withEffect">
                                  <p:stCondLst>
                                    <p:cond delay="0"/>
                                  </p:stCondLst>
                                  <p:childTnLst>
                                    <p:animClr clrSpc="hsl" dir="cw">
                                      <p:cBhvr override="childStyle">
                                        <p:cTn id="46" dur="500" fill="hold"/>
                                        <p:tgtEl>
                                          <p:spTgt spid="44"/>
                                        </p:tgtEl>
                                        <p:attrNameLst>
                                          <p:attrName>style.color</p:attrName>
                                        </p:attrNameLst>
                                      </p:cBhvr>
                                      <p:by>
                                        <p:hsl h="0" s="12549" l="25098"/>
                                      </p:by>
                                    </p:animClr>
                                    <p:animClr clrSpc="hsl" dir="cw">
                                      <p:cBhvr>
                                        <p:cTn id="47" dur="500" fill="hold"/>
                                        <p:tgtEl>
                                          <p:spTgt spid="44"/>
                                        </p:tgtEl>
                                        <p:attrNameLst>
                                          <p:attrName>fillcolor</p:attrName>
                                        </p:attrNameLst>
                                      </p:cBhvr>
                                      <p:by>
                                        <p:hsl h="0" s="12549" l="25098"/>
                                      </p:by>
                                    </p:animClr>
                                    <p:animClr clrSpc="hsl" dir="cw">
                                      <p:cBhvr>
                                        <p:cTn id="48" dur="500" fill="hold"/>
                                        <p:tgtEl>
                                          <p:spTgt spid="44"/>
                                        </p:tgtEl>
                                        <p:attrNameLst>
                                          <p:attrName>stroke.color</p:attrName>
                                        </p:attrNameLst>
                                      </p:cBhvr>
                                      <p:by>
                                        <p:hsl h="0" s="12549" l="25098"/>
                                      </p:by>
                                    </p:animClr>
                                    <p:set>
                                      <p:cBhvr>
                                        <p:cTn id="49" dur="500" fill="hold"/>
                                        <p:tgtEl>
                                          <p:spTgt spid="44"/>
                                        </p:tgtEl>
                                        <p:attrNameLst>
                                          <p:attrName>fill.type</p:attrName>
                                        </p:attrNameLst>
                                      </p:cBhvr>
                                      <p:to>
                                        <p:strVal val="solid"/>
                                      </p:to>
                                    </p:set>
                                  </p:childTnLst>
                                </p:cTn>
                              </p:par>
                              <p:par>
                                <p:cTn id="50" presetID="24" presetClass="emph" presetSubtype="0" fill="hold" grpId="0" nodeType="withEffect">
                                  <p:stCondLst>
                                    <p:cond delay="0"/>
                                  </p:stCondLst>
                                  <p:childTnLst>
                                    <p:animClr clrSpc="hsl" dir="cw">
                                      <p:cBhvr override="childStyle">
                                        <p:cTn id="51" dur="500" fill="hold"/>
                                        <p:tgtEl>
                                          <p:spTgt spid="34"/>
                                        </p:tgtEl>
                                        <p:attrNameLst>
                                          <p:attrName>style.color</p:attrName>
                                        </p:attrNameLst>
                                      </p:cBhvr>
                                      <p:by>
                                        <p:hsl h="0" s="-12549" l="-25098"/>
                                      </p:by>
                                    </p:animClr>
                                    <p:animClr clrSpc="hsl" dir="cw">
                                      <p:cBhvr>
                                        <p:cTn id="52" dur="500" fill="hold"/>
                                        <p:tgtEl>
                                          <p:spTgt spid="34"/>
                                        </p:tgtEl>
                                        <p:attrNameLst>
                                          <p:attrName>fillcolor</p:attrName>
                                        </p:attrNameLst>
                                      </p:cBhvr>
                                      <p:by>
                                        <p:hsl h="0" s="-12549" l="-25098"/>
                                      </p:by>
                                    </p:animClr>
                                    <p:animClr clrSpc="hsl" dir="cw">
                                      <p:cBhvr>
                                        <p:cTn id="53" dur="500" fill="hold"/>
                                        <p:tgtEl>
                                          <p:spTgt spid="34"/>
                                        </p:tgtEl>
                                        <p:attrNameLst>
                                          <p:attrName>stroke.color</p:attrName>
                                        </p:attrNameLst>
                                      </p:cBhvr>
                                      <p:by>
                                        <p:hsl h="0" s="-12549" l="-25098"/>
                                      </p:by>
                                    </p:animClr>
                                    <p:set>
                                      <p:cBhvr>
                                        <p:cTn id="54" dur="500" fill="hold"/>
                                        <p:tgtEl>
                                          <p:spTgt spid="34"/>
                                        </p:tgtEl>
                                        <p:attrNameLst>
                                          <p:attrName>fill.type</p:attrName>
                                        </p:attrNameLst>
                                      </p:cBhvr>
                                      <p:to>
                                        <p:strVal val="solid"/>
                                      </p:to>
                                    </p:set>
                                  </p:childTnLst>
                                </p:cTn>
                              </p:par>
                              <p:par>
                                <p:cTn id="55" presetID="24" presetClass="emph" presetSubtype="0" fill="hold" grpId="0" nodeType="withEffect">
                                  <p:stCondLst>
                                    <p:cond delay="0"/>
                                  </p:stCondLst>
                                  <p:childTnLst>
                                    <p:animClr clrSpc="hsl" dir="cw">
                                      <p:cBhvr override="childStyle">
                                        <p:cTn id="56" dur="500" fill="hold"/>
                                        <p:tgtEl>
                                          <p:spTgt spid="45"/>
                                        </p:tgtEl>
                                        <p:attrNameLst>
                                          <p:attrName>style.color</p:attrName>
                                        </p:attrNameLst>
                                      </p:cBhvr>
                                      <p:by>
                                        <p:hsl h="0" s="-12549" l="-25098"/>
                                      </p:by>
                                    </p:animClr>
                                    <p:animClr clrSpc="hsl" dir="cw">
                                      <p:cBhvr>
                                        <p:cTn id="57" dur="500" fill="hold"/>
                                        <p:tgtEl>
                                          <p:spTgt spid="45"/>
                                        </p:tgtEl>
                                        <p:attrNameLst>
                                          <p:attrName>fillcolor</p:attrName>
                                        </p:attrNameLst>
                                      </p:cBhvr>
                                      <p:by>
                                        <p:hsl h="0" s="-12549" l="-25098"/>
                                      </p:by>
                                    </p:animClr>
                                    <p:animClr clrSpc="hsl" dir="cw">
                                      <p:cBhvr>
                                        <p:cTn id="58" dur="500" fill="hold"/>
                                        <p:tgtEl>
                                          <p:spTgt spid="45"/>
                                        </p:tgtEl>
                                        <p:attrNameLst>
                                          <p:attrName>stroke.color</p:attrName>
                                        </p:attrNameLst>
                                      </p:cBhvr>
                                      <p:by>
                                        <p:hsl h="0" s="-12549" l="-25098"/>
                                      </p:by>
                                    </p:animClr>
                                    <p:set>
                                      <p:cBhvr>
                                        <p:cTn id="59" dur="500" fill="hold"/>
                                        <p:tgtEl>
                                          <p:spTgt spid="45"/>
                                        </p:tgtEl>
                                        <p:attrNameLst>
                                          <p:attrName>fill.type</p:attrName>
                                        </p:attrNameLst>
                                      </p:cBhvr>
                                      <p:to>
                                        <p:strVal val="solid"/>
                                      </p:to>
                                    </p:set>
                                  </p:childTnLst>
                                </p:cTn>
                              </p:par>
                            </p:childTnLst>
                          </p:cTn>
                        </p:par>
                      </p:childTnLst>
                    </p:cTn>
                  </p:par>
                  <p:par>
                    <p:cTn id="60" fill="hold">
                      <p:stCondLst>
                        <p:cond delay="indefinite"/>
                      </p:stCondLst>
                      <p:childTnLst>
                        <p:par>
                          <p:cTn id="61" fill="hold">
                            <p:stCondLst>
                              <p:cond delay="0"/>
                            </p:stCondLst>
                            <p:childTnLst>
                              <p:par>
                                <p:cTn id="62" presetID="30" presetClass="emph" presetSubtype="0" fill="hold" grpId="1" nodeType="clickEffect">
                                  <p:stCondLst>
                                    <p:cond delay="0"/>
                                  </p:stCondLst>
                                  <p:childTnLst>
                                    <p:animClr clrSpc="hsl" dir="cw">
                                      <p:cBhvr override="childStyle">
                                        <p:cTn id="63" dur="500" fill="hold"/>
                                        <p:tgtEl>
                                          <p:spTgt spid="34"/>
                                        </p:tgtEl>
                                        <p:attrNameLst>
                                          <p:attrName>style.color</p:attrName>
                                        </p:attrNameLst>
                                      </p:cBhvr>
                                      <p:by>
                                        <p:hsl h="0" s="12549" l="25098"/>
                                      </p:by>
                                    </p:animClr>
                                    <p:animClr clrSpc="hsl" dir="cw">
                                      <p:cBhvr>
                                        <p:cTn id="64" dur="500" fill="hold"/>
                                        <p:tgtEl>
                                          <p:spTgt spid="34"/>
                                        </p:tgtEl>
                                        <p:attrNameLst>
                                          <p:attrName>fillcolor</p:attrName>
                                        </p:attrNameLst>
                                      </p:cBhvr>
                                      <p:by>
                                        <p:hsl h="0" s="12549" l="25098"/>
                                      </p:by>
                                    </p:animClr>
                                    <p:animClr clrSpc="hsl" dir="cw">
                                      <p:cBhvr>
                                        <p:cTn id="65" dur="500" fill="hold"/>
                                        <p:tgtEl>
                                          <p:spTgt spid="34"/>
                                        </p:tgtEl>
                                        <p:attrNameLst>
                                          <p:attrName>stroke.color</p:attrName>
                                        </p:attrNameLst>
                                      </p:cBhvr>
                                      <p:by>
                                        <p:hsl h="0" s="12549" l="25098"/>
                                      </p:by>
                                    </p:animClr>
                                    <p:set>
                                      <p:cBhvr>
                                        <p:cTn id="66" dur="500" fill="hold"/>
                                        <p:tgtEl>
                                          <p:spTgt spid="34"/>
                                        </p:tgtEl>
                                        <p:attrNameLst>
                                          <p:attrName>fill.type</p:attrName>
                                        </p:attrNameLst>
                                      </p:cBhvr>
                                      <p:to>
                                        <p:strVal val="solid"/>
                                      </p:to>
                                    </p:set>
                                  </p:childTnLst>
                                </p:cTn>
                              </p:par>
                              <p:par>
                                <p:cTn id="67" presetID="30" presetClass="emph" presetSubtype="0" fill="hold" grpId="1" nodeType="withEffect">
                                  <p:stCondLst>
                                    <p:cond delay="0"/>
                                  </p:stCondLst>
                                  <p:childTnLst>
                                    <p:animClr clrSpc="hsl" dir="cw">
                                      <p:cBhvr override="childStyle">
                                        <p:cTn id="68" dur="500" fill="hold"/>
                                        <p:tgtEl>
                                          <p:spTgt spid="45"/>
                                        </p:tgtEl>
                                        <p:attrNameLst>
                                          <p:attrName>style.color</p:attrName>
                                        </p:attrNameLst>
                                      </p:cBhvr>
                                      <p:by>
                                        <p:hsl h="0" s="12549" l="25098"/>
                                      </p:by>
                                    </p:animClr>
                                    <p:animClr clrSpc="hsl" dir="cw">
                                      <p:cBhvr>
                                        <p:cTn id="69" dur="500" fill="hold"/>
                                        <p:tgtEl>
                                          <p:spTgt spid="45"/>
                                        </p:tgtEl>
                                        <p:attrNameLst>
                                          <p:attrName>fillcolor</p:attrName>
                                        </p:attrNameLst>
                                      </p:cBhvr>
                                      <p:by>
                                        <p:hsl h="0" s="12549" l="25098"/>
                                      </p:by>
                                    </p:animClr>
                                    <p:animClr clrSpc="hsl" dir="cw">
                                      <p:cBhvr>
                                        <p:cTn id="70" dur="500" fill="hold"/>
                                        <p:tgtEl>
                                          <p:spTgt spid="45"/>
                                        </p:tgtEl>
                                        <p:attrNameLst>
                                          <p:attrName>stroke.color</p:attrName>
                                        </p:attrNameLst>
                                      </p:cBhvr>
                                      <p:by>
                                        <p:hsl h="0" s="12549" l="25098"/>
                                      </p:by>
                                    </p:animClr>
                                    <p:set>
                                      <p:cBhvr>
                                        <p:cTn id="71" dur="500" fill="hold"/>
                                        <p:tgtEl>
                                          <p:spTgt spid="45"/>
                                        </p:tgtEl>
                                        <p:attrNameLst>
                                          <p:attrName>fill.type</p:attrName>
                                        </p:attrNameLst>
                                      </p:cBhvr>
                                      <p:to>
                                        <p:strVal val="solid"/>
                                      </p:to>
                                    </p:set>
                                  </p:childTnLst>
                                </p:cTn>
                              </p:par>
                              <p:par>
                                <p:cTn id="72" presetID="24" presetClass="emph" presetSubtype="0" fill="hold" grpId="0" nodeType="withEffect">
                                  <p:stCondLst>
                                    <p:cond delay="0"/>
                                  </p:stCondLst>
                                  <p:childTnLst>
                                    <p:animClr clrSpc="hsl" dir="cw">
                                      <p:cBhvr override="childStyle">
                                        <p:cTn id="73" dur="500" fill="hold"/>
                                        <p:tgtEl>
                                          <p:spTgt spid="6"/>
                                        </p:tgtEl>
                                        <p:attrNameLst>
                                          <p:attrName>style.color</p:attrName>
                                        </p:attrNameLst>
                                      </p:cBhvr>
                                      <p:by>
                                        <p:hsl h="0" s="-12549" l="-25098"/>
                                      </p:by>
                                    </p:animClr>
                                    <p:animClr clrSpc="hsl" dir="cw">
                                      <p:cBhvr>
                                        <p:cTn id="74" dur="500" fill="hold"/>
                                        <p:tgtEl>
                                          <p:spTgt spid="6"/>
                                        </p:tgtEl>
                                        <p:attrNameLst>
                                          <p:attrName>fillcolor</p:attrName>
                                        </p:attrNameLst>
                                      </p:cBhvr>
                                      <p:by>
                                        <p:hsl h="0" s="-12549" l="-25098"/>
                                      </p:by>
                                    </p:animClr>
                                    <p:animClr clrSpc="hsl" dir="cw">
                                      <p:cBhvr>
                                        <p:cTn id="75" dur="500" fill="hold"/>
                                        <p:tgtEl>
                                          <p:spTgt spid="6"/>
                                        </p:tgtEl>
                                        <p:attrNameLst>
                                          <p:attrName>stroke.color</p:attrName>
                                        </p:attrNameLst>
                                      </p:cBhvr>
                                      <p:by>
                                        <p:hsl h="0" s="-12549" l="-25098"/>
                                      </p:by>
                                    </p:animClr>
                                    <p:set>
                                      <p:cBhvr>
                                        <p:cTn id="76" dur="500" fill="hold"/>
                                        <p:tgtEl>
                                          <p:spTgt spid="6"/>
                                        </p:tgtEl>
                                        <p:attrNameLst>
                                          <p:attrName>fill.type</p:attrName>
                                        </p:attrNameLst>
                                      </p:cBhvr>
                                      <p:to>
                                        <p:strVal val="solid"/>
                                      </p:to>
                                    </p:set>
                                  </p:childTnLst>
                                </p:cTn>
                              </p:par>
                            </p:childTnLst>
                          </p:cTn>
                        </p:par>
                      </p:childTnLst>
                    </p:cTn>
                  </p:par>
                  <p:par>
                    <p:cTn id="77" fill="hold">
                      <p:stCondLst>
                        <p:cond delay="indefinite"/>
                      </p:stCondLst>
                      <p:childTnLst>
                        <p:par>
                          <p:cTn id="78" fill="hold">
                            <p:stCondLst>
                              <p:cond delay="0"/>
                            </p:stCondLst>
                            <p:childTnLst>
                              <p:par>
                                <p:cTn id="79" presetID="30" presetClass="emph" presetSubtype="0" fill="hold" grpId="1" nodeType="clickEffect">
                                  <p:stCondLst>
                                    <p:cond delay="0"/>
                                  </p:stCondLst>
                                  <p:childTnLst>
                                    <p:animClr clrSpc="hsl" dir="cw">
                                      <p:cBhvr override="childStyle">
                                        <p:cTn id="80" dur="500" fill="hold"/>
                                        <p:tgtEl>
                                          <p:spTgt spid="6"/>
                                        </p:tgtEl>
                                        <p:attrNameLst>
                                          <p:attrName>style.color</p:attrName>
                                        </p:attrNameLst>
                                      </p:cBhvr>
                                      <p:by>
                                        <p:hsl h="0" s="12549" l="25098"/>
                                      </p:by>
                                    </p:animClr>
                                    <p:animClr clrSpc="hsl" dir="cw">
                                      <p:cBhvr>
                                        <p:cTn id="81" dur="500" fill="hold"/>
                                        <p:tgtEl>
                                          <p:spTgt spid="6"/>
                                        </p:tgtEl>
                                        <p:attrNameLst>
                                          <p:attrName>fillcolor</p:attrName>
                                        </p:attrNameLst>
                                      </p:cBhvr>
                                      <p:by>
                                        <p:hsl h="0" s="12549" l="25098"/>
                                      </p:by>
                                    </p:animClr>
                                    <p:animClr clrSpc="hsl" dir="cw">
                                      <p:cBhvr>
                                        <p:cTn id="82" dur="500" fill="hold"/>
                                        <p:tgtEl>
                                          <p:spTgt spid="6"/>
                                        </p:tgtEl>
                                        <p:attrNameLst>
                                          <p:attrName>stroke.color</p:attrName>
                                        </p:attrNameLst>
                                      </p:cBhvr>
                                      <p:by>
                                        <p:hsl h="0" s="12549" l="25098"/>
                                      </p:by>
                                    </p:animClr>
                                    <p:set>
                                      <p:cBhvr>
                                        <p:cTn id="83" dur="500" fill="hold"/>
                                        <p:tgtEl>
                                          <p:spTgt spid="6"/>
                                        </p:tgtEl>
                                        <p:attrNameLst>
                                          <p:attrName>fill.type</p:attrName>
                                        </p:attrNameLst>
                                      </p:cBhvr>
                                      <p:to>
                                        <p:strVal val="solid"/>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35"/>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39"/>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1" grpId="0" animBg="1"/>
      <p:bldP spid="11" grpId="1" animBg="1"/>
      <p:bldP spid="12" grpId="0" animBg="1"/>
      <p:bldP spid="12" grpId="1" animBg="1"/>
      <p:bldP spid="33" grpId="0" animBg="1"/>
      <p:bldP spid="33" grpId="1" animBg="1"/>
      <p:bldP spid="34" grpId="0" animBg="1"/>
      <p:bldP spid="34" grpId="1" animBg="1"/>
      <p:bldP spid="44" grpId="0" animBg="1"/>
      <p:bldP spid="44" grpId="1" animBg="1"/>
      <p:bldP spid="45" grpId="0" animBg="1"/>
      <p:bldP spid="45" grpId="1" animBg="1"/>
      <p:bldP spid="35" grpId="0" animBg="1"/>
      <p:bldP spid="39" grpId="0" animBg="1"/>
      <p:bldP spid="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E" dirty="0" smtClean="0"/>
              <a:t>Intel</a:t>
            </a:r>
            <a:r>
              <a:rPr lang="en-IE" dirty="0">
                <a:solidFill>
                  <a:schemeClr val="tx2"/>
                </a:solidFill>
                <a:latin typeface="Neo Sans Intel"/>
                <a:cs typeface="Neo Sans Intel"/>
              </a:rPr>
              <a:t>®</a:t>
            </a:r>
            <a:r>
              <a:rPr lang="en-IE" dirty="0" smtClean="0"/>
              <a:t> Data Plane Development Kit and ivshmem</a:t>
            </a:r>
            <a:endParaRPr lang="en-US" dirty="0"/>
          </a:p>
        </p:txBody>
      </p:sp>
      <p:graphicFrame>
        <p:nvGraphicFramePr>
          <p:cNvPr id="7" name="Content Placeholder 6"/>
          <p:cNvGraphicFramePr>
            <a:graphicFrameLocks noGrp="1"/>
          </p:cNvGraphicFramePr>
          <p:nvPr>
            <p:ph sz="half" idx="1"/>
            <p:extLst/>
          </p:nvPr>
        </p:nvGraphicFramePr>
        <p:xfrm>
          <a:off x="609599" y="1689997"/>
          <a:ext cx="5376828" cy="45259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Content Placeholder 5"/>
          <p:cNvGraphicFramePr>
            <a:graphicFrameLocks noGrp="1"/>
          </p:cNvGraphicFramePr>
          <p:nvPr>
            <p:ph sz="half" idx="2"/>
            <p:extLst/>
          </p:nvPr>
        </p:nvGraphicFramePr>
        <p:xfrm>
          <a:off x="6319955" y="1689997"/>
          <a:ext cx="5262444" cy="452596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8" name="Rounded Rectangle 7"/>
          <p:cNvSpPr/>
          <p:nvPr/>
        </p:nvSpPr>
        <p:spPr>
          <a:xfrm>
            <a:off x="320040" y="1082040"/>
            <a:ext cx="5775960" cy="5501640"/>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9" name="TextBox 8"/>
          <p:cNvSpPr txBox="1"/>
          <p:nvPr/>
        </p:nvSpPr>
        <p:spPr>
          <a:xfrm>
            <a:off x="914400" y="1220366"/>
            <a:ext cx="4678680" cy="584775"/>
          </a:xfrm>
          <a:prstGeom prst="rect">
            <a:avLst/>
          </a:prstGeom>
          <a:noFill/>
        </p:spPr>
        <p:txBody>
          <a:bodyPr wrap="square" rtlCol="0">
            <a:spAutoFit/>
          </a:bodyPr>
          <a:lstStyle/>
          <a:p>
            <a:pPr algn="ctr"/>
            <a:r>
              <a:rPr lang="en-IE" sz="3200" dirty="0" smtClean="0">
                <a:solidFill>
                  <a:schemeClr val="tx2"/>
                </a:solidFill>
                <a:latin typeface="Neo Sans Intel"/>
                <a:cs typeface="Neo Sans Intel"/>
              </a:rPr>
              <a:t>Intel® DPDK</a:t>
            </a:r>
            <a:endParaRPr lang="en-US" sz="3200" dirty="0" smtClean="0">
              <a:solidFill>
                <a:schemeClr val="tx2"/>
              </a:solidFill>
              <a:latin typeface="Neo Sans Intel"/>
              <a:cs typeface="Neo Sans Intel"/>
            </a:endParaRPr>
          </a:p>
        </p:txBody>
      </p:sp>
      <p:sp>
        <p:nvSpPr>
          <p:cNvPr id="10" name="Rounded Rectangle 9"/>
          <p:cNvSpPr/>
          <p:nvPr/>
        </p:nvSpPr>
        <p:spPr>
          <a:xfrm>
            <a:off x="6141720" y="1082040"/>
            <a:ext cx="5775960" cy="5501640"/>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1" name="TextBox 10"/>
          <p:cNvSpPr txBox="1"/>
          <p:nvPr/>
        </p:nvSpPr>
        <p:spPr>
          <a:xfrm>
            <a:off x="6690360" y="1220366"/>
            <a:ext cx="4678680" cy="584775"/>
          </a:xfrm>
          <a:prstGeom prst="rect">
            <a:avLst/>
          </a:prstGeom>
          <a:noFill/>
        </p:spPr>
        <p:txBody>
          <a:bodyPr wrap="square" rtlCol="0">
            <a:spAutoFit/>
          </a:bodyPr>
          <a:lstStyle/>
          <a:p>
            <a:pPr algn="ctr"/>
            <a:r>
              <a:rPr lang="en-IE" sz="3200" dirty="0" smtClean="0">
                <a:solidFill>
                  <a:schemeClr val="tx2"/>
                </a:solidFill>
                <a:latin typeface="Neo Sans Intel"/>
                <a:cs typeface="Neo Sans Intel"/>
              </a:rPr>
              <a:t>ivshmem</a:t>
            </a:r>
            <a:endParaRPr lang="en-US" sz="3200" dirty="0" smtClean="0">
              <a:solidFill>
                <a:schemeClr val="tx2"/>
              </a:solidFill>
              <a:latin typeface="Neo Sans Intel"/>
              <a:cs typeface="Neo Sans Intel"/>
            </a:endParaRPr>
          </a:p>
        </p:txBody>
      </p:sp>
    </p:spTree>
    <p:custDataLst>
      <p:tags r:id="rId1"/>
    </p:custDataLst>
    <p:extLst>
      <p:ext uri="{BB962C8B-B14F-4D97-AF65-F5344CB8AC3E}">
        <p14:creationId xmlns:p14="http://schemas.microsoft.com/office/powerpoint/2010/main" val="177307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3676171" y="3192647"/>
            <a:ext cx="3918434" cy="1028995"/>
          </a:xfrm>
          <a:prstGeom prst="rect">
            <a:avLst/>
          </a:prstGeom>
          <a:solidFill>
            <a:schemeClr val="accent1">
              <a:lumMod val="20000"/>
              <a:lumOff val="8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Shared Memory</a:t>
            </a:r>
          </a:p>
          <a:p>
            <a:pPr algn="ctr"/>
            <a:endParaRPr lang="en-GB" dirty="0"/>
          </a:p>
          <a:p>
            <a:pPr algn="ctr"/>
            <a:endParaRPr lang="en-GB" dirty="0" smtClean="0"/>
          </a:p>
        </p:txBody>
      </p:sp>
      <p:sp>
        <p:nvSpPr>
          <p:cNvPr id="93" name="Rectangle 92"/>
          <p:cNvSpPr/>
          <p:nvPr/>
        </p:nvSpPr>
        <p:spPr>
          <a:xfrm>
            <a:off x="3674643" y="3191785"/>
            <a:ext cx="3918434" cy="1030644"/>
          </a:xfrm>
          <a:prstGeom prst="rect">
            <a:avLst/>
          </a:prstGeom>
          <a:solidFill>
            <a:schemeClr val="accent1">
              <a:lumMod val="20000"/>
              <a:lumOff val="8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Memory</a:t>
            </a:r>
          </a:p>
          <a:p>
            <a:pPr algn="ctr"/>
            <a:endParaRPr lang="en-GB" dirty="0"/>
          </a:p>
          <a:p>
            <a:pPr algn="ctr"/>
            <a:endParaRPr lang="en-GB" dirty="0" smtClean="0"/>
          </a:p>
        </p:txBody>
      </p:sp>
      <p:sp>
        <p:nvSpPr>
          <p:cNvPr id="53" name="Rectangle 52"/>
          <p:cNvSpPr/>
          <p:nvPr/>
        </p:nvSpPr>
        <p:spPr>
          <a:xfrm>
            <a:off x="3677015" y="190500"/>
            <a:ext cx="3918435" cy="28538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QEMU</a:t>
            </a:r>
          </a:p>
          <a:p>
            <a:pPr algn="ctr"/>
            <a:endParaRPr lang="en-GB" dirty="0" smtClean="0"/>
          </a:p>
          <a:p>
            <a:pPr algn="ctr"/>
            <a:endParaRPr lang="en-GB" dirty="0" smtClean="0"/>
          </a:p>
          <a:p>
            <a:pPr algn="ctr"/>
            <a:endParaRPr lang="en-GB" dirty="0" smtClean="0"/>
          </a:p>
          <a:p>
            <a:pPr algn="ctr"/>
            <a:endParaRPr lang="en-GB" dirty="0"/>
          </a:p>
          <a:p>
            <a:pPr algn="ctr"/>
            <a:endParaRPr lang="en-GB" dirty="0" smtClean="0"/>
          </a:p>
          <a:p>
            <a:pPr algn="ctr"/>
            <a:endParaRPr lang="en-GB" dirty="0" smtClean="0"/>
          </a:p>
          <a:p>
            <a:pPr algn="ctr"/>
            <a:endParaRPr lang="en-GB" dirty="0" smtClean="0"/>
          </a:p>
          <a:p>
            <a:pPr algn="ctr"/>
            <a:endParaRPr lang="en-GB" dirty="0" smtClean="0"/>
          </a:p>
          <a:p>
            <a:pPr algn="ctr"/>
            <a:endParaRPr lang="en-GB" dirty="0"/>
          </a:p>
        </p:txBody>
      </p:sp>
      <p:cxnSp>
        <p:nvCxnSpPr>
          <p:cNvPr id="54" name="Straight Connector 53"/>
          <p:cNvCxnSpPr/>
          <p:nvPr/>
        </p:nvCxnSpPr>
        <p:spPr>
          <a:xfrm>
            <a:off x="3597295" y="5596384"/>
            <a:ext cx="4533790" cy="0"/>
          </a:xfrm>
          <a:prstGeom prst="line">
            <a:avLst/>
          </a:prstGeom>
          <a:ln>
            <a:prstDash val="lgDash"/>
          </a:ln>
        </p:spPr>
        <p:style>
          <a:lnRef idx="3">
            <a:schemeClr val="dk1"/>
          </a:lnRef>
          <a:fillRef idx="0">
            <a:schemeClr val="dk1"/>
          </a:fillRef>
          <a:effectRef idx="2">
            <a:schemeClr val="dk1"/>
          </a:effectRef>
          <a:fontRef idx="minor">
            <a:schemeClr val="tx1"/>
          </a:fontRef>
        </p:style>
      </p:cxnSp>
      <p:sp>
        <p:nvSpPr>
          <p:cNvPr id="55" name="Rectangle 54"/>
          <p:cNvSpPr/>
          <p:nvPr/>
        </p:nvSpPr>
        <p:spPr>
          <a:xfrm>
            <a:off x="3746995" y="530487"/>
            <a:ext cx="3756146" cy="169250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Operating System</a:t>
            </a:r>
          </a:p>
          <a:p>
            <a:pPr algn="ctr"/>
            <a:endParaRPr lang="en-GB" dirty="0" smtClean="0"/>
          </a:p>
          <a:p>
            <a:pPr algn="ctr"/>
            <a:endParaRPr lang="en-GB" dirty="0"/>
          </a:p>
          <a:p>
            <a:pPr algn="ctr"/>
            <a:endParaRPr lang="en-GB" dirty="0" smtClean="0"/>
          </a:p>
          <a:p>
            <a:pPr algn="ctr"/>
            <a:endParaRPr lang="en-GB" dirty="0"/>
          </a:p>
          <a:p>
            <a:pPr algn="ctr"/>
            <a:endParaRPr lang="en-GB" dirty="0"/>
          </a:p>
        </p:txBody>
      </p:sp>
      <p:sp>
        <p:nvSpPr>
          <p:cNvPr id="56" name="Rectangle 55"/>
          <p:cNvSpPr/>
          <p:nvPr/>
        </p:nvSpPr>
        <p:spPr>
          <a:xfrm>
            <a:off x="3746996" y="2288591"/>
            <a:ext cx="3756145" cy="707468"/>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nchorCtr="0"/>
          <a:lstStyle/>
          <a:p>
            <a:pPr algn="ctr"/>
            <a:endParaRPr lang="en-GB" dirty="0" smtClean="0">
              <a:solidFill>
                <a:schemeClr val="tx1"/>
              </a:solidFill>
            </a:endParaRPr>
          </a:p>
          <a:p>
            <a:pPr algn="ctr"/>
            <a:endParaRPr lang="en-GB" dirty="0">
              <a:solidFill>
                <a:schemeClr val="tx1"/>
              </a:solidFill>
            </a:endParaRPr>
          </a:p>
          <a:p>
            <a:pPr algn="ctr"/>
            <a:endParaRPr lang="en-GB" dirty="0" smtClean="0">
              <a:solidFill>
                <a:schemeClr val="tx1"/>
              </a:solidFill>
            </a:endParaRPr>
          </a:p>
          <a:p>
            <a:pPr algn="ctr"/>
            <a:r>
              <a:rPr lang="en-GB" dirty="0" smtClean="0">
                <a:solidFill>
                  <a:schemeClr val="tx1"/>
                </a:solidFill>
              </a:rPr>
              <a:t>	</a:t>
            </a:r>
            <a:r>
              <a:rPr lang="en-GB" dirty="0">
                <a:solidFill>
                  <a:schemeClr val="tx1"/>
                </a:solidFill>
              </a:rPr>
              <a:t> </a:t>
            </a:r>
            <a:r>
              <a:rPr lang="en-GB" dirty="0" smtClean="0">
                <a:solidFill>
                  <a:schemeClr val="tx1"/>
                </a:solidFill>
              </a:rPr>
              <a:t>                           </a:t>
            </a:r>
            <a:r>
              <a:rPr lang="en-GB" sz="1600" dirty="0" smtClean="0">
                <a:solidFill>
                  <a:schemeClr val="tx1"/>
                </a:solidFill>
              </a:rPr>
              <a:t>     </a:t>
            </a:r>
            <a:r>
              <a:rPr lang="en-GB" sz="1400" dirty="0" smtClean="0">
                <a:solidFill>
                  <a:schemeClr val="tx1"/>
                </a:solidFill>
              </a:rPr>
              <a:t>ivshmem</a:t>
            </a:r>
            <a:endParaRPr lang="en-GB" sz="1600" dirty="0" smtClean="0">
              <a:solidFill>
                <a:schemeClr val="tx1"/>
              </a:solidFill>
            </a:endParaRPr>
          </a:p>
          <a:p>
            <a:pPr algn="ctr"/>
            <a:endParaRPr lang="en-GB" dirty="0">
              <a:solidFill>
                <a:schemeClr val="tx1"/>
              </a:solidFill>
            </a:endParaRPr>
          </a:p>
          <a:p>
            <a:pPr algn="ctr"/>
            <a:endParaRPr lang="en-GB" dirty="0" smtClean="0">
              <a:solidFill>
                <a:schemeClr val="tx1"/>
              </a:solidFill>
            </a:endParaRPr>
          </a:p>
          <a:p>
            <a:pPr algn="ctr"/>
            <a:endParaRPr lang="en-GB" dirty="0">
              <a:solidFill>
                <a:schemeClr val="tx1"/>
              </a:solidFill>
            </a:endParaRPr>
          </a:p>
        </p:txBody>
      </p:sp>
      <p:sp>
        <p:nvSpPr>
          <p:cNvPr id="57" name="Oval 56"/>
          <p:cNvSpPr/>
          <p:nvPr/>
        </p:nvSpPr>
        <p:spPr>
          <a:xfrm>
            <a:off x="3945380" y="3739406"/>
            <a:ext cx="334395" cy="3454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900" b="1" dirty="0" smtClean="0"/>
              <a:t>RX</a:t>
            </a:r>
            <a:endParaRPr lang="en-GB" sz="900" b="1" dirty="0"/>
          </a:p>
        </p:txBody>
      </p:sp>
      <p:sp>
        <p:nvSpPr>
          <p:cNvPr id="58" name="Oval 57"/>
          <p:cNvSpPr/>
          <p:nvPr/>
        </p:nvSpPr>
        <p:spPr>
          <a:xfrm>
            <a:off x="4621479" y="3739406"/>
            <a:ext cx="334395" cy="3454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900" b="1" dirty="0" smtClean="0"/>
              <a:t>TX</a:t>
            </a:r>
            <a:endParaRPr lang="en-GB" sz="900" b="1" dirty="0"/>
          </a:p>
        </p:txBody>
      </p:sp>
      <p:sp>
        <p:nvSpPr>
          <p:cNvPr id="60" name="Rectangle 59"/>
          <p:cNvSpPr/>
          <p:nvPr/>
        </p:nvSpPr>
        <p:spPr>
          <a:xfrm>
            <a:off x="3668103" y="5728286"/>
            <a:ext cx="4462982" cy="633676"/>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Kernel Space</a:t>
            </a:r>
            <a:endParaRPr lang="en-GB" dirty="0"/>
          </a:p>
        </p:txBody>
      </p:sp>
      <p:sp>
        <p:nvSpPr>
          <p:cNvPr id="61" name="Rectangle 60"/>
          <p:cNvSpPr/>
          <p:nvPr/>
        </p:nvSpPr>
        <p:spPr>
          <a:xfrm>
            <a:off x="3677482" y="4348792"/>
            <a:ext cx="1634988" cy="1040472"/>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OVS Datapath</a:t>
            </a:r>
            <a:endParaRPr lang="en-GB" dirty="0"/>
          </a:p>
        </p:txBody>
      </p:sp>
      <p:sp>
        <p:nvSpPr>
          <p:cNvPr id="62" name="Rectangle 61"/>
          <p:cNvSpPr/>
          <p:nvPr/>
        </p:nvSpPr>
        <p:spPr>
          <a:xfrm>
            <a:off x="3756520" y="4348212"/>
            <a:ext cx="1482230" cy="34682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DPDK Ring API</a:t>
            </a:r>
            <a:endParaRPr lang="en-GB" sz="1600" dirty="0"/>
          </a:p>
        </p:txBody>
      </p:sp>
      <p:cxnSp>
        <p:nvCxnSpPr>
          <p:cNvPr id="63" name="Straight Arrow Connector 62"/>
          <p:cNvCxnSpPr/>
          <p:nvPr/>
        </p:nvCxnSpPr>
        <p:spPr>
          <a:xfrm flipH="1" flipV="1">
            <a:off x="4107487" y="4060946"/>
            <a:ext cx="5090" cy="25248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64" name="Straight Arrow Connector 63"/>
          <p:cNvCxnSpPr/>
          <p:nvPr/>
        </p:nvCxnSpPr>
        <p:spPr>
          <a:xfrm flipH="1">
            <a:off x="4788676" y="4063982"/>
            <a:ext cx="3186" cy="25738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pic>
        <p:nvPicPr>
          <p:cNvPr id="72" name="Picture 71"/>
          <p:cNvPicPr>
            <a:picLocks noChangeAspect="1"/>
          </p:cNvPicPr>
          <p:nvPr/>
        </p:nvPicPr>
        <p:blipFill>
          <a:blip r:embed="rId4"/>
          <a:stretch>
            <a:fillRect/>
          </a:stretch>
        </p:blipFill>
        <p:spPr>
          <a:xfrm>
            <a:off x="3970188" y="6050196"/>
            <a:ext cx="808497" cy="519748"/>
          </a:xfrm>
          <a:prstGeom prst="rect">
            <a:avLst/>
          </a:prstGeom>
        </p:spPr>
      </p:pic>
      <p:cxnSp>
        <p:nvCxnSpPr>
          <p:cNvPr id="73" name="Straight Arrow Connector 72"/>
          <p:cNvCxnSpPr/>
          <p:nvPr/>
        </p:nvCxnSpPr>
        <p:spPr>
          <a:xfrm flipH="1">
            <a:off x="4617280" y="5412436"/>
            <a:ext cx="2011" cy="61372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74" name="Rectangle 73"/>
          <p:cNvSpPr/>
          <p:nvPr/>
        </p:nvSpPr>
        <p:spPr>
          <a:xfrm>
            <a:off x="3826530" y="5051878"/>
            <a:ext cx="1365396" cy="33652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1400" dirty="0" smtClean="0"/>
              <a:t>DPDK PMD</a:t>
            </a:r>
            <a:endParaRPr lang="en-GB" sz="1400" dirty="0"/>
          </a:p>
        </p:txBody>
      </p:sp>
      <p:cxnSp>
        <p:nvCxnSpPr>
          <p:cNvPr id="75" name="Straight Arrow Connector 74"/>
          <p:cNvCxnSpPr/>
          <p:nvPr/>
        </p:nvCxnSpPr>
        <p:spPr>
          <a:xfrm flipH="1" flipV="1">
            <a:off x="4107487" y="5388402"/>
            <a:ext cx="1612" cy="63776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95" name="Rectangle 94"/>
          <p:cNvSpPr/>
          <p:nvPr/>
        </p:nvSpPr>
        <p:spPr>
          <a:xfrm>
            <a:off x="3799786" y="858791"/>
            <a:ext cx="1634988" cy="1040472"/>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OVS client</a:t>
            </a:r>
          </a:p>
          <a:p>
            <a:pPr algn="ctr"/>
            <a:endParaRPr lang="en-GB" dirty="0"/>
          </a:p>
        </p:txBody>
      </p:sp>
      <p:sp>
        <p:nvSpPr>
          <p:cNvPr id="96" name="Rectangle 95"/>
          <p:cNvSpPr/>
          <p:nvPr/>
        </p:nvSpPr>
        <p:spPr>
          <a:xfrm>
            <a:off x="3839305" y="1552434"/>
            <a:ext cx="1555950" cy="34682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DPDK Ring API</a:t>
            </a:r>
            <a:endParaRPr lang="en-GB" sz="1600" dirty="0"/>
          </a:p>
        </p:txBody>
      </p:sp>
      <p:sp>
        <p:nvSpPr>
          <p:cNvPr id="97" name="Folded Corner 96"/>
          <p:cNvSpPr/>
          <p:nvPr/>
        </p:nvSpPr>
        <p:spPr>
          <a:xfrm>
            <a:off x="9028708" y="2994685"/>
            <a:ext cx="1071394" cy="1621127"/>
          </a:xfrm>
          <a:prstGeom prst="foldedCorner">
            <a:avLst/>
          </a:prstGeom>
          <a:solidFill>
            <a:schemeClr val="bg1">
              <a:lumMod val="95000"/>
            </a:schemeClr>
          </a:solidFill>
          <a:ln>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solidFill>
                  <a:schemeClr val="tx1">
                    <a:lumMod val="75000"/>
                    <a:lumOff val="25000"/>
                  </a:schemeClr>
                </a:solidFill>
                <a:latin typeface="Source Code Pro" pitchFamily="49" charset="0"/>
              </a:rPr>
              <a:t>1GB</a:t>
            </a:r>
          </a:p>
          <a:p>
            <a:pPr algn="ctr"/>
            <a:endParaRPr lang="en-GB" dirty="0">
              <a:solidFill>
                <a:schemeClr val="tx1">
                  <a:lumMod val="75000"/>
                  <a:lumOff val="25000"/>
                </a:schemeClr>
              </a:solidFill>
              <a:latin typeface="Source Code Pro" pitchFamily="49" charset="0"/>
            </a:endParaRPr>
          </a:p>
        </p:txBody>
      </p:sp>
      <p:grpSp>
        <p:nvGrpSpPr>
          <p:cNvPr id="99" name="Group 98"/>
          <p:cNvGrpSpPr/>
          <p:nvPr/>
        </p:nvGrpSpPr>
        <p:grpSpPr>
          <a:xfrm>
            <a:off x="3824337" y="2372507"/>
            <a:ext cx="2698384" cy="533599"/>
            <a:chOff x="6732241" y="3212976"/>
            <a:chExt cx="1162884" cy="792088"/>
          </a:xfrm>
          <a:solidFill>
            <a:schemeClr val="accent1">
              <a:lumMod val="20000"/>
              <a:lumOff val="80000"/>
            </a:schemeClr>
          </a:solidFill>
        </p:grpSpPr>
        <p:sp>
          <p:nvSpPr>
            <p:cNvPr id="100" name="Rectangle 99"/>
            <p:cNvSpPr/>
            <p:nvPr/>
          </p:nvSpPr>
          <p:spPr>
            <a:xfrm>
              <a:off x="6732241" y="3212976"/>
              <a:ext cx="1162884" cy="485170"/>
            </a:xfrm>
            <a:prstGeom prst="rect">
              <a:avLst/>
            </a:prstGeom>
            <a:grpFill/>
            <a:ln w="127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2"/>
                  </a:solidFill>
                  <a:latin typeface="Source Code Pro" pitchFamily="49" charset="0"/>
                </a:rPr>
                <a:t>PCI dev (04:00.0)</a:t>
              </a:r>
            </a:p>
          </p:txBody>
        </p:sp>
        <p:sp>
          <p:nvSpPr>
            <p:cNvPr id="101" name="Rectangle 100"/>
            <p:cNvSpPr/>
            <p:nvPr/>
          </p:nvSpPr>
          <p:spPr>
            <a:xfrm>
              <a:off x="6732241" y="3698147"/>
              <a:ext cx="1162884" cy="306917"/>
            </a:xfrm>
            <a:prstGeom prst="rect">
              <a:avLst/>
            </a:prstGeom>
            <a:grpFill/>
            <a:ln w="127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2"/>
                  </a:solidFill>
                  <a:latin typeface="Source Code Pro" pitchFamily="49" charset="0"/>
                </a:rPr>
                <a:t>BAR2</a:t>
              </a:r>
            </a:p>
          </p:txBody>
        </p:sp>
      </p:grpSp>
      <p:cxnSp>
        <p:nvCxnSpPr>
          <p:cNvPr id="66" name="Straight Arrow Connector 65"/>
          <p:cNvCxnSpPr/>
          <p:nvPr/>
        </p:nvCxnSpPr>
        <p:spPr>
          <a:xfrm flipV="1">
            <a:off x="4107487" y="1924050"/>
            <a:ext cx="0" cy="179796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67" name="Straight Arrow Connector 66"/>
          <p:cNvCxnSpPr/>
          <p:nvPr/>
        </p:nvCxnSpPr>
        <p:spPr>
          <a:xfrm>
            <a:off x="4788676" y="1924050"/>
            <a:ext cx="18259" cy="179796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04" name="Straight Arrow Connector 103"/>
          <p:cNvCxnSpPr>
            <a:stCxn id="96" idx="3"/>
          </p:cNvCxnSpPr>
          <p:nvPr/>
        </p:nvCxnSpPr>
        <p:spPr>
          <a:xfrm>
            <a:off x="5395255" y="1725849"/>
            <a:ext cx="1031267" cy="2352089"/>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0" name="Straight Connector 109"/>
          <p:cNvCxnSpPr/>
          <p:nvPr/>
        </p:nvCxnSpPr>
        <p:spPr>
          <a:xfrm>
            <a:off x="3824337" y="2906106"/>
            <a:ext cx="5204371" cy="1709706"/>
          </a:xfrm>
          <a:prstGeom prst="line">
            <a:avLst/>
          </a:prstGeom>
          <a:ln>
            <a:solidFill>
              <a:schemeClr val="tx2"/>
            </a:solidFill>
            <a:prstDash val="lgDash"/>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522721" y="2916638"/>
            <a:ext cx="2505987" cy="84879"/>
          </a:xfrm>
          <a:prstGeom prst="line">
            <a:avLst/>
          </a:prstGeom>
          <a:ln>
            <a:solidFill>
              <a:schemeClr val="tx2"/>
            </a:solidFill>
            <a:prstDash val="lgDash"/>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4107487" y="1376741"/>
            <a:ext cx="0" cy="175693"/>
          </a:xfrm>
          <a:prstGeom prst="line">
            <a:avLst/>
          </a:prstGeom>
          <a:ln w="38100">
            <a:prstDash val="dash"/>
          </a:ln>
        </p:spPr>
        <p:style>
          <a:lnRef idx="1">
            <a:schemeClr val="accent5"/>
          </a:lnRef>
          <a:fillRef idx="0">
            <a:schemeClr val="accent5"/>
          </a:fillRef>
          <a:effectRef idx="0">
            <a:schemeClr val="accent5"/>
          </a:effectRef>
          <a:fontRef idx="minor">
            <a:schemeClr val="tx1"/>
          </a:fontRef>
        </p:style>
      </p:cxnSp>
      <p:cxnSp>
        <p:nvCxnSpPr>
          <p:cNvPr id="15" name="Straight Connector 14"/>
          <p:cNvCxnSpPr/>
          <p:nvPr/>
        </p:nvCxnSpPr>
        <p:spPr>
          <a:xfrm>
            <a:off x="4086225" y="1376741"/>
            <a:ext cx="711580" cy="4557"/>
          </a:xfrm>
          <a:prstGeom prst="line">
            <a:avLst/>
          </a:prstGeom>
          <a:ln w="38100">
            <a:prstDash val="dash"/>
          </a:ln>
        </p:spPr>
        <p:style>
          <a:lnRef idx="1">
            <a:schemeClr val="accent5"/>
          </a:lnRef>
          <a:fillRef idx="0">
            <a:schemeClr val="accent5"/>
          </a:fillRef>
          <a:effectRef idx="0">
            <a:schemeClr val="accent5"/>
          </a:effectRef>
          <a:fontRef idx="minor">
            <a:schemeClr val="tx1"/>
          </a:fontRef>
        </p:style>
      </p:cxnSp>
      <p:cxnSp>
        <p:nvCxnSpPr>
          <p:cNvPr id="17" name="Straight Connector 16"/>
          <p:cNvCxnSpPr/>
          <p:nvPr/>
        </p:nvCxnSpPr>
        <p:spPr>
          <a:xfrm>
            <a:off x="4778685" y="1376740"/>
            <a:ext cx="0" cy="175693"/>
          </a:xfrm>
          <a:prstGeom prst="line">
            <a:avLst/>
          </a:prstGeom>
          <a:ln w="38100">
            <a:prstDash val="dash"/>
            <a:tailEnd type="triangle"/>
          </a:ln>
        </p:spPr>
        <p:style>
          <a:lnRef idx="1">
            <a:schemeClr val="accent5"/>
          </a:lnRef>
          <a:fillRef idx="0">
            <a:schemeClr val="accent5"/>
          </a:fillRef>
          <a:effectRef idx="0">
            <a:schemeClr val="accent5"/>
          </a:effectRef>
          <a:fontRef idx="minor">
            <a:schemeClr val="tx1"/>
          </a:fontRef>
        </p:style>
      </p:cxnSp>
      <p:sp>
        <p:nvSpPr>
          <p:cNvPr id="37" name="Rectangle 36"/>
          <p:cNvSpPr/>
          <p:nvPr/>
        </p:nvSpPr>
        <p:spPr>
          <a:xfrm>
            <a:off x="9030072" y="3781426"/>
            <a:ext cx="1070030" cy="46688"/>
          </a:xfrm>
          <a:prstGeom prst="rect">
            <a:avLst/>
          </a:prstGeom>
          <a:solidFill>
            <a:schemeClr val="accent1">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a:p>
            <a:pPr algn="ctr"/>
            <a:endParaRPr lang="en-GB" dirty="0" smtClean="0"/>
          </a:p>
        </p:txBody>
      </p:sp>
      <p:cxnSp>
        <p:nvCxnSpPr>
          <p:cNvPr id="38" name="Straight Connector 37"/>
          <p:cNvCxnSpPr>
            <a:endCxn id="37" idx="1"/>
          </p:cNvCxnSpPr>
          <p:nvPr/>
        </p:nvCxnSpPr>
        <p:spPr>
          <a:xfrm>
            <a:off x="7595450" y="3176275"/>
            <a:ext cx="1434622" cy="628495"/>
          </a:xfrm>
          <a:prstGeom prst="line">
            <a:avLst/>
          </a:prstGeom>
          <a:ln>
            <a:solidFill>
              <a:schemeClr val="tx2"/>
            </a:solidFill>
            <a:prstDash val="lgDash"/>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a:endCxn id="37" idx="1"/>
          </p:cNvCxnSpPr>
          <p:nvPr/>
        </p:nvCxnSpPr>
        <p:spPr>
          <a:xfrm flipV="1">
            <a:off x="7593760" y="3804770"/>
            <a:ext cx="1436312" cy="1133145"/>
          </a:xfrm>
          <a:prstGeom prst="line">
            <a:avLst/>
          </a:prstGeom>
          <a:ln>
            <a:solidFill>
              <a:schemeClr val="tx2"/>
            </a:solidFill>
            <a:prstDash val="lgDash"/>
          </a:ln>
          <a:effectLst/>
        </p:spPr>
        <p:style>
          <a:lnRef idx="2">
            <a:schemeClr val="accent1"/>
          </a:lnRef>
          <a:fillRef idx="0">
            <a:schemeClr val="accent1"/>
          </a:fillRef>
          <a:effectRef idx="1">
            <a:schemeClr val="accent1"/>
          </a:effectRef>
          <a:fontRef idx="minor">
            <a:schemeClr val="tx1"/>
          </a:fontRef>
        </p:style>
      </p:cxnSp>
      <p:sp>
        <p:nvSpPr>
          <p:cNvPr id="59" name="Rectangle 58"/>
          <p:cNvSpPr/>
          <p:nvPr/>
        </p:nvSpPr>
        <p:spPr>
          <a:xfrm>
            <a:off x="5595621" y="4220880"/>
            <a:ext cx="2000512" cy="728108"/>
          </a:xfrm>
          <a:prstGeom prst="rect">
            <a:avLst/>
          </a:prstGeom>
          <a:solidFill>
            <a:schemeClr val="accent1">
              <a:lumMod val="20000"/>
              <a:lumOff val="8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a:p>
            <a:pPr algn="ctr"/>
            <a:endParaRPr lang="en-GB" dirty="0" smtClean="0"/>
          </a:p>
        </p:txBody>
      </p:sp>
      <p:sp>
        <p:nvSpPr>
          <p:cNvPr id="8" name="Oval 7"/>
          <p:cNvSpPr/>
          <p:nvPr/>
        </p:nvSpPr>
        <p:spPr>
          <a:xfrm>
            <a:off x="5747236" y="4084846"/>
            <a:ext cx="1350498" cy="554248"/>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E" sz="1400" b="1" dirty="0" smtClean="0"/>
              <a:t>mempool</a:t>
            </a:r>
            <a:endParaRPr lang="en-US" sz="1400" b="1" dirty="0"/>
          </a:p>
        </p:txBody>
      </p:sp>
    </p:spTree>
    <p:custDataLst>
      <p:tags r:id="rId1"/>
    </p:custDataLst>
    <p:extLst>
      <p:ext uri="{BB962C8B-B14F-4D97-AF65-F5344CB8AC3E}">
        <p14:creationId xmlns:p14="http://schemas.microsoft.com/office/powerpoint/2010/main" val="36526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4" presetClass="emph" presetSubtype="0" fill="hold" grpId="1" nodeType="clickEffect">
                                  <p:stCondLst>
                                    <p:cond delay="0"/>
                                  </p:stCondLst>
                                  <p:childTnLst>
                                    <p:animClr clrSpc="hsl" dir="cw">
                                      <p:cBhvr override="childStyle">
                                        <p:cTn id="12" dur="500" fill="hold"/>
                                        <p:tgtEl>
                                          <p:spTgt spid="57"/>
                                        </p:tgtEl>
                                        <p:attrNameLst>
                                          <p:attrName>style.color</p:attrName>
                                        </p:attrNameLst>
                                      </p:cBhvr>
                                      <p:by>
                                        <p:hsl h="0" s="-12549" l="-25098"/>
                                      </p:by>
                                    </p:animClr>
                                    <p:animClr clrSpc="hsl" dir="cw">
                                      <p:cBhvr>
                                        <p:cTn id="13" dur="500" fill="hold"/>
                                        <p:tgtEl>
                                          <p:spTgt spid="57"/>
                                        </p:tgtEl>
                                        <p:attrNameLst>
                                          <p:attrName>fillcolor</p:attrName>
                                        </p:attrNameLst>
                                      </p:cBhvr>
                                      <p:by>
                                        <p:hsl h="0" s="-12549" l="-25098"/>
                                      </p:by>
                                    </p:animClr>
                                    <p:animClr clrSpc="hsl" dir="cw">
                                      <p:cBhvr>
                                        <p:cTn id="14" dur="500" fill="hold"/>
                                        <p:tgtEl>
                                          <p:spTgt spid="57"/>
                                        </p:tgtEl>
                                        <p:attrNameLst>
                                          <p:attrName>stroke.color</p:attrName>
                                        </p:attrNameLst>
                                      </p:cBhvr>
                                      <p:by>
                                        <p:hsl h="0" s="-12549" l="-25098"/>
                                      </p:by>
                                    </p:animClr>
                                    <p:set>
                                      <p:cBhvr>
                                        <p:cTn id="15" dur="500" fill="hold"/>
                                        <p:tgtEl>
                                          <p:spTgt spid="57"/>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30" presetClass="emph" presetSubtype="0" fill="hold" grpId="2" nodeType="clickEffect">
                                  <p:stCondLst>
                                    <p:cond delay="0"/>
                                  </p:stCondLst>
                                  <p:childTnLst>
                                    <p:animClr clrSpc="hsl" dir="cw">
                                      <p:cBhvr override="childStyle">
                                        <p:cTn id="19" dur="500" fill="hold"/>
                                        <p:tgtEl>
                                          <p:spTgt spid="57"/>
                                        </p:tgtEl>
                                        <p:attrNameLst>
                                          <p:attrName>style.color</p:attrName>
                                        </p:attrNameLst>
                                      </p:cBhvr>
                                      <p:by>
                                        <p:hsl h="0" s="12549" l="25098"/>
                                      </p:by>
                                    </p:animClr>
                                    <p:animClr clrSpc="hsl" dir="cw">
                                      <p:cBhvr>
                                        <p:cTn id="20" dur="500" fill="hold"/>
                                        <p:tgtEl>
                                          <p:spTgt spid="57"/>
                                        </p:tgtEl>
                                        <p:attrNameLst>
                                          <p:attrName>fillcolor</p:attrName>
                                        </p:attrNameLst>
                                      </p:cBhvr>
                                      <p:by>
                                        <p:hsl h="0" s="12549" l="25098"/>
                                      </p:by>
                                    </p:animClr>
                                    <p:animClr clrSpc="hsl" dir="cw">
                                      <p:cBhvr>
                                        <p:cTn id="21" dur="500" fill="hold"/>
                                        <p:tgtEl>
                                          <p:spTgt spid="57"/>
                                        </p:tgtEl>
                                        <p:attrNameLst>
                                          <p:attrName>stroke.color</p:attrName>
                                        </p:attrNameLst>
                                      </p:cBhvr>
                                      <p:by>
                                        <p:hsl h="0" s="12549" l="25098"/>
                                      </p:by>
                                    </p:animClr>
                                    <p:set>
                                      <p:cBhvr>
                                        <p:cTn id="22" dur="500" fill="hold"/>
                                        <p:tgtEl>
                                          <p:spTgt spid="57"/>
                                        </p:tgtEl>
                                        <p:attrNameLst>
                                          <p:attrName>fill.type</p:attrName>
                                        </p:attrNameLst>
                                      </p:cBhvr>
                                      <p:to>
                                        <p:strVal val="solid"/>
                                      </p:to>
                                    </p:set>
                                  </p:childTnLst>
                                </p:cTn>
                              </p:par>
                              <p:par>
                                <p:cTn id="23" presetID="24" presetClass="emph" presetSubtype="0" fill="hold" grpId="1" nodeType="withEffect">
                                  <p:stCondLst>
                                    <p:cond delay="0"/>
                                  </p:stCondLst>
                                  <p:childTnLst>
                                    <p:animClr clrSpc="hsl" dir="cw">
                                      <p:cBhvr override="childStyle">
                                        <p:cTn id="24" dur="500" fill="hold"/>
                                        <p:tgtEl>
                                          <p:spTgt spid="58"/>
                                        </p:tgtEl>
                                        <p:attrNameLst>
                                          <p:attrName>style.color</p:attrName>
                                        </p:attrNameLst>
                                      </p:cBhvr>
                                      <p:by>
                                        <p:hsl h="0" s="-12549" l="-25098"/>
                                      </p:by>
                                    </p:animClr>
                                    <p:animClr clrSpc="hsl" dir="cw">
                                      <p:cBhvr>
                                        <p:cTn id="25" dur="500" fill="hold"/>
                                        <p:tgtEl>
                                          <p:spTgt spid="58"/>
                                        </p:tgtEl>
                                        <p:attrNameLst>
                                          <p:attrName>fillcolor</p:attrName>
                                        </p:attrNameLst>
                                      </p:cBhvr>
                                      <p:by>
                                        <p:hsl h="0" s="-12549" l="-25098"/>
                                      </p:by>
                                    </p:animClr>
                                    <p:animClr clrSpc="hsl" dir="cw">
                                      <p:cBhvr>
                                        <p:cTn id="26" dur="500" fill="hold"/>
                                        <p:tgtEl>
                                          <p:spTgt spid="58"/>
                                        </p:tgtEl>
                                        <p:attrNameLst>
                                          <p:attrName>stroke.color</p:attrName>
                                        </p:attrNameLst>
                                      </p:cBhvr>
                                      <p:by>
                                        <p:hsl h="0" s="-12549" l="-25098"/>
                                      </p:by>
                                    </p:animClr>
                                    <p:set>
                                      <p:cBhvr>
                                        <p:cTn id="27" dur="500" fill="hold"/>
                                        <p:tgtEl>
                                          <p:spTgt spid="58"/>
                                        </p:tgtEl>
                                        <p:attrNameLst>
                                          <p:attrName>fill.type</p:attrName>
                                        </p:attrNameLst>
                                      </p:cBhvr>
                                      <p:to>
                                        <p:strVal val="solid"/>
                                      </p:to>
                                    </p:set>
                                  </p:childTnLst>
                                </p:cTn>
                              </p:par>
                            </p:childTnLst>
                          </p:cTn>
                        </p:par>
                      </p:childTnLst>
                    </p:cTn>
                  </p:par>
                  <p:par>
                    <p:cTn id="28" fill="hold">
                      <p:stCondLst>
                        <p:cond delay="indefinite"/>
                      </p:stCondLst>
                      <p:childTnLst>
                        <p:par>
                          <p:cTn id="29" fill="hold">
                            <p:stCondLst>
                              <p:cond delay="0"/>
                            </p:stCondLst>
                            <p:childTnLst>
                              <p:par>
                                <p:cTn id="30" presetID="30" presetClass="emph" presetSubtype="0" fill="hold" grpId="2" nodeType="clickEffect">
                                  <p:stCondLst>
                                    <p:cond delay="0"/>
                                  </p:stCondLst>
                                  <p:childTnLst>
                                    <p:animClr clrSpc="hsl" dir="cw">
                                      <p:cBhvr override="childStyle">
                                        <p:cTn id="31" dur="500" fill="hold"/>
                                        <p:tgtEl>
                                          <p:spTgt spid="58"/>
                                        </p:tgtEl>
                                        <p:attrNameLst>
                                          <p:attrName>style.color</p:attrName>
                                        </p:attrNameLst>
                                      </p:cBhvr>
                                      <p:by>
                                        <p:hsl h="0" s="12549" l="25098"/>
                                      </p:by>
                                    </p:animClr>
                                    <p:animClr clrSpc="hsl" dir="cw">
                                      <p:cBhvr>
                                        <p:cTn id="32" dur="500" fill="hold"/>
                                        <p:tgtEl>
                                          <p:spTgt spid="58"/>
                                        </p:tgtEl>
                                        <p:attrNameLst>
                                          <p:attrName>fillcolor</p:attrName>
                                        </p:attrNameLst>
                                      </p:cBhvr>
                                      <p:by>
                                        <p:hsl h="0" s="12549" l="25098"/>
                                      </p:by>
                                    </p:animClr>
                                    <p:animClr clrSpc="hsl" dir="cw">
                                      <p:cBhvr>
                                        <p:cTn id="33" dur="500" fill="hold"/>
                                        <p:tgtEl>
                                          <p:spTgt spid="58"/>
                                        </p:tgtEl>
                                        <p:attrNameLst>
                                          <p:attrName>stroke.color</p:attrName>
                                        </p:attrNameLst>
                                      </p:cBhvr>
                                      <p:by>
                                        <p:hsl h="0" s="12549" l="25098"/>
                                      </p:by>
                                    </p:animClr>
                                    <p:set>
                                      <p:cBhvr>
                                        <p:cTn id="34" dur="500" fill="hold"/>
                                        <p:tgtEl>
                                          <p:spTgt spid="58"/>
                                        </p:tgtEl>
                                        <p:attrNameLst>
                                          <p:attrName>fill.type</p:attrName>
                                        </p:attrNameLst>
                                      </p:cBhvr>
                                      <p:to>
                                        <p:strVal val="solid"/>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3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41"/>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9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5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112"/>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10"/>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par>
                                <p:cTn id="73" presetID="1" presetClass="exit" presetSubtype="0" fill="hold" grpId="0" nodeType="withEffect">
                                  <p:stCondLst>
                                    <p:cond delay="0"/>
                                  </p:stCondLst>
                                  <p:childTnLst>
                                    <p:set>
                                      <p:cBhvr>
                                        <p:cTn id="74" dur="1" fill="hold">
                                          <p:stCondLst>
                                            <p:cond delay="0"/>
                                          </p:stCondLst>
                                        </p:cTn>
                                        <p:tgtEl>
                                          <p:spTgt spid="9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93" grpId="0" animBg="1"/>
      <p:bldP spid="53" grpId="0" animBg="1"/>
      <p:bldP spid="55" grpId="0" animBg="1"/>
      <p:bldP spid="56" grpId="0" animBg="1"/>
      <p:bldP spid="56" grpId="1" animBg="1"/>
      <p:bldP spid="57" grpId="0" animBg="1"/>
      <p:bldP spid="57" grpId="1" animBg="1"/>
      <p:bldP spid="57" grpId="2" animBg="1"/>
      <p:bldP spid="58" grpId="0" animBg="1"/>
      <p:bldP spid="58" grpId="1" animBg="1"/>
      <p:bldP spid="58" grpId="2" animBg="1"/>
      <p:bldP spid="62" grpId="0" animBg="1"/>
      <p:bldP spid="95" grpId="0" animBg="1"/>
      <p:bldP spid="9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E" dirty="0" smtClean="0"/>
              <a:t>Intel</a:t>
            </a:r>
            <a:r>
              <a:rPr lang="en-IE" dirty="0" smtClean="0">
                <a:solidFill>
                  <a:schemeClr val="tx2"/>
                </a:solidFill>
                <a:latin typeface="Neo Sans Intel"/>
                <a:cs typeface="Neo Sans Intel"/>
              </a:rPr>
              <a:t>®</a:t>
            </a:r>
            <a:r>
              <a:rPr lang="en-IE" dirty="0" smtClean="0"/>
              <a:t> </a:t>
            </a:r>
            <a:r>
              <a:rPr lang="en-IE" dirty="0"/>
              <a:t>DPDK rings and </a:t>
            </a:r>
            <a:r>
              <a:rPr lang="en-IE" dirty="0" smtClean="0"/>
              <a:t>ivshmem </a:t>
            </a:r>
            <a:r>
              <a:rPr lang="en-IE" dirty="0"/>
              <a:t>C</a:t>
            </a:r>
            <a:r>
              <a:rPr lang="en-IE" dirty="0" smtClean="0"/>
              <a:t>haracteristics</a:t>
            </a:r>
            <a:endParaRPr lang="en-US" dirty="0"/>
          </a:p>
        </p:txBody>
      </p:sp>
      <p:graphicFrame>
        <p:nvGraphicFramePr>
          <p:cNvPr id="7" name="Content Placeholder 6"/>
          <p:cNvGraphicFramePr>
            <a:graphicFrameLocks noGrp="1"/>
          </p:cNvGraphicFramePr>
          <p:nvPr>
            <p:ph sz="half" idx="2"/>
            <p:extLst/>
          </p:nvPr>
        </p:nvGraphicFramePr>
        <p:xfrm>
          <a:off x="6319956" y="1701011"/>
          <a:ext cx="5262444" cy="45259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Rounded Rectangle 11"/>
          <p:cNvSpPr/>
          <p:nvPr/>
        </p:nvSpPr>
        <p:spPr>
          <a:xfrm>
            <a:off x="320040" y="1082040"/>
            <a:ext cx="5775960" cy="5501640"/>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3" name="TextBox 12"/>
          <p:cNvSpPr txBox="1"/>
          <p:nvPr/>
        </p:nvSpPr>
        <p:spPr>
          <a:xfrm>
            <a:off x="914400" y="1220366"/>
            <a:ext cx="4678680" cy="584775"/>
          </a:xfrm>
          <a:prstGeom prst="rect">
            <a:avLst/>
          </a:prstGeom>
          <a:noFill/>
        </p:spPr>
        <p:txBody>
          <a:bodyPr wrap="square" rtlCol="0">
            <a:spAutoFit/>
          </a:bodyPr>
          <a:lstStyle/>
          <a:p>
            <a:pPr algn="ctr"/>
            <a:r>
              <a:rPr lang="en-IE" sz="3200" dirty="0" smtClean="0">
                <a:solidFill>
                  <a:schemeClr val="tx2"/>
                </a:solidFill>
                <a:latin typeface="Neo Sans Intel"/>
                <a:cs typeface="Neo Sans Intel"/>
              </a:rPr>
              <a:t>Current</a:t>
            </a:r>
            <a:endParaRPr lang="en-US" sz="3200" dirty="0" smtClean="0">
              <a:solidFill>
                <a:schemeClr val="tx2"/>
              </a:solidFill>
              <a:latin typeface="Neo Sans Intel"/>
              <a:cs typeface="Neo Sans Intel"/>
            </a:endParaRPr>
          </a:p>
        </p:txBody>
      </p:sp>
      <p:sp>
        <p:nvSpPr>
          <p:cNvPr id="14" name="Rounded Rectangle 13"/>
          <p:cNvSpPr/>
          <p:nvPr/>
        </p:nvSpPr>
        <p:spPr>
          <a:xfrm>
            <a:off x="6141720" y="1082040"/>
            <a:ext cx="5775960" cy="5501640"/>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5" name="TextBox 14"/>
          <p:cNvSpPr txBox="1"/>
          <p:nvPr/>
        </p:nvSpPr>
        <p:spPr>
          <a:xfrm>
            <a:off x="6690360" y="1220366"/>
            <a:ext cx="4678680" cy="584775"/>
          </a:xfrm>
          <a:prstGeom prst="rect">
            <a:avLst/>
          </a:prstGeom>
          <a:noFill/>
        </p:spPr>
        <p:txBody>
          <a:bodyPr wrap="square" rtlCol="0">
            <a:spAutoFit/>
          </a:bodyPr>
          <a:lstStyle/>
          <a:p>
            <a:pPr algn="ctr"/>
            <a:r>
              <a:rPr lang="en-IE" sz="3200" dirty="0" smtClean="0">
                <a:solidFill>
                  <a:schemeClr val="tx2"/>
                </a:solidFill>
                <a:latin typeface="Neo Sans Intel"/>
                <a:cs typeface="Neo Sans Intel"/>
              </a:rPr>
              <a:t>Future</a:t>
            </a:r>
            <a:endParaRPr lang="en-US" sz="3200" dirty="0" smtClean="0">
              <a:solidFill>
                <a:schemeClr val="tx2"/>
              </a:solidFill>
              <a:latin typeface="Neo Sans Intel"/>
              <a:cs typeface="Neo Sans Intel"/>
            </a:endParaRPr>
          </a:p>
        </p:txBody>
      </p:sp>
      <p:graphicFrame>
        <p:nvGraphicFramePr>
          <p:cNvPr id="17" name="Content Placeholder 16"/>
          <p:cNvGraphicFramePr>
            <a:graphicFrameLocks noGrp="1"/>
          </p:cNvGraphicFramePr>
          <p:nvPr>
            <p:ph sz="half" idx="1"/>
            <p:extLst/>
          </p:nvPr>
        </p:nvGraphicFramePr>
        <p:xfrm>
          <a:off x="609599" y="1689997"/>
          <a:ext cx="5376828" cy="452596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142263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12" grpId="0" animBg="1"/>
      <p:bldP spid="13" grpId="0"/>
      <p:bldP spid="14" grpId="0" animBg="1"/>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7653"/>
            <a:ext cx="4392082" cy="988746"/>
          </a:xfrm>
        </p:spPr>
        <p:txBody>
          <a:bodyPr/>
          <a:lstStyle/>
          <a:p>
            <a:pPr algn="ctr"/>
            <a:r>
              <a:rPr lang="en-GB" dirty="0" smtClean="0"/>
              <a:t>VhostNet</a:t>
            </a:r>
            <a:endParaRPr lang="en-US" dirty="0"/>
          </a:p>
        </p:txBody>
      </p:sp>
      <p:sp>
        <p:nvSpPr>
          <p:cNvPr id="7" name="Rectangle 6"/>
          <p:cNvSpPr/>
          <p:nvPr/>
        </p:nvSpPr>
        <p:spPr>
          <a:xfrm>
            <a:off x="630451" y="789345"/>
            <a:ext cx="4533791" cy="26812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QEMU</a:t>
            </a:r>
          </a:p>
          <a:p>
            <a:pPr algn="ctr"/>
            <a:endParaRPr lang="en-GB" dirty="0"/>
          </a:p>
          <a:p>
            <a:pPr algn="ctr"/>
            <a:endParaRPr lang="en-GB" dirty="0" smtClean="0"/>
          </a:p>
          <a:p>
            <a:pPr algn="ctr"/>
            <a:endParaRPr lang="en-GB" dirty="0"/>
          </a:p>
          <a:p>
            <a:pPr algn="ctr"/>
            <a:endParaRPr lang="en-GB" dirty="0" smtClean="0"/>
          </a:p>
          <a:p>
            <a:pPr algn="ctr"/>
            <a:endParaRPr lang="en-GB" dirty="0"/>
          </a:p>
          <a:p>
            <a:pPr algn="ctr"/>
            <a:endParaRPr lang="en-GB" dirty="0" smtClean="0"/>
          </a:p>
          <a:p>
            <a:pPr algn="ctr"/>
            <a:endParaRPr lang="en-GB" dirty="0"/>
          </a:p>
          <a:p>
            <a:pPr algn="ctr"/>
            <a:endParaRPr lang="en-GB" dirty="0"/>
          </a:p>
        </p:txBody>
      </p:sp>
      <p:cxnSp>
        <p:nvCxnSpPr>
          <p:cNvPr id="9" name="Straight Connector 8"/>
          <p:cNvCxnSpPr/>
          <p:nvPr/>
        </p:nvCxnSpPr>
        <p:spPr>
          <a:xfrm>
            <a:off x="630452" y="3511243"/>
            <a:ext cx="4533790" cy="0"/>
          </a:xfrm>
          <a:prstGeom prst="line">
            <a:avLst/>
          </a:prstGeom>
          <a:ln>
            <a:prstDash val="lgDash"/>
          </a:ln>
        </p:spPr>
        <p:style>
          <a:lnRef idx="3">
            <a:schemeClr val="dk1"/>
          </a:lnRef>
          <a:fillRef idx="0">
            <a:schemeClr val="dk1"/>
          </a:fillRef>
          <a:effectRef idx="2">
            <a:schemeClr val="dk1"/>
          </a:effectRef>
          <a:fontRef idx="minor">
            <a:schemeClr val="tx1"/>
          </a:fontRef>
        </p:style>
      </p:cxnSp>
      <p:sp>
        <p:nvSpPr>
          <p:cNvPr id="10" name="Rectangle 9"/>
          <p:cNvSpPr/>
          <p:nvPr/>
        </p:nvSpPr>
        <p:spPr>
          <a:xfrm>
            <a:off x="717973" y="1324357"/>
            <a:ext cx="4283709" cy="209593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Operating System</a:t>
            </a:r>
          </a:p>
          <a:p>
            <a:pPr algn="ctr"/>
            <a:endParaRPr lang="en-GB" dirty="0" smtClean="0"/>
          </a:p>
          <a:p>
            <a:pPr algn="ctr"/>
            <a:endParaRPr lang="en-GB" dirty="0"/>
          </a:p>
          <a:p>
            <a:pPr algn="ctr"/>
            <a:endParaRPr lang="en-GB" dirty="0" smtClean="0"/>
          </a:p>
          <a:p>
            <a:pPr algn="ctr"/>
            <a:endParaRPr lang="en-GB" dirty="0"/>
          </a:p>
          <a:p>
            <a:pPr algn="ctr"/>
            <a:endParaRPr lang="en-GB" dirty="0"/>
          </a:p>
        </p:txBody>
      </p:sp>
      <p:sp>
        <p:nvSpPr>
          <p:cNvPr id="11" name="Rectangle 10"/>
          <p:cNvSpPr/>
          <p:nvPr/>
        </p:nvSpPr>
        <p:spPr>
          <a:xfrm>
            <a:off x="937682" y="1927259"/>
            <a:ext cx="3637280" cy="1354145"/>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GB" dirty="0" smtClean="0">
                <a:solidFill>
                  <a:schemeClr val="tx1"/>
                </a:solidFill>
              </a:rPr>
              <a:t>Virtio Driver</a:t>
            </a:r>
          </a:p>
          <a:p>
            <a:pPr algn="ctr"/>
            <a:endParaRPr lang="en-GB" dirty="0">
              <a:solidFill>
                <a:schemeClr val="tx1"/>
              </a:solidFill>
            </a:endParaRPr>
          </a:p>
          <a:p>
            <a:pPr algn="ctr"/>
            <a:endParaRPr lang="en-GB" dirty="0" smtClean="0">
              <a:solidFill>
                <a:schemeClr val="tx1"/>
              </a:solidFill>
            </a:endParaRPr>
          </a:p>
          <a:p>
            <a:pPr algn="ctr"/>
            <a:endParaRPr lang="en-GB" dirty="0">
              <a:solidFill>
                <a:schemeClr val="tx1"/>
              </a:solidFill>
            </a:endParaRPr>
          </a:p>
        </p:txBody>
      </p:sp>
      <p:sp>
        <p:nvSpPr>
          <p:cNvPr id="12" name="Oval 11"/>
          <p:cNvSpPr/>
          <p:nvPr/>
        </p:nvSpPr>
        <p:spPr>
          <a:xfrm>
            <a:off x="1056067" y="3067557"/>
            <a:ext cx="334395" cy="3454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900" b="1" dirty="0" smtClean="0"/>
              <a:t>RX</a:t>
            </a:r>
            <a:endParaRPr lang="en-GB" sz="900" b="1" dirty="0"/>
          </a:p>
        </p:txBody>
      </p:sp>
      <p:sp>
        <p:nvSpPr>
          <p:cNvPr id="13" name="Oval 12"/>
          <p:cNvSpPr/>
          <p:nvPr/>
        </p:nvSpPr>
        <p:spPr>
          <a:xfrm>
            <a:off x="1732166" y="3067557"/>
            <a:ext cx="334395" cy="3454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900" b="1" dirty="0" smtClean="0"/>
              <a:t>TX</a:t>
            </a:r>
            <a:endParaRPr lang="en-GB" sz="900" b="1" dirty="0"/>
          </a:p>
        </p:txBody>
      </p:sp>
      <p:sp>
        <p:nvSpPr>
          <p:cNvPr id="16" name="Rectangle 15"/>
          <p:cNvSpPr/>
          <p:nvPr/>
        </p:nvSpPr>
        <p:spPr>
          <a:xfrm>
            <a:off x="630451" y="3602196"/>
            <a:ext cx="4533790" cy="2686339"/>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smtClean="0"/>
          </a:p>
          <a:p>
            <a:pPr algn="ctr"/>
            <a:endParaRPr lang="en-GB" dirty="0"/>
          </a:p>
          <a:p>
            <a:pPr algn="ctr"/>
            <a:endParaRPr lang="en-GB" dirty="0" smtClean="0"/>
          </a:p>
          <a:p>
            <a:pPr algn="ctr"/>
            <a:endParaRPr lang="en-GB" dirty="0"/>
          </a:p>
          <a:p>
            <a:pPr algn="ctr"/>
            <a:endParaRPr lang="en-GB" dirty="0" smtClean="0"/>
          </a:p>
          <a:p>
            <a:pPr algn="ctr"/>
            <a:endParaRPr lang="en-GB" dirty="0"/>
          </a:p>
          <a:p>
            <a:pPr algn="ctr"/>
            <a:endParaRPr lang="en-GB" dirty="0" smtClean="0"/>
          </a:p>
          <a:p>
            <a:pPr algn="ctr"/>
            <a:endParaRPr lang="en-GB" dirty="0"/>
          </a:p>
          <a:p>
            <a:pPr algn="ctr"/>
            <a:r>
              <a:rPr lang="en-GB" dirty="0" smtClean="0"/>
              <a:t>Kernel Space</a:t>
            </a:r>
            <a:endParaRPr lang="en-GB" dirty="0"/>
          </a:p>
        </p:txBody>
      </p:sp>
      <p:sp>
        <p:nvSpPr>
          <p:cNvPr id="17" name="Rectangle 16"/>
          <p:cNvSpPr/>
          <p:nvPr/>
        </p:nvSpPr>
        <p:spPr>
          <a:xfrm>
            <a:off x="732685" y="4824206"/>
            <a:ext cx="1594942" cy="1039094"/>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OVS Datapath</a:t>
            </a:r>
            <a:endParaRPr lang="en-GB" dirty="0"/>
          </a:p>
        </p:txBody>
      </p:sp>
      <p:sp>
        <p:nvSpPr>
          <p:cNvPr id="18" name="Rectangle 17"/>
          <p:cNvSpPr/>
          <p:nvPr/>
        </p:nvSpPr>
        <p:spPr>
          <a:xfrm>
            <a:off x="951703" y="4824207"/>
            <a:ext cx="1101848" cy="33931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Tap</a:t>
            </a:r>
            <a:endParaRPr lang="en-GB" dirty="0"/>
          </a:p>
        </p:txBody>
      </p:sp>
      <p:cxnSp>
        <p:nvCxnSpPr>
          <p:cNvPr id="19" name="Straight Arrow Connector 18"/>
          <p:cNvCxnSpPr>
            <a:endCxn id="12" idx="4"/>
          </p:cNvCxnSpPr>
          <p:nvPr/>
        </p:nvCxnSpPr>
        <p:spPr>
          <a:xfrm flipV="1">
            <a:off x="1222562" y="3412997"/>
            <a:ext cx="703" cy="58932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0" name="Straight Arrow Connector 19"/>
          <p:cNvCxnSpPr>
            <a:stCxn id="13" idx="4"/>
          </p:cNvCxnSpPr>
          <p:nvPr/>
        </p:nvCxnSpPr>
        <p:spPr>
          <a:xfrm flipH="1">
            <a:off x="1896996" y="3412997"/>
            <a:ext cx="2368" cy="61019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1" name="Rectangle 20"/>
          <p:cNvSpPr/>
          <p:nvPr/>
        </p:nvSpPr>
        <p:spPr>
          <a:xfrm>
            <a:off x="3220828" y="3856713"/>
            <a:ext cx="1624161" cy="119888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dirty="0" smtClean="0"/>
          </a:p>
          <a:p>
            <a:pPr algn="ctr"/>
            <a:endParaRPr lang="en-GB" dirty="0"/>
          </a:p>
          <a:p>
            <a:pPr algn="ctr"/>
            <a:endParaRPr lang="en-GB" dirty="0" smtClean="0"/>
          </a:p>
          <a:p>
            <a:pPr algn="ctr"/>
            <a:r>
              <a:rPr lang="en-GB" dirty="0" smtClean="0"/>
              <a:t>KVM</a:t>
            </a:r>
            <a:endParaRPr lang="en-GB" dirty="0"/>
          </a:p>
        </p:txBody>
      </p:sp>
      <p:cxnSp>
        <p:nvCxnSpPr>
          <p:cNvPr id="22" name="Straight Arrow Connector 21"/>
          <p:cNvCxnSpPr/>
          <p:nvPr/>
        </p:nvCxnSpPr>
        <p:spPr>
          <a:xfrm flipH="1" flipV="1">
            <a:off x="4345256" y="3273114"/>
            <a:ext cx="5018" cy="61119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3" name="Straight Arrow Connector 22"/>
          <p:cNvCxnSpPr/>
          <p:nvPr/>
        </p:nvCxnSpPr>
        <p:spPr>
          <a:xfrm flipH="1">
            <a:off x="3507252" y="3289679"/>
            <a:ext cx="1867" cy="58725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4" name="Oval 23"/>
          <p:cNvSpPr/>
          <p:nvPr/>
        </p:nvSpPr>
        <p:spPr>
          <a:xfrm>
            <a:off x="1344940" y="3420290"/>
            <a:ext cx="387746" cy="406400"/>
          </a:xfrm>
          <a:prstGeom prst="ellipse">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smtClean="0">
                <a:solidFill>
                  <a:srgbClr val="FF0000"/>
                </a:solidFill>
              </a:rPr>
              <a:t>1</a:t>
            </a:r>
            <a:endParaRPr lang="en-GB" dirty="0">
              <a:solidFill>
                <a:srgbClr val="FF0000"/>
              </a:solidFill>
            </a:endParaRPr>
          </a:p>
        </p:txBody>
      </p:sp>
      <p:sp>
        <p:nvSpPr>
          <p:cNvPr id="25" name="Oval 24"/>
          <p:cNvSpPr/>
          <p:nvPr/>
        </p:nvSpPr>
        <p:spPr>
          <a:xfrm>
            <a:off x="3699452" y="3407285"/>
            <a:ext cx="387746" cy="406400"/>
          </a:xfrm>
          <a:prstGeom prst="ellipse">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solidFill>
                  <a:srgbClr val="FF0000"/>
                </a:solidFill>
              </a:rPr>
              <a:t>2</a:t>
            </a:r>
          </a:p>
        </p:txBody>
      </p:sp>
      <p:pic>
        <p:nvPicPr>
          <p:cNvPr id="26" name="Picture 25"/>
          <p:cNvPicPr>
            <a:picLocks noChangeAspect="1"/>
          </p:cNvPicPr>
          <p:nvPr/>
        </p:nvPicPr>
        <p:blipFill>
          <a:blip r:embed="rId4"/>
          <a:stretch>
            <a:fillRect/>
          </a:stretch>
        </p:blipFill>
        <p:spPr>
          <a:xfrm>
            <a:off x="1125804" y="6045206"/>
            <a:ext cx="808497" cy="519748"/>
          </a:xfrm>
          <a:prstGeom prst="rect">
            <a:avLst/>
          </a:prstGeom>
        </p:spPr>
      </p:pic>
      <p:cxnSp>
        <p:nvCxnSpPr>
          <p:cNvPr id="27" name="Straight Arrow Connector 26"/>
          <p:cNvCxnSpPr/>
          <p:nvPr/>
        </p:nvCxnSpPr>
        <p:spPr>
          <a:xfrm>
            <a:off x="1717374" y="5836261"/>
            <a:ext cx="14792" cy="28312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8" name="Rectangle 27"/>
          <p:cNvSpPr/>
          <p:nvPr/>
        </p:nvSpPr>
        <p:spPr>
          <a:xfrm>
            <a:off x="957818" y="5534503"/>
            <a:ext cx="1111275" cy="32879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Eth X</a:t>
            </a:r>
            <a:endParaRPr lang="en-GB" dirty="0"/>
          </a:p>
        </p:txBody>
      </p:sp>
      <p:cxnSp>
        <p:nvCxnSpPr>
          <p:cNvPr id="29" name="Straight Arrow Connector 28"/>
          <p:cNvCxnSpPr/>
          <p:nvPr/>
        </p:nvCxnSpPr>
        <p:spPr>
          <a:xfrm flipH="1" flipV="1">
            <a:off x="1326323" y="5826809"/>
            <a:ext cx="7694" cy="27455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2" name="Elbow Connector 31"/>
          <p:cNvCxnSpPr/>
          <p:nvPr/>
        </p:nvCxnSpPr>
        <p:spPr>
          <a:xfrm rot="5400000">
            <a:off x="3216748" y="3880229"/>
            <a:ext cx="322917" cy="272083"/>
          </a:xfrm>
          <a:prstGeom prst="bentConnector3">
            <a:avLst>
              <a:gd name="adj1" fmla="val 105523"/>
            </a:avLst>
          </a:prstGeom>
          <a:ln>
            <a:prstDash val="sysDash"/>
          </a:ln>
        </p:spPr>
        <p:style>
          <a:lnRef idx="3">
            <a:schemeClr val="accent5"/>
          </a:lnRef>
          <a:fillRef idx="0">
            <a:schemeClr val="accent5"/>
          </a:fillRef>
          <a:effectRef idx="2">
            <a:schemeClr val="accent5"/>
          </a:effectRef>
          <a:fontRef idx="minor">
            <a:schemeClr val="tx1"/>
          </a:fontRef>
        </p:style>
      </p:cxnSp>
      <p:cxnSp>
        <p:nvCxnSpPr>
          <p:cNvPr id="36" name="Elbow Connector 35"/>
          <p:cNvCxnSpPr>
            <a:endCxn id="21" idx="1"/>
          </p:cNvCxnSpPr>
          <p:nvPr/>
        </p:nvCxnSpPr>
        <p:spPr>
          <a:xfrm rot="10800000" flipV="1">
            <a:off x="3220829" y="3878383"/>
            <a:ext cx="1138801" cy="577769"/>
          </a:xfrm>
          <a:prstGeom prst="bentConnector3">
            <a:avLst>
              <a:gd name="adj1" fmla="val 419"/>
            </a:avLst>
          </a:prstGeom>
          <a:ln>
            <a:prstDash val="sysDash"/>
          </a:ln>
        </p:spPr>
        <p:style>
          <a:lnRef idx="3">
            <a:schemeClr val="accent5"/>
          </a:lnRef>
          <a:fillRef idx="0">
            <a:schemeClr val="accent5"/>
          </a:fillRef>
          <a:effectRef idx="2">
            <a:schemeClr val="accent5"/>
          </a:effectRef>
          <a:fontRef idx="minor">
            <a:schemeClr val="tx1"/>
          </a:fontRef>
        </p:style>
      </p:cxnSp>
      <p:cxnSp>
        <p:nvCxnSpPr>
          <p:cNvPr id="40" name="Straight Arrow Connector 39"/>
          <p:cNvCxnSpPr/>
          <p:nvPr/>
        </p:nvCxnSpPr>
        <p:spPr>
          <a:xfrm flipH="1" flipV="1">
            <a:off x="2318729" y="4200882"/>
            <a:ext cx="902098" cy="206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2" name="Straight Arrow Connector 41"/>
          <p:cNvCxnSpPr>
            <a:endCxn id="21" idx="1"/>
          </p:cNvCxnSpPr>
          <p:nvPr/>
        </p:nvCxnSpPr>
        <p:spPr>
          <a:xfrm>
            <a:off x="2327627" y="4456152"/>
            <a:ext cx="893201"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56" name="TextBox 55"/>
          <p:cNvSpPr txBox="1"/>
          <p:nvPr/>
        </p:nvSpPr>
        <p:spPr>
          <a:xfrm>
            <a:off x="2320116" y="3848438"/>
            <a:ext cx="1046793" cy="307777"/>
          </a:xfrm>
          <a:prstGeom prst="rect">
            <a:avLst/>
          </a:prstGeom>
          <a:noFill/>
        </p:spPr>
        <p:txBody>
          <a:bodyPr wrap="square" rtlCol="0">
            <a:spAutoFit/>
          </a:bodyPr>
          <a:lstStyle/>
          <a:p>
            <a:r>
              <a:rPr lang="en-GB" sz="1400" b="1" dirty="0" smtClean="0">
                <a:solidFill>
                  <a:schemeClr val="bg1"/>
                </a:solidFill>
                <a:latin typeface="Intel Clear" panose="020B0604020203020204" pitchFamily="34" charset="0"/>
                <a:cs typeface="Neo Sans Intel"/>
              </a:rPr>
              <a:t>ioeventfd</a:t>
            </a:r>
          </a:p>
        </p:txBody>
      </p:sp>
      <p:sp>
        <p:nvSpPr>
          <p:cNvPr id="57" name="TextBox 56"/>
          <p:cNvSpPr txBox="1"/>
          <p:nvPr/>
        </p:nvSpPr>
        <p:spPr>
          <a:xfrm>
            <a:off x="2540752" y="4455975"/>
            <a:ext cx="924291" cy="307777"/>
          </a:xfrm>
          <a:prstGeom prst="rect">
            <a:avLst/>
          </a:prstGeom>
          <a:noFill/>
        </p:spPr>
        <p:txBody>
          <a:bodyPr wrap="square" rtlCol="0">
            <a:spAutoFit/>
          </a:bodyPr>
          <a:lstStyle/>
          <a:p>
            <a:r>
              <a:rPr lang="en-GB" sz="1400" b="1" dirty="0" smtClean="0">
                <a:solidFill>
                  <a:schemeClr val="bg1"/>
                </a:solidFill>
                <a:latin typeface="Intel Clear" panose="020B0604020203020204" pitchFamily="34" charset="0"/>
                <a:cs typeface="Neo Sans Intel"/>
              </a:rPr>
              <a:t>irqfd</a:t>
            </a:r>
          </a:p>
        </p:txBody>
      </p:sp>
      <p:sp>
        <p:nvSpPr>
          <p:cNvPr id="168" name="Rectangle 167"/>
          <p:cNvSpPr/>
          <p:nvPr/>
        </p:nvSpPr>
        <p:spPr>
          <a:xfrm>
            <a:off x="756190" y="4004960"/>
            <a:ext cx="1562539" cy="646594"/>
          </a:xfrm>
          <a:prstGeom prst="rect">
            <a:avLst/>
          </a:prstGeom>
          <a:solidFill>
            <a:srgbClr val="00B05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GB" dirty="0"/>
              <a:t>v</a:t>
            </a:r>
            <a:r>
              <a:rPr lang="en-GB" dirty="0" smtClean="0"/>
              <a:t>host-net</a:t>
            </a:r>
            <a:endParaRPr lang="en-GB" dirty="0"/>
          </a:p>
        </p:txBody>
      </p:sp>
      <p:cxnSp>
        <p:nvCxnSpPr>
          <p:cNvPr id="185" name="Straight Arrow Connector 184"/>
          <p:cNvCxnSpPr/>
          <p:nvPr/>
        </p:nvCxnSpPr>
        <p:spPr>
          <a:xfrm flipV="1">
            <a:off x="1190781" y="4635007"/>
            <a:ext cx="4856" cy="18920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87" name="Straight Arrow Connector 186"/>
          <p:cNvCxnSpPr/>
          <p:nvPr/>
        </p:nvCxnSpPr>
        <p:spPr>
          <a:xfrm flipH="1">
            <a:off x="1896996" y="4651554"/>
            <a:ext cx="3319" cy="18549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09" name="Title 1"/>
          <p:cNvSpPr txBox="1">
            <a:spLocks/>
          </p:cNvSpPr>
          <p:nvPr/>
        </p:nvSpPr>
        <p:spPr>
          <a:xfrm>
            <a:off x="7014877" y="168873"/>
            <a:ext cx="4392082" cy="988746"/>
          </a:xfrm>
          <a:prstGeom prst="rect">
            <a:avLst/>
          </a:prstGeom>
        </p:spPr>
        <p:txBody>
          <a:bodyPr vert="horz" lIns="0" tIns="0" rIns="0" bIns="0" rtlCol="0" anchor="t" anchorCtr="0">
            <a:normAutofit/>
          </a:bodyPr>
          <a:lstStyle>
            <a:lvl1pPr algn="l" defTabSz="457200" rtl="0" eaLnBrk="1" latinLnBrk="0" hangingPunct="1">
              <a:spcBef>
                <a:spcPct val="0"/>
              </a:spcBef>
              <a:buNone/>
              <a:defRPr sz="3600" kern="1200" baseline="0">
                <a:solidFill>
                  <a:schemeClr val="accent1"/>
                </a:solidFill>
                <a:latin typeface="Neo Sans Intel Light"/>
                <a:ea typeface="+mj-ea"/>
                <a:cs typeface="+mj-cs"/>
              </a:defRPr>
            </a:lvl1pPr>
          </a:lstStyle>
          <a:p>
            <a:pPr algn="ctr"/>
            <a:r>
              <a:rPr lang="en-GB" dirty="0"/>
              <a:t>u</a:t>
            </a:r>
            <a:r>
              <a:rPr lang="en-GB" dirty="0" smtClean="0"/>
              <a:t>s-vhost</a:t>
            </a:r>
            <a:endParaRPr lang="en-US" dirty="0"/>
          </a:p>
        </p:txBody>
      </p:sp>
      <p:sp>
        <p:nvSpPr>
          <p:cNvPr id="87" name="Rectangle 86"/>
          <p:cNvSpPr/>
          <p:nvPr/>
        </p:nvSpPr>
        <p:spPr>
          <a:xfrm>
            <a:off x="6901497" y="833881"/>
            <a:ext cx="4466976" cy="18362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QEMU</a:t>
            </a:r>
          </a:p>
          <a:p>
            <a:pPr algn="ctr"/>
            <a:endParaRPr lang="en-GB" dirty="0" smtClean="0"/>
          </a:p>
          <a:p>
            <a:pPr algn="ctr"/>
            <a:endParaRPr lang="en-GB" dirty="0"/>
          </a:p>
          <a:p>
            <a:pPr algn="ctr"/>
            <a:endParaRPr lang="en-GB" dirty="0" smtClean="0"/>
          </a:p>
          <a:p>
            <a:pPr algn="ctr"/>
            <a:endParaRPr lang="en-GB" dirty="0"/>
          </a:p>
          <a:p>
            <a:pPr algn="ctr"/>
            <a:endParaRPr lang="en-GB" dirty="0"/>
          </a:p>
        </p:txBody>
      </p:sp>
      <p:cxnSp>
        <p:nvCxnSpPr>
          <p:cNvPr id="88" name="Straight Connector 87"/>
          <p:cNvCxnSpPr/>
          <p:nvPr/>
        </p:nvCxnSpPr>
        <p:spPr>
          <a:xfrm>
            <a:off x="6831301" y="4003999"/>
            <a:ext cx="4533790" cy="0"/>
          </a:xfrm>
          <a:prstGeom prst="line">
            <a:avLst/>
          </a:prstGeom>
          <a:ln>
            <a:prstDash val="lgDash"/>
          </a:ln>
        </p:spPr>
        <p:style>
          <a:lnRef idx="3">
            <a:schemeClr val="dk1"/>
          </a:lnRef>
          <a:fillRef idx="0">
            <a:schemeClr val="dk1"/>
          </a:fillRef>
          <a:effectRef idx="2">
            <a:schemeClr val="dk1"/>
          </a:effectRef>
          <a:fontRef idx="minor">
            <a:schemeClr val="tx1"/>
          </a:fontRef>
        </p:style>
      </p:cxnSp>
      <p:sp>
        <p:nvSpPr>
          <p:cNvPr id="89" name="Rectangle 88"/>
          <p:cNvSpPr/>
          <p:nvPr/>
        </p:nvSpPr>
        <p:spPr>
          <a:xfrm>
            <a:off x="6981001" y="1251708"/>
            <a:ext cx="4234390" cy="133037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Operating System</a:t>
            </a:r>
          </a:p>
          <a:p>
            <a:pPr algn="ctr"/>
            <a:endParaRPr lang="en-GB" dirty="0"/>
          </a:p>
          <a:p>
            <a:pPr algn="ctr"/>
            <a:endParaRPr lang="en-GB" dirty="0" smtClean="0"/>
          </a:p>
          <a:p>
            <a:pPr algn="ctr"/>
            <a:endParaRPr lang="en-GB" dirty="0"/>
          </a:p>
          <a:p>
            <a:pPr algn="ctr"/>
            <a:endParaRPr lang="en-GB" dirty="0"/>
          </a:p>
        </p:txBody>
      </p:sp>
      <p:sp>
        <p:nvSpPr>
          <p:cNvPr id="90" name="Rectangle 89"/>
          <p:cNvSpPr/>
          <p:nvPr/>
        </p:nvSpPr>
        <p:spPr>
          <a:xfrm>
            <a:off x="7051010" y="1728602"/>
            <a:ext cx="4005325" cy="714503"/>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dirty="0" smtClean="0">
              <a:solidFill>
                <a:schemeClr val="tx1"/>
              </a:solidFill>
            </a:endParaRPr>
          </a:p>
          <a:p>
            <a:pPr algn="ctr"/>
            <a:endParaRPr lang="en-GB" dirty="0">
              <a:solidFill>
                <a:schemeClr val="tx1"/>
              </a:solidFill>
            </a:endParaRPr>
          </a:p>
          <a:p>
            <a:pPr algn="ctr"/>
            <a:endParaRPr lang="en-GB" dirty="0" smtClean="0">
              <a:solidFill>
                <a:schemeClr val="tx1"/>
              </a:solidFill>
            </a:endParaRPr>
          </a:p>
          <a:p>
            <a:pPr algn="ctr"/>
            <a:r>
              <a:rPr lang="en-GB" dirty="0" smtClean="0">
                <a:solidFill>
                  <a:schemeClr val="tx1"/>
                </a:solidFill>
              </a:rPr>
              <a:t>Virtio Driver</a:t>
            </a:r>
          </a:p>
          <a:p>
            <a:pPr algn="ctr"/>
            <a:endParaRPr lang="en-GB" dirty="0">
              <a:solidFill>
                <a:schemeClr val="tx1"/>
              </a:solidFill>
            </a:endParaRPr>
          </a:p>
          <a:p>
            <a:pPr algn="ctr"/>
            <a:endParaRPr lang="en-GB" dirty="0" smtClean="0">
              <a:solidFill>
                <a:schemeClr val="tx1"/>
              </a:solidFill>
            </a:endParaRPr>
          </a:p>
          <a:p>
            <a:pPr algn="ctr"/>
            <a:endParaRPr lang="en-GB" dirty="0">
              <a:solidFill>
                <a:schemeClr val="tx1"/>
              </a:solidFill>
            </a:endParaRPr>
          </a:p>
        </p:txBody>
      </p:sp>
      <p:sp>
        <p:nvSpPr>
          <p:cNvPr id="91" name="Oval 90"/>
          <p:cNvSpPr/>
          <p:nvPr/>
        </p:nvSpPr>
        <p:spPr>
          <a:xfrm>
            <a:off x="7169395" y="2229258"/>
            <a:ext cx="334395" cy="3454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900" b="1" dirty="0" smtClean="0"/>
              <a:t>RX</a:t>
            </a:r>
            <a:endParaRPr lang="en-GB" sz="900" b="1" dirty="0"/>
          </a:p>
        </p:txBody>
      </p:sp>
      <p:sp>
        <p:nvSpPr>
          <p:cNvPr id="92" name="Oval 91"/>
          <p:cNvSpPr/>
          <p:nvPr/>
        </p:nvSpPr>
        <p:spPr>
          <a:xfrm>
            <a:off x="7845494" y="2229258"/>
            <a:ext cx="334395" cy="3454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900" b="1" dirty="0" smtClean="0"/>
              <a:t>TX</a:t>
            </a:r>
            <a:endParaRPr lang="en-GB" sz="900" b="1" dirty="0"/>
          </a:p>
        </p:txBody>
      </p:sp>
      <p:sp>
        <p:nvSpPr>
          <p:cNvPr id="93" name="Rectangle 92"/>
          <p:cNvSpPr/>
          <p:nvPr/>
        </p:nvSpPr>
        <p:spPr>
          <a:xfrm>
            <a:off x="6902109" y="4102074"/>
            <a:ext cx="4462982" cy="227122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smtClean="0"/>
          </a:p>
          <a:p>
            <a:pPr algn="ctr"/>
            <a:endParaRPr lang="en-GB" dirty="0"/>
          </a:p>
          <a:p>
            <a:pPr algn="ctr"/>
            <a:endParaRPr lang="en-GB" dirty="0" smtClean="0"/>
          </a:p>
          <a:p>
            <a:pPr algn="ctr"/>
            <a:endParaRPr lang="en-GB" dirty="0" smtClean="0"/>
          </a:p>
          <a:p>
            <a:pPr algn="ctr"/>
            <a:endParaRPr lang="en-GB" dirty="0"/>
          </a:p>
          <a:p>
            <a:pPr algn="ctr"/>
            <a:endParaRPr lang="en-GB" dirty="0" smtClean="0"/>
          </a:p>
          <a:p>
            <a:pPr algn="ctr"/>
            <a:endParaRPr lang="en-GB" dirty="0" smtClean="0"/>
          </a:p>
          <a:p>
            <a:pPr algn="ctr"/>
            <a:r>
              <a:rPr lang="en-GB" dirty="0" smtClean="0"/>
              <a:t>Kernel Space</a:t>
            </a:r>
            <a:endParaRPr lang="en-GB" dirty="0"/>
          </a:p>
        </p:txBody>
      </p:sp>
      <p:sp>
        <p:nvSpPr>
          <p:cNvPr id="94" name="Rectangle 93"/>
          <p:cNvSpPr/>
          <p:nvPr/>
        </p:nvSpPr>
        <p:spPr>
          <a:xfrm>
            <a:off x="6901497" y="2838644"/>
            <a:ext cx="1634988" cy="1040472"/>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OVS Datapath</a:t>
            </a:r>
            <a:endParaRPr lang="en-GB" dirty="0"/>
          </a:p>
        </p:txBody>
      </p:sp>
      <p:sp>
        <p:nvSpPr>
          <p:cNvPr id="95" name="Rectangle 94"/>
          <p:cNvSpPr/>
          <p:nvPr/>
        </p:nvSpPr>
        <p:spPr>
          <a:xfrm>
            <a:off x="7050544" y="2838064"/>
            <a:ext cx="1365396" cy="34682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smtClean="0"/>
              <a:t>DPDK vhost</a:t>
            </a:r>
            <a:endParaRPr lang="en-GB" sz="1600" dirty="0"/>
          </a:p>
        </p:txBody>
      </p:sp>
      <p:cxnSp>
        <p:nvCxnSpPr>
          <p:cNvPr id="96" name="Straight Arrow Connector 95"/>
          <p:cNvCxnSpPr/>
          <p:nvPr/>
        </p:nvCxnSpPr>
        <p:spPr>
          <a:xfrm flipH="1" flipV="1">
            <a:off x="7331502" y="2550798"/>
            <a:ext cx="5090" cy="25248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97" name="Straight Arrow Connector 96"/>
          <p:cNvCxnSpPr/>
          <p:nvPr/>
        </p:nvCxnSpPr>
        <p:spPr>
          <a:xfrm flipH="1">
            <a:off x="8012691" y="2553834"/>
            <a:ext cx="3186" cy="25738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98" name="Rectangle 97"/>
          <p:cNvSpPr/>
          <p:nvPr/>
        </p:nvSpPr>
        <p:spPr>
          <a:xfrm>
            <a:off x="9654371" y="4235386"/>
            <a:ext cx="1295378" cy="75530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dirty="0" smtClean="0"/>
          </a:p>
          <a:p>
            <a:pPr algn="ctr"/>
            <a:endParaRPr lang="en-GB" dirty="0"/>
          </a:p>
          <a:p>
            <a:pPr algn="ctr"/>
            <a:r>
              <a:rPr lang="en-GB" dirty="0" smtClean="0"/>
              <a:t>KVM</a:t>
            </a:r>
            <a:endParaRPr lang="en-GB" dirty="0"/>
          </a:p>
        </p:txBody>
      </p:sp>
      <p:cxnSp>
        <p:nvCxnSpPr>
          <p:cNvPr id="99" name="Straight Arrow Connector 98"/>
          <p:cNvCxnSpPr/>
          <p:nvPr/>
        </p:nvCxnSpPr>
        <p:spPr>
          <a:xfrm flipV="1">
            <a:off x="10567528" y="2450036"/>
            <a:ext cx="8501" cy="172955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00" name="Straight Arrow Connector 99"/>
          <p:cNvCxnSpPr/>
          <p:nvPr/>
        </p:nvCxnSpPr>
        <p:spPr>
          <a:xfrm>
            <a:off x="9974589" y="2458046"/>
            <a:ext cx="0" cy="179763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01" name="Oval 100"/>
          <p:cNvSpPr/>
          <p:nvPr/>
        </p:nvSpPr>
        <p:spPr>
          <a:xfrm>
            <a:off x="7488295" y="2422427"/>
            <a:ext cx="387746" cy="406400"/>
          </a:xfrm>
          <a:prstGeom prst="ellipse">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smtClean="0">
                <a:solidFill>
                  <a:srgbClr val="FF0000"/>
                </a:solidFill>
              </a:rPr>
              <a:t>1</a:t>
            </a:r>
            <a:endParaRPr lang="en-GB" dirty="0">
              <a:solidFill>
                <a:srgbClr val="FF0000"/>
              </a:solidFill>
            </a:endParaRPr>
          </a:p>
        </p:txBody>
      </p:sp>
      <p:sp>
        <p:nvSpPr>
          <p:cNvPr id="102" name="Oval 101"/>
          <p:cNvSpPr/>
          <p:nvPr/>
        </p:nvSpPr>
        <p:spPr>
          <a:xfrm>
            <a:off x="8157994" y="4748985"/>
            <a:ext cx="387746" cy="406400"/>
          </a:xfrm>
          <a:prstGeom prst="ellipse">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solidFill>
                  <a:srgbClr val="FF0000"/>
                </a:solidFill>
              </a:rPr>
              <a:t>2</a:t>
            </a:r>
          </a:p>
        </p:txBody>
      </p:sp>
      <p:pic>
        <p:nvPicPr>
          <p:cNvPr id="103" name="Picture 102"/>
          <p:cNvPicPr>
            <a:picLocks noChangeAspect="1"/>
          </p:cNvPicPr>
          <p:nvPr/>
        </p:nvPicPr>
        <p:blipFill>
          <a:blip r:embed="rId4"/>
          <a:stretch>
            <a:fillRect/>
          </a:stretch>
        </p:blipFill>
        <p:spPr>
          <a:xfrm>
            <a:off x="7204194" y="6061528"/>
            <a:ext cx="808497" cy="519748"/>
          </a:xfrm>
          <a:prstGeom prst="rect">
            <a:avLst/>
          </a:prstGeom>
        </p:spPr>
      </p:pic>
      <p:cxnSp>
        <p:nvCxnSpPr>
          <p:cNvPr id="104" name="Straight Arrow Connector 103"/>
          <p:cNvCxnSpPr/>
          <p:nvPr/>
        </p:nvCxnSpPr>
        <p:spPr>
          <a:xfrm>
            <a:off x="7832768" y="3877532"/>
            <a:ext cx="18518" cy="215996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05" name="Rectangle 104"/>
          <p:cNvSpPr/>
          <p:nvPr/>
        </p:nvSpPr>
        <p:spPr>
          <a:xfrm>
            <a:off x="7050545" y="3541730"/>
            <a:ext cx="1365396" cy="33652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1400" dirty="0" smtClean="0"/>
              <a:t>DPDK x</a:t>
            </a:r>
            <a:endParaRPr lang="en-GB" sz="1400" dirty="0"/>
          </a:p>
        </p:txBody>
      </p:sp>
      <p:cxnSp>
        <p:nvCxnSpPr>
          <p:cNvPr id="106" name="Straight Arrow Connector 105"/>
          <p:cNvCxnSpPr/>
          <p:nvPr/>
        </p:nvCxnSpPr>
        <p:spPr>
          <a:xfrm flipH="1" flipV="1">
            <a:off x="7331319" y="3877533"/>
            <a:ext cx="11786" cy="215995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07" name="Elbow Connector 106"/>
          <p:cNvCxnSpPr/>
          <p:nvPr/>
        </p:nvCxnSpPr>
        <p:spPr>
          <a:xfrm rot="5400000">
            <a:off x="9616425" y="4632521"/>
            <a:ext cx="716331" cy="2"/>
          </a:xfrm>
          <a:prstGeom prst="bentConnector3">
            <a:avLst>
              <a:gd name="adj1" fmla="val 50000"/>
            </a:avLst>
          </a:prstGeom>
          <a:ln>
            <a:prstDash val="sysDash"/>
          </a:ln>
        </p:spPr>
        <p:style>
          <a:lnRef idx="3">
            <a:schemeClr val="accent5"/>
          </a:lnRef>
          <a:fillRef idx="0">
            <a:schemeClr val="accent5"/>
          </a:fillRef>
          <a:effectRef idx="2">
            <a:schemeClr val="accent5"/>
          </a:effectRef>
          <a:fontRef idx="minor">
            <a:schemeClr val="tx1"/>
          </a:fontRef>
        </p:style>
      </p:cxnSp>
      <p:cxnSp>
        <p:nvCxnSpPr>
          <p:cNvPr id="108" name="Elbow Connector 107"/>
          <p:cNvCxnSpPr/>
          <p:nvPr/>
        </p:nvCxnSpPr>
        <p:spPr>
          <a:xfrm rot="5400000">
            <a:off x="10183516" y="4626829"/>
            <a:ext cx="768027" cy="2"/>
          </a:xfrm>
          <a:prstGeom prst="bentConnector3">
            <a:avLst>
              <a:gd name="adj1" fmla="val 49999"/>
            </a:avLst>
          </a:prstGeom>
          <a:ln>
            <a:prstDash val="sysDash"/>
          </a:ln>
        </p:spPr>
        <p:style>
          <a:lnRef idx="3">
            <a:schemeClr val="accent5"/>
          </a:lnRef>
          <a:fillRef idx="0">
            <a:schemeClr val="accent5"/>
          </a:fillRef>
          <a:effectRef idx="2">
            <a:schemeClr val="accent5"/>
          </a:effectRef>
          <a:fontRef idx="minor">
            <a:schemeClr val="tx1"/>
          </a:fontRef>
        </p:style>
      </p:cxnSp>
      <p:sp>
        <p:nvSpPr>
          <p:cNvPr id="137" name="Rectangle 136"/>
          <p:cNvSpPr/>
          <p:nvPr/>
        </p:nvSpPr>
        <p:spPr>
          <a:xfrm>
            <a:off x="8269115" y="5233002"/>
            <a:ext cx="955236" cy="7887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tx1"/>
                </a:solidFill>
              </a:rPr>
              <a:t>e</a:t>
            </a:r>
            <a:r>
              <a:rPr lang="en-GB" sz="1600" dirty="0" smtClean="0">
                <a:solidFill>
                  <a:schemeClr val="tx1"/>
                </a:solidFill>
              </a:rPr>
              <a:t>ventfd</a:t>
            </a:r>
          </a:p>
          <a:p>
            <a:pPr algn="ctr"/>
            <a:r>
              <a:rPr lang="en-GB" sz="1600" dirty="0" smtClean="0">
                <a:solidFill>
                  <a:schemeClr val="tx1"/>
                </a:solidFill>
              </a:rPr>
              <a:t>link</a:t>
            </a:r>
            <a:endParaRPr lang="en-GB" sz="1100" dirty="0">
              <a:solidFill>
                <a:schemeClr val="tx1"/>
              </a:solidFill>
            </a:endParaRPr>
          </a:p>
        </p:txBody>
      </p:sp>
      <p:cxnSp>
        <p:nvCxnSpPr>
          <p:cNvPr id="149" name="Elbow Connector 148"/>
          <p:cNvCxnSpPr/>
          <p:nvPr/>
        </p:nvCxnSpPr>
        <p:spPr>
          <a:xfrm rot="16200000" flipH="1">
            <a:off x="7444546" y="4048074"/>
            <a:ext cx="2112803" cy="257052"/>
          </a:xfrm>
          <a:prstGeom prst="bentConnector3">
            <a:avLst>
              <a:gd name="adj1" fmla="val -718"/>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210" name="TextBox 209"/>
          <p:cNvSpPr txBox="1"/>
          <p:nvPr/>
        </p:nvSpPr>
        <p:spPr>
          <a:xfrm>
            <a:off x="9233069" y="5440336"/>
            <a:ext cx="1025671" cy="307777"/>
          </a:xfrm>
          <a:prstGeom prst="rect">
            <a:avLst/>
          </a:prstGeom>
          <a:noFill/>
        </p:spPr>
        <p:txBody>
          <a:bodyPr wrap="square" rtlCol="0">
            <a:spAutoFit/>
          </a:bodyPr>
          <a:lstStyle/>
          <a:p>
            <a:r>
              <a:rPr lang="en-GB" sz="1400" b="1" dirty="0" smtClean="0">
                <a:solidFill>
                  <a:schemeClr val="bg1"/>
                </a:solidFill>
                <a:latin typeface="Intel Clear" panose="020B0604020203020204" pitchFamily="34" charset="0"/>
                <a:cs typeface="Neo Sans Intel"/>
              </a:rPr>
              <a:t>ioeventfd</a:t>
            </a:r>
          </a:p>
        </p:txBody>
      </p:sp>
      <p:sp>
        <p:nvSpPr>
          <p:cNvPr id="212" name="Rectangle 211"/>
          <p:cNvSpPr/>
          <p:nvPr/>
        </p:nvSpPr>
        <p:spPr>
          <a:xfrm>
            <a:off x="8767466" y="4235386"/>
            <a:ext cx="886905" cy="754277"/>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1600" dirty="0" smtClean="0">
                <a:solidFill>
                  <a:schemeClr val="tx1"/>
                </a:solidFill>
              </a:rPr>
              <a:t>CUSE</a:t>
            </a:r>
            <a:endParaRPr lang="en-GB" sz="1100" dirty="0">
              <a:solidFill>
                <a:schemeClr val="tx1"/>
              </a:solidFill>
            </a:endParaRPr>
          </a:p>
        </p:txBody>
      </p:sp>
      <p:cxnSp>
        <p:nvCxnSpPr>
          <p:cNvPr id="219" name="Elbow Connector 218"/>
          <p:cNvCxnSpPr/>
          <p:nvPr/>
        </p:nvCxnSpPr>
        <p:spPr>
          <a:xfrm rot="10800000" flipV="1">
            <a:off x="9224351" y="5010844"/>
            <a:ext cx="750238" cy="371527"/>
          </a:xfrm>
          <a:prstGeom prst="bentConnector3">
            <a:avLst>
              <a:gd name="adj1" fmla="val 486"/>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23" name="Elbow Connector 222"/>
          <p:cNvCxnSpPr/>
          <p:nvPr/>
        </p:nvCxnSpPr>
        <p:spPr>
          <a:xfrm flipV="1">
            <a:off x="9242828" y="5000617"/>
            <a:ext cx="1333201" cy="835644"/>
          </a:xfrm>
          <a:prstGeom prst="bentConnector3">
            <a:avLst>
              <a:gd name="adj1" fmla="val 100368"/>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29" name="Elbow Connector 228"/>
          <p:cNvCxnSpPr>
            <a:endCxn id="212" idx="0"/>
          </p:cNvCxnSpPr>
          <p:nvPr/>
        </p:nvCxnSpPr>
        <p:spPr>
          <a:xfrm rot="16200000" flipH="1">
            <a:off x="8153669" y="3178136"/>
            <a:ext cx="1300704" cy="813796"/>
          </a:xfrm>
          <a:prstGeom prst="bentConnector3">
            <a:avLst>
              <a:gd name="adj1" fmla="val 249"/>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235" name="TextBox 234"/>
          <p:cNvSpPr txBox="1"/>
          <p:nvPr/>
        </p:nvSpPr>
        <p:spPr>
          <a:xfrm>
            <a:off x="9750559" y="5807486"/>
            <a:ext cx="924291" cy="307777"/>
          </a:xfrm>
          <a:prstGeom prst="rect">
            <a:avLst/>
          </a:prstGeom>
          <a:noFill/>
        </p:spPr>
        <p:txBody>
          <a:bodyPr wrap="square" rtlCol="0">
            <a:spAutoFit/>
          </a:bodyPr>
          <a:lstStyle/>
          <a:p>
            <a:r>
              <a:rPr lang="en-GB" sz="1400" b="1" dirty="0" smtClean="0">
                <a:solidFill>
                  <a:schemeClr val="bg1"/>
                </a:solidFill>
                <a:latin typeface="Intel Clear" panose="020B0604020203020204" pitchFamily="34" charset="0"/>
                <a:cs typeface="Neo Sans Intel"/>
              </a:rPr>
              <a:t>irqfd</a:t>
            </a:r>
          </a:p>
        </p:txBody>
      </p:sp>
      <p:sp>
        <p:nvSpPr>
          <p:cNvPr id="77" name="5-Point Star 76"/>
          <p:cNvSpPr/>
          <p:nvPr/>
        </p:nvSpPr>
        <p:spPr>
          <a:xfrm>
            <a:off x="1055473" y="3997006"/>
            <a:ext cx="329501" cy="295421"/>
          </a:xfrm>
          <a:prstGeom prst="star5">
            <a:avLst/>
          </a:prstGeom>
          <a:solidFill>
            <a:srgbClr val="7030A0"/>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dirty="0"/>
          </a:p>
        </p:txBody>
      </p:sp>
      <p:sp>
        <p:nvSpPr>
          <p:cNvPr id="79" name="5-Point Star 78"/>
          <p:cNvSpPr/>
          <p:nvPr/>
        </p:nvSpPr>
        <p:spPr>
          <a:xfrm>
            <a:off x="1055472" y="2779754"/>
            <a:ext cx="329501" cy="295421"/>
          </a:xfrm>
          <a:prstGeom prst="star5">
            <a:avLst/>
          </a:prstGeom>
          <a:solidFill>
            <a:srgbClr val="7030A0"/>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dirty="0"/>
          </a:p>
        </p:txBody>
      </p:sp>
      <p:sp>
        <p:nvSpPr>
          <p:cNvPr id="80" name="5-Point Star 79"/>
          <p:cNvSpPr/>
          <p:nvPr/>
        </p:nvSpPr>
        <p:spPr>
          <a:xfrm>
            <a:off x="2001778" y="4259938"/>
            <a:ext cx="329501" cy="295421"/>
          </a:xfrm>
          <a:prstGeom prst="star5">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dirty="0"/>
          </a:p>
        </p:txBody>
      </p:sp>
      <p:sp>
        <p:nvSpPr>
          <p:cNvPr id="81" name="5-Point Star 80"/>
          <p:cNvSpPr/>
          <p:nvPr/>
        </p:nvSpPr>
        <p:spPr>
          <a:xfrm>
            <a:off x="4025836" y="4156215"/>
            <a:ext cx="329501" cy="295421"/>
          </a:xfrm>
          <a:prstGeom prst="star5">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dirty="0"/>
          </a:p>
        </p:txBody>
      </p:sp>
      <p:sp>
        <p:nvSpPr>
          <p:cNvPr id="82" name="5-Point Star 81"/>
          <p:cNvSpPr/>
          <p:nvPr/>
        </p:nvSpPr>
        <p:spPr>
          <a:xfrm>
            <a:off x="4028423" y="2972349"/>
            <a:ext cx="329501" cy="295421"/>
          </a:xfrm>
          <a:prstGeom prst="star5">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dirty="0"/>
          </a:p>
        </p:txBody>
      </p:sp>
      <p:sp>
        <p:nvSpPr>
          <p:cNvPr id="3" name="TextBox 2"/>
          <p:cNvSpPr txBox="1"/>
          <p:nvPr/>
        </p:nvSpPr>
        <p:spPr>
          <a:xfrm>
            <a:off x="9188801" y="3213971"/>
            <a:ext cx="567761" cy="253916"/>
          </a:xfrm>
          <a:prstGeom prst="rect">
            <a:avLst/>
          </a:prstGeom>
          <a:noFill/>
        </p:spPr>
        <p:txBody>
          <a:bodyPr wrap="square" rtlCol="0">
            <a:spAutoFit/>
          </a:bodyPr>
          <a:lstStyle/>
          <a:p>
            <a:r>
              <a:rPr lang="en-GB" sz="1050" b="1" dirty="0" smtClean="0">
                <a:latin typeface="Intel Clear" panose="020B0604020203020204" pitchFamily="34" charset="0"/>
                <a:cs typeface="Neo Sans Intel"/>
              </a:rPr>
              <a:t>IOCTL</a:t>
            </a:r>
            <a:endParaRPr lang="en-GB" sz="1000" b="1" dirty="0" smtClean="0">
              <a:latin typeface="Intel Clear" panose="020B0604020203020204" pitchFamily="34" charset="0"/>
              <a:cs typeface="Neo Sans Intel"/>
            </a:endParaRPr>
          </a:p>
        </p:txBody>
      </p:sp>
      <p:sp>
        <p:nvSpPr>
          <p:cNvPr id="83" name="5-Point Star 82"/>
          <p:cNvSpPr/>
          <p:nvPr/>
        </p:nvSpPr>
        <p:spPr>
          <a:xfrm>
            <a:off x="7174703" y="2865865"/>
            <a:ext cx="329501" cy="295421"/>
          </a:xfrm>
          <a:prstGeom prst="star5">
            <a:avLst/>
          </a:prstGeom>
          <a:solidFill>
            <a:srgbClr val="7030A0"/>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dirty="0"/>
          </a:p>
        </p:txBody>
      </p:sp>
      <p:sp>
        <p:nvSpPr>
          <p:cNvPr id="84" name="5-Point Star 83"/>
          <p:cNvSpPr/>
          <p:nvPr/>
        </p:nvSpPr>
        <p:spPr>
          <a:xfrm>
            <a:off x="7158442" y="1875119"/>
            <a:ext cx="329501" cy="295421"/>
          </a:xfrm>
          <a:prstGeom prst="star5">
            <a:avLst/>
          </a:prstGeom>
          <a:solidFill>
            <a:srgbClr val="7030A0"/>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dirty="0"/>
          </a:p>
        </p:txBody>
      </p:sp>
    </p:spTree>
    <p:custDataLst>
      <p:tags r:id="rId1"/>
    </p:custDataLst>
    <p:extLst>
      <p:ext uri="{BB962C8B-B14F-4D97-AF65-F5344CB8AC3E}">
        <p14:creationId xmlns:p14="http://schemas.microsoft.com/office/powerpoint/2010/main" val="89196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68"/>
                                        </p:tgtEl>
                                        <p:attrNameLst>
                                          <p:attrName>ppt_x</p:attrName>
                                          <p:attrName>ppt_y</p:attrName>
                                        </p:attrNameLst>
                                      </p:cBhvr>
                                    </p:animMotion>
                                    <p:animRot by="1500000">
                                      <p:cBhvr>
                                        <p:cTn id="7" dur="125" fill="hold">
                                          <p:stCondLst>
                                            <p:cond delay="0"/>
                                          </p:stCondLst>
                                        </p:cTn>
                                        <p:tgtEl>
                                          <p:spTgt spid="168"/>
                                        </p:tgtEl>
                                        <p:attrNameLst>
                                          <p:attrName>r</p:attrName>
                                        </p:attrNameLst>
                                      </p:cBhvr>
                                    </p:animRot>
                                    <p:animRot by="-1500000">
                                      <p:cBhvr>
                                        <p:cTn id="8" dur="125" fill="hold">
                                          <p:stCondLst>
                                            <p:cond delay="125"/>
                                          </p:stCondLst>
                                        </p:cTn>
                                        <p:tgtEl>
                                          <p:spTgt spid="168"/>
                                        </p:tgtEl>
                                        <p:attrNameLst>
                                          <p:attrName>r</p:attrName>
                                        </p:attrNameLst>
                                      </p:cBhvr>
                                    </p:animRot>
                                    <p:animRot by="-1500000">
                                      <p:cBhvr>
                                        <p:cTn id="9" dur="125" fill="hold">
                                          <p:stCondLst>
                                            <p:cond delay="250"/>
                                          </p:stCondLst>
                                        </p:cTn>
                                        <p:tgtEl>
                                          <p:spTgt spid="168"/>
                                        </p:tgtEl>
                                        <p:attrNameLst>
                                          <p:attrName>r</p:attrName>
                                        </p:attrNameLst>
                                      </p:cBhvr>
                                    </p:animRot>
                                    <p:animRot by="1500000">
                                      <p:cBhvr>
                                        <p:cTn id="10" dur="125" fill="hold">
                                          <p:stCondLst>
                                            <p:cond delay="375"/>
                                          </p:stCondLst>
                                        </p:cTn>
                                        <p:tgtEl>
                                          <p:spTgt spid="168"/>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4" presetClass="emph" presetSubtype="0" fill="hold" grpId="0" nodeType="clickEffect">
                                  <p:stCondLst>
                                    <p:cond delay="0"/>
                                  </p:stCondLst>
                                  <p:childTnLst>
                                    <p:animClr clrSpc="hsl" dir="cw">
                                      <p:cBhvr override="childStyle">
                                        <p:cTn id="14" dur="500" fill="hold"/>
                                        <p:tgtEl>
                                          <p:spTgt spid="24"/>
                                        </p:tgtEl>
                                        <p:attrNameLst>
                                          <p:attrName>style.color</p:attrName>
                                        </p:attrNameLst>
                                      </p:cBhvr>
                                      <p:by>
                                        <p:hsl h="0" s="-12549" l="-25098"/>
                                      </p:by>
                                    </p:animClr>
                                    <p:animClr clrSpc="hsl" dir="cw">
                                      <p:cBhvr>
                                        <p:cTn id="15" dur="500" fill="hold"/>
                                        <p:tgtEl>
                                          <p:spTgt spid="24"/>
                                        </p:tgtEl>
                                        <p:attrNameLst>
                                          <p:attrName>fillcolor</p:attrName>
                                        </p:attrNameLst>
                                      </p:cBhvr>
                                      <p:by>
                                        <p:hsl h="0" s="-12549" l="-25098"/>
                                      </p:by>
                                    </p:animClr>
                                    <p:animClr clrSpc="hsl" dir="cw">
                                      <p:cBhvr>
                                        <p:cTn id="16" dur="500" fill="hold"/>
                                        <p:tgtEl>
                                          <p:spTgt spid="24"/>
                                        </p:tgtEl>
                                        <p:attrNameLst>
                                          <p:attrName>stroke.color</p:attrName>
                                        </p:attrNameLst>
                                      </p:cBhvr>
                                      <p:by>
                                        <p:hsl h="0" s="-12549" l="-25098"/>
                                      </p:by>
                                    </p:animClr>
                                    <p:set>
                                      <p:cBhvr>
                                        <p:cTn id="17" dur="500" fill="hold"/>
                                        <p:tgtEl>
                                          <p:spTgt spid="24"/>
                                        </p:tgtEl>
                                        <p:attrNameLst>
                                          <p:attrName>fill.type</p:attrName>
                                        </p:attrNameLst>
                                      </p:cBhvr>
                                      <p:to>
                                        <p:strVal val="solid"/>
                                      </p:to>
                                    </p:set>
                                  </p:childTnLst>
                                </p:cTn>
                              </p:par>
                            </p:childTnLst>
                          </p:cTn>
                        </p:par>
                      </p:childTnLst>
                    </p:cTn>
                  </p:par>
                  <p:par>
                    <p:cTn id="18" fill="hold">
                      <p:stCondLst>
                        <p:cond delay="indefinite"/>
                      </p:stCondLst>
                      <p:childTnLst>
                        <p:par>
                          <p:cTn id="19" fill="hold">
                            <p:stCondLst>
                              <p:cond delay="0"/>
                            </p:stCondLst>
                            <p:childTnLst>
                              <p:par>
                                <p:cTn id="20" presetID="30" presetClass="emph" presetSubtype="0" fill="hold" grpId="1" nodeType="clickEffect">
                                  <p:stCondLst>
                                    <p:cond delay="0"/>
                                  </p:stCondLst>
                                  <p:childTnLst>
                                    <p:animClr clrSpc="hsl" dir="cw">
                                      <p:cBhvr override="childStyle">
                                        <p:cTn id="21" dur="500" fill="hold"/>
                                        <p:tgtEl>
                                          <p:spTgt spid="24"/>
                                        </p:tgtEl>
                                        <p:attrNameLst>
                                          <p:attrName>style.color</p:attrName>
                                        </p:attrNameLst>
                                      </p:cBhvr>
                                      <p:by>
                                        <p:hsl h="0" s="12549" l="25098"/>
                                      </p:by>
                                    </p:animClr>
                                    <p:animClr clrSpc="hsl" dir="cw">
                                      <p:cBhvr>
                                        <p:cTn id="22" dur="500" fill="hold"/>
                                        <p:tgtEl>
                                          <p:spTgt spid="24"/>
                                        </p:tgtEl>
                                        <p:attrNameLst>
                                          <p:attrName>fillcolor</p:attrName>
                                        </p:attrNameLst>
                                      </p:cBhvr>
                                      <p:by>
                                        <p:hsl h="0" s="12549" l="25098"/>
                                      </p:by>
                                    </p:animClr>
                                    <p:animClr clrSpc="hsl" dir="cw">
                                      <p:cBhvr>
                                        <p:cTn id="23" dur="500" fill="hold"/>
                                        <p:tgtEl>
                                          <p:spTgt spid="24"/>
                                        </p:tgtEl>
                                        <p:attrNameLst>
                                          <p:attrName>stroke.color</p:attrName>
                                        </p:attrNameLst>
                                      </p:cBhvr>
                                      <p:by>
                                        <p:hsl h="0" s="12549" l="25098"/>
                                      </p:by>
                                    </p:animClr>
                                    <p:set>
                                      <p:cBhvr>
                                        <p:cTn id="24" dur="500" fill="hold"/>
                                        <p:tgtEl>
                                          <p:spTgt spid="24"/>
                                        </p:tgtEl>
                                        <p:attrNameLst>
                                          <p:attrName>fill.type</p:attrName>
                                        </p:attrNameLst>
                                      </p:cBhvr>
                                      <p:to>
                                        <p:strVal val="solid"/>
                                      </p:to>
                                    </p:set>
                                  </p:childTnLst>
                                </p:cTn>
                              </p:par>
                              <p:par>
                                <p:cTn id="25" presetID="1"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4" presetClass="emph" presetSubtype="0" fill="hold" grpId="0" nodeType="clickEffect">
                                  <p:stCondLst>
                                    <p:cond delay="0"/>
                                  </p:stCondLst>
                                  <p:childTnLst>
                                    <p:animClr clrSpc="hsl" dir="cw">
                                      <p:cBhvr override="childStyle">
                                        <p:cTn id="34" dur="500" fill="hold"/>
                                        <p:tgtEl>
                                          <p:spTgt spid="25"/>
                                        </p:tgtEl>
                                        <p:attrNameLst>
                                          <p:attrName>style.color</p:attrName>
                                        </p:attrNameLst>
                                      </p:cBhvr>
                                      <p:by>
                                        <p:hsl h="0" s="-12549" l="-25098"/>
                                      </p:by>
                                    </p:animClr>
                                    <p:animClr clrSpc="hsl" dir="cw">
                                      <p:cBhvr>
                                        <p:cTn id="35" dur="500" fill="hold"/>
                                        <p:tgtEl>
                                          <p:spTgt spid="25"/>
                                        </p:tgtEl>
                                        <p:attrNameLst>
                                          <p:attrName>fillcolor</p:attrName>
                                        </p:attrNameLst>
                                      </p:cBhvr>
                                      <p:by>
                                        <p:hsl h="0" s="-12549" l="-25098"/>
                                      </p:by>
                                    </p:animClr>
                                    <p:animClr clrSpc="hsl" dir="cw">
                                      <p:cBhvr>
                                        <p:cTn id="36" dur="500" fill="hold"/>
                                        <p:tgtEl>
                                          <p:spTgt spid="25"/>
                                        </p:tgtEl>
                                        <p:attrNameLst>
                                          <p:attrName>stroke.color</p:attrName>
                                        </p:attrNameLst>
                                      </p:cBhvr>
                                      <p:by>
                                        <p:hsl h="0" s="-12549" l="-25098"/>
                                      </p:by>
                                    </p:animClr>
                                    <p:set>
                                      <p:cBhvr>
                                        <p:cTn id="37" dur="500" fill="hold"/>
                                        <p:tgtEl>
                                          <p:spTgt spid="25"/>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30" presetClass="emph" presetSubtype="0" fill="hold" grpId="1" nodeType="clickEffect">
                                  <p:stCondLst>
                                    <p:cond delay="0"/>
                                  </p:stCondLst>
                                  <p:childTnLst>
                                    <p:animClr clrSpc="hsl" dir="cw">
                                      <p:cBhvr override="childStyle">
                                        <p:cTn id="41" dur="500" fill="hold"/>
                                        <p:tgtEl>
                                          <p:spTgt spid="25"/>
                                        </p:tgtEl>
                                        <p:attrNameLst>
                                          <p:attrName>style.color</p:attrName>
                                        </p:attrNameLst>
                                      </p:cBhvr>
                                      <p:by>
                                        <p:hsl h="0" s="12549" l="25098"/>
                                      </p:by>
                                    </p:animClr>
                                    <p:animClr clrSpc="hsl" dir="cw">
                                      <p:cBhvr>
                                        <p:cTn id="42" dur="500" fill="hold"/>
                                        <p:tgtEl>
                                          <p:spTgt spid="25"/>
                                        </p:tgtEl>
                                        <p:attrNameLst>
                                          <p:attrName>fillcolor</p:attrName>
                                        </p:attrNameLst>
                                      </p:cBhvr>
                                      <p:by>
                                        <p:hsl h="0" s="12549" l="25098"/>
                                      </p:by>
                                    </p:animClr>
                                    <p:animClr clrSpc="hsl" dir="cw">
                                      <p:cBhvr>
                                        <p:cTn id="43" dur="500" fill="hold"/>
                                        <p:tgtEl>
                                          <p:spTgt spid="25"/>
                                        </p:tgtEl>
                                        <p:attrNameLst>
                                          <p:attrName>stroke.color</p:attrName>
                                        </p:attrNameLst>
                                      </p:cBhvr>
                                      <p:by>
                                        <p:hsl h="0" s="12549" l="25098"/>
                                      </p:by>
                                    </p:animClr>
                                    <p:set>
                                      <p:cBhvr>
                                        <p:cTn id="44" dur="500" fill="hold"/>
                                        <p:tgtEl>
                                          <p:spTgt spid="25"/>
                                        </p:tgtEl>
                                        <p:attrNameLst>
                                          <p:attrName>fill.type</p:attrName>
                                        </p:attrNameLst>
                                      </p:cBhvr>
                                      <p:to>
                                        <p:strVal val="solid"/>
                                      </p:to>
                                    </p:set>
                                  </p:childTnLst>
                                </p:cTn>
                              </p:par>
                              <p:par>
                                <p:cTn id="45" presetID="1" presetClass="entr" presetSubtype="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4" presetClass="emph" presetSubtype="0" fill="hold" grpId="0" nodeType="clickEffect">
                                  <p:stCondLst>
                                    <p:cond delay="0"/>
                                  </p:stCondLst>
                                  <p:iterate type="lt">
                                    <p:tmPct val="10000"/>
                                  </p:iterate>
                                  <p:childTnLst>
                                    <p:animMotion origin="layout" path="M 0.0 0.0 L 0.0 -0.07213" pathEditMode="relative" ptsTypes="">
                                      <p:cBhvr>
                                        <p:cTn id="58" dur="250" accel="50000" decel="50000" autoRev="1" fill="hold">
                                          <p:stCondLst>
                                            <p:cond delay="0"/>
                                          </p:stCondLst>
                                        </p:cTn>
                                        <p:tgtEl>
                                          <p:spTgt spid="56"/>
                                        </p:tgtEl>
                                        <p:attrNameLst>
                                          <p:attrName>ppt_x</p:attrName>
                                          <p:attrName>ppt_y</p:attrName>
                                        </p:attrNameLst>
                                      </p:cBhvr>
                                    </p:animMotion>
                                    <p:animRot by="1500000">
                                      <p:cBhvr>
                                        <p:cTn id="59" dur="125" fill="hold">
                                          <p:stCondLst>
                                            <p:cond delay="0"/>
                                          </p:stCondLst>
                                        </p:cTn>
                                        <p:tgtEl>
                                          <p:spTgt spid="56"/>
                                        </p:tgtEl>
                                        <p:attrNameLst>
                                          <p:attrName>r</p:attrName>
                                        </p:attrNameLst>
                                      </p:cBhvr>
                                    </p:animRot>
                                    <p:animRot by="-1500000">
                                      <p:cBhvr>
                                        <p:cTn id="60" dur="125" fill="hold">
                                          <p:stCondLst>
                                            <p:cond delay="125"/>
                                          </p:stCondLst>
                                        </p:cTn>
                                        <p:tgtEl>
                                          <p:spTgt spid="56"/>
                                        </p:tgtEl>
                                        <p:attrNameLst>
                                          <p:attrName>r</p:attrName>
                                        </p:attrNameLst>
                                      </p:cBhvr>
                                    </p:animRot>
                                    <p:animRot by="-1500000">
                                      <p:cBhvr>
                                        <p:cTn id="61" dur="125" fill="hold">
                                          <p:stCondLst>
                                            <p:cond delay="250"/>
                                          </p:stCondLst>
                                        </p:cTn>
                                        <p:tgtEl>
                                          <p:spTgt spid="56"/>
                                        </p:tgtEl>
                                        <p:attrNameLst>
                                          <p:attrName>r</p:attrName>
                                        </p:attrNameLst>
                                      </p:cBhvr>
                                    </p:animRot>
                                    <p:animRot by="1500000">
                                      <p:cBhvr>
                                        <p:cTn id="62" dur="125" fill="hold">
                                          <p:stCondLst>
                                            <p:cond delay="375"/>
                                          </p:stCondLst>
                                        </p:cTn>
                                        <p:tgtEl>
                                          <p:spTgt spid="56"/>
                                        </p:tgtEl>
                                        <p:attrNameLst>
                                          <p:attrName>r</p:attrName>
                                        </p:attrNameLst>
                                      </p:cBhvr>
                                    </p:animRot>
                                  </p:childTnLst>
                                </p:cTn>
                              </p:par>
                            </p:childTnLst>
                          </p:cTn>
                        </p:par>
                      </p:childTnLst>
                    </p:cTn>
                  </p:par>
                  <p:par>
                    <p:cTn id="63" fill="hold">
                      <p:stCondLst>
                        <p:cond delay="indefinite"/>
                      </p:stCondLst>
                      <p:childTnLst>
                        <p:par>
                          <p:cTn id="64" fill="hold">
                            <p:stCondLst>
                              <p:cond delay="0"/>
                            </p:stCondLst>
                            <p:childTnLst>
                              <p:par>
                                <p:cTn id="65" presetID="34" presetClass="emph" presetSubtype="0" fill="hold" grpId="0" nodeType="clickEffect">
                                  <p:stCondLst>
                                    <p:cond delay="0"/>
                                  </p:stCondLst>
                                  <p:iterate type="lt">
                                    <p:tmPct val="10000"/>
                                  </p:iterate>
                                  <p:childTnLst>
                                    <p:animMotion origin="layout" path="M 0.0 0.0 L 0.0 -0.07213" pathEditMode="relative" ptsTypes="">
                                      <p:cBhvr>
                                        <p:cTn id="66" dur="250" accel="50000" decel="50000" autoRev="1" fill="hold">
                                          <p:stCondLst>
                                            <p:cond delay="0"/>
                                          </p:stCondLst>
                                        </p:cTn>
                                        <p:tgtEl>
                                          <p:spTgt spid="57"/>
                                        </p:tgtEl>
                                        <p:attrNameLst>
                                          <p:attrName>ppt_x</p:attrName>
                                          <p:attrName>ppt_y</p:attrName>
                                        </p:attrNameLst>
                                      </p:cBhvr>
                                    </p:animMotion>
                                    <p:animRot by="1500000">
                                      <p:cBhvr>
                                        <p:cTn id="67" dur="125" fill="hold">
                                          <p:stCondLst>
                                            <p:cond delay="0"/>
                                          </p:stCondLst>
                                        </p:cTn>
                                        <p:tgtEl>
                                          <p:spTgt spid="57"/>
                                        </p:tgtEl>
                                        <p:attrNameLst>
                                          <p:attrName>r</p:attrName>
                                        </p:attrNameLst>
                                      </p:cBhvr>
                                    </p:animRot>
                                    <p:animRot by="-1500000">
                                      <p:cBhvr>
                                        <p:cTn id="68" dur="125" fill="hold">
                                          <p:stCondLst>
                                            <p:cond delay="125"/>
                                          </p:stCondLst>
                                        </p:cTn>
                                        <p:tgtEl>
                                          <p:spTgt spid="57"/>
                                        </p:tgtEl>
                                        <p:attrNameLst>
                                          <p:attrName>r</p:attrName>
                                        </p:attrNameLst>
                                      </p:cBhvr>
                                    </p:animRot>
                                    <p:animRot by="-1500000">
                                      <p:cBhvr>
                                        <p:cTn id="69" dur="125" fill="hold">
                                          <p:stCondLst>
                                            <p:cond delay="250"/>
                                          </p:stCondLst>
                                        </p:cTn>
                                        <p:tgtEl>
                                          <p:spTgt spid="57"/>
                                        </p:tgtEl>
                                        <p:attrNameLst>
                                          <p:attrName>r</p:attrName>
                                        </p:attrNameLst>
                                      </p:cBhvr>
                                    </p:animRot>
                                    <p:animRot by="1500000">
                                      <p:cBhvr>
                                        <p:cTn id="70" dur="125" fill="hold">
                                          <p:stCondLst>
                                            <p:cond delay="375"/>
                                          </p:stCondLst>
                                        </p:cTn>
                                        <p:tgtEl>
                                          <p:spTgt spid="57"/>
                                        </p:tgtEl>
                                        <p:attrNameLst>
                                          <p:attrName>r</p:attrName>
                                        </p:attrNameLst>
                                      </p:cBhvr>
                                    </p:animRot>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grpId="0" nodeType="clickEffect">
                                  <p:stCondLst>
                                    <p:cond delay="0"/>
                                  </p:stCondLst>
                                  <p:childTnLst>
                                    <p:set>
                                      <p:cBhvr>
                                        <p:cTn id="74" dur="1" fill="hold">
                                          <p:stCondLst>
                                            <p:cond delay="0"/>
                                          </p:stCondLst>
                                        </p:cTn>
                                        <p:tgtEl>
                                          <p:spTgt spid="209"/>
                                        </p:tgtEl>
                                        <p:attrNameLst>
                                          <p:attrName>style.visibility</p:attrName>
                                        </p:attrNameLst>
                                      </p:cBhvr>
                                      <p:to>
                                        <p:strVal val="visible"/>
                                      </p:to>
                                    </p:set>
                                    <p:animEffect transition="in" filter="randombar(horizontal)">
                                      <p:cBhvr>
                                        <p:cTn id="75" dur="500"/>
                                        <p:tgtEl>
                                          <p:spTgt spid="209"/>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randombar(horizontal)">
                                      <p:cBhvr>
                                        <p:cTn id="78" dur="500"/>
                                        <p:tgtEl>
                                          <p:spTgt spid="87"/>
                                        </p:tgtEl>
                                      </p:cBhvr>
                                    </p:animEffect>
                                  </p:childTnLst>
                                </p:cTn>
                              </p:par>
                              <p:par>
                                <p:cTn id="79" presetID="14" presetClass="entr" presetSubtype="10" fill="hold" nodeType="withEffect">
                                  <p:stCondLst>
                                    <p:cond delay="0"/>
                                  </p:stCondLst>
                                  <p:childTnLst>
                                    <p:set>
                                      <p:cBhvr>
                                        <p:cTn id="80" dur="1" fill="hold">
                                          <p:stCondLst>
                                            <p:cond delay="0"/>
                                          </p:stCondLst>
                                        </p:cTn>
                                        <p:tgtEl>
                                          <p:spTgt spid="88"/>
                                        </p:tgtEl>
                                        <p:attrNameLst>
                                          <p:attrName>style.visibility</p:attrName>
                                        </p:attrNameLst>
                                      </p:cBhvr>
                                      <p:to>
                                        <p:strVal val="visible"/>
                                      </p:to>
                                    </p:set>
                                    <p:animEffect transition="in" filter="randombar(horizontal)">
                                      <p:cBhvr>
                                        <p:cTn id="81" dur="500"/>
                                        <p:tgtEl>
                                          <p:spTgt spid="88"/>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89"/>
                                        </p:tgtEl>
                                        <p:attrNameLst>
                                          <p:attrName>style.visibility</p:attrName>
                                        </p:attrNameLst>
                                      </p:cBhvr>
                                      <p:to>
                                        <p:strVal val="visible"/>
                                      </p:to>
                                    </p:set>
                                    <p:animEffect transition="in" filter="randombar(horizontal)">
                                      <p:cBhvr>
                                        <p:cTn id="84" dur="500"/>
                                        <p:tgtEl>
                                          <p:spTgt spid="89"/>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90"/>
                                        </p:tgtEl>
                                        <p:attrNameLst>
                                          <p:attrName>style.visibility</p:attrName>
                                        </p:attrNameLst>
                                      </p:cBhvr>
                                      <p:to>
                                        <p:strVal val="visible"/>
                                      </p:to>
                                    </p:set>
                                    <p:animEffect transition="in" filter="randombar(horizontal)">
                                      <p:cBhvr>
                                        <p:cTn id="87" dur="500"/>
                                        <p:tgtEl>
                                          <p:spTgt spid="90"/>
                                        </p:tgtEl>
                                      </p:cBhvr>
                                    </p:animEffect>
                                  </p:childTnLst>
                                </p:cTn>
                              </p:par>
                              <p:par>
                                <p:cTn id="88" presetID="14" presetClass="entr" presetSubtype="10" fill="hold" grpId="0" nodeType="withEffect">
                                  <p:stCondLst>
                                    <p:cond delay="0"/>
                                  </p:stCondLst>
                                  <p:childTnLst>
                                    <p:set>
                                      <p:cBhvr>
                                        <p:cTn id="89" dur="1" fill="hold">
                                          <p:stCondLst>
                                            <p:cond delay="0"/>
                                          </p:stCondLst>
                                        </p:cTn>
                                        <p:tgtEl>
                                          <p:spTgt spid="91"/>
                                        </p:tgtEl>
                                        <p:attrNameLst>
                                          <p:attrName>style.visibility</p:attrName>
                                        </p:attrNameLst>
                                      </p:cBhvr>
                                      <p:to>
                                        <p:strVal val="visible"/>
                                      </p:to>
                                    </p:set>
                                    <p:animEffect transition="in" filter="randombar(horizontal)">
                                      <p:cBhvr>
                                        <p:cTn id="90" dur="500"/>
                                        <p:tgtEl>
                                          <p:spTgt spid="91"/>
                                        </p:tgtEl>
                                      </p:cBhvr>
                                    </p:animEffect>
                                  </p:childTnLst>
                                </p:cTn>
                              </p:par>
                              <p:par>
                                <p:cTn id="91" presetID="14" presetClass="entr" presetSubtype="10" fill="hold" grpId="0" nodeType="withEffect">
                                  <p:stCondLst>
                                    <p:cond delay="0"/>
                                  </p:stCondLst>
                                  <p:childTnLst>
                                    <p:set>
                                      <p:cBhvr>
                                        <p:cTn id="92" dur="1" fill="hold">
                                          <p:stCondLst>
                                            <p:cond delay="0"/>
                                          </p:stCondLst>
                                        </p:cTn>
                                        <p:tgtEl>
                                          <p:spTgt spid="92"/>
                                        </p:tgtEl>
                                        <p:attrNameLst>
                                          <p:attrName>style.visibility</p:attrName>
                                        </p:attrNameLst>
                                      </p:cBhvr>
                                      <p:to>
                                        <p:strVal val="visible"/>
                                      </p:to>
                                    </p:set>
                                    <p:animEffect transition="in" filter="randombar(horizontal)">
                                      <p:cBhvr>
                                        <p:cTn id="93" dur="500"/>
                                        <p:tgtEl>
                                          <p:spTgt spid="92"/>
                                        </p:tgtEl>
                                      </p:cBhvr>
                                    </p:animEffect>
                                  </p:childTnLst>
                                </p:cTn>
                              </p:par>
                              <p:par>
                                <p:cTn id="94" presetID="14" presetClass="entr" presetSubtype="10" fill="hold" grpId="0" nodeType="withEffect">
                                  <p:stCondLst>
                                    <p:cond delay="0"/>
                                  </p:stCondLst>
                                  <p:childTnLst>
                                    <p:set>
                                      <p:cBhvr>
                                        <p:cTn id="95" dur="1" fill="hold">
                                          <p:stCondLst>
                                            <p:cond delay="0"/>
                                          </p:stCondLst>
                                        </p:cTn>
                                        <p:tgtEl>
                                          <p:spTgt spid="93"/>
                                        </p:tgtEl>
                                        <p:attrNameLst>
                                          <p:attrName>style.visibility</p:attrName>
                                        </p:attrNameLst>
                                      </p:cBhvr>
                                      <p:to>
                                        <p:strVal val="visible"/>
                                      </p:to>
                                    </p:set>
                                    <p:animEffect transition="in" filter="randombar(horizontal)">
                                      <p:cBhvr>
                                        <p:cTn id="96" dur="500"/>
                                        <p:tgtEl>
                                          <p:spTgt spid="93"/>
                                        </p:tgtEl>
                                      </p:cBhvr>
                                    </p:animEffect>
                                  </p:childTnLst>
                                </p:cTn>
                              </p:par>
                              <p:par>
                                <p:cTn id="97" presetID="14" presetClass="entr" presetSubtype="10" fill="hold" grpId="0" nodeType="withEffect">
                                  <p:stCondLst>
                                    <p:cond delay="0"/>
                                  </p:stCondLst>
                                  <p:childTnLst>
                                    <p:set>
                                      <p:cBhvr>
                                        <p:cTn id="98" dur="1" fill="hold">
                                          <p:stCondLst>
                                            <p:cond delay="0"/>
                                          </p:stCondLst>
                                        </p:cTn>
                                        <p:tgtEl>
                                          <p:spTgt spid="94"/>
                                        </p:tgtEl>
                                        <p:attrNameLst>
                                          <p:attrName>style.visibility</p:attrName>
                                        </p:attrNameLst>
                                      </p:cBhvr>
                                      <p:to>
                                        <p:strVal val="visible"/>
                                      </p:to>
                                    </p:set>
                                    <p:animEffect transition="in" filter="randombar(horizontal)">
                                      <p:cBhvr>
                                        <p:cTn id="99" dur="500"/>
                                        <p:tgtEl>
                                          <p:spTgt spid="94"/>
                                        </p:tgtEl>
                                      </p:cBhvr>
                                    </p:animEffect>
                                  </p:childTnLst>
                                </p:cTn>
                              </p:par>
                              <p:par>
                                <p:cTn id="100" presetID="14" presetClass="entr" presetSubtype="10" fill="hold" grpId="0" nodeType="withEffect">
                                  <p:stCondLst>
                                    <p:cond delay="0"/>
                                  </p:stCondLst>
                                  <p:childTnLst>
                                    <p:set>
                                      <p:cBhvr>
                                        <p:cTn id="101" dur="1" fill="hold">
                                          <p:stCondLst>
                                            <p:cond delay="0"/>
                                          </p:stCondLst>
                                        </p:cTn>
                                        <p:tgtEl>
                                          <p:spTgt spid="95"/>
                                        </p:tgtEl>
                                        <p:attrNameLst>
                                          <p:attrName>style.visibility</p:attrName>
                                        </p:attrNameLst>
                                      </p:cBhvr>
                                      <p:to>
                                        <p:strVal val="visible"/>
                                      </p:to>
                                    </p:set>
                                    <p:animEffect transition="in" filter="randombar(horizontal)">
                                      <p:cBhvr>
                                        <p:cTn id="102" dur="500"/>
                                        <p:tgtEl>
                                          <p:spTgt spid="95"/>
                                        </p:tgtEl>
                                      </p:cBhvr>
                                    </p:animEffect>
                                  </p:childTnLst>
                                </p:cTn>
                              </p:par>
                              <p:par>
                                <p:cTn id="103" presetID="14" presetClass="entr" presetSubtype="10" fill="hold" nodeType="withEffect">
                                  <p:stCondLst>
                                    <p:cond delay="0"/>
                                  </p:stCondLst>
                                  <p:childTnLst>
                                    <p:set>
                                      <p:cBhvr>
                                        <p:cTn id="104" dur="1" fill="hold">
                                          <p:stCondLst>
                                            <p:cond delay="0"/>
                                          </p:stCondLst>
                                        </p:cTn>
                                        <p:tgtEl>
                                          <p:spTgt spid="96"/>
                                        </p:tgtEl>
                                        <p:attrNameLst>
                                          <p:attrName>style.visibility</p:attrName>
                                        </p:attrNameLst>
                                      </p:cBhvr>
                                      <p:to>
                                        <p:strVal val="visible"/>
                                      </p:to>
                                    </p:set>
                                    <p:animEffect transition="in" filter="randombar(horizontal)">
                                      <p:cBhvr>
                                        <p:cTn id="105" dur="500"/>
                                        <p:tgtEl>
                                          <p:spTgt spid="96"/>
                                        </p:tgtEl>
                                      </p:cBhvr>
                                    </p:animEffect>
                                  </p:childTnLst>
                                </p:cTn>
                              </p:par>
                              <p:par>
                                <p:cTn id="106" presetID="14" presetClass="entr" presetSubtype="10" fill="hold" nodeType="withEffect">
                                  <p:stCondLst>
                                    <p:cond delay="0"/>
                                  </p:stCondLst>
                                  <p:childTnLst>
                                    <p:set>
                                      <p:cBhvr>
                                        <p:cTn id="107" dur="1" fill="hold">
                                          <p:stCondLst>
                                            <p:cond delay="0"/>
                                          </p:stCondLst>
                                        </p:cTn>
                                        <p:tgtEl>
                                          <p:spTgt spid="97"/>
                                        </p:tgtEl>
                                        <p:attrNameLst>
                                          <p:attrName>style.visibility</p:attrName>
                                        </p:attrNameLst>
                                      </p:cBhvr>
                                      <p:to>
                                        <p:strVal val="visible"/>
                                      </p:to>
                                    </p:set>
                                    <p:animEffect transition="in" filter="randombar(horizontal)">
                                      <p:cBhvr>
                                        <p:cTn id="108" dur="500"/>
                                        <p:tgtEl>
                                          <p:spTgt spid="97"/>
                                        </p:tgtEl>
                                      </p:cBhvr>
                                    </p:animEffect>
                                  </p:childTnLst>
                                </p:cTn>
                              </p:par>
                              <p:par>
                                <p:cTn id="109" presetID="14" presetClass="entr" presetSubtype="10" fill="hold" grpId="0" nodeType="withEffect">
                                  <p:stCondLst>
                                    <p:cond delay="0"/>
                                  </p:stCondLst>
                                  <p:childTnLst>
                                    <p:set>
                                      <p:cBhvr>
                                        <p:cTn id="110" dur="1" fill="hold">
                                          <p:stCondLst>
                                            <p:cond delay="0"/>
                                          </p:stCondLst>
                                        </p:cTn>
                                        <p:tgtEl>
                                          <p:spTgt spid="98"/>
                                        </p:tgtEl>
                                        <p:attrNameLst>
                                          <p:attrName>style.visibility</p:attrName>
                                        </p:attrNameLst>
                                      </p:cBhvr>
                                      <p:to>
                                        <p:strVal val="visible"/>
                                      </p:to>
                                    </p:set>
                                    <p:animEffect transition="in" filter="randombar(horizontal)">
                                      <p:cBhvr>
                                        <p:cTn id="111" dur="500"/>
                                        <p:tgtEl>
                                          <p:spTgt spid="98"/>
                                        </p:tgtEl>
                                      </p:cBhvr>
                                    </p:animEffect>
                                  </p:childTnLst>
                                </p:cTn>
                              </p:par>
                              <p:par>
                                <p:cTn id="112" presetID="14" presetClass="entr" presetSubtype="10" fill="hold" nodeType="withEffect">
                                  <p:stCondLst>
                                    <p:cond delay="0"/>
                                  </p:stCondLst>
                                  <p:childTnLst>
                                    <p:set>
                                      <p:cBhvr>
                                        <p:cTn id="113" dur="1" fill="hold">
                                          <p:stCondLst>
                                            <p:cond delay="0"/>
                                          </p:stCondLst>
                                        </p:cTn>
                                        <p:tgtEl>
                                          <p:spTgt spid="99"/>
                                        </p:tgtEl>
                                        <p:attrNameLst>
                                          <p:attrName>style.visibility</p:attrName>
                                        </p:attrNameLst>
                                      </p:cBhvr>
                                      <p:to>
                                        <p:strVal val="visible"/>
                                      </p:to>
                                    </p:set>
                                    <p:animEffect transition="in" filter="randombar(horizontal)">
                                      <p:cBhvr>
                                        <p:cTn id="114" dur="500"/>
                                        <p:tgtEl>
                                          <p:spTgt spid="99"/>
                                        </p:tgtEl>
                                      </p:cBhvr>
                                    </p:animEffect>
                                  </p:childTnLst>
                                </p:cTn>
                              </p:par>
                              <p:par>
                                <p:cTn id="115" presetID="14" presetClass="entr" presetSubtype="10" fill="hold" nodeType="withEffect">
                                  <p:stCondLst>
                                    <p:cond delay="0"/>
                                  </p:stCondLst>
                                  <p:childTnLst>
                                    <p:set>
                                      <p:cBhvr>
                                        <p:cTn id="116" dur="1" fill="hold">
                                          <p:stCondLst>
                                            <p:cond delay="0"/>
                                          </p:stCondLst>
                                        </p:cTn>
                                        <p:tgtEl>
                                          <p:spTgt spid="100"/>
                                        </p:tgtEl>
                                        <p:attrNameLst>
                                          <p:attrName>style.visibility</p:attrName>
                                        </p:attrNameLst>
                                      </p:cBhvr>
                                      <p:to>
                                        <p:strVal val="visible"/>
                                      </p:to>
                                    </p:set>
                                    <p:animEffect transition="in" filter="randombar(horizontal)">
                                      <p:cBhvr>
                                        <p:cTn id="117" dur="500"/>
                                        <p:tgtEl>
                                          <p:spTgt spid="100"/>
                                        </p:tgtEl>
                                      </p:cBhvr>
                                    </p:animEffect>
                                  </p:childTnLst>
                                </p:cTn>
                              </p:par>
                              <p:par>
                                <p:cTn id="118" presetID="14" presetClass="entr" presetSubtype="10" fill="hold" grpId="0" nodeType="withEffect">
                                  <p:stCondLst>
                                    <p:cond delay="0"/>
                                  </p:stCondLst>
                                  <p:childTnLst>
                                    <p:set>
                                      <p:cBhvr>
                                        <p:cTn id="119" dur="1" fill="hold">
                                          <p:stCondLst>
                                            <p:cond delay="0"/>
                                          </p:stCondLst>
                                        </p:cTn>
                                        <p:tgtEl>
                                          <p:spTgt spid="101"/>
                                        </p:tgtEl>
                                        <p:attrNameLst>
                                          <p:attrName>style.visibility</p:attrName>
                                        </p:attrNameLst>
                                      </p:cBhvr>
                                      <p:to>
                                        <p:strVal val="visible"/>
                                      </p:to>
                                    </p:set>
                                    <p:animEffect transition="in" filter="randombar(horizontal)">
                                      <p:cBhvr>
                                        <p:cTn id="120" dur="500"/>
                                        <p:tgtEl>
                                          <p:spTgt spid="101"/>
                                        </p:tgtEl>
                                      </p:cBhvr>
                                    </p:animEffect>
                                  </p:childTnLst>
                                </p:cTn>
                              </p:par>
                              <p:par>
                                <p:cTn id="121" presetID="14" presetClass="entr" presetSubtype="10" fill="hold" grpId="0" nodeType="withEffect">
                                  <p:stCondLst>
                                    <p:cond delay="0"/>
                                  </p:stCondLst>
                                  <p:childTnLst>
                                    <p:set>
                                      <p:cBhvr>
                                        <p:cTn id="122" dur="1" fill="hold">
                                          <p:stCondLst>
                                            <p:cond delay="0"/>
                                          </p:stCondLst>
                                        </p:cTn>
                                        <p:tgtEl>
                                          <p:spTgt spid="102"/>
                                        </p:tgtEl>
                                        <p:attrNameLst>
                                          <p:attrName>style.visibility</p:attrName>
                                        </p:attrNameLst>
                                      </p:cBhvr>
                                      <p:to>
                                        <p:strVal val="visible"/>
                                      </p:to>
                                    </p:set>
                                    <p:animEffect transition="in" filter="randombar(horizontal)">
                                      <p:cBhvr>
                                        <p:cTn id="123" dur="500"/>
                                        <p:tgtEl>
                                          <p:spTgt spid="102"/>
                                        </p:tgtEl>
                                      </p:cBhvr>
                                    </p:animEffect>
                                  </p:childTnLst>
                                </p:cTn>
                              </p:par>
                              <p:par>
                                <p:cTn id="124" presetID="14" presetClass="entr" presetSubtype="10" fill="hold" nodeType="withEffect">
                                  <p:stCondLst>
                                    <p:cond delay="0"/>
                                  </p:stCondLst>
                                  <p:childTnLst>
                                    <p:set>
                                      <p:cBhvr>
                                        <p:cTn id="125" dur="1" fill="hold">
                                          <p:stCondLst>
                                            <p:cond delay="0"/>
                                          </p:stCondLst>
                                        </p:cTn>
                                        <p:tgtEl>
                                          <p:spTgt spid="103"/>
                                        </p:tgtEl>
                                        <p:attrNameLst>
                                          <p:attrName>style.visibility</p:attrName>
                                        </p:attrNameLst>
                                      </p:cBhvr>
                                      <p:to>
                                        <p:strVal val="visible"/>
                                      </p:to>
                                    </p:set>
                                    <p:animEffect transition="in" filter="randombar(horizontal)">
                                      <p:cBhvr>
                                        <p:cTn id="126" dur="500"/>
                                        <p:tgtEl>
                                          <p:spTgt spid="103"/>
                                        </p:tgtEl>
                                      </p:cBhvr>
                                    </p:animEffect>
                                  </p:childTnLst>
                                </p:cTn>
                              </p:par>
                              <p:par>
                                <p:cTn id="127" presetID="14" presetClass="entr" presetSubtype="10" fill="hold" nodeType="withEffect">
                                  <p:stCondLst>
                                    <p:cond delay="0"/>
                                  </p:stCondLst>
                                  <p:childTnLst>
                                    <p:set>
                                      <p:cBhvr>
                                        <p:cTn id="128" dur="1" fill="hold">
                                          <p:stCondLst>
                                            <p:cond delay="0"/>
                                          </p:stCondLst>
                                        </p:cTn>
                                        <p:tgtEl>
                                          <p:spTgt spid="104"/>
                                        </p:tgtEl>
                                        <p:attrNameLst>
                                          <p:attrName>style.visibility</p:attrName>
                                        </p:attrNameLst>
                                      </p:cBhvr>
                                      <p:to>
                                        <p:strVal val="visible"/>
                                      </p:to>
                                    </p:set>
                                    <p:animEffect transition="in" filter="randombar(horizontal)">
                                      <p:cBhvr>
                                        <p:cTn id="129" dur="500"/>
                                        <p:tgtEl>
                                          <p:spTgt spid="104"/>
                                        </p:tgtEl>
                                      </p:cBhvr>
                                    </p:animEffect>
                                  </p:childTnLst>
                                </p:cTn>
                              </p:par>
                              <p:par>
                                <p:cTn id="130" presetID="14" presetClass="entr" presetSubtype="10" fill="hold" grpId="0" nodeType="withEffect">
                                  <p:stCondLst>
                                    <p:cond delay="0"/>
                                  </p:stCondLst>
                                  <p:childTnLst>
                                    <p:set>
                                      <p:cBhvr>
                                        <p:cTn id="131" dur="1" fill="hold">
                                          <p:stCondLst>
                                            <p:cond delay="0"/>
                                          </p:stCondLst>
                                        </p:cTn>
                                        <p:tgtEl>
                                          <p:spTgt spid="105"/>
                                        </p:tgtEl>
                                        <p:attrNameLst>
                                          <p:attrName>style.visibility</p:attrName>
                                        </p:attrNameLst>
                                      </p:cBhvr>
                                      <p:to>
                                        <p:strVal val="visible"/>
                                      </p:to>
                                    </p:set>
                                    <p:animEffect transition="in" filter="randombar(horizontal)">
                                      <p:cBhvr>
                                        <p:cTn id="132" dur="500"/>
                                        <p:tgtEl>
                                          <p:spTgt spid="105"/>
                                        </p:tgtEl>
                                      </p:cBhvr>
                                    </p:animEffect>
                                  </p:childTnLst>
                                </p:cTn>
                              </p:par>
                              <p:par>
                                <p:cTn id="133" presetID="14" presetClass="entr" presetSubtype="10" fill="hold" nodeType="withEffect">
                                  <p:stCondLst>
                                    <p:cond delay="0"/>
                                  </p:stCondLst>
                                  <p:childTnLst>
                                    <p:set>
                                      <p:cBhvr>
                                        <p:cTn id="134" dur="1" fill="hold">
                                          <p:stCondLst>
                                            <p:cond delay="0"/>
                                          </p:stCondLst>
                                        </p:cTn>
                                        <p:tgtEl>
                                          <p:spTgt spid="106"/>
                                        </p:tgtEl>
                                        <p:attrNameLst>
                                          <p:attrName>style.visibility</p:attrName>
                                        </p:attrNameLst>
                                      </p:cBhvr>
                                      <p:to>
                                        <p:strVal val="visible"/>
                                      </p:to>
                                    </p:set>
                                    <p:animEffect transition="in" filter="randombar(horizontal)">
                                      <p:cBhvr>
                                        <p:cTn id="135" dur="500"/>
                                        <p:tgtEl>
                                          <p:spTgt spid="106"/>
                                        </p:tgtEl>
                                      </p:cBhvr>
                                    </p:animEffect>
                                  </p:childTnLst>
                                </p:cTn>
                              </p:par>
                              <p:par>
                                <p:cTn id="136" presetID="14" presetClass="entr" presetSubtype="10" fill="hold" nodeType="withEffect">
                                  <p:stCondLst>
                                    <p:cond delay="0"/>
                                  </p:stCondLst>
                                  <p:childTnLst>
                                    <p:set>
                                      <p:cBhvr>
                                        <p:cTn id="137" dur="1" fill="hold">
                                          <p:stCondLst>
                                            <p:cond delay="0"/>
                                          </p:stCondLst>
                                        </p:cTn>
                                        <p:tgtEl>
                                          <p:spTgt spid="107"/>
                                        </p:tgtEl>
                                        <p:attrNameLst>
                                          <p:attrName>style.visibility</p:attrName>
                                        </p:attrNameLst>
                                      </p:cBhvr>
                                      <p:to>
                                        <p:strVal val="visible"/>
                                      </p:to>
                                    </p:set>
                                    <p:animEffect transition="in" filter="randombar(horizontal)">
                                      <p:cBhvr>
                                        <p:cTn id="138" dur="500"/>
                                        <p:tgtEl>
                                          <p:spTgt spid="107"/>
                                        </p:tgtEl>
                                      </p:cBhvr>
                                    </p:animEffect>
                                  </p:childTnLst>
                                </p:cTn>
                              </p:par>
                              <p:par>
                                <p:cTn id="139" presetID="14" presetClass="entr" presetSubtype="10" fill="hold" nodeType="withEffect">
                                  <p:stCondLst>
                                    <p:cond delay="0"/>
                                  </p:stCondLst>
                                  <p:childTnLst>
                                    <p:set>
                                      <p:cBhvr>
                                        <p:cTn id="140" dur="1" fill="hold">
                                          <p:stCondLst>
                                            <p:cond delay="0"/>
                                          </p:stCondLst>
                                        </p:cTn>
                                        <p:tgtEl>
                                          <p:spTgt spid="108"/>
                                        </p:tgtEl>
                                        <p:attrNameLst>
                                          <p:attrName>style.visibility</p:attrName>
                                        </p:attrNameLst>
                                      </p:cBhvr>
                                      <p:to>
                                        <p:strVal val="visible"/>
                                      </p:to>
                                    </p:set>
                                    <p:animEffect transition="in" filter="randombar(horizontal)">
                                      <p:cBhvr>
                                        <p:cTn id="141" dur="500"/>
                                        <p:tgtEl>
                                          <p:spTgt spid="108"/>
                                        </p:tgtEl>
                                      </p:cBhvr>
                                    </p:animEffect>
                                  </p:childTnLst>
                                </p:cTn>
                              </p:par>
                              <p:par>
                                <p:cTn id="142" presetID="14" presetClass="entr" presetSubtype="10" fill="hold" grpId="0" nodeType="withEffect">
                                  <p:stCondLst>
                                    <p:cond delay="0"/>
                                  </p:stCondLst>
                                  <p:iterate type="lt">
                                    <p:tmPct val="0"/>
                                  </p:iterate>
                                  <p:childTnLst>
                                    <p:set>
                                      <p:cBhvr>
                                        <p:cTn id="143" dur="1" fill="hold">
                                          <p:stCondLst>
                                            <p:cond delay="0"/>
                                          </p:stCondLst>
                                        </p:cTn>
                                        <p:tgtEl>
                                          <p:spTgt spid="137"/>
                                        </p:tgtEl>
                                        <p:attrNameLst>
                                          <p:attrName>style.visibility</p:attrName>
                                        </p:attrNameLst>
                                      </p:cBhvr>
                                      <p:to>
                                        <p:strVal val="visible"/>
                                      </p:to>
                                    </p:set>
                                    <p:animEffect transition="in" filter="randombar(horizontal)">
                                      <p:cBhvr>
                                        <p:cTn id="144" dur="500"/>
                                        <p:tgtEl>
                                          <p:spTgt spid="137"/>
                                        </p:tgtEl>
                                      </p:cBhvr>
                                    </p:animEffect>
                                  </p:childTnLst>
                                </p:cTn>
                              </p:par>
                              <p:par>
                                <p:cTn id="145" presetID="14" presetClass="entr" presetSubtype="10" fill="hold" nodeType="withEffect">
                                  <p:stCondLst>
                                    <p:cond delay="0"/>
                                  </p:stCondLst>
                                  <p:childTnLst>
                                    <p:set>
                                      <p:cBhvr>
                                        <p:cTn id="146" dur="1" fill="hold">
                                          <p:stCondLst>
                                            <p:cond delay="0"/>
                                          </p:stCondLst>
                                        </p:cTn>
                                        <p:tgtEl>
                                          <p:spTgt spid="149"/>
                                        </p:tgtEl>
                                        <p:attrNameLst>
                                          <p:attrName>style.visibility</p:attrName>
                                        </p:attrNameLst>
                                      </p:cBhvr>
                                      <p:to>
                                        <p:strVal val="visible"/>
                                      </p:to>
                                    </p:set>
                                    <p:animEffect transition="in" filter="randombar(horizontal)">
                                      <p:cBhvr>
                                        <p:cTn id="147" dur="500"/>
                                        <p:tgtEl>
                                          <p:spTgt spid="149"/>
                                        </p:tgtEl>
                                      </p:cBhvr>
                                    </p:animEffect>
                                  </p:childTnLst>
                                </p:cTn>
                              </p:par>
                              <p:par>
                                <p:cTn id="148" presetID="14" presetClass="entr" presetSubtype="10" fill="hold" grpId="0" nodeType="withEffect">
                                  <p:stCondLst>
                                    <p:cond delay="0"/>
                                  </p:stCondLst>
                                  <p:childTnLst>
                                    <p:set>
                                      <p:cBhvr>
                                        <p:cTn id="149" dur="1" fill="hold">
                                          <p:stCondLst>
                                            <p:cond delay="0"/>
                                          </p:stCondLst>
                                        </p:cTn>
                                        <p:tgtEl>
                                          <p:spTgt spid="210"/>
                                        </p:tgtEl>
                                        <p:attrNameLst>
                                          <p:attrName>style.visibility</p:attrName>
                                        </p:attrNameLst>
                                      </p:cBhvr>
                                      <p:to>
                                        <p:strVal val="visible"/>
                                      </p:to>
                                    </p:set>
                                    <p:animEffect transition="in" filter="randombar(horizontal)">
                                      <p:cBhvr>
                                        <p:cTn id="150" dur="500"/>
                                        <p:tgtEl>
                                          <p:spTgt spid="210"/>
                                        </p:tgtEl>
                                      </p:cBhvr>
                                    </p:animEffect>
                                  </p:childTnLst>
                                </p:cTn>
                              </p:par>
                              <p:par>
                                <p:cTn id="151" presetID="14" presetClass="entr" presetSubtype="10" fill="hold" grpId="0" nodeType="withEffect">
                                  <p:stCondLst>
                                    <p:cond delay="0"/>
                                  </p:stCondLst>
                                  <p:iterate type="lt">
                                    <p:tmPct val="0"/>
                                  </p:iterate>
                                  <p:childTnLst>
                                    <p:set>
                                      <p:cBhvr>
                                        <p:cTn id="152" dur="1" fill="hold">
                                          <p:stCondLst>
                                            <p:cond delay="0"/>
                                          </p:stCondLst>
                                        </p:cTn>
                                        <p:tgtEl>
                                          <p:spTgt spid="212"/>
                                        </p:tgtEl>
                                        <p:attrNameLst>
                                          <p:attrName>style.visibility</p:attrName>
                                        </p:attrNameLst>
                                      </p:cBhvr>
                                      <p:to>
                                        <p:strVal val="visible"/>
                                      </p:to>
                                    </p:set>
                                    <p:animEffect transition="in" filter="randombar(horizontal)">
                                      <p:cBhvr>
                                        <p:cTn id="153" dur="500"/>
                                        <p:tgtEl>
                                          <p:spTgt spid="212"/>
                                        </p:tgtEl>
                                      </p:cBhvr>
                                    </p:animEffect>
                                  </p:childTnLst>
                                </p:cTn>
                              </p:par>
                              <p:par>
                                <p:cTn id="154" presetID="14" presetClass="entr" presetSubtype="10" fill="hold" nodeType="withEffect">
                                  <p:stCondLst>
                                    <p:cond delay="0"/>
                                  </p:stCondLst>
                                  <p:childTnLst>
                                    <p:set>
                                      <p:cBhvr>
                                        <p:cTn id="155" dur="1" fill="hold">
                                          <p:stCondLst>
                                            <p:cond delay="0"/>
                                          </p:stCondLst>
                                        </p:cTn>
                                        <p:tgtEl>
                                          <p:spTgt spid="219"/>
                                        </p:tgtEl>
                                        <p:attrNameLst>
                                          <p:attrName>style.visibility</p:attrName>
                                        </p:attrNameLst>
                                      </p:cBhvr>
                                      <p:to>
                                        <p:strVal val="visible"/>
                                      </p:to>
                                    </p:set>
                                    <p:animEffect transition="in" filter="randombar(horizontal)">
                                      <p:cBhvr>
                                        <p:cTn id="156" dur="500"/>
                                        <p:tgtEl>
                                          <p:spTgt spid="219"/>
                                        </p:tgtEl>
                                      </p:cBhvr>
                                    </p:animEffect>
                                  </p:childTnLst>
                                </p:cTn>
                              </p:par>
                              <p:par>
                                <p:cTn id="157" presetID="14" presetClass="entr" presetSubtype="10" fill="hold" nodeType="withEffect">
                                  <p:stCondLst>
                                    <p:cond delay="0"/>
                                  </p:stCondLst>
                                  <p:childTnLst>
                                    <p:set>
                                      <p:cBhvr>
                                        <p:cTn id="158" dur="1" fill="hold">
                                          <p:stCondLst>
                                            <p:cond delay="0"/>
                                          </p:stCondLst>
                                        </p:cTn>
                                        <p:tgtEl>
                                          <p:spTgt spid="223"/>
                                        </p:tgtEl>
                                        <p:attrNameLst>
                                          <p:attrName>style.visibility</p:attrName>
                                        </p:attrNameLst>
                                      </p:cBhvr>
                                      <p:to>
                                        <p:strVal val="visible"/>
                                      </p:to>
                                    </p:set>
                                    <p:animEffect transition="in" filter="randombar(horizontal)">
                                      <p:cBhvr>
                                        <p:cTn id="159" dur="500"/>
                                        <p:tgtEl>
                                          <p:spTgt spid="223"/>
                                        </p:tgtEl>
                                      </p:cBhvr>
                                    </p:animEffect>
                                  </p:childTnLst>
                                </p:cTn>
                              </p:par>
                              <p:par>
                                <p:cTn id="160" presetID="14" presetClass="entr" presetSubtype="10" fill="hold" nodeType="withEffect">
                                  <p:stCondLst>
                                    <p:cond delay="0"/>
                                  </p:stCondLst>
                                  <p:childTnLst>
                                    <p:set>
                                      <p:cBhvr>
                                        <p:cTn id="161" dur="1" fill="hold">
                                          <p:stCondLst>
                                            <p:cond delay="0"/>
                                          </p:stCondLst>
                                        </p:cTn>
                                        <p:tgtEl>
                                          <p:spTgt spid="229"/>
                                        </p:tgtEl>
                                        <p:attrNameLst>
                                          <p:attrName>style.visibility</p:attrName>
                                        </p:attrNameLst>
                                      </p:cBhvr>
                                      <p:to>
                                        <p:strVal val="visible"/>
                                      </p:to>
                                    </p:set>
                                    <p:animEffect transition="in" filter="randombar(horizontal)">
                                      <p:cBhvr>
                                        <p:cTn id="162" dur="500"/>
                                        <p:tgtEl>
                                          <p:spTgt spid="229"/>
                                        </p:tgtEl>
                                      </p:cBhvr>
                                    </p:animEffect>
                                  </p:childTnLst>
                                </p:cTn>
                              </p:par>
                              <p:par>
                                <p:cTn id="163" presetID="14" presetClass="entr" presetSubtype="10" fill="hold" grpId="0" nodeType="withEffect">
                                  <p:stCondLst>
                                    <p:cond delay="0"/>
                                  </p:stCondLst>
                                  <p:childTnLst>
                                    <p:set>
                                      <p:cBhvr>
                                        <p:cTn id="164" dur="1" fill="hold">
                                          <p:stCondLst>
                                            <p:cond delay="0"/>
                                          </p:stCondLst>
                                        </p:cTn>
                                        <p:tgtEl>
                                          <p:spTgt spid="235"/>
                                        </p:tgtEl>
                                        <p:attrNameLst>
                                          <p:attrName>style.visibility</p:attrName>
                                        </p:attrNameLst>
                                      </p:cBhvr>
                                      <p:to>
                                        <p:strVal val="visible"/>
                                      </p:to>
                                    </p:set>
                                    <p:animEffect transition="in" filter="randombar(horizontal)">
                                      <p:cBhvr>
                                        <p:cTn id="165" dur="500"/>
                                        <p:tgtEl>
                                          <p:spTgt spid="235"/>
                                        </p:tgtEl>
                                      </p:cBhvr>
                                    </p:animEffect>
                                  </p:childTnLst>
                                </p:cTn>
                              </p:par>
                              <p:par>
                                <p:cTn id="166" presetID="14" presetClass="entr" presetSubtype="10" fill="hold" grpId="0" nodeType="withEffect">
                                  <p:stCondLst>
                                    <p:cond delay="0"/>
                                  </p:stCondLst>
                                  <p:childTnLst>
                                    <p:set>
                                      <p:cBhvr>
                                        <p:cTn id="167" dur="1" fill="hold">
                                          <p:stCondLst>
                                            <p:cond delay="0"/>
                                          </p:stCondLst>
                                        </p:cTn>
                                        <p:tgtEl>
                                          <p:spTgt spid="3"/>
                                        </p:tgtEl>
                                        <p:attrNameLst>
                                          <p:attrName>style.visibility</p:attrName>
                                        </p:attrNameLst>
                                      </p:cBhvr>
                                      <p:to>
                                        <p:strVal val="visible"/>
                                      </p:to>
                                    </p:set>
                                    <p:animEffect transition="in" filter="randombar(horizontal)">
                                      <p:cBhvr>
                                        <p:cTn id="168" dur="500"/>
                                        <p:tgtEl>
                                          <p:spTgt spid="3"/>
                                        </p:tgtEl>
                                      </p:cBhvr>
                                    </p:animEffect>
                                  </p:childTnLst>
                                </p:cTn>
                              </p:par>
                            </p:childTnLst>
                          </p:cTn>
                        </p:par>
                      </p:childTnLst>
                    </p:cTn>
                  </p:par>
                  <p:par>
                    <p:cTn id="169" fill="hold">
                      <p:stCondLst>
                        <p:cond delay="indefinite"/>
                      </p:stCondLst>
                      <p:childTnLst>
                        <p:par>
                          <p:cTn id="170" fill="hold">
                            <p:stCondLst>
                              <p:cond delay="0"/>
                            </p:stCondLst>
                            <p:childTnLst>
                              <p:par>
                                <p:cTn id="171" presetID="8" presetClass="emph" presetSubtype="0" fill="hold" grpId="1" nodeType="clickEffect">
                                  <p:stCondLst>
                                    <p:cond delay="0"/>
                                  </p:stCondLst>
                                  <p:childTnLst>
                                    <p:animRot by="21600000">
                                      <p:cBhvr>
                                        <p:cTn id="172" dur="2000" fill="hold"/>
                                        <p:tgtEl>
                                          <p:spTgt spid="94"/>
                                        </p:tgtEl>
                                        <p:attrNameLst>
                                          <p:attrName>r</p:attrName>
                                        </p:attrNameLst>
                                      </p:cBhvr>
                                    </p:animRot>
                                  </p:childTnLst>
                                </p:cTn>
                              </p:par>
                              <p:par>
                                <p:cTn id="173" presetID="24" presetClass="emph" presetSubtype="0" fill="hold" grpId="1" nodeType="withEffect">
                                  <p:stCondLst>
                                    <p:cond delay="0"/>
                                  </p:stCondLst>
                                  <p:childTnLst>
                                    <p:animClr clrSpc="hsl" dir="cw">
                                      <p:cBhvr override="childStyle">
                                        <p:cTn id="174" dur="500" fill="hold"/>
                                        <p:tgtEl>
                                          <p:spTgt spid="105"/>
                                        </p:tgtEl>
                                        <p:attrNameLst>
                                          <p:attrName>style.color</p:attrName>
                                        </p:attrNameLst>
                                      </p:cBhvr>
                                      <p:by>
                                        <p:hsl h="0" s="-12549" l="-25098"/>
                                      </p:by>
                                    </p:animClr>
                                    <p:animClr clrSpc="hsl" dir="cw">
                                      <p:cBhvr>
                                        <p:cTn id="175" dur="500" fill="hold"/>
                                        <p:tgtEl>
                                          <p:spTgt spid="105"/>
                                        </p:tgtEl>
                                        <p:attrNameLst>
                                          <p:attrName>fillcolor</p:attrName>
                                        </p:attrNameLst>
                                      </p:cBhvr>
                                      <p:by>
                                        <p:hsl h="0" s="-12549" l="-25098"/>
                                      </p:by>
                                    </p:animClr>
                                    <p:animClr clrSpc="hsl" dir="cw">
                                      <p:cBhvr>
                                        <p:cTn id="176" dur="500" fill="hold"/>
                                        <p:tgtEl>
                                          <p:spTgt spid="105"/>
                                        </p:tgtEl>
                                        <p:attrNameLst>
                                          <p:attrName>stroke.color</p:attrName>
                                        </p:attrNameLst>
                                      </p:cBhvr>
                                      <p:by>
                                        <p:hsl h="0" s="-12549" l="-25098"/>
                                      </p:by>
                                    </p:animClr>
                                    <p:set>
                                      <p:cBhvr>
                                        <p:cTn id="177" dur="500" fill="hold"/>
                                        <p:tgtEl>
                                          <p:spTgt spid="105"/>
                                        </p:tgtEl>
                                        <p:attrNameLst>
                                          <p:attrName>fill.type</p:attrName>
                                        </p:attrNameLst>
                                      </p:cBhvr>
                                      <p:to>
                                        <p:strVal val="solid"/>
                                      </p:to>
                                    </p:set>
                                  </p:childTnLst>
                                </p:cTn>
                              </p:par>
                            </p:childTnLst>
                          </p:cTn>
                        </p:par>
                      </p:childTnLst>
                    </p:cTn>
                  </p:par>
                  <p:par>
                    <p:cTn id="178" fill="hold">
                      <p:stCondLst>
                        <p:cond delay="indefinite"/>
                      </p:stCondLst>
                      <p:childTnLst>
                        <p:par>
                          <p:cTn id="179" fill="hold">
                            <p:stCondLst>
                              <p:cond delay="0"/>
                            </p:stCondLst>
                            <p:childTnLst>
                              <p:par>
                                <p:cTn id="180" presetID="30" presetClass="emph" presetSubtype="0" fill="hold" grpId="2" nodeType="clickEffect">
                                  <p:stCondLst>
                                    <p:cond delay="0"/>
                                  </p:stCondLst>
                                  <p:childTnLst>
                                    <p:animClr clrSpc="hsl" dir="cw">
                                      <p:cBhvr override="childStyle">
                                        <p:cTn id="181" dur="500" fill="hold"/>
                                        <p:tgtEl>
                                          <p:spTgt spid="105"/>
                                        </p:tgtEl>
                                        <p:attrNameLst>
                                          <p:attrName>style.color</p:attrName>
                                        </p:attrNameLst>
                                      </p:cBhvr>
                                      <p:by>
                                        <p:hsl h="0" s="12549" l="25098"/>
                                      </p:by>
                                    </p:animClr>
                                    <p:animClr clrSpc="hsl" dir="cw">
                                      <p:cBhvr>
                                        <p:cTn id="182" dur="500" fill="hold"/>
                                        <p:tgtEl>
                                          <p:spTgt spid="105"/>
                                        </p:tgtEl>
                                        <p:attrNameLst>
                                          <p:attrName>fillcolor</p:attrName>
                                        </p:attrNameLst>
                                      </p:cBhvr>
                                      <p:by>
                                        <p:hsl h="0" s="12549" l="25098"/>
                                      </p:by>
                                    </p:animClr>
                                    <p:animClr clrSpc="hsl" dir="cw">
                                      <p:cBhvr>
                                        <p:cTn id="183" dur="500" fill="hold"/>
                                        <p:tgtEl>
                                          <p:spTgt spid="105"/>
                                        </p:tgtEl>
                                        <p:attrNameLst>
                                          <p:attrName>stroke.color</p:attrName>
                                        </p:attrNameLst>
                                      </p:cBhvr>
                                      <p:by>
                                        <p:hsl h="0" s="12549" l="25098"/>
                                      </p:by>
                                    </p:animClr>
                                    <p:set>
                                      <p:cBhvr>
                                        <p:cTn id="184" dur="500" fill="hold"/>
                                        <p:tgtEl>
                                          <p:spTgt spid="105"/>
                                        </p:tgtEl>
                                        <p:attrNameLst>
                                          <p:attrName>fill.type</p:attrName>
                                        </p:attrNameLst>
                                      </p:cBhvr>
                                      <p:to>
                                        <p:strVal val="solid"/>
                                      </p:to>
                                    </p:set>
                                  </p:childTnLst>
                                </p:cTn>
                              </p:par>
                              <p:par>
                                <p:cTn id="185" presetID="34" presetClass="emph" presetSubtype="0" fill="hold" grpId="1" nodeType="withEffect">
                                  <p:stCondLst>
                                    <p:cond delay="0"/>
                                  </p:stCondLst>
                                  <p:iterate type="lt">
                                    <p:tmPct val="10000"/>
                                  </p:iterate>
                                  <p:childTnLst>
                                    <p:animMotion origin="layout" path="M 0.0 0.0 L 0.0 -0.07213" pathEditMode="relative" ptsTypes="">
                                      <p:cBhvr>
                                        <p:cTn id="186" dur="250" accel="50000" decel="50000" autoRev="1" fill="hold">
                                          <p:stCondLst>
                                            <p:cond delay="0"/>
                                          </p:stCondLst>
                                        </p:cTn>
                                        <p:tgtEl>
                                          <p:spTgt spid="212"/>
                                        </p:tgtEl>
                                        <p:attrNameLst>
                                          <p:attrName>ppt_x</p:attrName>
                                          <p:attrName>ppt_y</p:attrName>
                                        </p:attrNameLst>
                                      </p:cBhvr>
                                    </p:animMotion>
                                    <p:animRot by="1500000">
                                      <p:cBhvr>
                                        <p:cTn id="187" dur="125" fill="hold">
                                          <p:stCondLst>
                                            <p:cond delay="0"/>
                                          </p:stCondLst>
                                        </p:cTn>
                                        <p:tgtEl>
                                          <p:spTgt spid="212"/>
                                        </p:tgtEl>
                                        <p:attrNameLst>
                                          <p:attrName>r</p:attrName>
                                        </p:attrNameLst>
                                      </p:cBhvr>
                                    </p:animRot>
                                    <p:animRot by="-1500000">
                                      <p:cBhvr>
                                        <p:cTn id="188" dur="125" fill="hold">
                                          <p:stCondLst>
                                            <p:cond delay="125"/>
                                          </p:stCondLst>
                                        </p:cTn>
                                        <p:tgtEl>
                                          <p:spTgt spid="212"/>
                                        </p:tgtEl>
                                        <p:attrNameLst>
                                          <p:attrName>r</p:attrName>
                                        </p:attrNameLst>
                                      </p:cBhvr>
                                    </p:animRot>
                                    <p:animRot by="-1500000">
                                      <p:cBhvr>
                                        <p:cTn id="189" dur="125" fill="hold">
                                          <p:stCondLst>
                                            <p:cond delay="250"/>
                                          </p:stCondLst>
                                        </p:cTn>
                                        <p:tgtEl>
                                          <p:spTgt spid="212"/>
                                        </p:tgtEl>
                                        <p:attrNameLst>
                                          <p:attrName>r</p:attrName>
                                        </p:attrNameLst>
                                      </p:cBhvr>
                                    </p:animRot>
                                    <p:animRot by="1500000">
                                      <p:cBhvr>
                                        <p:cTn id="190" dur="125" fill="hold">
                                          <p:stCondLst>
                                            <p:cond delay="375"/>
                                          </p:stCondLst>
                                        </p:cTn>
                                        <p:tgtEl>
                                          <p:spTgt spid="212"/>
                                        </p:tgtEl>
                                        <p:attrNameLst>
                                          <p:attrName>r</p:attrName>
                                        </p:attrNameLst>
                                      </p:cBhvr>
                                    </p:animRot>
                                  </p:childTnLst>
                                </p:cTn>
                              </p:par>
                            </p:childTnLst>
                          </p:cTn>
                        </p:par>
                      </p:childTnLst>
                    </p:cTn>
                  </p:par>
                  <p:par>
                    <p:cTn id="191" fill="hold">
                      <p:stCondLst>
                        <p:cond delay="indefinite"/>
                      </p:stCondLst>
                      <p:childTnLst>
                        <p:par>
                          <p:cTn id="192" fill="hold">
                            <p:stCondLst>
                              <p:cond delay="0"/>
                            </p:stCondLst>
                            <p:childTnLst>
                              <p:par>
                                <p:cTn id="193" presetID="24" presetClass="emph" presetSubtype="0" fill="hold" grpId="2" nodeType="clickEffect">
                                  <p:stCondLst>
                                    <p:cond delay="0"/>
                                  </p:stCondLst>
                                  <p:childTnLst>
                                    <p:animClr clrSpc="hsl" dir="cw">
                                      <p:cBhvr override="childStyle">
                                        <p:cTn id="194" dur="500" fill="hold"/>
                                        <p:tgtEl>
                                          <p:spTgt spid="101"/>
                                        </p:tgtEl>
                                        <p:attrNameLst>
                                          <p:attrName>style.color</p:attrName>
                                        </p:attrNameLst>
                                      </p:cBhvr>
                                      <p:by>
                                        <p:hsl h="0" s="-12549" l="-25098"/>
                                      </p:by>
                                    </p:animClr>
                                    <p:animClr clrSpc="hsl" dir="cw">
                                      <p:cBhvr>
                                        <p:cTn id="195" dur="500" fill="hold"/>
                                        <p:tgtEl>
                                          <p:spTgt spid="101"/>
                                        </p:tgtEl>
                                        <p:attrNameLst>
                                          <p:attrName>fillcolor</p:attrName>
                                        </p:attrNameLst>
                                      </p:cBhvr>
                                      <p:by>
                                        <p:hsl h="0" s="-12549" l="-25098"/>
                                      </p:by>
                                    </p:animClr>
                                    <p:animClr clrSpc="hsl" dir="cw">
                                      <p:cBhvr>
                                        <p:cTn id="196" dur="500" fill="hold"/>
                                        <p:tgtEl>
                                          <p:spTgt spid="101"/>
                                        </p:tgtEl>
                                        <p:attrNameLst>
                                          <p:attrName>stroke.color</p:attrName>
                                        </p:attrNameLst>
                                      </p:cBhvr>
                                      <p:by>
                                        <p:hsl h="0" s="-12549" l="-25098"/>
                                      </p:by>
                                    </p:animClr>
                                    <p:set>
                                      <p:cBhvr>
                                        <p:cTn id="197" dur="500" fill="hold"/>
                                        <p:tgtEl>
                                          <p:spTgt spid="101"/>
                                        </p:tgtEl>
                                        <p:attrNameLst>
                                          <p:attrName>fill.type</p:attrName>
                                        </p:attrNameLst>
                                      </p:cBhvr>
                                      <p:to>
                                        <p:strVal val="solid"/>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grpId="0" nodeType="clickEffect">
                                  <p:stCondLst>
                                    <p:cond delay="0"/>
                                  </p:stCondLst>
                                  <p:childTnLst>
                                    <p:set>
                                      <p:cBhvr>
                                        <p:cTn id="201" dur="1" fill="hold">
                                          <p:stCondLst>
                                            <p:cond delay="0"/>
                                          </p:stCondLst>
                                        </p:cTn>
                                        <p:tgtEl>
                                          <p:spTgt spid="83"/>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grpId="0" nodeType="clickEffect">
                                  <p:stCondLst>
                                    <p:cond delay="0"/>
                                  </p:stCondLst>
                                  <p:childTnLst>
                                    <p:set>
                                      <p:cBhvr>
                                        <p:cTn id="205" dur="1" fill="hold">
                                          <p:stCondLst>
                                            <p:cond delay="0"/>
                                          </p:stCondLst>
                                        </p:cTn>
                                        <p:tgtEl>
                                          <p:spTgt spid="84"/>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30" presetClass="emph" presetSubtype="0" fill="hold" grpId="3" nodeType="clickEffect">
                                  <p:stCondLst>
                                    <p:cond delay="0"/>
                                  </p:stCondLst>
                                  <p:childTnLst>
                                    <p:animClr clrSpc="hsl" dir="cw">
                                      <p:cBhvr override="childStyle">
                                        <p:cTn id="209" dur="500" fill="hold"/>
                                        <p:tgtEl>
                                          <p:spTgt spid="101"/>
                                        </p:tgtEl>
                                        <p:attrNameLst>
                                          <p:attrName>style.color</p:attrName>
                                        </p:attrNameLst>
                                      </p:cBhvr>
                                      <p:by>
                                        <p:hsl h="0" s="12549" l="25098"/>
                                      </p:by>
                                    </p:animClr>
                                    <p:animClr clrSpc="hsl" dir="cw">
                                      <p:cBhvr>
                                        <p:cTn id="210" dur="500" fill="hold"/>
                                        <p:tgtEl>
                                          <p:spTgt spid="101"/>
                                        </p:tgtEl>
                                        <p:attrNameLst>
                                          <p:attrName>fillcolor</p:attrName>
                                        </p:attrNameLst>
                                      </p:cBhvr>
                                      <p:by>
                                        <p:hsl h="0" s="12549" l="25098"/>
                                      </p:by>
                                    </p:animClr>
                                    <p:animClr clrSpc="hsl" dir="cw">
                                      <p:cBhvr>
                                        <p:cTn id="211" dur="500" fill="hold"/>
                                        <p:tgtEl>
                                          <p:spTgt spid="101"/>
                                        </p:tgtEl>
                                        <p:attrNameLst>
                                          <p:attrName>stroke.color</p:attrName>
                                        </p:attrNameLst>
                                      </p:cBhvr>
                                      <p:by>
                                        <p:hsl h="0" s="12549" l="25098"/>
                                      </p:by>
                                    </p:animClr>
                                    <p:set>
                                      <p:cBhvr>
                                        <p:cTn id="212" dur="500" fill="hold"/>
                                        <p:tgtEl>
                                          <p:spTgt spid="101"/>
                                        </p:tgtEl>
                                        <p:attrNameLst>
                                          <p:attrName>fill.type</p:attrName>
                                        </p:attrNameLst>
                                      </p:cBhvr>
                                      <p:to>
                                        <p:strVal val="solid"/>
                                      </p:to>
                                    </p:set>
                                  </p:childTnLst>
                                </p:cTn>
                              </p:par>
                            </p:childTnLst>
                          </p:cTn>
                        </p:par>
                        <p:par>
                          <p:cTn id="213" fill="hold">
                            <p:stCondLst>
                              <p:cond delay="500"/>
                            </p:stCondLst>
                            <p:childTnLst>
                              <p:par>
                                <p:cTn id="214" presetID="24" presetClass="emph" presetSubtype="0" fill="hold" grpId="1" nodeType="afterEffect">
                                  <p:stCondLst>
                                    <p:cond delay="0"/>
                                  </p:stCondLst>
                                  <p:childTnLst>
                                    <p:animClr clrSpc="hsl" dir="cw">
                                      <p:cBhvr override="childStyle">
                                        <p:cTn id="215" dur="500" fill="hold"/>
                                        <p:tgtEl>
                                          <p:spTgt spid="102"/>
                                        </p:tgtEl>
                                        <p:attrNameLst>
                                          <p:attrName>style.color</p:attrName>
                                        </p:attrNameLst>
                                      </p:cBhvr>
                                      <p:by>
                                        <p:hsl h="0" s="-12549" l="-25098"/>
                                      </p:by>
                                    </p:animClr>
                                    <p:animClr clrSpc="hsl" dir="cw">
                                      <p:cBhvr>
                                        <p:cTn id="216" dur="500" fill="hold"/>
                                        <p:tgtEl>
                                          <p:spTgt spid="102"/>
                                        </p:tgtEl>
                                        <p:attrNameLst>
                                          <p:attrName>fillcolor</p:attrName>
                                        </p:attrNameLst>
                                      </p:cBhvr>
                                      <p:by>
                                        <p:hsl h="0" s="-12549" l="-25098"/>
                                      </p:by>
                                    </p:animClr>
                                    <p:animClr clrSpc="hsl" dir="cw">
                                      <p:cBhvr>
                                        <p:cTn id="217" dur="500" fill="hold"/>
                                        <p:tgtEl>
                                          <p:spTgt spid="102"/>
                                        </p:tgtEl>
                                        <p:attrNameLst>
                                          <p:attrName>stroke.color</p:attrName>
                                        </p:attrNameLst>
                                      </p:cBhvr>
                                      <p:by>
                                        <p:hsl h="0" s="-12549" l="-25098"/>
                                      </p:by>
                                    </p:animClr>
                                    <p:set>
                                      <p:cBhvr>
                                        <p:cTn id="218" dur="500" fill="hold"/>
                                        <p:tgtEl>
                                          <p:spTgt spid="102"/>
                                        </p:tgtEl>
                                        <p:attrNameLst>
                                          <p:attrName>fill.type</p:attrName>
                                        </p:attrNameLst>
                                      </p:cBhvr>
                                      <p:to>
                                        <p:strVal val="solid"/>
                                      </p:to>
                                    </p:set>
                                  </p:childTnLst>
                                </p:cTn>
                              </p:par>
                            </p:childTnLst>
                          </p:cTn>
                        </p:par>
                      </p:childTnLst>
                    </p:cTn>
                  </p:par>
                  <p:par>
                    <p:cTn id="219" fill="hold">
                      <p:stCondLst>
                        <p:cond delay="indefinite"/>
                      </p:stCondLst>
                      <p:childTnLst>
                        <p:par>
                          <p:cTn id="220" fill="hold">
                            <p:stCondLst>
                              <p:cond delay="0"/>
                            </p:stCondLst>
                            <p:childTnLst>
                              <p:par>
                                <p:cTn id="221" presetID="34" presetClass="emph" presetSubtype="0" fill="hold" grpId="1" nodeType="clickEffect">
                                  <p:stCondLst>
                                    <p:cond delay="0"/>
                                  </p:stCondLst>
                                  <p:iterate type="lt">
                                    <p:tmPct val="10000"/>
                                  </p:iterate>
                                  <p:childTnLst>
                                    <p:animMotion origin="layout" path="M 0.0 0.0 L 0.0 -0.07213" pathEditMode="relative" ptsTypes="">
                                      <p:cBhvr>
                                        <p:cTn id="222" dur="250" accel="50000" decel="50000" autoRev="1" fill="hold">
                                          <p:stCondLst>
                                            <p:cond delay="0"/>
                                          </p:stCondLst>
                                        </p:cTn>
                                        <p:tgtEl>
                                          <p:spTgt spid="137"/>
                                        </p:tgtEl>
                                        <p:attrNameLst>
                                          <p:attrName>ppt_x</p:attrName>
                                          <p:attrName>ppt_y</p:attrName>
                                        </p:attrNameLst>
                                      </p:cBhvr>
                                    </p:animMotion>
                                    <p:animRot by="1500000">
                                      <p:cBhvr>
                                        <p:cTn id="223" dur="125" fill="hold">
                                          <p:stCondLst>
                                            <p:cond delay="0"/>
                                          </p:stCondLst>
                                        </p:cTn>
                                        <p:tgtEl>
                                          <p:spTgt spid="137"/>
                                        </p:tgtEl>
                                        <p:attrNameLst>
                                          <p:attrName>r</p:attrName>
                                        </p:attrNameLst>
                                      </p:cBhvr>
                                    </p:animRot>
                                    <p:animRot by="-1500000">
                                      <p:cBhvr>
                                        <p:cTn id="224" dur="125" fill="hold">
                                          <p:stCondLst>
                                            <p:cond delay="125"/>
                                          </p:stCondLst>
                                        </p:cTn>
                                        <p:tgtEl>
                                          <p:spTgt spid="137"/>
                                        </p:tgtEl>
                                        <p:attrNameLst>
                                          <p:attrName>r</p:attrName>
                                        </p:attrNameLst>
                                      </p:cBhvr>
                                    </p:animRot>
                                    <p:animRot by="-1500000">
                                      <p:cBhvr>
                                        <p:cTn id="225" dur="125" fill="hold">
                                          <p:stCondLst>
                                            <p:cond delay="250"/>
                                          </p:stCondLst>
                                        </p:cTn>
                                        <p:tgtEl>
                                          <p:spTgt spid="137"/>
                                        </p:tgtEl>
                                        <p:attrNameLst>
                                          <p:attrName>r</p:attrName>
                                        </p:attrNameLst>
                                      </p:cBhvr>
                                    </p:animRot>
                                    <p:animRot by="1500000">
                                      <p:cBhvr>
                                        <p:cTn id="226" dur="125" fill="hold">
                                          <p:stCondLst>
                                            <p:cond delay="375"/>
                                          </p:stCondLst>
                                        </p:cTn>
                                        <p:tgtEl>
                                          <p:spTgt spid="13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56" grpId="0"/>
      <p:bldP spid="57" grpId="0"/>
      <p:bldP spid="168" grpId="0" animBg="1"/>
      <p:bldP spid="209" grpId="0"/>
      <p:bldP spid="87" grpId="0" animBg="1"/>
      <p:bldP spid="89" grpId="0" animBg="1"/>
      <p:bldP spid="90" grpId="0" animBg="1"/>
      <p:bldP spid="91" grpId="0" animBg="1"/>
      <p:bldP spid="92" grpId="0" animBg="1"/>
      <p:bldP spid="93" grpId="0" animBg="1"/>
      <p:bldP spid="94" grpId="0" animBg="1"/>
      <p:bldP spid="94" grpId="1" animBg="1"/>
      <p:bldP spid="95" grpId="0" animBg="1"/>
      <p:bldP spid="98" grpId="0" animBg="1"/>
      <p:bldP spid="101" grpId="0" animBg="1"/>
      <p:bldP spid="101" grpId="2" animBg="1"/>
      <p:bldP spid="101" grpId="3" animBg="1"/>
      <p:bldP spid="102" grpId="0" animBg="1"/>
      <p:bldP spid="102" grpId="1" animBg="1"/>
      <p:bldP spid="105" grpId="0" animBg="1"/>
      <p:bldP spid="105" grpId="1" animBg="1"/>
      <p:bldP spid="105" grpId="2" animBg="1"/>
      <p:bldP spid="137" grpId="0" animBg="1"/>
      <p:bldP spid="137" grpId="1" animBg="1"/>
      <p:bldP spid="210" grpId="0"/>
      <p:bldP spid="212" grpId="0" animBg="1"/>
      <p:bldP spid="212" grpId="1" animBg="1"/>
      <p:bldP spid="235" grpId="0"/>
      <p:bldP spid="77" grpId="0" animBg="1"/>
      <p:bldP spid="79" grpId="0" animBg="1"/>
      <p:bldP spid="80" grpId="0" animBg="1"/>
      <p:bldP spid="81" grpId="0" animBg="1"/>
      <p:bldP spid="82" grpId="0" animBg="1"/>
      <p:bldP spid="3" grpId="0"/>
      <p:bldP spid="83" grpId="0" animBg="1"/>
      <p:bldP spid="8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OFFISYNC_CONTAIN_GUIDS" val="TRUE"/>
</p:tagLst>
</file>

<file path=ppt/tags/tag10.xml><?xml version="1.0" encoding="utf-8"?>
<p:tagLst xmlns:a="http://schemas.openxmlformats.org/drawingml/2006/main" xmlns:r="http://schemas.openxmlformats.org/officeDocument/2006/relationships" xmlns:p="http://schemas.openxmlformats.org/presentationml/2006/main">
  <p:tag name="OFFISYNC_SLIDE_GUID" val="0df1060e-f3bc-4416-8d14-e06a60564e12"/>
</p:tagLst>
</file>

<file path=ppt/tags/tag11.xml><?xml version="1.0" encoding="utf-8"?>
<p:tagLst xmlns:a="http://schemas.openxmlformats.org/drawingml/2006/main" xmlns:r="http://schemas.openxmlformats.org/officeDocument/2006/relationships" xmlns:p="http://schemas.openxmlformats.org/presentationml/2006/main">
  <p:tag name="OFFISYNC_SLIDE_GUID" val="c5850f97-867f-45df-ac78-0018ce7313b8"/>
</p:tagLst>
</file>

<file path=ppt/tags/tag12.xml><?xml version="1.0" encoding="utf-8"?>
<p:tagLst xmlns:a="http://schemas.openxmlformats.org/drawingml/2006/main" xmlns:r="http://schemas.openxmlformats.org/officeDocument/2006/relationships" xmlns:p="http://schemas.openxmlformats.org/presentationml/2006/main">
  <p:tag name="OFFISYNC_SLIDE_GUID" val="9243549f-1af7-4073-b384-c52209c7e5c1"/>
</p:tagLst>
</file>

<file path=ppt/tags/tag13.xml><?xml version="1.0" encoding="utf-8"?>
<p:tagLst xmlns:a="http://schemas.openxmlformats.org/drawingml/2006/main" xmlns:r="http://schemas.openxmlformats.org/officeDocument/2006/relationships" xmlns:p="http://schemas.openxmlformats.org/presentationml/2006/main">
  <p:tag name="OFFISYNC_SLIDE_GUID" val="27efcaed-dd4a-404e-b441-5fd273323681"/>
</p:tagLst>
</file>

<file path=ppt/tags/tag14.xml><?xml version="1.0" encoding="utf-8"?>
<p:tagLst xmlns:a="http://schemas.openxmlformats.org/drawingml/2006/main" xmlns:r="http://schemas.openxmlformats.org/officeDocument/2006/relationships" xmlns:p="http://schemas.openxmlformats.org/presentationml/2006/main">
  <p:tag name="OFFISYNC_SLIDE_GUID" val="636c4508-307a-423b-99e1-f9a4ba1d0d2a"/>
</p:tagLst>
</file>

<file path=ppt/tags/tag2.xml><?xml version="1.0" encoding="utf-8"?>
<p:tagLst xmlns:a="http://schemas.openxmlformats.org/drawingml/2006/main" xmlns:r="http://schemas.openxmlformats.org/officeDocument/2006/relationships" xmlns:p="http://schemas.openxmlformats.org/presentationml/2006/main">
  <p:tag name="OFFISYNC_SLIDE_GUID" val="d4a6a106-cc30-4485-9a5d-7a8a4c88b784"/>
</p:tagLst>
</file>

<file path=ppt/tags/tag3.xml><?xml version="1.0" encoding="utf-8"?>
<p:tagLst xmlns:a="http://schemas.openxmlformats.org/drawingml/2006/main" xmlns:r="http://schemas.openxmlformats.org/officeDocument/2006/relationships" xmlns:p="http://schemas.openxmlformats.org/presentationml/2006/main">
  <p:tag name="OFFISYNC_SLIDE_GUID" val="00c67a29-2015-49a3-93ed-d7fa3c62cab9"/>
</p:tagLst>
</file>

<file path=ppt/tags/tag4.xml><?xml version="1.0" encoding="utf-8"?>
<p:tagLst xmlns:a="http://schemas.openxmlformats.org/drawingml/2006/main" xmlns:r="http://schemas.openxmlformats.org/officeDocument/2006/relationships" xmlns:p="http://schemas.openxmlformats.org/presentationml/2006/main">
  <p:tag name="OFFISYNC_SLIDE_GUID" val="f6212a1d-a6bf-4713-84b8-754d3b514c9f"/>
</p:tagLst>
</file>

<file path=ppt/tags/tag5.xml><?xml version="1.0" encoding="utf-8"?>
<p:tagLst xmlns:a="http://schemas.openxmlformats.org/drawingml/2006/main" xmlns:r="http://schemas.openxmlformats.org/officeDocument/2006/relationships" xmlns:p="http://schemas.openxmlformats.org/presentationml/2006/main">
  <p:tag name="OFFISYNC_SLIDE_GUID" val="77fcdc1f-3b10-424c-b481-0ffa86cea8b7"/>
</p:tagLst>
</file>

<file path=ppt/tags/tag6.xml><?xml version="1.0" encoding="utf-8"?>
<p:tagLst xmlns:a="http://schemas.openxmlformats.org/drawingml/2006/main" xmlns:r="http://schemas.openxmlformats.org/officeDocument/2006/relationships" xmlns:p="http://schemas.openxmlformats.org/presentationml/2006/main">
  <p:tag name="OFFISYNC_SLIDE_GUID" val="b9032cba-a7c1-4a67-a54e-5ebfc425e0ef"/>
</p:tagLst>
</file>

<file path=ppt/tags/tag7.xml><?xml version="1.0" encoding="utf-8"?>
<p:tagLst xmlns:a="http://schemas.openxmlformats.org/drawingml/2006/main" xmlns:r="http://schemas.openxmlformats.org/officeDocument/2006/relationships" xmlns:p="http://schemas.openxmlformats.org/presentationml/2006/main">
  <p:tag name="OFFISYNC_SLIDE_GUID" val="9c6dff0c-a11f-4dca-be87-ac40da1aaf08"/>
</p:tagLst>
</file>

<file path=ppt/tags/tag8.xml><?xml version="1.0" encoding="utf-8"?>
<p:tagLst xmlns:a="http://schemas.openxmlformats.org/drawingml/2006/main" xmlns:r="http://schemas.openxmlformats.org/officeDocument/2006/relationships" xmlns:p="http://schemas.openxmlformats.org/presentationml/2006/main">
  <p:tag name="OFFISYNC_SLIDE_GUID" val="19eb54f0-198c-437e-9454-a527f0bea383"/>
</p:tagLst>
</file>

<file path=ppt/tags/tag9.xml><?xml version="1.0" encoding="utf-8"?>
<p:tagLst xmlns:a="http://schemas.openxmlformats.org/drawingml/2006/main" xmlns:r="http://schemas.openxmlformats.org/officeDocument/2006/relationships" xmlns:p="http://schemas.openxmlformats.org/presentationml/2006/main">
  <p:tag name="OFFISYNC_SLIDE_GUID" val="beca7380-217f-4ebe-8343-a7c2977225cf"/>
</p:tagLst>
</file>

<file path=ppt/theme/theme1.xml><?xml version="1.0" encoding="utf-8"?>
<a:theme xmlns:a="http://schemas.openxmlformats.org/drawingml/2006/main" name="Theme1">
  <a:themeElements>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fontScheme name="Intel">
      <a:majorFont>
        <a:latin typeface="Neo Sans Intel Light"/>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extLst>
    <a:ext uri="{05A4C25C-085E-4340-85A3-A5531E510DB2}">
      <thm15:themeFamily xmlns:thm15="http://schemas.microsoft.com/office/thememl/2012/main" name="Theme1" id="{CB97F32F-B4DB-4D5F-AC15-32D5F44D9A7B}" vid="{64E4F2AD-3D68-4B8A-A9DB-C33E04A285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14301</TotalTime>
  <Words>556</Words>
  <Application>Microsoft Office PowerPoint</Application>
  <PresentationFormat>Widescreen</PresentationFormat>
  <Paragraphs>278</Paragraphs>
  <Slides>13</Slides>
  <Notes>13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Arial</vt:lpstr>
      <vt:lpstr>Calibri</vt:lpstr>
      <vt:lpstr>Intel Clear</vt:lpstr>
      <vt:lpstr>Intel Clear Light</vt:lpstr>
      <vt:lpstr>Lucida Grande</vt:lpstr>
      <vt:lpstr>Neo Sans Intel</vt:lpstr>
      <vt:lpstr>Neo Sans Intel Light</vt:lpstr>
      <vt:lpstr>Neo Sans Intel Medium</vt:lpstr>
      <vt:lpstr>Source Code Pro</vt:lpstr>
      <vt:lpstr>Times New Roman</vt:lpstr>
      <vt:lpstr>Verdana</vt:lpstr>
      <vt:lpstr>Wingdings</vt:lpstr>
      <vt:lpstr>Theme1</vt:lpstr>
      <vt:lpstr>Accelerating the Path to the Guest</vt:lpstr>
      <vt:lpstr>Legal Disclaimers</vt:lpstr>
      <vt:lpstr>Agenda</vt:lpstr>
      <vt:lpstr>Network Function Virtualization (NFV)</vt:lpstr>
      <vt:lpstr>Legacy virtio-net</vt:lpstr>
      <vt:lpstr>Intel® Data Plane Development Kit and ivshmem</vt:lpstr>
      <vt:lpstr>PowerPoint Presentation</vt:lpstr>
      <vt:lpstr>Intel® DPDK rings and ivshmem Characteristics</vt:lpstr>
      <vt:lpstr>VhostNet</vt:lpstr>
      <vt:lpstr>us-vhost Characteristics</vt:lpstr>
      <vt:lpstr>Use Case Comparison</vt:lpstr>
      <vt:lpstr>Summary</vt:lpstr>
      <vt:lpstr>Q &amp; A</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Tahhan, Maryam</dc:creator>
  <cp:lastModifiedBy>Traynor, Kevin</cp:lastModifiedBy>
  <cp:revision>601</cp:revision>
  <cp:lastPrinted>2014-11-14T15:25:14Z</cp:lastPrinted>
  <dcterms:created xsi:type="dcterms:W3CDTF">2014-10-18T11:17:10Z</dcterms:created>
  <dcterms:modified xsi:type="dcterms:W3CDTF">2014-11-18T07:14:55Z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d001a694-7c66-4352-b53b-895ffdce369f</vt:lpwstr>
  </property>
  <property fmtid="{D5CDD505-2E9C-101B-9397-08002B2CF9AE}" pid="3" name="Offisync_ProviderInitializationData">
    <vt:lpwstr>https://soco.intel.com/</vt:lpwstr>
  </property>
  <property fmtid="{D5CDD505-2E9C-101B-9397-08002B2CF9AE}" pid="4" name="Offisync_UpdateToken">
    <vt:lpwstr>63</vt:lpwstr>
  </property>
  <property fmtid="{D5CDD505-2E9C-101B-9397-08002B2CF9AE}" pid="5" name="Jive_PrevVersionNumber">
    <vt:lpwstr>62</vt:lpwstr>
  </property>
  <property fmtid="{D5CDD505-2E9C-101B-9397-08002B2CF9AE}" pid="6" name="Jive_LatestUserAccountName">
    <vt:lpwstr>mtahhan</vt:lpwstr>
  </property>
  <property fmtid="{D5CDD505-2E9C-101B-9397-08002B2CF9AE}" pid="7" name="Jive_LatestFileFullName">
    <vt:lpwstr>9ce643a9adc92fb944a392392a1f7ce4</vt:lpwstr>
  </property>
  <property fmtid="{D5CDD505-2E9C-101B-9397-08002B2CF9AE}" pid="8" name="Jive_ModifiedButNotPublished">
    <vt:lpwstr>True</vt:lpwstr>
  </property>
  <property fmtid="{D5CDD505-2E9C-101B-9397-08002B2CF9AE}" pid="9" name="Offisync_UniqueId">
    <vt:lpwstr>1001889</vt:lpwstr>
  </property>
  <property fmtid="{D5CDD505-2E9C-101B-9397-08002B2CF9AE}" pid="10" name="Jive_VersionGuid_v2.5">
    <vt:lpwstr>f83c4286771b41f3ba76713d0f0952dd</vt:lpwstr>
  </property>
  <property fmtid="{D5CDD505-2E9C-101B-9397-08002B2CF9AE}" pid="11" name="Jive_VersionGuid">
    <vt:lpwstr>294fff4a7a8c4cb0a0292fa669436a82</vt:lpwstr>
  </property>
</Properties>
</file>