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media/image00.pn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y="3179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2F7BBF"/>
              </a:buClr>
              <a:buSzPct val="100000"/>
              <a:buFont typeface="Open Sans"/>
              <a:buNone/>
              <a:defRPr sz="3200">
                <a:solidFill>
                  <a:srgbClr val="2F7B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4036975" x="458400"/>
            <a:ext cy="667499" cx="82332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  <p:pic>
        <p:nvPicPr>
          <p:cNvPr id="10" name="Shape 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506700" x="457200"/>
            <a:ext cy="543850" cx="297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">
    <p:bg>
      <p:bgPr>
        <a:solidFill>
          <a:srgbClr val="C9C9C9"/>
        </a:solidFill>
      </p:bgPr>
    </p:bg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y="3179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2F7BBF"/>
              </a:buClr>
              <a:buSzPct val="100000"/>
              <a:buFont typeface="Open Sans"/>
              <a:buNone/>
              <a:defRPr sz="3200">
                <a:solidFill>
                  <a:srgbClr val="2F7B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y="4036975" x="458400"/>
            <a:ext cy="667499" cx="82332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None/>
              <a:defRPr sz="180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content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705150" x="457200"/>
            <a:ext cy="220674" cx="1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content (two column)"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y="1200150" x="457200"/>
            <a:ext cy="33492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y="1200150" x="4692275"/>
            <a:ext cy="33492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2" name="Shape 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705150" x="457200"/>
            <a:ext cy="220674" cx="1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705150" x="457200"/>
            <a:ext cy="220674" cx="1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7" name="Shape 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y="4705150" x="457200"/>
            <a:ext cy="220674" cx="12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rgbClr val="2F7BBF"/>
              </a:buClr>
              <a:buSzPct val="100000"/>
              <a:buFont typeface="Open Sans"/>
              <a:buNone/>
              <a:defRPr sz="2900">
                <a:solidFill>
                  <a:srgbClr val="2F7B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rgbClr val="424242"/>
              </a:buClr>
              <a:buSzPct val="100000"/>
              <a:buFont typeface="Open Sans"/>
              <a:defRPr sz="30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rtl="0">
              <a:spcBef>
                <a:spcPts val="480"/>
              </a:spcBef>
              <a:buClr>
                <a:srgbClr val="424242"/>
              </a:buClr>
              <a:buSzPct val="100000"/>
              <a:buFont typeface="Open Sans"/>
              <a:defRPr sz="24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rtl="0">
              <a:spcBef>
                <a:spcPts val="480"/>
              </a:spcBef>
              <a:buClr>
                <a:srgbClr val="424242"/>
              </a:buClr>
              <a:buSzPct val="100000"/>
              <a:buFont typeface="Open Sans"/>
              <a:defRPr sz="24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rtl="0">
              <a:spcBef>
                <a:spcPts val="360"/>
              </a:spcBef>
              <a:buClr>
                <a:srgbClr val="424242"/>
              </a:buClr>
              <a:buSzPct val="100000"/>
              <a:buFont typeface="Open Sans"/>
              <a:defRPr sz="1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rtl="0">
              <a:spcBef>
                <a:spcPts val="360"/>
              </a:spcBef>
              <a:buClr>
                <a:srgbClr val="424242"/>
              </a:buClr>
              <a:buSzPct val="100000"/>
              <a:buFont typeface="Open Sans"/>
              <a:defRPr sz="1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rtl="0">
              <a:spcBef>
                <a:spcPts val="360"/>
              </a:spcBef>
              <a:buClr>
                <a:srgbClr val="424242"/>
              </a:buClr>
              <a:buSzPct val="100000"/>
              <a:buFont typeface="Open Sans"/>
              <a:defRPr sz="1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rtl="0">
              <a:spcBef>
                <a:spcPts val="360"/>
              </a:spcBef>
              <a:buClr>
                <a:srgbClr val="424242"/>
              </a:buClr>
              <a:buSzPct val="100000"/>
              <a:buFont typeface="Open Sans"/>
              <a:defRPr sz="1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rtl="0">
              <a:spcBef>
                <a:spcPts val="360"/>
              </a:spcBef>
              <a:buClr>
                <a:srgbClr val="424242"/>
              </a:buClr>
              <a:buSzPct val="100000"/>
              <a:buFont typeface="Open Sans"/>
              <a:defRPr sz="1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rtl="0">
              <a:spcBef>
                <a:spcPts val="360"/>
              </a:spcBef>
              <a:buClr>
                <a:srgbClr val="424242"/>
              </a:buClr>
              <a:buSzPct val="100000"/>
              <a:buFont typeface="Open Sans"/>
              <a:defRPr sz="1800">
                <a:solidFill>
                  <a:srgbClr val="42424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15793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DNS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2436775" x="458400"/>
            <a:ext cy="908699" cx="823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Olafur </a:t>
            </a:r>
            <a:r>
              <a:rPr lang="en">
                <a:solidFill>
                  <a:schemeClr val="dk1"/>
                </a:solidFill>
              </a:rPr>
              <a:t>Gudmundsson - Engineering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Elenitsa Staykova - Marketing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1: Data consistency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CloudFlare does not move all of your data to the edges. </a:t>
            </a:r>
            <a:br>
              <a:rPr sz="2000" lang="en"/>
            </a:br>
            <a:r>
              <a:rPr sz="2000" lang="en"/>
              <a:t>We only cache what is requested in each location. This means less data is moved out from your servers.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CloudFlare DNS is the fastest in the world. Hot data is answered really fast, and warm data (on average) is served faster than your servers can answer.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2: Dynamic changes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Do I need to update CloudFlare if I make changes?</a:t>
            </a:r>
          </a:p>
          <a:p>
            <a:pPr rtl="0" lvl="1" indent="-355600" marL="9144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Only when you add/remove/change addresses of your servers. We learn all other changes on the fly.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If my servers go down, what happens?</a:t>
            </a:r>
          </a:p>
          <a:p>
            <a:pPr lvl="1" indent="-355600" marL="9144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Virtual DNS will try to fetch data from your servers, but if none of your servers are available, it will lock-down the data it has in cache until servers become available again.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 3: How much traffic reaches my servers?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CloudFlare server will fetch data once every 30 seconds from your servers.</a:t>
            </a:r>
          </a:p>
          <a:p>
            <a:pPr rtl="0" lvl="0" indent="-355600" marL="457200"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Thus the ‘warmth’ of your data is important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Hot data: CloudFlare will serve most of the queries from cache.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Warm data: CloudFlare will frequently serve from cache.</a:t>
            </a:r>
          </a:p>
          <a:p>
            <a:pPr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Cold data: Most queries will be sent to your servers.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y="3179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should I use it?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y="4036975" x="458400"/>
            <a:ext cy="667499" cx="823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DNS attacks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1200150" x="457200"/>
            <a:ext cy="3349200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We absorb attacks and prevent attack traffic from hitting your servers. CloudFlare mitigates 8 billion threats per day</a:t>
            </a:r>
          </a:p>
          <a:p>
            <a:pPr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Our many data centers help absorb attacks and distribute traffic evenly, keeping your site fast during an attack.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4926224"/>
            <a:ext cy="3133850" cx="365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Cost savings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200150" x="457200"/>
            <a:ext cy="3358500" cx="374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175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Arial"/>
              <a:buChar char="●"/>
            </a:pPr>
            <a:r>
              <a:rPr sz="1400" lang="en"/>
              <a:t>You do not need to: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1400" lang="en"/>
              <a:t>Build out your infrastructure </a:t>
            </a:r>
            <a:br>
              <a:rPr sz="1400" lang="en"/>
            </a:br>
            <a:r>
              <a:rPr sz="1400" lang="en"/>
              <a:t>to handle the worst case. </a:t>
            </a:r>
            <a:br>
              <a:rPr sz="1400" lang="en"/>
            </a:br>
            <a:r>
              <a:rPr sz="1400" lang="en"/>
              <a:t>We smooth the spikes.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1400" lang="en"/>
              <a:t>Operate geographically distributed data centers on anycast or deployments</a:t>
            </a:r>
          </a:p>
          <a:p>
            <a:pPr algn="l" rtl="0" lvl="1" marR="0" indent="-317500" marL="9144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1400" lang="en"/>
              <a:t>Worry about where to place DNS zones, our systems “learn” on the fly where data is needed.</a:t>
            </a:r>
          </a:p>
          <a:p>
            <a:pPr algn="l" rtl="0" lvl="0" marR="0" indent="-31750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Arial"/>
              <a:buChar char="●"/>
            </a:pPr>
            <a:r>
              <a:rPr sz="1400" lang="en"/>
              <a:t>You pay less for bandwidth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03975" x="4475825"/>
            <a:ext cy="2285225" cx="42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Planned Extensions	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More statistics: We will be adding more API’s and reports so that you can see what is being asked for and from where.</a:t>
            </a:r>
          </a:p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Better caching: We want to “shorten” the distance from your servers to the edges.</a:t>
            </a:r>
          </a:p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More tuning: i.e. how long we cache data, what traffic we are forwarding.</a:t>
            </a:r>
          </a:p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DNSSEC: We support DNSSEC signed zones. We plan to add the ability to sign your zones on the fly like we do for the zones we host.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/>
        </p:nvSpPr>
        <p:spPr>
          <a:xfrm>
            <a:off y="206375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2500" lang="en">
                <a:solidFill>
                  <a:srgbClr val="2767B5"/>
                </a:solidFill>
                <a:latin typeface="Open Sans"/>
                <a:ea typeface="Open Sans"/>
                <a:cs typeface="Open Sans"/>
                <a:sym typeface="Open Sans"/>
              </a:rPr>
              <a:t>CloudFlare runs a global Anycast network</a:t>
            </a:r>
            <a:br>
              <a:rPr sz="2500" lang="en">
                <a:solidFill>
                  <a:srgbClr val="2767B5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31 data centers, 2 Tbps of capacity, and constantly expanding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63774" x="566425"/>
            <a:ext cy="3394700" cx="801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/>
        </p:nvSpPr>
        <p:spPr>
          <a:xfrm>
            <a:off y="206375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lnSpc>
                <a:spcPct val="120000"/>
              </a:lnSpc>
              <a:spcBef>
                <a:spcPts val="0"/>
              </a:spcBef>
              <a:buNone/>
            </a:pPr>
            <a:r>
              <a:rPr sz="2500" lang="en">
                <a:solidFill>
                  <a:srgbClr val="2767B5"/>
                </a:solidFill>
                <a:latin typeface="Open Sans"/>
                <a:ea typeface="Open Sans"/>
                <a:cs typeface="Open Sans"/>
                <a:sym typeface="Open Sans"/>
              </a:rPr>
              <a:t>We help you address the challenges of the internet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6175" x="680712"/>
            <a:ext cy="3380350" cx="778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What is Virtual DNS?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How does it work?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Why should I use it?</a:t>
            </a:r>
          </a:p>
          <a:p>
            <a:pPr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How do I get it?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3179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Virtual DNS?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4036975" x="458400"/>
            <a:ext cy="667499" cx="823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Regular authoritative DNS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Your name servers are used by everyone on the internet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Global distribution is limited</a:t>
            </a:r>
          </a:p>
          <a:p>
            <a:pPr rtl="0"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Your staff needs to protect and care for servers</a:t>
            </a:r>
          </a:p>
          <a:p>
            <a:pPr lvl="0" indent="-3556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If your servers share links with other services, DoS attacks can bring your whole site down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DNS service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2925075" x="457200"/>
            <a:ext cy="1557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CloudFlare DNS servers are advertised on the network =&gt; we get all traffic including DoS</a:t>
            </a:r>
          </a:p>
          <a:p>
            <a:pPr rtl="0"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CloudFlare servers fetch your DNS data from “hidden” addresses and reuse it</a:t>
            </a:r>
          </a:p>
          <a:p>
            <a:pPr lvl="0" indent="-330200" marL="457200">
              <a:lnSpc>
                <a:spcPct val="150000"/>
              </a:lnSpc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1600" lang="en"/>
              <a:t>Instant geographical distribution and IPv6 without any effort from your staff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2962" x="1905762"/>
            <a:ext cy="1609975" cx="53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31795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y="4036975" x="458400"/>
            <a:ext cy="667499" cx="8233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DNS answers terminology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200150" x="457200"/>
            <a:ext cy="3358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Not all DNS answers are as as popular as others 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Hot: Many queries per second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Warm: Few queries per minute 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Cold:  Fewer queries </a:t>
            </a:r>
          </a:p>
          <a:p>
            <a:pPr rtl="0" lvl="0" indent="-355600" marL="457200">
              <a:spcBef>
                <a:spcPts val="0"/>
              </a:spcBef>
              <a:buClr>
                <a:srgbClr val="424242"/>
              </a:buClr>
              <a:buSzPct val="100000"/>
              <a:buFont typeface="Arial"/>
              <a:buChar char="●"/>
            </a:pPr>
            <a:r>
              <a:rPr sz="2000" lang="en"/>
              <a:t>Geographical consumption of answers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Global: from all corners of the world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Continental:  clustered in a part of the world</a:t>
            </a:r>
          </a:p>
          <a:p>
            <a:pPr rtl="0" lvl="1" indent="-355600" marL="914400">
              <a:spcBef>
                <a:spcPts val="0"/>
              </a:spcBef>
              <a:buClr>
                <a:srgbClr val="424242"/>
              </a:buClr>
              <a:buSzPct val="100000"/>
              <a:buFont typeface="Courier New"/>
              <a:buChar char="o"/>
            </a:pPr>
            <a:r>
              <a:rPr sz="2000" lang="en"/>
              <a:t>Local: only one country or small part of a country like a city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Flare (white)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