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3" r:id="rId4"/>
    <p:sldId id="257" r:id="rId5"/>
    <p:sldId id="259" r:id="rId6"/>
    <p:sldId id="260" r:id="rId7"/>
    <p:sldId id="261" r:id="rId8"/>
    <p:sldId id="262" r:id="rId9"/>
    <p:sldId id="269" r:id="rId10"/>
    <p:sldId id="258" r:id="rId11"/>
    <p:sldId id="268" r:id="rId12"/>
    <p:sldId id="264" r:id="rId13"/>
    <p:sldId id="265" r:id="rId14"/>
    <p:sldId id="267" r:id="rId15"/>
    <p:sldId id="266" r:id="rId16"/>
  </p:sldIdLst>
  <p:sldSz cx="10826750" cy="8120063" type="B4ISO"/>
  <p:notesSz cx="6858000" cy="9144000"/>
  <p:defaultTextStyle>
    <a:defPPr>
      <a:defRPr lang="en-US"/>
    </a:defPPr>
    <a:lvl1pPr marL="0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204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407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612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4817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020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224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8430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29633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10" y="-84"/>
      </p:cViewPr>
      <p:guideLst>
        <p:guide orient="horz" pos="2558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11" y="2522486"/>
            <a:ext cx="9202739" cy="17405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014" y="4601371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4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9397" y="325180"/>
            <a:ext cx="2436019" cy="6928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41" y="325180"/>
            <a:ext cx="7127610" cy="69283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41" y="5217896"/>
            <a:ext cx="9202739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41" y="3441632"/>
            <a:ext cx="9202739" cy="177626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20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4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4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0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2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84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296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41" y="1894684"/>
            <a:ext cx="4781815" cy="535886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3601" y="1894684"/>
            <a:ext cx="4781815" cy="535886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45" y="1817620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204" indent="0">
              <a:buNone/>
              <a:defRPr sz="2400" b="1"/>
            </a:lvl2pPr>
            <a:lvl3pPr marL="1082407" indent="0">
              <a:buNone/>
              <a:defRPr sz="2100" b="1"/>
            </a:lvl3pPr>
            <a:lvl4pPr marL="1623612" indent="0">
              <a:buNone/>
              <a:defRPr sz="1900" b="1"/>
            </a:lvl4pPr>
            <a:lvl5pPr marL="2164817" indent="0">
              <a:buNone/>
              <a:defRPr sz="1900" b="1"/>
            </a:lvl5pPr>
            <a:lvl6pPr marL="2706020" indent="0">
              <a:buNone/>
              <a:defRPr sz="1900" b="1"/>
            </a:lvl6pPr>
            <a:lvl7pPr marL="3247224" indent="0">
              <a:buNone/>
              <a:defRPr sz="1900" b="1"/>
            </a:lvl7pPr>
            <a:lvl8pPr marL="3788430" indent="0">
              <a:buNone/>
              <a:defRPr sz="1900" b="1"/>
            </a:lvl8pPr>
            <a:lvl9pPr marL="432963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45" y="2575115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843" y="1817620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204" indent="0">
              <a:buNone/>
              <a:defRPr sz="2400" b="1"/>
            </a:lvl2pPr>
            <a:lvl3pPr marL="1082407" indent="0">
              <a:buNone/>
              <a:defRPr sz="2100" b="1"/>
            </a:lvl3pPr>
            <a:lvl4pPr marL="1623612" indent="0">
              <a:buNone/>
              <a:defRPr sz="1900" b="1"/>
            </a:lvl4pPr>
            <a:lvl5pPr marL="2164817" indent="0">
              <a:buNone/>
              <a:defRPr sz="1900" b="1"/>
            </a:lvl5pPr>
            <a:lvl6pPr marL="2706020" indent="0">
              <a:buNone/>
              <a:defRPr sz="1900" b="1"/>
            </a:lvl6pPr>
            <a:lvl7pPr marL="3247224" indent="0">
              <a:buNone/>
              <a:defRPr sz="1900" b="1"/>
            </a:lvl7pPr>
            <a:lvl8pPr marL="3788430" indent="0">
              <a:buNone/>
              <a:defRPr sz="1900" b="1"/>
            </a:lvl8pPr>
            <a:lvl9pPr marL="432963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843" y="2575115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42" y="323302"/>
            <a:ext cx="3561927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962" y="323303"/>
            <a:ext cx="6052455" cy="6930249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42" y="1699202"/>
            <a:ext cx="3561927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204" indent="0">
              <a:buNone/>
              <a:defRPr sz="1400"/>
            </a:lvl2pPr>
            <a:lvl3pPr marL="1082407" indent="0">
              <a:buNone/>
              <a:defRPr sz="1300"/>
            </a:lvl3pPr>
            <a:lvl4pPr marL="1623612" indent="0">
              <a:buNone/>
              <a:defRPr sz="1100"/>
            </a:lvl4pPr>
            <a:lvl5pPr marL="2164817" indent="0">
              <a:buNone/>
              <a:defRPr sz="1100"/>
            </a:lvl5pPr>
            <a:lvl6pPr marL="2706020" indent="0">
              <a:buNone/>
              <a:defRPr sz="1100"/>
            </a:lvl6pPr>
            <a:lvl7pPr marL="3247224" indent="0">
              <a:buNone/>
              <a:defRPr sz="1100"/>
            </a:lvl7pPr>
            <a:lvl8pPr marL="3788430" indent="0">
              <a:buNone/>
              <a:defRPr sz="1100"/>
            </a:lvl8pPr>
            <a:lvl9pPr marL="432963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119" y="5684046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2119" y="725544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204" indent="0">
              <a:buNone/>
              <a:defRPr sz="3400"/>
            </a:lvl2pPr>
            <a:lvl3pPr marL="1082407" indent="0">
              <a:buNone/>
              <a:defRPr sz="2800"/>
            </a:lvl3pPr>
            <a:lvl4pPr marL="1623612" indent="0">
              <a:buNone/>
              <a:defRPr sz="2400"/>
            </a:lvl4pPr>
            <a:lvl5pPr marL="2164817" indent="0">
              <a:buNone/>
              <a:defRPr sz="2400"/>
            </a:lvl5pPr>
            <a:lvl6pPr marL="2706020" indent="0">
              <a:buNone/>
              <a:defRPr sz="2400"/>
            </a:lvl6pPr>
            <a:lvl7pPr marL="3247224" indent="0">
              <a:buNone/>
              <a:defRPr sz="2400"/>
            </a:lvl7pPr>
            <a:lvl8pPr marL="3788430" indent="0">
              <a:buNone/>
              <a:defRPr sz="2400"/>
            </a:lvl8pPr>
            <a:lvl9pPr marL="4329633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2119" y="6355082"/>
            <a:ext cx="6496050" cy="952981"/>
          </a:xfrm>
        </p:spPr>
        <p:txBody>
          <a:bodyPr/>
          <a:lstStyle>
            <a:lvl1pPr marL="0" indent="0">
              <a:buNone/>
              <a:defRPr sz="1700"/>
            </a:lvl1pPr>
            <a:lvl2pPr marL="541204" indent="0">
              <a:buNone/>
              <a:defRPr sz="1400"/>
            </a:lvl2pPr>
            <a:lvl3pPr marL="1082407" indent="0">
              <a:buNone/>
              <a:defRPr sz="1300"/>
            </a:lvl3pPr>
            <a:lvl4pPr marL="1623612" indent="0">
              <a:buNone/>
              <a:defRPr sz="1100"/>
            </a:lvl4pPr>
            <a:lvl5pPr marL="2164817" indent="0">
              <a:buNone/>
              <a:defRPr sz="1100"/>
            </a:lvl5pPr>
            <a:lvl6pPr marL="2706020" indent="0">
              <a:buNone/>
              <a:defRPr sz="1100"/>
            </a:lvl6pPr>
            <a:lvl7pPr marL="3247224" indent="0">
              <a:buNone/>
              <a:defRPr sz="1100"/>
            </a:lvl7pPr>
            <a:lvl8pPr marL="3788430" indent="0">
              <a:buNone/>
              <a:defRPr sz="1100"/>
            </a:lvl8pPr>
            <a:lvl9pPr marL="432963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339" y="325179"/>
            <a:ext cx="9744075" cy="1353344"/>
          </a:xfrm>
          <a:prstGeom prst="rect">
            <a:avLst/>
          </a:prstGeom>
        </p:spPr>
        <p:txBody>
          <a:bodyPr vert="horz" lIns="108241" tIns="54121" rIns="108241" bIns="541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9" y="1894684"/>
            <a:ext cx="9744075" cy="5358866"/>
          </a:xfrm>
          <a:prstGeom prst="rect">
            <a:avLst/>
          </a:prstGeom>
        </p:spPr>
        <p:txBody>
          <a:bodyPr vert="horz" lIns="108241" tIns="54121" rIns="108241" bIns="541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337" y="7526100"/>
            <a:ext cx="2526242" cy="432318"/>
          </a:xfrm>
          <a:prstGeom prst="rect">
            <a:avLst/>
          </a:prstGeom>
        </p:spPr>
        <p:txBody>
          <a:bodyPr vert="horz" lIns="108241" tIns="54121" rIns="108241" bIns="5412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599D-768E-44CA-A8D1-1C0E1B22EB0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9141" y="7526100"/>
            <a:ext cx="3428471" cy="432318"/>
          </a:xfrm>
          <a:prstGeom prst="rect">
            <a:avLst/>
          </a:prstGeom>
        </p:spPr>
        <p:txBody>
          <a:bodyPr vert="horz" lIns="108241" tIns="54121" rIns="108241" bIns="5412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9174" y="7526100"/>
            <a:ext cx="2526242" cy="432318"/>
          </a:xfrm>
          <a:prstGeom prst="rect">
            <a:avLst/>
          </a:prstGeom>
        </p:spPr>
        <p:txBody>
          <a:bodyPr vert="horz" lIns="108241" tIns="54121" rIns="108241" bIns="5412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407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03" indent="-405903" algn="l" defTabSz="1082407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457" indent="-338253" algn="l" defTabSz="1082407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010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216" indent="-270601" algn="l" defTabSz="108240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420" indent="-270601" algn="l" defTabSz="108240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6622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7827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030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0235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204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407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12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4817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020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224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8430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633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2993231"/>
            <a:ext cx="9744075" cy="1353344"/>
          </a:xfrm>
        </p:spPr>
        <p:txBody>
          <a:bodyPr/>
          <a:lstStyle/>
          <a:p>
            <a:r>
              <a:rPr lang="en-US" dirty="0" smtClean="0"/>
              <a:t>Development View – Smart Tamky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7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250031"/>
            <a:ext cx="9744075" cy="13533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Smart Tamky Services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8902" y="3913034"/>
            <a:ext cx="2075127" cy="950853"/>
            <a:chOff x="6513569" y="1167961"/>
            <a:chExt cx="2075127" cy="909752"/>
          </a:xfrm>
        </p:grpSpPr>
        <p:sp>
          <p:nvSpPr>
            <p:cNvPr id="4" name="Rounded Rectangle 3"/>
            <p:cNvSpPr/>
            <p:nvPr/>
          </p:nvSpPr>
          <p:spPr>
            <a:xfrm>
              <a:off x="6513569" y="1167961"/>
              <a:ext cx="2075127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46227" y="1427350"/>
              <a:ext cx="2024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KPI Microservice 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62201" y="3895246"/>
            <a:ext cx="2075127" cy="968641"/>
            <a:chOff x="6546227" y="2137377"/>
            <a:chExt cx="2075127" cy="860948"/>
          </a:xfrm>
        </p:grpSpPr>
        <p:sp>
          <p:nvSpPr>
            <p:cNvPr id="6" name="Rounded Rectangle 5"/>
            <p:cNvSpPr/>
            <p:nvPr/>
          </p:nvSpPr>
          <p:spPr>
            <a:xfrm>
              <a:off x="6546227" y="2137377"/>
              <a:ext cx="2075127" cy="860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8885" y="2241873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Population Microservice 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31839" y="3954136"/>
            <a:ext cx="2122323" cy="909752"/>
            <a:chOff x="6610493" y="5772430"/>
            <a:chExt cx="2122323" cy="909752"/>
          </a:xfrm>
        </p:grpSpPr>
        <p:sp>
          <p:nvSpPr>
            <p:cNvPr id="8" name="Rounded Rectangle 7"/>
            <p:cNvSpPr/>
            <p:nvPr/>
          </p:nvSpPr>
          <p:spPr>
            <a:xfrm>
              <a:off x="6610493" y="5772430"/>
              <a:ext cx="2122323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7921" y="5876920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Geospatial Microservice 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11766" y="3895247"/>
            <a:ext cx="2480239" cy="909752"/>
            <a:chOff x="6515837" y="6774847"/>
            <a:chExt cx="2480239" cy="909752"/>
          </a:xfrm>
        </p:grpSpPr>
        <p:sp>
          <p:nvSpPr>
            <p:cNvPr id="12" name="Rounded Rectangle 11"/>
            <p:cNvSpPr/>
            <p:nvPr/>
          </p:nvSpPr>
          <p:spPr>
            <a:xfrm>
              <a:off x="6698869" y="6774847"/>
              <a:ext cx="2172043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5837" y="6879337"/>
              <a:ext cx="24802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Citizen Engagement Microservice 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253014" y="2106175"/>
            <a:ext cx="2075127" cy="124610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62201" y="2219575"/>
            <a:ext cx="20248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Monitoring </a:t>
            </a:r>
          </a:p>
          <a:p>
            <a:pPr algn="ctr"/>
            <a:r>
              <a:rPr lang="en-US" dirty="0" smtClean="0"/>
              <a:t>UI-Microservice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34896" y="2106175"/>
            <a:ext cx="2075127" cy="1246106"/>
            <a:chOff x="4072698" y="3955971"/>
            <a:chExt cx="2075127" cy="909752"/>
          </a:xfrm>
        </p:grpSpPr>
        <p:sp>
          <p:nvSpPr>
            <p:cNvPr id="17" name="Rounded Rectangle 16"/>
            <p:cNvSpPr/>
            <p:nvPr/>
          </p:nvSpPr>
          <p:spPr>
            <a:xfrm>
              <a:off x="4072698" y="3955971"/>
              <a:ext cx="2075127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97813" y="4041515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Citizen Public </a:t>
              </a:r>
            </a:p>
            <a:p>
              <a:pPr algn="ctr"/>
              <a:r>
                <a:rPr lang="en-US" dirty="0" smtClean="0"/>
                <a:t>UI-Microservice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4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Smart Tamky project has two main type of users respective to into two UI microservices:</a:t>
            </a:r>
          </a:p>
          <a:p>
            <a:pPr lvl="2" algn="just"/>
            <a:r>
              <a:rPr lang="en-US" dirty="0" smtClean="0"/>
              <a:t>Policy monitoring  UI microservice</a:t>
            </a:r>
          </a:p>
          <a:p>
            <a:pPr lvl="2" algn="just"/>
            <a:r>
              <a:rPr lang="en-US" dirty="0" smtClean="0"/>
              <a:t>Citizen engagement UI microservice</a:t>
            </a:r>
          </a:p>
          <a:p>
            <a:pPr lvl="1" algn="just"/>
            <a:r>
              <a:rPr lang="en-US" dirty="0" smtClean="0"/>
              <a:t>These are microservices using typical client tech stack used designed to run in browser. In implementation view, we use Angular + Typescript to get the job done. 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5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 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97831"/>
            <a:ext cx="5638800" cy="4953000"/>
          </a:xfrm>
        </p:spPr>
        <p:txBody>
          <a:bodyPr>
            <a:normAutofit/>
          </a:bodyPr>
          <a:lstStyle/>
          <a:p>
            <a:pPr marL="541204" lvl="1" indent="0" algn="just">
              <a:buNone/>
            </a:pPr>
            <a:r>
              <a:rPr lang="en-US" dirty="0" smtClean="0"/>
              <a:t>It is used to store and provide the definitions and the calculation/aggregation of Key Performance Indicators in a smart city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75" y="1697831"/>
            <a:ext cx="38862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9675" y="2389076"/>
            <a:ext cx="3505200" cy="312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289675" y="5584031"/>
            <a:ext cx="3505200" cy="1752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KPI Records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3697" y="5605799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PostgreSQL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480175" y="2655438"/>
            <a:ext cx="3124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 API/ 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907" y="3330353"/>
            <a:ext cx="3124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0175" y="4011050"/>
            <a:ext cx="3124200" cy="100216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KPI model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907" y="5081109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Business logic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94236" y="745745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</a:t>
            </a:r>
            <a:r>
              <a:rPr lang="en-US" sz="2400" b="1" dirty="0" smtClean="0"/>
              <a:t>KPI Microservice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289675" y="1763147"/>
            <a:ext cx="3505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API/ Swagger-</a:t>
            </a:r>
            <a:r>
              <a:rPr lang="en-US" dirty="0" err="1" smtClean="0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8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9" y="1697831"/>
            <a:ext cx="4872036" cy="5990456"/>
          </a:xfrm>
        </p:spPr>
        <p:txBody>
          <a:bodyPr/>
          <a:lstStyle/>
          <a:p>
            <a:pPr marL="541204" lvl="1" indent="0" algn="just">
              <a:buNone/>
            </a:pPr>
            <a:r>
              <a:rPr lang="en-US" dirty="0" smtClean="0"/>
              <a:t>This microservice is used to provide population statistics in a smart city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75" y="1697831"/>
            <a:ext cx="38862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9675" y="2389076"/>
            <a:ext cx="3505200" cy="312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289675" y="5584031"/>
            <a:ext cx="3505200" cy="1752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Population Records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6975" y="5584608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Oracle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480175" y="2655438"/>
            <a:ext cx="3124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 API/ 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907" y="3330353"/>
            <a:ext cx="3124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0175" y="4011050"/>
            <a:ext cx="3124200" cy="100216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Population model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907" y="5081109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Business logic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9175" y="7457455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</a:t>
            </a:r>
            <a:r>
              <a:rPr lang="en-US" sz="2400" b="1" dirty="0" smtClean="0"/>
              <a:t>Population Microservice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289675" y="1763147"/>
            <a:ext cx="3505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API/ Swagger-</a:t>
            </a:r>
            <a:r>
              <a:rPr lang="en-US" dirty="0" err="1" smtClean="0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3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 engagement microservice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1339" y="1697831"/>
            <a:ext cx="4872036" cy="5990456"/>
          </a:xfrm>
        </p:spPr>
        <p:txBody>
          <a:bodyPr/>
          <a:lstStyle/>
          <a:p>
            <a:pPr marL="541204" lvl="1" indent="0" algn="just">
              <a:buNone/>
            </a:pPr>
            <a:r>
              <a:rPr lang="en-US" dirty="0" smtClean="0"/>
              <a:t>This microservice provide means to get citizen involved into Smart Tamky  System. A Citizen with a Registered account will able to read information published and comment on concerned articles.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7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Services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1339" y="1697831"/>
            <a:ext cx="4872036" cy="5990456"/>
          </a:xfrm>
        </p:spPr>
        <p:txBody>
          <a:bodyPr/>
          <a:lstStyle/>
          <a:p>
            <a:pPr marL="541204" lvl="1" indent="0" algn="just">
              <a:buNone/>
            </a:pPr>
            <a:r>
              <a:rPr lang="en-US" dirty="0" smtClean="0"/>
              <a:t>These services provide map/location capabilities for all microservices of Smart Tamky. It stores all spatial data collected from Smart Tamky system and provides to consumer with variety of OGC formats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4375" y="1697831"/>
            <a:ext cx="47244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9175" y="3145630"/>
            <a:ext cx="4191000" cy="236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099175" y="5584031"/>
            <a:ext cx="4191000" cy="1752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Spatial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6975" y="5584608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Oracle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477907" y="3330353"/>
            <a:ext cx="3431268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Geo 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0175" y="4011050"/>
            <a:ext cx="3429000" cy="100216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Geo Spatial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907" y="5081109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Business logic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69503" y="7457455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</a:t>
            </a:r>
            <a:r>
              <a:rPr lang="en-US" sz="2400" b="1" dirty="0" smtClean="0"/>
              <a:t>Geospatial Services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099175" y="1800907"/>
            <a:ext cx="1257300" cy="1153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WMS/WMTS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66025" y="1800907"/>
            <a:ext cx="1257300" cy="1153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WFS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32875" y="1800907"/>
            <a:ext cx="1257300" cy="1153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WPS/WCS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9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6876" y="3276521"/>
            <a:ext cx="1127785" cy="1082673"/>
            <a:chOff x="533400" y="2667000"/>
            <a:chExt cx="952500" cy="914400"/>
          </a:xfrm>
        </p:grpSpPr>
        <p:sp>
          <p:nvSpPr>
            <p:cNvPr id="4" name="Oval 3"/>
            <p:cNvSpPr/>
            <p:nvPr/>
          </p:nvSpPr>
          <p:spPr>
            <a:xfrm>
              <a:off x="533400" y="2667000"/>
              <a:ext cx="952500" cy="914400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4626" y="2933700"/>
              <a:ext cx="762001" cy="441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Client/ Browser</a:t>
              </a:r>
              <a:endParaRPr lang="en-US" sz="1400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8448659" y="1871376"/>
            <a:ext cx="2378091" cy="2109987"/>
            <a:chOff x="570556" y="118914"/>
            <a:chExt cx="2378091" cy="2109987"/>
          </a:xfrm>
        </p:grpSpPr>
        <p:sp>
          <p:nvSpPr>
            <p:cNvPr id="21" name="TextBox 20"/>
            <p:cNvSpPr txBox="1"/>
            <p:nvPr/>
          </p:nvSpPr>
          <p:spPr>
            <a:xfrm>
              <a:off x="570556" y="754734"/>
              <a:ext cx="2378091" cy="434674"/>
            </a:xfrm>
            <a:prstGeom prst="rect">
              <a:avLst/>
            </a:prstGeom>
            <a:noFill/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dirty="0" smtClean="0"/>
                <a:t>     Log and Trace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10392" y="118914"/>
              <a:ext cx="1793179" cy="2109987"/>
              <a:chOff x="2218887" y="122957"/>
              <a:chExt cx="1514474" cy="178204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218887" y="122957"/>
                <a:ext cx="1514474" cy="1782042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36201" y="1089312"/>
                <a:ext cx="1314029" cy="2989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ELK stack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3997" y="190496"/>
                <a:ext cx="600075" cy="485775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2336201" y="1425525"/>
                <a:ext cx="1314032" cy="2989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Sleuth/ Zipkin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527468" y="5989843"/>
            <a:ext cx="2024895" cy="2044375"/>
            <a:chOff x="2451376" y="155845"/>
            <a:chExt cx="1710175" cy="1629643"/>
          </a:xfrm>
        </p:grpSpPr>
        <p:sp>
          <p:nvSpPr>
            <p:cNvPr id="40" name="Rounded Rectangle 39"/>
            <p:cNvSpPr/>
            <p:nvPr/>
          </p:nvSpPr>
          <p:spPr>
            <a:xfrm>
              <a:off x="2624556" y="155845"/>
              <a:ext cx="1371600" cy="162964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51376" y="683594"/>
              <a:ext cx="1710175" cy="62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Monitor     Dashboard 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5482" y="1338917"/>
              <a:ext cx="1181100" cy="2989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Turbine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418" y="176625"/>
              <a:ext cx="657225" cy="504825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3557101" y="151981"/>
            <a:ext cx="2024895" cy="2029567"/>
            <a:chOff x="6797605" y="199334"/>
            <a:chExt cx="2024895" cy="1912763"/>
          </a:xfrm>
        </p:grpSpPr>
        <p:sp>
          <p:nvSpPr>
            <p:cNvPr id="55" name="Rounded Rectangle 54"/>
            <p:cNvSpPr/>
            <p:nvPr/>
          </p:nvSpPr>
          <p:spPr>
            <a:xfrm>
              <a:off x="7012916" y="199334"/>
              <a:ext cx="1624013" cy="191276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7605" y="864152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Security</a:t>
              </a:r>
            </a:p>
            <a:p>
              <a:pPr algn="ctr"/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38497" y="1602816"/>
              <a:ext cx="1398455" cy="35394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Keycloak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947" y="284728"/>
              <a:ext cx="687950" cy="659761"/>
            </a:xfrm>
            <a:prstGeom prst="rect">
              <a:avLst/>
            </a:prstGeom>
          </p:spPr>
        </p:pic>
      </p:grpSp>
      <p:grpSp>
        <p:nvGrpSpPr>
          <p:cNvPr id="147" name="Group 146"/>
          <p:cNvGrpSpPr/>
          <p:nvPr/>
        </p:nvGrpSpPr>
        <p:grpSpPr>
          <a:xfrm>
            <a:off x="8870912" y="4859211"/>
            <a:ext cx="1858635" cy="1994902"/>
            <a:chOff x="8870912" y="233999"/>
            <a:chExt cx="1858635" cy="1994902"/>
          </a:xfrm>
        </p:grpSpPr>
        <p:sp>
          <p:nvSpPr>
            <p:cNvPr id="65" name="Rounded Rectangle 64"/>
            <p:cNvSpPr/>
            <p:nvPr/>
          </p:nvSpPr>
          <p:spPr>
            <a:xfrm>
              <a:off x="8958573" y="233999"/>
              <a:ext cx="1624013" cy="199490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70912" y="835031"/>
              <a:ext cx="18586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Discovery</a:t>
              </a:r>
            </a:p>
            <a:p>
              <a:pPr algn="ctr"/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086157" y="1628853"/>
              <a:ext cx="1398455" cy="37561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Eureka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108" y="262989"/>
              <a:ext cx="687950" cy="694163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1493134" y="2632823"/>
            <a:ext cx="1949828" cy="2365473"/>
            <a:chOff x="1759601" y="2761358"/>
            <a:chExt cx="1949828" cy="2365473"/>
          </a:xfrm>
        </p:grpSpPr>
        <p:sp>
          <p:nvSpPr>
            <p:cNvPr id="8" name="Rounded Rectangle 7"/>
            <p:cNvSpPr/>
            <p:nvPr/>
          </p:nvSpPr>
          <p:spPr>
            <a:xfrm>
              <a:off x="1906977" y="2761358"/>
              <a:ext cx="1802452" cy="236547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809" y="2811597"/>
              <a:ext cx="642838" cy="6541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59601" y="3449307"/>
              <a:ext cx="1922156" cy="432464"/>
            </a:xfrm>
            <a:prstGeom prst="rect">
              <a:avLst/>
            </a:prstGeom>
            <a:noFill/>
          </p:spPr>
          <p:txBody>
            <a:bodyPr wrap="square" lIns="108241" tIns="54121" rIns="108241" bIns="54121" rtlCol="0">
              <a:spAutoFit/>
            </a:bodyPr>
            <a:lstStyle/>
            <a:p>
              <a:r>
                <a:rPr lang="en-US" dirty="0" smtClean="0"/>
                <a:t>     API Gateway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8775" y="3899911"/>
              <a:ext cx="1688652" cy="37090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sz="1700" dirty="0" smtClean="0"/>
                <a:t>Load Balancer</a:t>
              </a:r>
              <a:endParaRPr lang="en-US" sz="17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67510" y="4406034"/>
              <a:ext cx="1688652" cy="37090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sz="1700" dirty="0" smtClean="0"/>
                <a:t>Circuit Breaker</a:t>
              </a:r>
              <a:endParaRPr lang="en-US" sz="1700" dirty="0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4067492" y="2765364"/>
            <a:ext cx="2075127" cy="124610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076679" y="2878764"/>
            <a:ext cx="20248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Monitoring </a:t>
            </a:r>
          </a:p>
          <a:p>
            <a:pPr algn="ctr"/>
            <a:r>
              <a:rPr lang="en-US" dirty="0" smtClean="0"/>
              <a:t>UI-Microservice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5077" y="5388480"/>
            <a:ext cx="1533713" cy="585687"/>
            <a:chOff x="4072698" y="4184577"/>
            <a:chExt cx="2075127" cy="909752"/>
          </a:xfrm>
          <a:solidFill>
            <a:schemeClr val="accent3">
              <a:alpha val="50000"/>
            </a:schemeClr>
          </a:solidFill>
        </p:grpSpPr>
        <p:sp>
          <p:nvSpPr>
            <p:cNvPr id="78" name="Rounded Rectangle 77"/>
            <p:cNvSpPr/>
            <p:nvPr/>
          </p:nvSpPr>
          <p:spPr>
            <a:xfrm>
              <a:off x="4072698" y="4184577"/>
              <a:ext cx="2075127" cy="90975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97813" y="4270121"/>
              <a:ext cx="2024895" cy="8127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OAuth based 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Service </a:t>
              </a:r>
              <a:endParaRPr lang="en-US" sz="1400" dirty="0"/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513569" y="1167961"/>
            <a:ext cx="2075127" cy="9097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546227" y="1427350"/>
            <a:ext cx="2024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KPI Microservice 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6546227" y="2137377"/>
            <a:ext cx="2075127" cy="86094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578885" y="2241873"/>
            <a:ext cx="202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Microservice 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6643151" y="5772430"/>
            <a:ext cx="2122323" cy="9097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40579" y="5876920"/>
            <a:ext cx="202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Geospatial Microservice 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546227" y="3084552"/>
            <a:ext cx="2096067" cy="92691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075434" y="5771118"/>
            <a:ext cx="2075127" cy="909752"/>
            <a:chOff x="4072698" y="3955971"/>
            <a:chExt cx="2075127" cy="909752"/>
          </a:xfrm>
        </p:grpSpPr>
        <p:sp>
          <p:nvSpPr>
            <p:cNvPr id="94" name="Rounded Rectangle 93"/>
            <p:cNvSpPr/>
            <p:nvPr/>
          </p:nvSpPr>
          <p:spPr>
            <a:xfrm>
              <a:off x="4072698" y="3955971"/>
              <a:ext cx="2075127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97813" y="4041515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Citizen Public </a:t>
              </a:r>
            </a:p>
            <a:p>
              <a:pPr algn="ctr"/>
              <a:r>
                <a:rPr lang="en-US" dirty="0" smtClean="0"/>
                <a:t>UI-Microservice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495742" y="3133728"/>
            <a:ext cx="2167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Add-on Microservice 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4" idx="6"/>
            <a:endCxn id="8" idx="1"/>
          </p:cNvCxnSpPr>
          <p:nvPr/>
        </p:nvCxnSpPr>
        <p:spPr>
          <a:xfrm flipV="1">
            <a:off x="1244661" y="3815560"/>
            <a:ext cx="395849" cy="229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8" idx="3"/>
          </p:cNvCxnSpPr>
          <p:nvPr/>
        </p:nvCxnSpPr>
        <p:spPr>
          <a:xfrm flipV="1">
            <a:off x="1658790" y="4998296"/>
            <a:ext cx="588434" cy="6830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509463" y="199334"/>
            <a:ext cx="2024895" cy="2044375"/>
            <a:chOff x="4785472" y="263721"/>
            <a:chExt cx="2024895" cy="1965180"/>
          </a:xfrm>
        </p:grpSpPr>
        <p:sp>
          <p:nvSpPr>
            <p:cNvPr id="46" name="Rounded Rectangle 45"/>
            <p:cNvSpPr/>
            <p:nvPr/>
          </p:nvSpPr>
          <p:spPr>
            <a:xfrm>
              <a:off x="5000783" y="263721"/>
              <a:ext cx="1624013" cy="196518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5472" y="862845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Configuration Service </a:t>
              </a:r>
              <a:endParaRPr lang="en-US" dirty="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74" y="297776"/>
              <a:ext cx="586449" cy="597727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5129182" y="1563216"/>
              <a:ext cx="1398455" cy="59170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Spring  Cloud Config</a:t>
              </a:r>
              <a:endParaRPr lang="en-US" sz="1700" dirty="0"/>
            </a:p>
          </p:txBody>
        </p:sp>
      </p:grpSp>
      <p:cxnSp>
        <p:nvCxnSpPr>
          <p:cNvPr id="113" name="Elbow Connector 112"/>
          <p:cNvCxnSpPr/>
          <p:nvPr/>
        </p:nvCxnSpPr>
        <p:spPr>
          <a:xfrm flipV="1">
            <a:off x="3466944" y="3066247"/>
            <a:ext cx="633605" cy="786343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6698869" y="6774847"/>
            <a:ext cx="2172043" cy="9097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15837" y="6879337"/>
            <a:ext cx="2480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Citizen Engagement Microservice </a:t>
            </a:r>
            <a:endParaRPr lang="en-US" dirty="0"/>
          </a:p>
        </p:txBody>
      </p:sp>
      <p:cxnSp>
        <p:nvCxnSpPr>
          <p:cNvPr id="120" name="Elbow Connector 119"/>
          <p:cNvCxnSpPr>
            <a:endCxn id="81" idx="1"/>
          </p:cNvCxnSpPr>
          <p:nvPr/>
        </p:nvCxnSpPr>
        <p:spPr>
          <a:xfrm rot="5400000" flipH="1" flipV="1">
            <a:off x="5519305" y="1738444"/>
            <a:ext cx="1130266" cy="92357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1" idx="3"/>
            <a:endCxn id="82" idx="1"/>
          </p:cNvCxnSpPr>
          <p:nvPr/>
        </p:nvCxnSpPr>
        <p:spPr>
          <a:xfrm flipV="1">
            <a:off x="6142619" y="2567851"/>
            <a:ext cx="403608" cy="820566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5496476" y="3661266"/>
            <a:ext cx="1760960" cy="2575659"/>
          </a:xfrm>
          <a:prstGeom prst="bentConnector3">
            <a:avLst>
              <a:gd name="adj1" fmla="val 7410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94" idx="3"/>
            <a:endCxn id="87" idx="1"/>
          </p:cNvCxnSpPr>
          <p:nvPr/>
        </p:nvCxnSpPr>
        <p:spPr>
          <a:xfrm>
            <a:off x="6150561" y="6225994"/>
            <a:ext cx="492590" cy="131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6200000" flipH="1">
            <a:off x="3411009" y="4440190"/>
            <a:ext cx="1320908" cy="120904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94" idx="2"/>
          </p:cNvCxnSpPr>
          <p:nvPr/>
        </p:nvCxnSpPr>
        <p:spPr>
          <a:xfrm rot="16200000" flipH="1">
            <a:off x="5648125" y="6145743"/>
            <a:ext cx="535144" cy="160539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" idx="0"/>
            <a:endCxn id="46" idx="2"/>
          </p:cNvCxnSpPr>
          <p:nvPr/>
        </p:nvCxnSpPr>
        <p:spPr>
          <a:xfrm flipH="1" flipV="1">
            <a:off x="2536781" y="2243709"/>
            <a:ext cx="4955" cy="3891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endCxn id="55" idx="2"/>
          </p:cNvCxnSpPr>
          <p:nvPr/>
        </p:nvCxnSpPr>
        <p:spPr>
          <a:xfrm flipV="1">
            <a:off x="3365116" y="2181548"/>
            <a:ext cx="1219303" cy="50151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8" idx="2"/>
            <a:endCxn id="40" idx="0"/>
          </p:cNvCxnSpPr>
          <p:nvPr/>
        </p:nvCxnSpPr>
        <p:spPr>
          <a:xfrm rot="16200000" flipH="1">
            <a:off x="2047357" y="5492674"/>
            <a:ext cx="991547" cy="2789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478631"/>
            <a:ext cx="9744075" cy="1353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Infrastructure Services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75398" y="4172257"/>
            <a:ext cx="2378091" cy="2315234"/>
            <a:chOff x="570556" y="118914"/>
            <a:chExt cx="2378091" cy="2109987"/>
          </a:xfrm>
        </p:grpSpPr>
        <p:sp>
          <p:nvSpPr>
            <p:cNvPr id="5" name="TextBox 4"/>
            <p:cNvSpPr txBox="1"/>
            <p:nvPr/>
          </p:nvSpPr>
          <p:spPr>
            <a:xfrm>
              <a:off x="570556" y="754734"/>
              <a:ext cx="2378091" cy="434674"/>
            </a:xfrm>
            <a:prstGeom prst="rect">
              <a:avLst/>
            </a:prstGeom>
            <a:noFill/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dirty="0" smtClean="0"/>
                <a:t>     Log and Trace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10391" y="118914"/>
              <a:ext cx="1793179" cy="2109987"/>
              <a:chOff x="2218886" y="122957"/>
              <a:chExt cx="1514474" cy="178204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18886" y="122957"/>
                <a:ext cx="1514474" cy="1782042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36201" y="1089312"/>
                <a:ext cx="1314029" cy="2989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ELK stack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3997" y="190496"/>
                <a:ext cx="600075" cy="485775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336201" y="1425525"/>
                <a:ext cx="1314032" cy="2989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Sleuth/ Zipkin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747388" y="1798512"/>
            <a:ext cx="2024895" cy="2044375"/>
            <a:chOff x="2451376" y="155845"/>
            <a:chExt cx="1710175" cy="1629643"/>
          </a:xfrm>
        </p:grpSpPr>
        <p:sp>
          <p:nvSpPr>
            <p:cNvPr id="12" name="Rounded Rectangle 11"/>
            <p:cNvSpPr/>
            <p:nvPr/>
          </p:nvSpPr>
          <p:spPr>
            <a:xfrm>
              <a:off x="2624556" y="155845"/>
              <a:ext cx="1371600" cy="162964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1376" y="683594"/>
              <a:ext cx="1710175" cy="62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Monitor     Dashboard 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5482" y="1338917"/>
              <a:ext cx="1181100" cy="2989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Turbine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418" y="176625"/>
              <a:ext cx="657225" cy="50482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722493" y="1829240"/>
            <a:ext cx="2024895" cy="2029567"/>
            <a:chOff x="6797605" y="199334"/>
            <a:chExt cx="2024895" cy="1912763"/>
          </a:xfrm>
        </p:grpSpPr>
        <p:sp>
          <p:nvSpPr>
            <p:cNvPr id="17" name="Rounded Rectangle 16"/>
            <p:cNvSpPr/>
            <p:nvPr/>
          </p:nvSpPr>
          <p:spPr>
            <a:xfrm>
              <a:off x="7012916" y="199334"/>
              <a:ext cx="1624013" cy="191276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97605" y="864152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Security</a:t>
              </a:r>
            </a:p>
            <a:p>
              <a:pPr algn="ctr"/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8497" y="1602816"/>
              <a:ext cx="1398455" cy="35394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Keycloak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947" y="284728"/>
              <a:ext cx="687950" cy="65976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751427" y="1798512"/>
            <a:ext cx="1858635" cy="1994902"/>
            <a:chOff x="8870912" y="233999"/>
            <a:chExt cx="1858635" cy="1994902"/>
          </a:xfrm>
        </p:grpSpPr>
        <p:sp>
          <p:nvSpPr>
            <p:cNvPr id="22" name="Rounded Rectangle 21"/>
            <p:cNvSpPr/>
            <p:nvPr/>
          </p:nvSpPr>
          <p:spPr>
            <a:xfrm>
              <a:off x="8958573" y="233999"/>
              <a:ext cx="1624013" cy="199490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0912" y="835031"/>
              <a:ext cx="18586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Discovery</a:t>
              </a:r>
            </a:p>
            <a:p>
              <a:pPr algn="ctr"/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86157" y="1628853"/>
              <a:ext cx="1398455" cy="37561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Eureka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108" y="262989"/>
              <a:ext cx="687950" cy="69416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760026" y="4122018"/>
            <a:ext cx="1949828" cy="2365473"/>
            <a:chOff x="1759601" y="2761358"/>
            <a:chExt cx="1949828" cy="2365473"/>
          </a:xfrm>
        </p:grpSpPr>
        <p:sp>
          <p:nvSpPr>
            <p:cNvPr id="27" name="Rounded Rectangle 26"/>
            <p:cNvSpPr/>
            <p:nvPr/>
          </p:nvSpPr>
          <p:spPr>
            <a:xfrm>
              <a:off x="1906977" y="2761358"/>
              <a:ext cx="1802452" cy="236547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809" y="2811597"/>
              <a:ext cx="642838" cy="65411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59601" y="3449307"/>
              <a:ext cx="1922156" cy="432464"/>
            </a:xfrm>
            <a:prstGeom prst="rect">
              <a:avLst/>
            </a:prstGeom>
            <a:noFill/>
          </p:spPr>
          <p:txBody>
            <a:bodyPr wrap="square" lIns="108241" tIns="54121" rIns="108241" bIns="54121" rtlCol="0">
              <a:spAutoFit/>
            </a:bodyPr>
            <a:lstStyle/>
            <a:p>
              <a:r>
                <a:rPr lang="en-US" dirty="0" smtClean="0"/>
                <a:t>     API Gateway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58775" y="3899911"/>
              <a:ext cx="1688652" cy="37090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sz="1700" dirty="0" smtClean="0"/>
                <a:t>Load Balancer</a:t>
              </a:r>
              <a:endParaRPr lang="en-US" sz="17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67510" y="4406034"/>
              <a:ext cx="1688652" cy="37090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sz="1700" dirty="0" smtClean="0"/>
                <a:t>Circuit Breaker</a:t>
              </a:r>
              <a:endParaRPr lang="en-US" sz="17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64870" y="1821835"/>
            <a:ext cx="2024895" cy="2044375"/>
            <a:chOff x="4785472" y="263721"/>
            <a:chExt cx="2024895" cy="1965180"/>
          </a:xfrm>
        </p:grpSpPr>
        <p:sp>
          <p:nvSpPr>
            <p:cNvPr id="33" name="Rounded Rectangle 32"/>
            <p:cNvSpPr/>
            <p:nvPr/>
          </p:nvSpPr>
          <p:spPr>
            <a:xfrm>
              <a:off x="5000783" y="263721"/>
              <a:ext cx="1624013" cy="196518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5472" y="862845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Configuration Service </a:t>
              </a:r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74" y="297776"/>
              <a:ext cx="586449" cy="59772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29182" y="1563216"/>
              <a:ext cx="1398455" cy="59170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Spring  Cloud Config</a:t>
              </a:r>
              <a:endParaRPr 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4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Configuration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Tx/>
              <a:buChar char="-"/>
            </a:pPr>
            <a:r>
              <a:rPr lang="en-US" dirty="0" smtClean="0"/>
              <a:t>This is </a:t>
            </a:r>
            <a:r>
              <a:rPr lang="en-US" dirty="0"/>
              <a:t>horizontally scalable centralized configuration service for distributed systems. </a:t>
            </a:r>
            <a:endParaRPr lang="en-US" dirty="0" smtClean="0"/>
          </a:p>
          <a:p>
            <a:pPr lvl="1" algn="just">
              <a:buFontTx/>
              <a:buChar char="-"/>
            </a:pPr>
            <a:r>
              <a:rPr lang="en-US" dirty="0" smtClean="0"/>
              <a:t>It </a:t>
            </a:r>
            <a:r>
              <a:rPr lang="en-US" dirty="0"/>
              <a:t>uses a pluggable </a:t>
            </a:r>
            <a:r>
              <a:rPr lang="en-US" dirty="0" smtClean="0"/>
              <a:t>repository to store settings of all microservices that </a:t>
            </a:r>
            <a:r>
              <a:rPr lang="en-US" dirty="0"/>
              <a:t>currently supports local </a:t>
            </a:r>
            <a:r>
              <a:rPr lang="en-US" dirty="0" smtClean="0"/>
              <a:t>storage as File, Subversion or public as Git</a:t>
            </a:r>
          </a:p>
          <a:p>
            <a:pPr lvl="1" algn="just">
              <a:buFontTx/>
              <a:buChar char="-"/>
            </a:pPr>
            <a:r>
              <a:rPr lang="en-US" dirty="0" smtClean="0"/>
              <a:t>For implementation view, this service is using </a:t>
            </a:r>
            <a:r>
              <a:rPr lang="en-US" b="1" dirty="0" smtClean="0"/>
              <a:t>Spring Cloud Config Server </a:t>
            </a:r>
            <a:r>
              <a:rPr lang="en-US" dirty="0" smtClean="0"/>
              <a:t>component to get the job done.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Tx/>
              <a:buChar char="-"/>
            </a:pPr>
            <a:r>
              <a:rPr lang="en-US" dirty="0" smtClean="0"/>
              <a:t>This service is responsible for user authorization and backend </a:t>
            </a:r>
            <a:r>
              <a:rPr lang="en-US" dirty="0"/>
              <a:t>resource services</a:t>
            </a:r>
            <a:r>
              <a:rPr lang="en-US" dirty="0" smtClean="0"/>
              <a:t>. It is used for secure </a:t>
            </a:r>
            <a:r>
              <a:rPr lang="en-US" dirty="0"/>
              <a:t>machine-to-machine communication inside a perimeter</a:t>
            </a:r>
            <a:r>
              <a:rPr lang="en-US" dirty="0" smtClean="0"/>
              <a:t>.</a:t>
            </a:r>
          </a:p>
          <a:p>
            <a:pPr lvl="1" algn="just">
              <a:buFontTx/>
              <a:buChar char="-"/>
            </a:pPr>
            <a:r>
              <a:rPr lang="en-US" dirty="0" smtClean="0"/>
              <a:t>For the implementation, we use the most popular and open source </a:t>
            </a:r>
            <a:r>
              <a:rPr lang="en-US" b="1" dirty="0" smtClean="0"/>
              <a:t>Keycloak Security Framework</a:t>
            </a:r>
            <a:r>
              <a:rPr lang="en-US" dirty="0" smtClean="0"/>
              <a:t> to enhance security with OAuth2 mechanism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API Gateway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0754" lvl="1" indent="-457200" algn="just">
              <a:buFontTx/>
              <a:buChar char="-"/>
            </a:pPr>
            <a:r>
              <a:rPr lang="en-US" dirty="0" smtClean="0"/>
              <a:t>This </a:t>
            </a:r>
            <a:r>
              <a:rPr lang="en-US" dirty="0"/>
              <a:t>is a single entry point into the system, used to handle requests by routing them to the appropriate backend </a:t>
            </a:r>
            <a:r>
              <a:rPr lang="en-US" dirty="0" smtClean="0"/>
              <a:t>service.</a:t>
            </a:r>
          </a:p>
          <a:p>
            <a:pPr marL="930754" lvl="1" indent="-457200" algn="just">
              <a:buFontTx/>
              <a:buChar char="-"/>
            </a:pPr>
            <a:r>
              <a:rPr lang="en-US" dirty="0" smtClean="0"/>
              <a:t>For the implementation, we use </a:t>
            </a:r>
            <a:r>
              <a:rPr lang="en-US" b="1" dirty="0" smtClean="0"/>
              <a:t>Spring Cloud Gateway</a:t>
            </a:r>
            <a:r>
              <a:rPr lang="en-US" dirty="0" smtClean="0"/>
              <a:t> as it is a newer and simpler approach to integrate load balancing and circuit breaker on a gateway.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4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Discovery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0754" lvl="1" indent="-457200" algn="just">
              <a:buFontTx/>
              <a:buChar char="-"/>
            </a:pPr>
            <a:r>
              <a:rPr lang="en-US" dirty="0" smtClean="0"/>
              <a:t>This is a service for automatic </a:t>
            </a:r>
            <a:r>
              <a:rPr lang="en-US" dirty="0"/>
              <a:t>detection of network locations for service instances, which could have dynamically assigned addresses because of auto-scaling, failures, and upgrades</a:t>
            </a:r>
            <a:r>
              <a:rPr lang="en-US" dirty="0" smtClean="0"/>
              <a:t>.</a:t>
            </a:r>
          </a:p>
          <a:p>
            <a:pPr marL="930754" lvl="1" indent="-457200" algn="just">
              <a:buFontTx/>
              <a:buChar char="-"/>
            </a:pPr>
            <a:r>
              <a:rPr lang="en-US" dirty="0" smtClean="0"/>
              <a:t>For Spring framework, we use </a:t>
            </a:r>
            <a:r>
              <a:rPr lang="en-US" b="1" dirty="0" smtClean="0"/>
              <a:t>Netflix Eureka </a:t>
            </a:r>
            <a:r>
              <a:rPr lang="en-US" dirty="0" smtClean="0"/>
              <a:t>as a default implementation of this microservice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and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dirty="0" smtClean="0"/>
              <a:t>This component is used for centralized </a:t>
            </a:r>
            <a:r>
              <a:rPr lang="en-US" dirty="0"/>
              <a:t>logging </a:t>
            </a:r>
            <a:r>
              <a:rPr lang="en-US" dirty="0" smtClean="0"/>
              <a:t>and trace data flows through microservice downstream. That can </a:t>
            </a:r>
            <a:r>
              <a:rPr lang="en-US" dirty="0"/>
              <a:t>be very useful when attempting to identify problems in a distributed environment. </a:t>
            </a:r>
            <a:endParaRPr lang="en-US" dirty="0" smtClean="0"/>
          </a:p>
          <a:p>
            <a:pPr lvl="1" algn="just"/>
            <a:r>
              <a:rPr lang="en-US" dirty="0" smtClean="0"/>
              <a:t>For Log Analytics we use a famous </a:t>
            </a:r>
            <a:r>
              <a:rPr lang="en-US" b="1" dirty="0" smtClean="0"/>
              <a:t>Elasticsearch</a:t>
            </a:r>
            <a:r>
              <a:rPr lang="en-US" b="1" dirty="0"/>
              <a:t>, Logstash, and Kibana</a:t>
            </a:r>
            <a:r>
              <a:rPr lang="en-US" dirty="0"/>
              <a:t> stack </a:t>
            </a:r>
            <a:r>
              <a:rPr lang="en-US" dirty="0" smtClean="0"/>
              <a:t>to let user </a:t>
            </a:r>
            <a:r>
              <a:rPr lang="en-US" dirty="0"/>
              <a:t>search and analyze </a:t>
            </a:r>
            <a:r>
              <a:rPr lang="en-US" dirty="0" smtClean="0"/>
              <a:t>their </a:t>
            </a:r>
            <a:r>
              <a:rPr lang="en-US" dirty="0"/>
              <a:t>logs, utilization and network </a:t>
            </a:r>
            <a:r>
              <a:rPr lang="en-US" dirty="0" smtClean="0"/>
              <a:t>activity. We use </a:t>
            </a:r>
            <a:r>
              <a:rPr lang="en-US" b="1" dirty="0" smtClean="0"/>
              <a:t>Spring Cloud Zipkin and Sleuth </a:t>
            </a:r>
            <a:r>
              <a:rPr lang="en-US" dirty="0" smtClean="0"/>
              <a:t>to trace data in downstream.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Monitor Dashboard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This component is responsible for collect metrics from all microservices and gives user a visualization of system performance.</a:t>
            </a:r>
          </a:p>
          <a:p>
            <a:pPr lvl="1" algn="just"/>
            <a:r>
              <a:rPr lang="en-US" dirty="0" smtClean="0"/>
              <a:t> For the implementation view, we use </a:t>
            </a:r>
            <a:r>
              <a:rPr lang="en-US" b="1" dirty="0" smtClean="0"/>
              <a:t>Hystrix Dashboard</a:t>
            </a:r>
            <a:r>
              <a:rPr lang="en-US" dirty="0" smtClean="0"/>
              <a:t> on pushes </a:t>
            </a:r>
            <a:r>
              <a:rPr lang="en-US" dirty="0"/>
              <a:t>metrics </a:t>
            </a:r>
            <a:r>
              <a:rPr lang="en-US" dirty="0" smtClean="0"/>
              <a:t>from microservices via </a:t>
            </a:r>
            <a:r>
              <a:rPr lang="en-US" b="1" dirty="0" smtClean="0"/>
              <a:t>Spring </a:t>
            </a:r>
            <a:r>
              <a:rPr lang="en-US" b="1" dirty="0"/>
              <a:t>Cloud </a:t>
            </a:r>
            <a:r>
              <a:rPr lang="en-US" b="1" dirty="0" smtClean="0"/>
              <a:t>Bus and Turbine</a:t>
            </a:r>
            <a:r>
              <a:rPr lang="en-US" dirty="0" smtClean="0"/>
              <a:t> for summary metrics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653</Words>
  <Application>Microsoft Office PowerPoint</Application>
  <PresentationFormat>B4 (ISO) Paper (250x353 mm)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Development View – Smart Tamky</vt:lpstr>
      <vt:lpstr>PowerPoint Presentation</vt:lpstr>
      <vt:lpstr>Infrastructure Services </vt:lpstr>
      <vt:lpstr>Configuration Service</vt:lpstr>
      <vt:lpstr>Security Service</vt:lpstr>
      <vt:lpstr>API Gateway </vt:lpstr>
      <vt:lpstr>Discovery Service</vt:lpstr>
      <vt:lpstr>Log and Trace</vt:lpstr>
      <vt:lpstr>Monitor Dashboard </vt:lpstr>
      <vt:lpstr>Smart Tamky Services </vt:lpstr>
      <vt:lpstr>UI-Microservices</vt:lpstr>
      <vt:lpstr>KPI Microservice</vt:lpstr>
      <vt:lpstr>Population Microservice</vt:lpstr>
      <vt:lpstr>Citizen engagement microservice</vt:lpstr>
      <vt:lpstr>Geospatial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Hoang Vinh</dc:creator>
  <cp:lastModifiedBy>Thai Hoang Vinh</cp:lastModifiedBy>
  <cp:revision>33</cp:revision>
  <dcterms:created xsi:type="dcterms:W3CDTF">2021-10-18T01:44:45Z</dcterms:created>
  <dcterms:modified xsi:type="dcterms:W3CDTF">2021-10-18T08:51:34Z</dcterms:modified>
</cp:coreProperties>
</file>