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58" d="100"/>
          <a:sy n="58" d="100"/>
        </p:scale>
        <p:origin x="53"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1410" y="3073397"/>
            <a:ext cx="4878391"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3073397"/>
            <a:ext cx="4875210"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26A4E0-6D65-4016-6FC3-F4568787008A}"/>
              </a:ext>
            </a:extLst>
          </p:cNvPr>
          <p:cNvSpPr>
            <a:spLocks noGrp="1"/>
          </p:cNvSpPr>
          <p:nvPr>
            <p:ph type="ctrTitle"/>
          </p:nvPr>
        </p:nvSpPr>
        <p:spPr>
          <a:xfrm>
            <a:off x="1073426" y="947530"/>
            <a:ext cx="10853531" cy="2387600"/>
          </a:xfrm>
        </p:spPr>
        <p:txBody>
          <a:bodyPr/>
          <a:lstStyle/>
          <a:p>
            <a:r>
              <a:rPr kumimoji="0" lang="en-US" sz="43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j-ea"/>
                <a:cs typeface="Arial" panose="020B0604020202020204" pitchFamily="34" charset="0"/>
              </a:rPr>
              <a:t>Đồ án 3:</a:t>
            </a:r>
            <a:br>
              <a:rPr kumimoji="0" lang="en-US" sz="43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j-ea"/>
                <a:cs typeface="Arial" panose="020B0604020202020204" pitchFamily="34" charset="0"/>
              </a:rPr>
            </a:br>
            <a:r>
              <a:rPr kumimoji="0" lang="en-US" sz="43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j-ea"/>
                <a:cs typeface="Arial" panose="020B0604020202020204" pitchFamily="34" charset="0"/>
              </a:rPr>
              <a:t>Thiết kế hệ thống thông gió cho garages</a:t>
            </a:r>
            <a:endParaRPr lang="vi-VN"/>
          </a:p>
        </p:txBody>
      </p:sp>
      <p:sp>
        <p:nvSpPr>
          <p:cNvPr id="5" name="Subtitle 2">
            <a:extLst>
              <a:ext uri="{FF2B5EF4-FFF2-40B4-BE49-F238E27FC236}">
                <a16:creationId xmlns:a16="http://schemas.microsoft.com/office/drawing/2014/main" id="{82D58DB0-8E93-D8ED-25F6-DE3725931A0C}"/>
              </a:ext>
            </a:extLst>
          </p:cNvPr>
          <p:cNvSpPr txBox="1">
            <a:spLocks/>
          </p:cNvSpPr>
          <p:nvPr/>
        </p:nvSpPr>
        <p:spPr>
          <a:xfrm>
            <a:off x="1952310" y="3522871"/>
            <a:ext cx="8287380" cy="19911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latin typeface="Arial" panose="020B0604020202020204" pitchFamily="34" charset="0"/>
                <a:cs typeface="Arial" panose="020B0604020202020204" pitchFamily="34" charset="0"/>
              </a:rPr>
              <a:t>Sinh Viên: Nguyễn Văn Thái</a:t>
            </a:r>
          </a:p>
          <a:p>
            <a:pPr algn="l"/>
            <a:r>
              <a:rPr lang="en-US" sz="2800">
                <a:latin typeface="Arial" panose="020B0604020202020204" pitchFamily="34" charset="0"/>
                <a:cs typeface="Arial" panose="020B0604020202020204" pitchFamily="34" charset="0"/>
              </a:rPr>
              <a:t>Lớp 10120TN</a:t>
            </a:r>
          </a:p>
          <a:p>
            <a:pPr algn="l"/>
            <a:r>
              <a:rPr lang="en-US" sz="2800">
                <a:latin typeface="Arial" panose="020B0604020202020204" pitchFamily="34" charset="0"/>
                <a:cs typeface="Arial" panose="020B0604020202020204" pitchFamily="34" charset="0"/>
              </a:rPr>
              <a:t>Mã Sinh Viên: 10120707</a:t>
            </a:r>
          </a:p>
          <a:p>
            <a:pPr algn="l"/>
            <a:r>
              <a:rPr lang="en-US" sz="2800">
                <a:latin typeface="Arial" panose="020B0604020202020204" pitchFamily="34" charset="0"/>
                <a:cs typeface="Arial" panose="020B0604020202020204" pitchFamily="34" charset="0"/>
              </a:rPr>
              <a:t>Giáo Viên hướng dẫn: Trịnh Văn Loan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53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71B084-58E3-1130-F274-4A48D0DE3AFC}"/>
              </a:ext>
            </a:extLst>
          </p:cNvPr>
          <p:cNvSpPr>
            <a:spLocks noGrp="1"/>
          </p:cNvSpPr>
          <p:nvPr>
            <p:ph type="ctrTitle"/>
          </p:nvPr>
        </p:nvSpPr>
        <p:spPr>
          <a:xfrm>
            <a:off x="1700213" y="115198"/>
            <a:ext cx="8791576" cy="1011237"/>
          </a:xfrm>
        </p:spPr>
        <p:txBody>
          <a:bodyPr/>
          <a:lstStyle/>
          <a:p>
            <a:r>
              <a:rPr lang="vi-VN" b="1">
                <a:solidFill>
                  <a:schemeClr val="bg1"/>
                </a:solidFill>
              </a:rPr>
              <a:t>Nội dung</a:t>
            </a:r>
          </a:p>
        </p:txBody>
      </p:sp>
      <p:sp>
        <p:nvSpPr>
          <p:cNvPr id="3" name="Tiêu đề phụ 2">
            <a:extLst>
              <a:ext uri="{FF2B5EF4-FFF2-40B4-BE49-F238E27FC236}">
                <a16:creationId xmlns:a16="http://schemas.microsoft.com/office/drawing/2014/main" id="{E86388F0-3EA8-599A-BEE1-638B0FCED420}"/>
              </a:ext>
            </a:extLst>
          </p:cNvPr>
          <p:cNvSpPr>
            <a:spLocks noGrp="1"/>
          </p:cNvSpPr>
          <p:nvPr>
            <p:ph type="subTitle" idx="1"/>
          </p:nvPr>
        </p:nvSpPr>
        <p:spPr>
          <a:xfrm>
            <a:off x="1399346" y="1561203"/>
            <a:ext cx="9957767" cy="3726414"/>
          </a:xfrm>
        </p:spPr>
        <p:txBody>
          <a:bodyPr/>
          <a:lstStyle/>
          <a:p>
            <a:pPr marL="571500" marR="0" lvl="0" indent="-571500" algn="l" defTabSz="914400" rtl="0" eaLnBrk="1" fontAlgn="auto" latinLnBrk="0" hangingPunct="1">
              <a:lnSpc>
                <a:spcPct val="90000"/>
              </a:lnSpc>
              <a:spcBef>
                <a:spcPts val="1000"/>
              </a:spcBef>
              <a:spcAft>
                <a:spcPts val="0"/>
              </a:spcAft>
              <a:buClrTx/>
              <a:buSzTx/>
              <a:buFont typeface="Arial" panose="020B0604020202020204" pitchFamily="34" charset="0"/>
              <a:buAutoNum type="romanUcPeriod"/>
              <a:tabLst/>
              <a:defRPr/>
            </a:pPr>
            <a:r>
              <a:rPr kumimoji="0" lang="en-US" sz="3600" b="0" i="0" u="none" strike="noStrike" kern="1200" cap="none" spc="0" normalizeH="0" baseline="0" noProof="0">
                <a:ln>
                  <a:noFill/>
                </a:ln>
                <a:solidFill>
                  <a:schemeClr val="tx1"/>
                </a:solidFill>
                <a:effectLst/>
                <a:uLnTx/>
                <a:uFillTx/>
                <a:latin typeface="Calibri" panose="020F0502020204030204"/>
                <a:ea typeface="+mn-ea"/>
                <a:cs typeface="+mn-cs"/>
              </a:rPr>
              <a:t>Các linh kiện tiêu biểu sử dụng trong sản phẩm.</a:t>
            </a:r>
          </a:p>
          <a:p>
            <a:pPr marL="571500" marR="0" lvl="0" indent="-571500" algn="l" defTabSz="914400" rtl="0" eaLnBrk="1" fontAlgn="auto" latinLnBrk="0" hangingPunct="1">
              <a:lnSpc>
                <a:spcPct val="90000"/>
              </a:lnSpc>
              <a:spcBef>
                <a:spcPts val="1000"/>
              </a:spcBef>
              <a:spcAft>
                <a:spcPts val="0"/>
              </a:spcAft>
              <a:buClrTx/>
              <a:buSzTx/>
              <a:buFont typeface="Arial" panose="020B0604020202020204" pitchFamily="34" charset="0"/>
              <a:buAutoNum type="romanUcPeriod"/>
              <a:tabLst/>
              <a:defRPr/>
            </a:pPr>
            <a:r>
              <a:rPr kumimoji="0" lang="en-US" sz="3600" b="0" i="0" u="none" strike="noStrike" kern="1200" cap="none" spc="0" normalizeH="0" baseline="0" noProof="0">
                <a:ln>
                  <a:noFill/>
                </a:ln>
                <a:solidFill>
                  <a:schemeClr val="tx1"/>
                </a:solidFill>
                <a:effectLst/>
                <a:uLnTx/>
                <a:uFillTx/>
                <a:latin typeface="Calibri" panose="020F0502020204030204"/>
                <a:ea typeface="+mn-ea"/>
                <a:cs typeface="+mn-cs"/>
              </a:rPr>
              <a:t>Bài toán đặt ra</a:t>
            </a:r>
          </a:p>
          <a:p>
            <a:pPr marL="571500" marR="0" lvl="0" indent="-571500" algn="l" defTabSz="914400" rtl="0" eaLnBrk="1" fontAlgn="auto" latinLnBrk="0" hangingPunct="1">
              <a:lnSpc>
                <a:spcPct val="90000"/>
              </a:lnSpc>
              <a:spcBef>
                <a:spcPts val="1000"/>
              </a:spcBef>
              <a:spcAft>
                <a:spcPts val="0"/>
              </a:spcAft>
              <a:buClrTx/>
              <a:buSzTx/>
              <a:buFont typeface="Arial" panose="020B0604020202020204" pitchFamily="34" charset="0"/>
              <a:buAutoNum type="romanUcPeriod"/>
              <a:tabLst/>
              <a:defRPr/>
            </a:pPr>
            <a:r>
              <a:rPr kumimoji="0" lang="en-US" sz="3600" b="0" i="0" u="none" strike="noStrike" kern="1200" cap="none" spc="0" normalizeH="0" baseline="0" noProof="0">
                <a:ln>
                  <a:noFill/>
                </a:ln>
                <a:solidFill>
                  <a:schemeClr val="tx1"/>
                </a:solidFill>
                <a:effectLst/>
                <a:uLnTx/>
                <a:uFillTx/>
                <a:latin typeface="Calibri" panose="020F0502020204030204"/>
                <a:ea typeface="+mn-ea"/>
                <a:cs typeface="+mn-cs"/>
              </a:rPr>
              <a:t>Thiết kế hệ thống</a:t>
            </a:r>
          </a:p>
          <a:p>
            <a:pPr marL="571500" marR="0" lvl="0" indent="-571500" algn="l" defTabSz="914400" rtl="0" eaLnBrk="1" fontAlgn="auto" latinLnBrk="0" hangingPunct="1">
              <a:lnSpc>
                <a:spcPct val="90000"/>
              </a:lnSpc>
              <a:spcBef>
                <a:spcPts val="1000"/>
              </a:spcBef>
              <a:spcAft>
                <a:spcPts val="0"/>
              </a:spcAft>
              <a:buClrTx/>
              <a:buSzTx/>
              <a:buFont typeface="Arial" panose="020B0604020202020204" pitchFamily="34" charset="0"/>
              <a:buAutoNum type="romanUcPeriod"/>
              <a:tabLst/>
              <a:defRPr/>
            </a:pPr>
            <a:r>
              <a:rPr kumimoji="0" lang="en-US" sz="3600" b="0" i="0" u="none" strike="noStrike" kern="1200" cap="none" spc="0" normalizeH="0" baseline="0" noProof="0">
                <a:ln>
                  <a:noFill/>
                </a:ln>
                <a:solidFill>
                  <a:schemeClr val="tx1"/>
                </a:solidFill>
                <a:effectLst/>
                <a:uLnTx/>
                <a:uFillTx/>
                <a:latin typeface="Calibri" panose="020F0502020204030204"/>
                <a:ea typeface="+mn-ea"/>
                <a:cs typeface="+mn-cs"/>
              </a:rPr>
              <a:t>Demo hệ thống và sản phẩm</a:t>
            </a:r>
            <a:endParaRPr kumimoji="0" lang="vi-VN" sz="36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endParaRPr lang="vi-VN"/>
          </a:p>
        </p:txBody>
      </p:sp>
    </p:spTree>
    <p:extLst>
      <p:ext uri="{BB962C8B-B14F-4D97-AF65-F5344CB8AC3E}">
        <p14:creationId xmlns:p14="http://schemas.microsoft.com/office/powerpoint/2010/main" val="53862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F62376-86AF-BDAF-4418-4980FEF12478}"/>
              </a:ext>
            </a:extLst>
          </p:cNvPr>
          <p:cNvSpPr>
            <a:spLocks noGrp="1"/>
          </p:cNvSpPr>
          <p:nvPr>
            <p:ph type="title"/>
          </p:nvPr>
        </p:nvSpPr>
        <p:spPr>
          <a:xfrm>
            <a:off x="1013065" y="267334"/>
            <a:ext cx="10383805" cy="799465"/>
          </a:xfrm>
        </p:spPr>
        <p:txBody>
          <a:bodyPr>
            <a:noAutofit/>
          </a:bodyPr>
          <a:lstStyle/>
          <a:p>
            <a:r>
              <a:rPr lang="vi-VN" sz="2800" b="1">
                <a:solidFill>
                  <a:schemeClr val="bg1"/>
                </a:solidFill>
              </a:rPr>
              <a:t>I.Các linh kiện tiêu biểu sử dụng trong sản phẩm</a:t>
            </a:r>
          </a:p>
        </p:txBody>
      </p:sp>
      <p:pic>
        <p:nvPicPr>
          <p:cNvPr id="4" name="Hình ảnh 3">
            <a:extLst>
              <a:ext uri="{FF2B5EF4-FFF2-40B4-BE49-F238E27FC236}">
                <a16:creationId xmlns:a16="http://schemas.microsoft.com/office/drawing/2014/main" id="{221C946E-B66F-CF34-36E9-1B3AF469B7AC}"/>
              </a:ext>
            </a:extLst>
          </p:cNvPr>
          <p:cNvPicPr>
            <a:picLocks noChangeAspect="1"/>
          </p:cNvPicPr>
          <p:nvPr/>
        </p:nvPicPr>
        <p:blipFill>
          <a:blip r:embed="rId2"/>
          <a:stretch>
            <a:fillRect/>
          </a:stretch>
        </p:blipFill>
        <p:spPr>
          <a:xfrm>
            <a:off x="7597160" y="1277090"/>
            <a:ext cx="4127350" cy="1944793"/>
          </a:xfrm>
          <a:prstGeom prst="rect">
            <a:avLst/>
          </a:prstGeom>
        </p:spPr>
      </p:pic>
      <p:pic>
        <p:nvPicPr>
          <p:cNvPr id="5" name="Hình ảnh 4">
            <a:extLst>
              <a:ext uri="{FF2B5EF4-FFF2-40B4-BE49-F238E27FC236}">
                <a16:creationId xmlns:a16="http://schemas.microsoft.com/office/drawing/2014/main" id="{9DF24632-390D-1B57-FD6A-24E50E16B47F}"/>
              </a:ext>
            </a:extLst>
          </p:cNvPr>
          <p:cNvPicPr>
            <a:picLocks noChangeAspect="1"/>
          </p:cNvPicPr>
          <p:nvPr/>
        </p:nvPicPr>
        <p:blipFill>
          <a:blip r:embed="rId3"/>
          <a:stretch>
            <a:fillRect/>
          </a:stretch>
        </p:blipFill>
        <p:spPr>
          <a:xfrm>
            <a:off x="3670796" y="4222604"/>
            <a:ext cx="4346825" cy="1944793"/>
          </a:xfrm>
          <a:prstGeom prst="rect">
            <a:avLst/>
          </a:prstGeom>
        </p:spPr>
      </p:pic>
      <p:pic>
        <p:nvPicPr>
          <p:cNvPr id="6" name="Hình ảnh 5">
            <a:extLst>
              <a:ext uri="{FF2B5EF4-FFF2-40B4-BE49-F238E27FC236}">
                <a16:creationId xmlns:a16="http://schemas.microsoft.com/office/drawing/2014/main" id="{07507274-D55A-E2C7-D336-DA50EBD22DDC}"/>
              </a:ext>
            </a:extLst>
          </p:cNvPr>
          <p:cNvPicPr>
            <a:picLocks noChangeAspect="1"/>
          </p:cNvPicPr>
          <p:nvPr/>
        </p:nvPicPr>
        <p:blipFill>
          <a:blip r:embed="rId4"/>
          <a:stretch>
            <a:fillRect/>
          </a:stretch>
        </p:blipFill>
        <p:spPr>
          <a:xfrm>
            <a:off x="8847050" y="3844620"/>
            <a:ext cx="2316681" cy="2322777"/>
          </a:xfrm>
          <a:prstGeom prst="rect">
            <a:avLst/>
          </a:prstGeom>
        </p:spPr>
      </p:pic>
      <p:pic>
        <p:nvPicPr>
          <p:cNvPr id="7" name="Hình ảnh 6">
            <a:extLst>
              <a:ext uri="{FF2B5EF4-FFF2-40B4-BE49-F238E27FC236}">
                <a16:creationId xmlns:a16="http://schemas.microsoft.com/office/drawing/2014/main" id="{BAD026E5-CE6D-54C2-A566-59B7D0B1F5D7}"/>
              </a:ext>
            </a:extLst>
          </p:cNvPr>
          <p:cNvPicPr>
            <a:picLocks noChangeAspect="1"/>
          </p:cNvPicPr>
          <p:nvPr/>
        </p:nvPicPr>
        <p:blipFill>
          <a:blip r:embed="rId5"/>
          <a:stretch>
            <a:fillRect/>
          </a:stretch>
        </p:blipFill>
        <p:spPr>
          <a:xfrm>
            <a:off x="5099217" y="1066799"/>
            <a:ext cx="1993565" cy="2005758"/>
          </a:xfrm>
          <a:prstGeom prst="rect">
            <a:avLst/>
          </a:prstGeom>
        </p:spPr>
      </p:pic>
      <p:pic>
        <p:nvPicPr>
          <p:cNvPr id="8" name="Hình ảnh 7">
            <a:extLst>
              <a:ext uri="{FF2B5EF4-FFF2-40B4-BE49-F238E27FC236}">
                <a16:creationId xmlns:a16="http://schemas.microsoft.com/office/drawing/2014/main" id="{937A520A-A3C8-6315-E06B-DC13537EED84}"/>
              </a:ext>
            </a:extLst>
          </p:cNvPr>
          <p:cNvPicPr>
            <a:picLocks noChangeAspect="1"/>
          </p:cNvPicPr>
          <p:nvPr/>
        </p:nvPicPr>
        <p:blipFill>
          <a:blip r:embed="rId6"/>
          <a:stretch>
            <a:fillRect/>
          </a:stretch>
        </p:blipFill>
        <p:spPr>
          <a:xfrm>
            <a:off x="218514" y="3708765"/>
            <a:ext cx="3353091" cy="2780017"/>
          </a:xfrm>
          <a:prstGeom prst="rect">
            <a:avLst/>
          </a:prstGeom>
        </p:spPr>
      </p:pic>
      <p:pic>
        <p:nvPicPr>
          <p:cNvPr id="9" name="Hình ảnh 8">
            <a:extLst>
              <a:ext uri="{FF2B5EF4-FFF2-40B4-BE49-F238E27FC236}">
                <a16:creationId xmlns:a16="http://schemas.microsoft.com/office/drawing/2014/main" id="{0B4F74CF-0A9B-9423-0394-B3210426CFA5}"/>
              </a:ext>
            </a:extLst>
          </p:cNvPr>
          <p:cNvPicPr>
            <a:picLocks noChangeAspect="1"/>
          </p:cNvPicPr>
          <p:nvPr/>
        </p:nvPicPr>
        <p:blipFill>
          <a:blip r:embed="rId7"/>
          <a:stretch>
            <a:fillRect/>
          </a:stretch>
        </p:blipFill>
        <p:spPr>
          <a:xfrm>
            <a:off x="795129" y="1368537"/>
            <a:ext cx="2987299" cy="1761897"/>
          </a:xfrm>
          <a:prstGeom prst="rect">
            <a:avLst/>
          </a:prstGeom>
        </p:spPr>
      </p:pic>
    </p:spTree>
    <p:extLst>
      <p:ext uri="{BB962C8B-B14F-4D97-AF65-F5344CB8AC3E}">
        <p14:creationId xmlns:p14="http://schemas.microsoft.com/office/powerpoint/2010/main" val="106527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DE27F2-A491-2ABA-C10B-1045986CF936}"/>
              </a:ext>
            </a:extLst>
          </p:cNvPr>
          <p:cNvSpPr>
            <a:spLocks noGrp="1"/>
          </p:cNvSpPr>
          <p:nvPr>
            <p:ph type="title"/>
          </p:nvPr>
        </p:nvSpPr>
        <p:spPr>
          <a:xfrm>
            <a:off x="1141413" y="618518"/>
            <a:ext cx="9905998" cy="825969"/>
          </a:xfrm>
        </p:spPr>
        <p:txBody>
          <a:bodyPr/>
          <a:lstStyle/>
          <a:p>
            <a:r>
              <a:rPr lang="vi-VN" b="1">
                <a:solidFill>
                  <a:schemeClr val="bg1"/>
                </a:solidFill>
              </a:rPr>
              <a:t>II.Bài toán </a:t>
            </a:r>
          </a:p>
        </p:txBody>
      </p:sp>
      <p:sp>
        <p:nvSpPr>
          <p:cNvPr id="3" name="Chỗ dành sẵn cho Nội dung 2">
            <a:extLst>
              <a:ext uri="{FF2B5EF4-FFF2-40B4-BE49-F238E27FC236}">
                <a16:creationId xmlns:a16="http://schemas.microsoft.com/office/drawing/2014/main" id="{ACEA9A28-F3E1-2C7E-DC7F-FDE4AE73C0A0}"/>
              </a:ext>
            </a:extLst>
          </p:cNvPr>
          <p:cNvSpPr>
            <a:spLocks noGrp="1"/>
          </p:cNvSpPr>
          <p:nvPr>
            <p:ph idx="1"/>
          </p:nvPr>
        </p:nvSpPr>
        <p:spPr>
          <a:xfrm>
            <a:off x="1141411" y="1658143"/>
            <a:ext cx="9905999" cy="3541714"/>
          </a:xfrm>
        </p:spPr>
        <p:txBody>
          <a:bodyPr/>
          <a:lstStyle/>
          <a:p>
            <a:pPr marL="0" indent="0">
              <a:buNone/>
            </a:pPr>
            <a:r>
              <a:rPr lang="vi-VN"/>
              <a:t>Hãy thiết kế hệ thống tản nhiệt cho garages</a:t>
            </a:r>
          </a:p>
          <a:p>
            <a:pPr marL="0" indent="0">
              <a:buNone/>
            </a:pPr>
            <a:r>
              <a:rPr lang="vi-VN"/>
              <a:t>Làm cách nào để điều khiển thủ công thông gió cho phía trước, hai bên trái và phải của garages khi trong garages gặp phải các trường hợp nhiệt độ cao, không khí trong garages bị bụi hoặc có các mùi khó thở?</a:t>
            </a:r>
          </a:p>
          <a:p>
            <a:pPr marL="0" indent="0">
              <a:buNone/>
            </a:pPr>
            <a:r>
              <a:rPr lang="vi-VN"/>
              <a:t>Làm cách nào để tự động thông gió cho garages mạnh yếu tùy theo nhiệt độ bên trong garages cao hay thấp?</a:t>
            </a:r>
          </a:p>
          <a:p>
            <a:pPr marL="0" indent="0">
              <a:buNone/>
            </a:pPr>
            <a:endParaRPr lang="vi-VN"/>
          </a:p>
        </p:txBody>
      </p:sp>
    </p:spTree>
    <p:extLst>
      <p:ext uri="{BB962C8B-B14F-4D97-AF65-F5344CB8AC3E}">
        <p14:creationId xmlns:p14="http://schemas.microsoft.com/office/powerpoint/2010/main" val="107283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6FF2E3C-D0C0-0D85-1FED-122158B3F9E7}"/>
              </a:ext>
            </a:extLst>
          </p:cNvPr>
          <p:cNvSpPr>
            <a:spLocks noGrp="1"/>
          </p:cNvSpPr>
          <p:nvPr>
            <p:ph type="title"/>
          </p:nvPr>
        </p:nvSpPr>
        <p:spPr>
          <a:xfrm>
            <a:off x="1141413" y="0"/>
            <a:ext cx="9905998" cy="940904"/>
          </a:xfrm>
        </p:spPr>
        <p:txBody>
          <a:bodyPr/>
          <a:lstStyle/>
          <a:p>
            <a:r>
              <a:rPr lang="vi-VN" b="1">
                <a:solidFill>
                  <a:schemeClr val="bg1"/>
                </a:solidFill>
              </a:rPr>
              <a:t>III.Thiết kế hệ thống</a:t>
            </a:r>
          </a:p>
        </p:txBody>
      </p:sp>
      <p:sp>
        <p:nvSpPr>
          <p:cNvPr id="3" name="Chỗ dành sẵn cho Nội dung 2">
            <a:extLst>
              <a:ext uri="{FF2B5EF4-FFF2-40B4-BE49-F238E27FC236}">
                <a16:creationId xmlns:a16="http://schemas.microsoft.com/office/drawing/2014/main" id="{EDA45E11-91F2-E6F9-ED43-62D626CDAFC7}"/>
              </a:ext>
            </a:extLst>
          </p:cNvPr>
          <p:cNvSpPr>
            <a:spLocks noGrp="1"/>
          </p:cNvSpPr>
          <p:nvPr>
            <p:ph idx="1"/>
          </p:nvPr>
        </p:nvSpPr>
        <p:spPr>
          <a:xfrm>
            <a:off x="1141412" y="1113183"/>
            <a:ext cx="9905999" cy="4678018"/>
          </a:xfrm>
        </p:spPr>
        <p:txBody>
          <a:bodyPr>
            <a:normAutofit fontScale="92500" lnSpcReduction="20000"/>
          </a:bodyPr>
          <a:lstStyle/>
          <a:p>
            <a:pPr marL="0" indent="0">
              <a:buNone/>
            </a:pPr>
            <a:r>
              <a:rPr lang="vi-VN"/>
              <a:t>Hệ thống gồm có các chức năng như sau:</a:t>
            </a:r>
          </a:p>
          <a:p>
            <a:pPr marL="0" indent="0">
              <a:buNone/>
            </a:pPr>
            <a:r>
              <a:rPr lang="vi-VN"/>
              <a:t>Với chế độ thủ công:</a:t>
            </a:r>
          </a:p>
          <a:p>
            <a:pPr marL="0" indent="0">
              <a:buNone/>
            </a:pPr>
            <a:r>
              <a:rPr lang="vi-VN"/>
              <a:t>Điều khiển quạt thông gió sau.</a:t>
            </a:r>
          </a:p>
          <a:p>
            <a:pPr marL="0" indent="0">
              <a:buNone/>
            </a:pPr>
            <a:r>
              <a:rPr lang="vi-VN"/>
              <a:t>Điều khiển quạt thông gió bên trái.</a:t>
            </a:r>
          </a:p>
          <a:p>
            <a:pPr marL="0" indent="0">
              <a:buNone/>
            </a:pPr>
            <a:r>
              <a:rPr lang="vi-VN"/>
              <a:t>Điều khiển quạt thông gió bên phải.</a:t>
            </a:r>
          </a:p>
          <a:p>
            <a:pPr marL="0" indent="0">
              <a:buNone/>
            </a:pPr>
            <a:r>
              <a:rPr lang="vi-VN"/>
              <a:t>Với chế độ tự động:</a:t>
            </a:r>
          </a:p>
          <a:p>
            <a:pPr marL="0" indent="0">
              <a:buNone/>
            </a:pPr>
            <a:r>
              <a:rPr lang="vi-VN"/>
              <a:t>Điều khiển quạt thông gio theo cảm biến nhiệt độ lm35.</a:t>
            </a:r>
          </a:p>
          <a:p>
            <a:pPr marL="0" indent="0">
              <a:buNone/>
            </a:pPr>
            <a:r>
              <a:rPr lang="vi-VN"/>
              <a:t>Khi nhiệt độ nhỏ hơn 20 độ quạt bên trái chạy.</a:t>
            </a:r>
          </a:p>
          <a:p>
            <a:pPr marL="0" indent="0">
              <a:buNone/>
            </a:pPr>
            <a:r>
              <a:rPr lang="vi-VN"/>
              <a:t>Khi nhiệt độ nhỏ hơn 35 độ quạt phía sau và bên phải chạy.</a:t>
            </a:r>
          </a:p>
          <a:p>
            <a:pPr marL="0" indent="0">
              <a:buNone/>
            </a:pPr>
            <a:r>
              <a:rPr lang="vi-VN"/>
              <a:t>Khi nhiệt độ lớn hơn 35 độ thì tất cả các quạt chạy.</a:t>
            </a:r>
          </a:p>
          <a:p>
            <a:pPr marL="0" indent="0">
              <a:buNone/>
            </a:pPr>
            <a:endParaRPr lang="vi-VN"/>
          </a:p>
        </p:txBody>
      </p:sp>
    </p:spTree>
    <p:extLst>
      <p:ext uri="{BB962C8B-B14F-4D97-AF65-F5344CB8AC3E}">
        <p14:creationId xmlns:p14="http://schemas.microsoft.com/office/powerpoint/2010/main" val="234356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A387C0-CBC0-4076-3DBD-CED6A1964A86}"/>
              </a:ext>
            </a:extLst>
          </p:cNvPr>
          <p:cNvSpPr>
            <a:spLocks noGrp="1"/>
          </p:cNvSpPr>
          <p:nvPr>
            <p:ph type="title"/>
          </p:nvPr>
        </p:nvSpPr>
        <p:spPr>
          <a:xfrm>
            <a:off x="1936543" y="459492"/>
            <a:ext cx="5882240" cy="733204"/>
          </a:xfrm>
        </p:spPr>
        <p:txBody>
          <a:bodyPr/>
          <a:lstStyle/>
          <a:p>
            <a:r>
              <a:rPr lang="vi-VN" b="1">
                <a:solidFill>
                  <a:schemeClr val="bg1"/>
                </a:solidFill>
              </a:rPr>
              <a:t>Sơ đồ khối</a:t>
            </a:r>
          </a:p>
        </p:txBody>
      </p:sp>
      <p:pic>
        <p:nvPicPr>
          <p:cNvPr id="4" name="Chỗ dành sẵn cho Nội dung 3">
            <a:extLst>
              <a:ext uri="{FF2B5EF4-FFF2-40B4-BE49-F238E27FC236}">
                <a16:creationId xmlns:a16="http://schemas.microsoft.com/office/drawing/2014/main" id="{EC2CCA45-1939-F457-6246-83A1B395AD2F}"/>
              </a:ext>
            </a:extLst>
          </p:cNvPr>
          <p:cNvPicPr>
            <a:picLocks noGrp="1" noChangeAspect="1"/>
          </p:cNvPicPr>
          <p:nvPr>
            <p:ph idx="1"/>
          </p:nvPr>
        </p:nvPicPr>
        <p:blipFill>
          <a:blip r:embed="rId2"/>
          <a:stretch>
            <a:fillRect/>
          </a:stretch>
        </p:blipFill>
        <p:spPr>
          <a:xfrm>
            <a:off x="1141413" y="1949932"/>
            <a:ext cx="9906000" cy="3283573"/>
          </a:xfrm>
          <a:prstGeom prst="rect">
            <a:avLst/>
          </a:prstGeom>
        </p:spPr>
      </p:pic>
    </p:spTree>
    <p:extLst>
      <p:ext uri="{BB962C8B-B14F-4D97-AF65-F5344CB8AC3E}">
        <p14:creationId xmlns:p14="http://schemas.microsoft.com/office/powerpoint/2010/main" val="368420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7543486-A877-84CE-9FD3-E8231BB8E3F4}"/>
              </a:ext>
            </a:extLst>
          </p:cNvPr>
          <p:cNvSpPr>
            <a:spLocks noGrp="1"/>
          </p:cNvSpPr>
          <p:nvPr>
            <p:ph type="title"/>
          </p:nvPr>
        </p:nvSpPr>
        <p:spPr>
          <a:xfrm>
            <a:off x="1432961" y="366727"/>
            <a:ext cx="6571352" cy="931986"/>
          </a:xfrm>
        </p:spPr>
        <p:txBody>
          <a:bodyPr/>
          <a:lstStyle/>
          <a:p>
            <a:r>
              <a:rPr lang="vi-VN" b="1">
                <a:solidFill>
                  <a:schemeClr val="bg1"/>
                </a:solidFill>
              </a:rPr>
              <a:t>Sơ đồ nguyên lý</a:t>
            </a:r>
          </a:p>
        </p:txBody>
      </p:sp>
      <p:pic>
        <p:nvPicPr>
          <p:cNvPr id="4" name="Chỗ dành sẵn cho Nội dung 3">
            <a:extLst>
              <a:ext uri="{FF2B5EF4-FFF2-40B4-BE49-F238E27FC236}">
                <a16:creationId xmlns:a16="http://schemas.microsoft.com/office/drawing/2014/main" id="{7A946D79-9D0C-4875-1776-B453EE50F45C}"/>
              </a:ext>
            </a:extLst>
          </p:cNvPr>
          <p:cNvPicPr>
            <a:picLocks noGrp="1" noChangeAspect="1"/>
          </p:cNvPicPr>
          <p:nvPr>
            <p:ph idx="1"/>
          </p:nvPr>
        </p:nvPicPr>
        <p:blipFill>
          <a:blip r:embed="rId2"/>
          <a:stretch>
            <a:fillRect/>
          </a:stretch>
        </p:blipFill>
        <p:spPr>
          <a:xfrm>
            <a:off x="2729071" y="1077898"/>
            <a:ext cx="8175097" cy="5780102"/>
          </a:xfrm>
          <a:prstGeom prst="rect">
            <a:avLst/>
          </a:prstGeom>
        </p:spPr>
      </p:pic>
    </p:spTree>
    <p:extLst>
      <p:ext uri="{BB962C8B-B14F-4D97-AF65-F5344CB8AC3E}">
        <p14:creationId xmlns:p14="http://schemas.microsoft.com/office/powerpoint/2010/main" val="384744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34AC46-D864-EC1C-A376-8DEC3EC10FC3}"/>
              </a:ext>
            </a:extLst>
          </p:cNvPr>
          <p:cNvSpPr>
            <a:spLocks noGrp="1"/>
          </p:cNvSpPr>
          <p:nvPr>
            <p:ph type="title"/>
          </p:nvPr>
        </p:nvSpPr>
        <p:spPr>
          <a:xfrm>
            <a:off x="397566" y="618518"/>
            <a:ext cx="11648660" cy="4695604"/>
          </a:xfrm>
        </p:spPr>
        <p:txBody>
          <a:bodyPr>
            <a:normAutofit/>
          </a:bodyPr>
          <a:lstStyle/>
          <a:p>
            <a:r>
              <a:rPr lang="vi-VN" sz="5400" b="1">
                <a:solidFill>
                  <a:schemeClr val="bg1"/>
                </a:solidFill>
              </a:rPr>
              <a:t>Demo hệ thống và sản phẩm</a:t>
            </a:r>
          </a:p>
        </p:txBody>
      </p:sp>
    </p:spTree>
    <p:extLst>
      <p:ext uri="{BB962C8B-B14F-4D97-AF65-F5344CB8AC3E}">
        <p14:creationId xmlns:p14="http://schemas.microsoft.com/office/powerpoint/2010/main" val="3041396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ạch điện">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TM04033919[[fn=Vòng tròn]]</Template>
  <TotalTime>48</TotalTime>
  <Words>272</Words>
  <Application>Microsoft Office PowerPoint</Application>
  <PresentationFormat>Màn hình rộng</PresentationFormat>
  <Paragraphs>29</Paragraphs>
  <Slides>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8</vt:i4>
      </vt:variant>
    </vt:vector>
  </HeadingPairs>
  <TitlesOfParts>
    <vt:vector size="13" baseType="lpstr">
      <vt:lpstr>Arial</vt:lpstr>
      <vt:lpstr>Calibri</vt:lpstr>
      <vt:lpstr>Times New Roman</vt:lpstr>
      <vt:lpstr>Tw Cen MT</vt:lpstr>
      <vt:lpstr>Mạch điện</vt:lpstr>
      <vt:lpstr>Đồ án 3: Thiết kế hệ thống thông gió cho garages</vt:lpstr>
      <vt:lpstr>Nội dung</vt:lpstr>
      <vt:lpstr>I.Các linh kiện tiêu biểu sử dụng trong sản phẩm</vt:lpstr>
      <vt:lpstr>II.Bài toán </vt:lpstr>
      <vt:lpstr>III.Thiết kế hệ thống</vt:lpstr>
      <vt:lpstr>Sơ đồ khối</vt:lpstr>
      <vt:lpstr>Sơ đồ nguyên lý</vt:lpstr>
      <vt:lpstr>Demo hệ thống và sản phẩm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3: Thiết kế hệ thống thông gió cho garages</dc:title>
  <dc:creator>thái thái</dc:creator>
  <cp:lastModifiedBy>thái thái</cp:lastModifiedBy>
  <cp:revision>1</cp:revision>
  <dcterms:created xsi:type="dcterms:W3CDTF">2023-01-11T08:08:32Z</dcterms:created>
  <dcterms:modified xsi:type="dcterms:W3CDTF">2023-01-11T08:56:44Z</dcterms:modified>
</cp:coreProperties>
</file>