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7" r:id="rId4"/>
    <p:sldId id="258" r:id="rId5"/>
    <p:sldId id="259" r:id="rId6"/>
    <p:sldId id="268" r:id="rId7"/>
    <p:sldId id="267" r:id="rId8"/>
    <p:sldId id="260" r:id="rId9"/>
    <p:sldId id="261" r:id="rId10"/>
    <p:sldId id="262" r:id="rId11"/>
    <p:sldId id="263" r:id="rId12"/>
    <p:sldId id="265" r:id="rId13"/>
    <p:sldId id="266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64" r:id="rId2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2" autoAdjust="0"/>
    <p:restoredTop sz="94660"/>
  </p:normalViewPr>
  <p:slideViewPr>
    <p:cSldViewPr snapToGrid="0">
      <p:cViewPr varScale="1">
        <p:scale>
          <a:sx n="88" d="100"/>
          <a:sy n="88" d="100"/>
        </p:scale>
        <p:origin x="12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OVANNI FRANCESCO GUARNIERI" userId="0d614d4a-42bc-44d7-9bfd-0ccf6fa4583a" providerId="ADAL" clId="{3418EB49-2581-4E0C-AD93-42B30166D656}"/>
    <pc:docChg chg="modSld">
      <pc:chgData name="GIOVANNI FRANCESCO GUARNIERI" userId="0d614d4a-42bc-44d7-9bfd-0ccf6fa4583a" providerId="ADAL" clId="{3418EB49-2581-4E0C-AD93-42B30166D656}" dt="2018-07-27T21:24:38.211" v="1" actId="20577"/>
      <pc:docMkLst>
        <pc:docMk/>
      </pc:docMkLst>
      <pc:sldChg chg="modSp">
        <pc:chgData name="GIOVANNI FRANCESCO GUARNIERI" userId="0d614d4a-42bc-44d7-9bfd-0ccf6fa4583a" providerId="ADAL" clId="{3418EB49-2581-4E0C-AD93-42B30166D656}" dt="2018-07-27T21:24:38.211" v="1" actId="20577"/>
        <pc:sldMkLst>
          <pc:docMk/>
          <pc:sldMk cId="27651013" sldId="264"/>
        </pc:sldMkLst>
        <pc:spChg chg="mod">
          <ac:chgData name="GIOVANNI FRANCESCO GUARNIERI" userId="0d614d4a-42bc-44d7-9bfd-0ccf6fa4583a" providerId="ADAL" clId="{3418EB49-2581-4E0C-AD93-42B30166D656}" dt="2018-07-27T21:24:38.211" v="1" actId="20577"/>
          <ac:spMkLst>
            <pc:docMk/>
            <pc:sldMk cId="27651013" sldId="264"/>
            <ac:spMk id="3" creationId="{B4D61646-35CE-4979-B8ED-F563BB0D5AA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FCC269-F45F-4105-A651-88DF0B06E3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52C605F-7ECD-468B-9798-A4D8A9C69B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2E8FA3B-BEFE-4E77-AF2B-2F6C0AC3C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5451-3BDD-4B12-A361-70BCE4146F7C}" type="datetimeFigureOut">
              <a:rPr lang="pt-BR" smtClean="0"/>
              <a:t>31/07/2018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37C654C-75D3-403A-BAA2-1285D60C2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C845C86-F0DB-47A3-898C-00E26BC44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6407A-FA04-40E4-805A-60653759A9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0869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74B3AA-A2B0-490A-AB94-7044D4A36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503BF9E-A727-40E8-9B82-E1A285A96B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1259559-909A-4319-BF07-FA363F5CC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5451-3BDD-4B12-A361-70BCE4146F7C}" type="datetimeFigureOut">
              <a:rPr lang="pt-BR" smtClean="0"/>
              <a:t>31/07/2018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B905B7F-1DB5-4C4D-8BE2-25F9A1A1C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1B6B922-5F11-4F31-8E22-9601A2E32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6407A-FA04-40E4-805A-60653759A9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6186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B9A1F31-E6D1-4BA3-A5B6-0564C88427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351811E-F5C3-4D1E-B634-AEFF6934E1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5EE3B3-0DA5-4CB2-8891-FF9FF4AAF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5451-3BDD-4B12-A361-70BCE4146F7C}" type="datetimeFigureOut">
              <a:rPr lang="pt-BR" smtClean="0"/>
              <a:t>31/07/2018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5232D60-FE49-4502-AD14-E288E3E52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8AFE979-ACA5-4C43-A5A4-759BA55B5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6407A-FA04-40E4-805A-60653759A9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7944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80E377-C110-4795-A461-913AC4D22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ED2BAA4-0F55-4F36-831D-9E2495EE9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8B12418-517C-4AE8-8F8C-91F207F79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5451-3BDD-4B12-A361-70BCE4146F7C}" type="datetimeFigureOut">
              <a:rPr lang="pt-BR" smtClean="0"/>
              <a:t>31/07/2018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93F59A7-1EE9-4952-8BC9-796E1AA3B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4366BD1-2E1E-4190-B25B-835FD9520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6407A-FA04-40E4-805A-60653759A9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2772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C5BB18-4059-4D78-BC2E-6ABD9E971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DB945A6-75E7-416C-880E-4D3A645280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B23C88D-30B0-4712-87EA-3F0FA2CEC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5451-3BDD-4B12-A361-70BCE4146F7C}" type="datetimeFigureOut">
              <a:rPr lang="pt-BR" smtClean="0"/>
              <a:t>31/07/2018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36F751-DB5B-4C81-A091-02ABF15AC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252685E-9576-4A05-92F6-5A7000D02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6407A-FA04-40E4-805A-60653759A9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7215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5A9F71-5338-4BE6-99A2-2387BBD5C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F626BE-4830-4975-A0E9-1B83E2ABD3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6844CDA-6F35-4A9F-A8EA-8B2CE7B8BD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E974EB5-58D1-4058-B5C4-BB97817D8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5451-3BDD-4B12-A361-70BCE4146F7C}" type="datetimeFigureOut">
              <a:rPr lang="pt-BR" smtClean="0"/>
              <a:t>31/07/2018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877BF44-B3D9-4773-AC03-86577A860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12C4D4D-C30A-4019-8731-AE349641E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6407A-FA04-40E4-805A-60653759A9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2774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5EA4F3-B446-4DEE-AFD9-0DF9272BC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41C448C-D37F-4FC7-9DB9-8BBEC45378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05F9A59-06F6-4365-8389-024FDED85E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2978259-1DC9-4374-9598-89CA17E168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A9BCBA0-0D94-4B0E-9474-B99477BD51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19A84B1-96E7-4E28-8A70-C8BB58010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5451-3BDD-4B12-A361-70BCE4146F7C}" type="datetimeFigureOut">
              <a:rPr lang="pt-BR" smtClean="0"/>
              <a:t>31/07/2018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1EC48D8-ADC1-4E2D-913E-E9B95671C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A0BA34B-45B3-4F6E-80C1-734EA635E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6407A-FA04-40E4-805A-60653759A9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136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40AC52-0B06-47C9-86F8-DC322CE82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BF12E35-4C52-4692-AE1C-08AFD6A50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5451-3BDD-4B12-A361-70BCE4146F7C}" type="datetimeFigureOut">
              <a:rPr lang="pt-BR" smtClean="0"/>
              <a:t>31/07/2018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BEC7B74-824F-4500-9FE6-1A108C682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9CF257C-F856-4C0B-93D1-F7F552755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6407A-FA04-40E4-805A-60653759A9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9206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6B5FE33-1C79-4501-B7CE-1FF1074B1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5451-3BDD-4B12-A361-70BCE4146F7C}" type="datetimeFigureOut">
              <a:rPr lang="pt-BR" smtClean="0"/>
              <a:t>31/07/2018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B4531B9-9DD8-4781-92EF-6646F11A5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3F6F7B8-897E-4C17-9729-842795BC1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6407A-FA04-40E4-805A-60653759A9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446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8BDC05-5BB4-425E-BAE6-8A1203C8E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26A042-8AB5-47FB-AD77-C292E8A7B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4FDBDF1-2EED-4E47-B312-E3C9CD4E79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380B72C-8602-45EE-9AEE-9BE48E01D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5451-3BDD-4B12-A361-70BCE4146F7C}" type="datetimeFigureOut">
              <a:rPr lang="pt-BR" smtClean="0"/>
              <a:t>31/07/2018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0E66CF2-A639-4B7B-8828-A48663935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AE33718-7626-48DD-BE2D-3E8B6AD59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6407A-FA04-40E4-805A-60653759A9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7780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7732E1-8403-4863-A66C-5BF2D843A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1C198F6-058B-485C-B5A6-768234C03C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816C1AD-75B7-49A4-A6EF-4AFF4F1DEB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3F79351-C55A-4B7A-8A28-249A37D87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5451-3BDD-4B12-A361-70BCE4146F7C}" type="datetimeFigureOut">
              <a:rPr lang="pt-BR" smtClean="0"/>
              <a:t>31/07/2018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864E8A8-52FD-492C-BB10-DEA7681AE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B855D6F-86D4-4BA7-A724-8E85D4924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6407A-FA04-40E4-805A-60653759A9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246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5B493D4-5BD9-4508-96EB-76C60BB80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8E32B62-8A8E-44D1-8834-529F5851E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22E1ACC-42E4-47E6-ABA5-8FDDD8B75B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D5451-3BDD-4B12-A361-70BCE4146F7C}" type="datetimeFigureOut">
              <a:rPr lang="pt-BR" smtClean="0"/>
              <a:t>31/07/2018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686F195-904A-426F-ADAD-B0DBE9EF55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9AE44F2-9D99-4BAA-B4A8-C41B72ACFF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6407A-FA04-40E4-805A-60653759A9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7446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" TargetMode="External"/><Relationship Id="rId2" Type="http://schemas.openxmlformats.org/officeDocument/2006/relationships/hyperlink" Target="https://www.devmedia.com.br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5203C7-1AA8-4F0D-B04A-27206769C4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Desenvolvimento de Software I - PHP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6FEA14D-4096-4F4A-8024-C2B436C6FB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Aula 2 - Características da Linguagem e </a:t>
            </a:r>
            <a:r>
              <a:rPr lang="pt-BR" dirty="0" err="1"/>
              <a:t>Functions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9261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B45463-5D0F-43DA-AD4F-BDDEF030E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Atividades de Fixação – Variáveis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5ED342-5F0C-42B9-8DCE-95CA38F37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just">
              <a:buFont typeface="+mj-lt"/>
              <a:buAutoNum type="arabicPeriod"/>
            </a:pPr>
            <a:r>
              <a:rPr lang="pt-BR" dirty="0"/>
              <a:t>Criar 5 variáveis com valores fixos e no final exibir a soma.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BR" dirty="0"/>
              <a:t>Criar 5 variáveis com valores fixos e no final exibir a média.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BR" dirty="0"/>
              <a:t>Criar uma variável que contenha um valor booleano (</a:t>
            </a:r>
            <a:r>
              <a:rPr lang="pt-BR" dirty="0" err="1"/>
              <a:t>true</a:t>
            </a:r>
            <a:r>
              <a:rPr lang="pt-BR" dirty="0"/>
              <a:t> ou false). Caso o valor da variável seja </a:t>
            </a:r>
            <a:r>
              <a:rPr lang="pt-BR" dirty="0" err="1"/>
              <a:t>True</a:t>
            </a:r>
            <a:r>
              <a:rPr lang="pt-BR" dirty="0"/>
              <a:t>, executar o código do 1º Exercício, caso contrário, executar o código do 2º Exercício.</a:t>
            </a:r>
          </a:p>
          <a:p>
            <a:pPr marL="0" indent="0" algn="just">
              <a:buNone/>
            </a:pPr>
            <a:endParaRPr lang="pt-BR" dirty="0"/>
          </a:p>
          <a:p>
            <a:pPr marL="514350" indent="-514350" algn="just">
              <a:buFont typeface="+mj-lt"/>
              <a:buAutoNum type="arabicPeriod"/>
            </a:pPr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09647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B37532-A243-4C0C-A1CE-8343E867A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Atividades de Fixação – Variáveis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DF0B0E-CAED-4E88-A844-9385A4FBA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3"/>
            <a:ext cx="10515600" cy="4351338"/>
          </a:xfrm>
        </p:spPr>
        <p:txBody>
          <a:bodyPr/>
          <a:lstStyle/>
          <a:p>
            <a:r>
              <a:rPr lang="pt-BR" dirty="0"/>
              <a:t>Qual será o resultado final dos algoritmos abaixo?</a:t>
            </a:r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32D2BCF-D134-4908-BD20-DCDD632948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15456"/>
            <a:ext cx="5486400" cy="1971675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39C36AB8-F2BE-483B-A780-77651B7CFAF8}"/>
              </a:ext>
            </a:extLst>
          </p:cNvPr>
          <p:cNvSpPr txBox="1"/>
          <p:nvPr/>
        </p:nvSpPr>
        <p:spPr>
          <a:xfrm>
            <a:off x="3430557" y="50983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988EBE2-FA08-4EA7-873B-3F9EED0D4B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8618" y="3015455"/>
            <a:ext cx="5267325" cy="197167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B2AEA466-D84C-42DE-8DAF-804F8724D1A4}"/>
              </a:ext>
            </a:extLst>
          </p:cNvPr>
          <p:cNvSpPr txBox="1"/>
          <p:nvPr/>
        </p:nvSpPr>
        <p:spPr>
          <a:xfrm>
            <a:off x="9271609" y="50983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255228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F40DC0-555A-4AB3-9E2F-FCA0616F2F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Functions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D9B9AFB-E8E6-4686-84D1-C5A73F5A85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9174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E1D59B-63A0-47F7-BD7A-B9ADBD1F7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Informações sobre </a:t>
            </a:r>
            <a:r>
              <a:rPr lang="pt-BR" dirty="0" err="1"/>
              <a:t>Function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998AF4-2A48-4BA5-A75B-2CEE64121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Uma função é um bloco de instruções que podem ser usadas repetidamente em um programa.</a:t>
            </a:r>
          </a:p>
          <a:p>
            <a:endParaRPr lang="pt-BR" dirty="0"/>
          </a:p>
          <a:p>
            <a:pPr algn="just"/>
            <a:r>
              <a:rPr lang="pt-BR" dirty="0"/>
              <a:t>Uma função não será executada imediatamente quando uma página for carregada.</a:t>
            </a:r>
          </a:p>
          <a:p>
            <a:endParaRPr lang="pt-BR" dirty="0"/>
          </a:p>
          <a:p>
            <a:pPr algn="just"/>
            <a:r>
              <a:rPr lang="pt-BR" dirty="0"/>
              <a:t>Uma função só será executada quando for “chamada” em algum trecho do algoritmo</a:t>
            </a:r>
          </a:p>
        </p:txBody>
      </p:sp>
    </p:spTree>
    <p:extLst>
      <p:ext uri="{BB962C8B-B14F-4D97-AF65-F5344CB8AC3E}">
        <p14:creationId xmlns:p14="http://schemas.microsoft.com/office/powerpoint/2010/main" val="2981296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6B1990-F25B-4B38-8B80-C7BAD40A1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Function</a:t>
            </a:r>
            <a:r>
              <a:rPr lang="pt-BR" dirty="0"/>
              <a:t> - Sintaxe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CFAAA834-9535-4854-92F6-135F9DAC52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690687"/>
            <a:ext cx="9060985" cy="3045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7391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9F5796-E2FF-4749-8FED-BFAE9CC0E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</a:t>
            </a:r>
            <a:r>
              <a:rPr lang="pt-BR" dirty="0" err="1"/>
              <a:t>Function</a:t>
            </a:r>
            <a:r>
              <a:rPr lang="pt-BR" dirty="0"/>
              <a:t> sem parâmetros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F176E97D-AA47-4388-94BB-C70D82CAE4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4008" y="1690688"/>
            <a:ext cx="710565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1376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BD58A9-79B7-4B43-AB92-B5D761A42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</a:t>
            </a:r>
            <a:r>
              <a:rPr lang="pt-BR" dirty="0" err="1"/>
              <a:t>Function</a:t>
            </a:r>
            <a:r>
              <a:rPr lang="pt-BR" dirty="0"/>
              <a:t> com parâmetros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2EE1CBC9-AECC-4B15-BCFA-3AB706D2E2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7"/>
            <a:ext cx="9895114" cy="4480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6791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F59430-FC62-4CF0-9C6F-E721F3AAB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Parâmetros ou Argumentos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2407230-565D-45C2-9B15-BB7C95874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Informações podem ser passadas para funções através de argumentos. Um argumento é como uma variável.</a:t>
            </a:r>
          </a:p>
          <a:p>
            <a:pPr algn="just"/>
            <a:endParaRPr lang="en-US" dirty="0"/>
          </a:p>
          <a:p>
            <a:pPr algn="just"/>
            <a:r>
              <a:rPr lang="pt-BR" dirty="0"/>
              <a:t>Os argumentos/parâmetros são especificados após o nome da função, dentro dos parênteses. Você pode adicionar quantos argumentos quiser, apenas separá-los com uma vírgula.</a:t>
            </a:r>
          </a:p>
        </p:txBody>
      </p:sp>
    </p:spTree>
    <p:extLst>
      <p:ext uri="{BB962C8B-B14F-4D97-AF65-F5344CB8AC3E}">
        <p14:creationId xmlns:p14="http://schemas.microsoft.com/office/powerpoint/2010/main" val="10887874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EE647F-2312-4F92-AA53-1CC47484A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Função com 2 parâmetros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FF78022C-1CFD-4CEE-9FEC-52B976F752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82082"/>
            <a:ext cx="1022430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5327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4CE623-FD82-48A5-9ABF-D83907272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 de Fixação - </a:t>
            </a:r>
            <a:r>
              <a:rPr lang="pt-BR" dirty="0" err="1"/>
              <a:t>Functions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8474B9-E127-4C9E-A1D6-F82678804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dirty="0"/>
              <a:t>Criar uma função que receba dois valores como parâmetros e exiba:</a:t>
            </a:r>
            <a:br>
              <a:rPr lang="pt-BR" dirty="0"/>
            </a:br>
            <a:r>
              <a:rPr lang="pt-BR" dirty="0"/>
              <a:t>SOMA</a:t>
            </a:r>
            <a:br>
              <a:rPr lang="pt-BR" dirty="0"/>
            </a:br>
            <a:r>
              <a:rPr lang="pt-BR" dirty="0"/>
              <a:t>SUBTRAÇÃO</a:t>
            </a:r>
            <a:br>
              <a:rPr lang="pt-BR" dirty="0"/>
            </a:br>
            <a:r>
              <a:rPr lang="pt-BR" dirty="0"/>
              <a:t>MULTIPLICAÇÃO</a:t>
            </a:r>
            <a:br>
              <a:rPr lang="pt-BR" dirty="0"/>
            </a:br>
            <a:r>
              <a:rPr lang="pt-BR" dirty="0"/>
              <a:t>DIVISÃO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Criar uma função que receba o primeiro e o último nome e na sequência exiba o nome completo.</a:t>
            </a:r>
          </a:p>
          <a:p>
            <a:pPr marL="514350" indent="-514350">
              <a:buFont typeface="+mj-lt"/>
              <a:buAutoNum type="arabicPeriod"/>
            </a:pPr>
            <a:endParaRPr lang="pt-BR" dirty="0"/>
          </a:p>
          <a:p>
            <a:pPr marL="0" indent="0">
              <a:buNone/>
            </a:pPr>
            <a:r>
              <a:rPr lang="pt-BR" dirty="0" err="1"/>
              <a:t>Obs</a:t>
            </a:r>
            <a:r>
              <a:rPr lang="pt-BR" dirty="0"/>
              <a:t>: Criar funções em um único arquivo .</a:t>
            </a:r>
            <a:r>
              <a:rPr lang="pt-BR" dirty="0" err="1"/>
              <a:t>php</a:t>
            </a:r>
            <a:r>
              <a:rPr lang="pt-BR" dirty="0"/>
              <a:t> – Chamar pelo menos uma vez cada função para teste.</a:t>
            </a:r>
          </a:p>
        </p:txBody>
      </p:sp>
    </p:spTree>
    <p:extLst>
      <p:ext uri="{BB962C8B-B14F-4D97-AF65-F5344CB8AC3E}">
        <p14:creationId xmlns:p14="http://schemas.microsoft.com/office/powerpoint/2010/main" val="3374838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85DDC1-6B8D-40CA-9876-10B190B99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PHP – Bloco de Instruções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1C1FBD-DE13-4846-BEBC-1B75DE79D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pt-BR" dirty="0"/>
              <a:t>Existem algumas formas de iniciar um bloco de instruções de PHP.</a:t>
            </a:r>
          </a:p>
          <a:p>
            <a:pPr marL="0" indent="0" algn="just">
              <a:buNone/>
            </a:pPr>
            <a:r>
              <a:rPr lang="pt-BR" dirty="0"/>
              <a:t>&lt;?</a:t>
            </a:r>
            <a:r>
              <a:rPr lang="pt-BR" dirty="0" err="1"/>
              <a:t>php</a:t>
            </a:r>
            <a:r>
              <a:rPr lang="pt-BR" dirty="0"/>
              <a:t> </a:t>
            </a:r>
          </a:p>
          <a:p>
            <a:pPr marL="0" indent="0" algn="just">
              <a:buNone/>
            </a:pPr>
            <a:r>
              <a:rPr lang="pt-BR" dirty="0"/>
              <a:t>//Bloco de Instruções</a:t>
            </a:r>
          </a:p>
          <a:p>
            <a:pPr marL="0" indent="0" algn="just">
              <a:buNone/>
            </a:pPr>
            <a:r>
              <a:rPr lang="pt-BR" dirty="0"/>
              <a:t>?&gt; 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/>
              <a:t>&lt;? </a:t>
            </a:r>
          </a:p>
          <a:p>
            <a:pPr marL="0" indent="0" algn="just">
              <a:buNone/>
            </a:pPr>
            <a:r>
              <a:rPr lang="pt-BR" dirty="0"/>
              <a:t>//Bloco de Instruções</a:t>
            </a:r>
          </a:p>
          <a:p>
            <a:pPr marL="0" indent="0" algn="just">
              <a:buNone/>
            </a:pPr>
            <a:r>
              <a:rPr lang="pt-BR" dirty="0"/>
              <a:t>?&gt;-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/>
              <a:t>&lt;script </a:t>
            </a:r>
            <a:r>
              <a:rPr lang="pt-BR" dirty="0" err="1"/>
              <a:t>language</a:t>
            </a:r>
            <a:r>
              <a:rPr lang="pt-BR" dirty="0"/>
              <a:t>="</a:t>
            </a:r>
            <a:r>
              <a:rPr lang="pt-BR" dirty="0" err="1"/>
              <a:t>php</a:t>
            </a:r>
            <a:r>
              <a:rPr lang="pt-BR" dirty="0"/>
              <a:t>"&gt;</a:t>
            </a:r>
          </a:p>
          <a:p>
            <a:pPr marL="0" indent="0" algn="just">
              <a:buNone/>
            </a:pPr>
            <a:r>
              <a:rPr lang="pt-BR" dirty="0"/>
              <a:t>//Bloco de Instruções</a:t>
            </a:r>
          </a:p>
          <a:p>
            <a:pPr marL="0" indent="0" algn="just">
              <a:buNone/>
            </a:pPr>
            <a:r>
              <a:rPr lang="pt-BR" dirty="0"/>
              <a:t>&lt;/script&gt; - “Não funciona mais nas versões mais recentes”</a:t>
            </a:r>
          </a:p>
        </p:txBody>
      </p:sp>
    </p:spTree>
    <p:extLst>
      <p:ext uri="{BB962C8B-B14F-4D97-AF65-F5344CB8AC3E}">
        <p14:creationId xmlns:p14="http://schemas.microsoft.com/office/powerpoint/2010/main" val="25429674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E6FD3C-CEBB-4266-B2E9-9E3896E8F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– Com Retorno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B57604-85B0-45E7-BF7C-ED5C7B5DA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 Para uma função retornar algum valor utilizamos o comando: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 err="1"/>
              <a:t>return</a:t>
            </a: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908304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8303D451-E0FB-413C-BC8B-9FC9E49B0A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7155" y="411257"/>
            <a:ext cx="8833049" cy="6035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4260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0D3496-EA1F-48F8-9A18-3DF01ADF8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Atividades de Fixação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1C0256-8EF6-4E19-BB24-ED94A4FC7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Desenvolver função que receba 1 valor e retorne o mês (por extenso) correspondente.</a:t>
            </a:r>
          </a:p>
          <a:p>
            <a:pPr marL="0" indent="0" algn="just">
              <a:buNone/>
            </a:pPr>
            <a:endParaRPr lang="pt-BR" dirty="0"/>
          </a:p>
          <a:p>
            <a:pPr algn="just"/>
            <a:r>
              <a:rPr lang="pt-BR" dirty="0"/>
              <a:t>Desenvolver função que receba 1 valor e retorne o dia da semana (por extenso) correspondente. (Considerar – 1 ao 7)</a:t>
            </a: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7567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B102D3-F3AA-4869-B604-0EA5396E7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 Bibliográficas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4D61646-35CE-4979-B8ED-F563BB0D5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https://www.devmedia.com.br</a:t>
            </a:r>
            <a:endParaRPr lang="pt-BR" dirty="0"/>
          </a:p>
          <a:p>
            <a:r>
              <a:rPr lang="pt-BR" dirty="0">
                <a:hlinkClick r:id="rId3"/>
              </a:rPr>
              <a:t>https://www.w3schools.com/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651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692353-2D3D-46FD-96B8-3BB816E2B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Criação de Variável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6A7DAA-2932-4A53-9CEC-EC58F917D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A declaração de variáveis em PHP é bastante simples. Como a linguagem é fracamente </a:t>
            </a:r>
            <a:r>
              <a:rPr lang="pt-BR" dirty="0" err="1"/>
              <a:t>tipada</a:t>
            </a:r>
            <a:r>
              <a:rPr lang="pt-BR" dirty="0"/>
              <a:t>, não é necessário informar o tipo de dado na declaração.</a:t>
            </a:r>
          </a:p>
          <a:p>
            <a:pPr algn="just"/>
            <a:endParaRPr lang="pt-BR" dirty="0"/>
          </a:p>
          <a:p>
            <a:pPr marL="0" indent="0" algn="just">
              <a:buNone/>
            </a:pPr>
            <a:r>
              <a:rPr lang="pt-BR" dirty="0"/>
              <a:t>Sintaxe de declaração de variável: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/>
              <a:t>$</a:t>
            </a:r>
            <a:r>
              <a:rPr lang="pt-BR" dirty="0" err="1"/>
              <a:t>nomeDaVariavel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5273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87FB5B-9AB3-4084-AB51-E1AE877BA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Criação de Variável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6ABB02-1C4F-4BBB-9BCE-6E78EDDEC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500" dirty="0"/>
              <a:t>Note que basta escrever o símbolo $ seguido do nome desejado. O tipo da variável será determinado conforme seu uso, ou seja, caso receba uma </a:t>
            </a:r>
            <a:r>
              <a:rPr lang="pt-BR" sz="2500" dirty="0" err="1"/>
              <a:t>string</a:t>
            </a:r>
            <a:r>
              <a:rPr lang="pt-BR" sz="2500" dirty="0"/>
              <a:t>, será do tipo </a:t>
            </a:r>
            <a:r>
              <a:rPr lang="pt-BR" sz="2500" dirty="0" err="1"/>
              <a:t>string</a:t>
            </a:r>
            <a:r>
              <a:rPr lang="pt-BR" sz="2500" dirty="0"/>
              <a:t>, caso receba um número inteiro, será uma variável do tipo inteiro.</a:t>
            </a:r>
          </a:p>
          <a:p>
            <a:r>
              <a:rPr lang="pt-BR" sz="2500" dirty="0"/>
              <a:t>Exemplos de declaração de variáveis:</a:t>
            </a:r>
          </a:p>
          <a:p>
            <a:endParaRPr lang="pt-BR" sz="2500" dirty="0"/>
          </a:p>
          <a:p>
            <a:endParaRPr lang="pt-BR" dirty="0"/>
          </a:p>
          <a:p>
            <a:endParaRPr lang="pt-BR" dirty="0"/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CB1B265F-2928-40DA-BDF2-357037612E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573769"/>
              </p:ext>
            </p:extLst>
          </p:nvPr>
        </p:nvGraphicFramePr>
        <p:xfrm>
          <a:off x="1045028" y="4001294"/>
          <a:ext cx="10515600" cy="274320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31477259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pt-BR" b="0" dirty="0">
                        <a:effectLst/>
                        <a:latin typeface="Roboto Mono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8320896"/>
                  </a:ext>
                </a:extLst>
              </a:tr>
            </a:tbl>
          </a:graphicData>
        </a:graphic>
      </p:graphicFrame>
      <p:pic>
        <p:nvPicPr>
          <p:cNvPr id="7" name="Imagem 6">
            <a:extLst>
              <a:ext uri="{FF2B5EF4-FFF2-40B4-BE49-F238E27FC236}">
                <a16:creationId xmlns:a16="http://schemas.microsoft.com/office/drawing/2014/main" id="{EF074385-AD0A-4024-BEC7-491477DF7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2828" y="3149382"/>
            <a:ext cx="4844144" cy="3516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821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DFECC7-FA3C-4B90-9425-908C3E703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Criação de Variável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5554DE-78EC-4FAC-B8B5-F6A177E52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Não iniciar o nome com números;</a:t>
            </a:r>
          </a:p>
          <a:p>
            <a:r>
              <a:rPr lang="pt-BR" dirty="0"/>
              <a:t>Não utilizar espaços em branco;</a:t>
            </a:r>
          </a:p>
          <a:p>
            <a:r>
              <a:rPr lang="pt-BR" dirty="0"/>
              <a:t>Não utilizar caracteres especiais, somente </a:t>
            </a:r>
            <a:r>
              <a:rPr lang="pt-BR" dirty="0" err="1"/>
              <a:t>underline</a:t>
            </a:r>
            <a:r>
              <a:rPr lang="pt-BR" dirty="0"/>
              <a:t> é permitido.</a:t>
            </a:r>
          </a:p>
          <a:p>
            <a:r>
              <a:rPr lang="pt-BR" dirty="0"/>
              <a:t>Criar nomes relevantes para facilitar o entendimento do código;</a:t>
            </a:r>
          </a:p>
          <a:p>
            <a:r>
              <a:rPr lang="en-US" dirty="0"/>
              <a:t>Um </a:t>
            </a:r>
            <a:r>
              <a:rPr lang="en-US" dirty="0" err="1"/>
              <a:t>nome</a:t>
            </a:r>
            <a:r>
              <a:rPr lang="en-US" dirty="0"/>
              <a:t> de </a:t>
            </a:r>
            <a:r>
              <a:rPr lang="en-US" dirty="0" err="1"/>
              <a:t>variável</a:t>
            </a:r>
            <a:r>
              <a:rPr lang="en-US" dirty="0"/>
              <a:t> </a:t>
            </a:r>
            <a:r>
              <a:rPr lang="en-US" dirty="0" err="1"/>
              <a:t>só</a:t>
            </a:r>
            <a:r>
              <a:rPr lang="en-US" dirty="0"/>
              <a:t> </a:t>
            </a:r>
            <a:r>
              <a:rPr lang="en-US" dirty="0" err="1"/>
              <a:t>deve</a:t>
            </a:r>
            <a:r>
              <a:rPr lang="en-US" dirty="0"/>
              <a:t> </a:t>
            </a:r>
            <a:r>
              <a:rPr lang="en-US" dirty="0" err="1"/>
              <a:t>conter</a:t>
            </a:r>
            <a:r>
              <a:rPr lang="en-US" dirty="0"/>
              <a:t> </a:t>
            </a:r>
            <a:r>
              <a:rPr lang="en-US" dirty="0" err="1"/>
              <a:t>Letras</a:t>
            </a:r>
            <a:r>
              <a:rPr lang="en-US" dirty="0"/>
              <a:t>, </a:t>
            </a:r>
            <a:r>
              <a:rPr lang="en-US" dirty="0" err="1"/>
              <a:t>Numeros</a:t>
            </a:r>
            <a:r>
              <a:rPr lang="en-US" dirty="0"/>
              <a:t> e Underline. (A-z, 0-9, and _ )</a:t>
            </a:r>
            <a:endParaRPr lang="pt-BR" dirty="0"/>
          </a:p>
          <a:p>
            <a:pPr algn="just"/>
            <a:r>
              <a:rPr lang="pt-BR" dirty="0"/>
              <a:t>Sugestão: Devem ser declaradas em minúsculo. Caso sejam nomes compostos, a primeira letra de todas as palavras, menos da primeira, deve ser maiúscula (</a:t>
            </a:r>
            <a:r>
              <a:rPr lang="pt-BR" dirty="0" err="1"/>
              <a:t>ex</a:t>
            </a:r>
            <a:r>
              <a:rPr lang="pt-BR" dirty="0"/>
              <a:t>: </a:t>
            </a:r>
            <a:r>
              <a:rPr lang="pt-BR" dirty="0" err="1"/>
              <a:t>dataAniversario</a:t>
            </a:r>
            <a:r>
              <a:rPr lang="pt-BR" dirty="0"/>
              <a:t>) ou separe-as pelo caractere </a:t>
            </a:r>
            <a:r>
              <a:rPr lang="pt-BR" dirty="0" err="1"/>
              <a:t>underline</a:t>
            </a:r>
            <a:r>
              <a:rPr lang="pt-BR" dirty="0"/>
              <a:t> (ex.: </a:t>
            </a:r>
            <a:r>
              <a:rPr lang="pt-BR" dirty="0" err="1"/>
              <a:t>data_Aniversario</a:t>
            </a:r>
            <a:r>
              <a:rPr lang="pt-BR" dirty="0"/>
              <a:t>);</a:t>
            </a:r>
          </a:p>
          <a:p>
            <a:r>
              <a:rPr lang="pt-BR" dirty="0"/>
              <a:t>PHP é uma Linguagem Case-</a:t>
            </a:r>
            <a:r>
              <a:rPr lang="pt-BR" dirty="0" err="1"/>
              <a:t>Sensitive</a:t>
            </a:r>
            <a:r>
              <a:rPr lang="pt-BR" dirty="0"/>
              <a:t>. $var é diferente de $Var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1023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F09285-AFB3-42A3-9DA9-174323D40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 de Saída – Exibição de Textos e Resultados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F577F2-DE2E-40F0-A770-B58257FAE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Utilizamos a instrução “</a:t>
            </a:r>
            <a:r>
              <a:rPr lang="pt-BR" dirty="0" err="1"/>
              <a:t>echo</a:t>
            </a:r>
            <a:r>
              <a:rPr lang="pt-BR" dirty="0"/>
              <a:t>” para exibir algum texto ou valor de alguma variável.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0F1BBA2-9C4C-4D0F-922D-A3080F93D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189" y="3226629"/>
            <a:ext cx="6145828" cy="160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082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070052-5F49-468B-BEAD-DA74D2F87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Concatenação em PHP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528E00-368B-4BAC-87E7-73121D4DB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Utilizamos o “.” para concatenar o valor de uma variável com algum texto.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Exemplo</a:t>
            </a:r>
          </a:p>
          <a:p>
            <a:pPr algn="just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6D7C5C8-2DDB-41CC-B9AA-62EE24A85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883215"/>
            <a:ext cx="4929219" cy="1352814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A5BA531-5068-4BAE-8A18-FF9F6388E7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0570" y="3505535"/>
            <a:ext cx="6157699" cy="1780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25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049957-56FC-446A-965F-2661DFC33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Variáveis Dinâmicas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348A21-B74C-42AD-9AE8-FDEAB672C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Com o PHP podemos criar novas variáveis definindo como o nome dessas o conteúdo de outra. Para isso devemos utilizar o símbolo $$ seguido do nome da variável que contém o nome para atribuição.</a:t>
            </a:r>
          </a:p>
          <a:p>
            <a:pPr algn="just"/>
            <a:r>
              <a:rPr lang="pt-BR" dirty="0"/>
              <a:t>Exemplo de criação de variável dinâmica:</a:t>
            </a:r>
          </a:p>
        </p:txBody>
      </p:sp>
    </p:spTree>
    <p:extLst>
      <p:ext uri="{BB962C8B-B14F-4D97-AF65-F5344CB8AC3E}">
        <p14:creationId xmlns:p14="http://schemas.microsoft.com/office/powerpoint/2010/main" val="1757133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2DCB87-1088-453D-A180-486AF4A3E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Variáveis Dinâmicas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EC8EC949-E6A5-4C7E-8710-0299EC719D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54282"/>
            <a:ext cx="10515600" cy="3694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9031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664</Words>
  <Application>Microsoft Office PowerPoint</Application>
  <PresentationFormat>Widescreen</PresentationFormat>
  <Paragraphs>84</Paragraphs>
  <Slides>23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Roboto Mono</vt:lpstr>
      <vt:lpstr>Tema do Office</vt:lpstr>
      <vt:lpstr>Desenvolvimento de Software I - PHP</vt:lpstr>
      <vt:lpstr>PHP – Bloco de Instruções</vt:lpstr>
      <vt:lpstr>Criação de Variável</vt:lpstr>
      <vt:lpstr>Criação de Variável</vt:lpstr>
      <vt:lpstr>Criação de Variável</vt:lpstr>
      <vt:lpstr>Comando de Saída – Exibição de Textos e Resultados</vt:lpstr>
      <vt:lpstr>Concatenação em PHP</vt:lpstr>
      <vt:lpstr>Variáveis Dinâmicas</vt:lpstr>
      <vt:lpstr>Variáveis Dinâmicas</vt:lpstr>
      <vt:lpstr>Atividades de Fixação – Variáveis</vt:lpstr>
      <vt:lpstr>Atividades de Fixação – Variáveis</vt:lpstr>
      <vt:lpstr>Functions</vt:lpstr>
      <vt:lpstr>Informações sobre Function</vt:lpstr>
      <vt:lpstr>Function - Sintaxe</vt:lpstr>
      <vt:lpstr>Exemplo de Function sem parâmetros</vt:lpstr>
      <vt:lpstr>Exemplo de Function com parâmetros</vt:lpstr>
      <vt:lpstr>Parâmetros ou Argumentos</vt:lpstr>
      <vt:lpstr>Exemplo de Função com 2 parâmetros</vt:lpstr>
      <vt:lpstr>Atividade de Fixação - Functions</vt:lpstr>
      <vt:lpstr>Funções – Com Retorno</vt:lpstr>
      <vt:lpstr>Apresentação do PowerPoint</vt:lpstr>
      <vt:lpstr>Atividades de Fixação</vt:lpstr>
      <vt:lpstr>Referências Bibliográficas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Desenvolvimento de Software I - PHP</dc:title>
  <dc:creator>GIOVANNI GUARNIERI</dc:creator>
  <cp:lastModifiedBy>GIOVANNI GUARNIERI</cp:lastModifiedBy>
  <cp:revision>16</cp:revision>
  <dcterms:created xsi:type="dcterms:W3CDTF">2018-07-27T20:38:57Z</dcterms:created>
  <dcterms:modified xsi:type="dcterms:W3CDTF">2018-07-31T21:50:01Z</dcterms:modified>
</cp:coreProperties>
</file>