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83" r:id="rId3"/>
    <p:sldId id="284" r:id="rId4"/>
    <p:sldId id="257" r:id="rId5"/>
    <p:sldId id="258" r:id="rId6"/>
    <p:sldId id="260" r:id="rId7"/>
    <p:sldId id="285" r:id="rId8"/>
    <p:sldId id="259" r:id="rId9"/>
    <p:sldId id="261" r:id="rId10"/>
    <p:sldId id="262" r:id="rId11"/>
    <p:sldId id="266" r:id="rId12"/>
    <p:sldId id="287" r:id="rId13"/>
    <p:sldId id="288" r:id="rId14"/>
    <p:sldId id="263" r:id="rId15"/>
    <p:sldId id="264" r:id="rId16"/>
    <p:sldId id="265" r:id="rId17"/>
    <p:sldId id="289" r:id="rId18"/>
    <p:sldId id="267" r:id="rId19"/>
    <p:sldId id="270" r:id="rId20"/>
    <p:sldId id="271" r:id="rId21"/>
    <p:sldId id="272" r:id="rId22"/>
    <p:sldId id="275" r:id="rId23"/>
    <p:sldId id="273" r:id="rId24"/>
    <p:sldId id="274" r:id="rId25"/>
    <p:sldId id="276" r:id="rId26"/>
    <p:sldId id="277" r:id="rId27"/>
    <p:sldId id="278" r:id="rId28"/>
    <p:sldId id="280" r:id="rId29"/>
    <p:sldId id="279" r:id="rId30"/>
    <p:sldId id="281" r:id="rId31"/>
    <p:sldId id="282" r:id="rId32"/>
    <p:sldId id="268" r:id="rId33"/>
    <p:sldId id="269" r:id="rId34"/>
    <p:sldId id="294" r:id="rId35"/>
    <p:sldId id="291"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p:scale>
          <a:sx n="66" d="100"/>
          <a:sy n="66" d="100"/>
        </p:scale>
        <p:origin x="-1500"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3BD6B-E7B1-4D23-BB11-3D2177156312}" type="datetimeFigureOut">
              <a:rPr lang="en-US" smtClean="0"/>
              <a:t>10/12/2016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58E70-5C04-4F8F-B2E1-A737BF318E8B}" type="slidenum">
              <a:rPr lang="en-US" smtClean="0"/>
              <a:t>‹#›</a:t>
            </a:fld>
            <a:endParaRPr lang="en-US"/>
          </a:p>
        </p:txBody>
      </p:sp>
    </p:spTree>
    <p:extLst>
      <p:ext uri="{BB962C8B-B14F-4D97-AF65-F5344CB8AC3E}">
        <p14:creationId xmlns:p14="http://schemas.microsoft.com/office/powerpoint/2010/main" val="219875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3DEF9A-E971-46D1-AC76-33157D66E9CB}"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33943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70792-B46D-4650-A7C9-65020899C554}" type="datetime1">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426909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EC84E1-04AE-4FB8-8F62-830ED206C21A}"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157106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7FFE1-239A-4241-A09E-7A633AB324B1}"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33721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116192-F05C-4D14-9C39-E51E2F3DE398}"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316434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1FF2F-D1DB-4693-BF15-11732265CA0A}" type="datetime1">
              <a:rPr lang="en-US" smtClean="0"/>
              <a:t>10/12/2016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2015639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17E600-E183-4FA4-B93A-F879C1139EA3}" type="datetime1">
              <a:rPr lang="en-US" smtClean="0"/>
              <a:t>10/12/2016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800426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17E485-9399-4A59-9DE7-D4E399D40FED}"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2225567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16E1A8-1DE5-4418-A625-CBED957B8FE0}"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360618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D70463-6C02-4A77-842E-B835453A56AA}"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28909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CD6095-2B29-4870-8E4F-301D324C0E93}" type="datetime1">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16032446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D846E-E54B-4E76-85FA-820063DE5579}" type="datetime1">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148389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3E99F-AD09-4052-B398-E8BCFC1A6F92}" type="datetime1">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50745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DEBDD3A-8F52-4547-A72C-3644AB079851}" type="datetime1">
              <a:rPr lang="en-US" smtClean="0"/>
              <a:t>10/12/2016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10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12685A-1AED-4A17-BACC-DED461C9BCA0}" type="datetime1">
              <a:rPr lang="en-US" smtClean="0"/>
              <a:t>10/12/2016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307109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7C4B52F-47B2-44C8-8E54-22BB71DF9E65}" type="datetime1">
              <a:rPr lang="en-US" smtClean="0"/>
              <a:t>10/12/2016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142862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513B3-4B95-4D0D-A242-8247959A5229}" type="datetime1">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12595-B69A-4128-A1B1-32B4EFB1ABEB}" type="slidenum">
              <a:rPr lang="en-US" smtClean="0"/>
              <a:t>‹#›</a:t>
            </a:fld>
            <a:endParaRPr lang="en-US"/>
          </a:p>
        </p:txBody>
      </p:sp>
    </p:spTree>
    <p:extLst>
      <p:ext uri="{BB962C8B-B14F-4D97-AF65-F5344CB8AC3E}">
        <p14:creationId xmlns:p14="http://schemas.microsoft.com/office/powerpoint/2010/main" val="87911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C90B26-E6F5-4C29-8673-517CBEA462E3}" type="datetime1">
              <a:rPr lang="en-US" smtClean="0"/>
              <a:t>10/12/2016</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BD12595-B69A-4128-A1B1-32B4EFB1ABEB}" type="slidenum">
              <a:rPr lang="en-US" smtClean="0"/>
              <a:t>‹#›</a:t>
            </a:fld>
            <a:endParaRPr lang="en-US"/>
          </a:p>
        </p:txBody>
      </p:sp>
    </p:spTree>
    <p:extLst>
      <p:ext uri="{BB962C8B-B14F-4D97-AF65-F5344CB8AC3E}">
        <p14:creationId xmlns:p14="http://schemas.microsoft.com/office/powerpoint/2010/main" val="396587691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5"/>
            <a:ext cx="6620967" cy="1024466"/>
          </a:xfrm>
        </p:spPr>
        <p:txBody>
          <a:bodyPr/>
          <a:lstStyle/>
          <a:p>
            <a:pPr algn="ctr"/>
            <a:r>
              <a:rPr lang="en-US" smtClean="0">
                <a:solidFill>
                  <a:schemeClr val="tx1"/>
                </a:solidFill>
                <a:latin typeface="Times New Roman" panose="02020603050405020304" pitchFamily="18" charset="0"/>
                <a:cs typeface="Times New Roman" panose="02020603050405020304" pitchFamily="18" charset="0"/>
              </a:rPr>
              <a:t>LẬP TRÌNH MẠNG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3810000" y="4114800"/>
            <a:ext cx="3982210" cy="860400"/>
          </a:xfrm>
        </p:spPr>
        <p:txBody>
          <a:bodyPr/>
          <a:lstStyle/>
          <a:p>
            <a:pPr algn="r"/>
            <a:r>
              <a:rPr lang="en-US" b="1" smtClean="0">
                <a:solidFill>
                  <a:schemeClr val="tx1"/>
                </a:solidFill>
                <a:latin typeface="Times New Roman" panose="02020603050405020304" pitchFamily="18" charset="0"/>
                <a:cs typeface="Times New Roman" panose="02020603050405020304" pitchFamily="18" charset="0"/>
              </a:rPr>
              <a:t>MANHTD - 1LINK JSC</a:t>
            </a:r>
            <a:endParaRPr lang="en-US"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BD12595-B69A-4128-A1B1-32B4EFB1ABEB}" type="slidenum">
              <a:rPr lang="en-US" smtClean="0"/>
              <a:t>1</a:t>
            </a:fld>
            <a:endParaRPr lang="en-US"/>
          </a:p>
        </p:txBody>
      </p:sp>
    </p:spTree>
    <p:extLst>
      <p:ext uri="{BB962C8B-B14F-4D97-AF65-F5344CB8AC3E}">
        <p14:creationId xmlns:p14="http://schemas.microsoft.com/office/powerpoint/2010/main" val="4288879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945" y="2052638"/>
            <a:ext cx="4922236" cy="419576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852" y="1414462"/>
            <a:ext cx="7170547" cy="5062538"/>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10</a:t>
            </a:fld>
            <a:endParaRPr lang="en-US"/>
          </a:p>
        </p:txBody>
      </p:sp>
      <p:sp>
        <p:nvSpPr>
          <p:cNvPr id="4" name="Title 3"/>
          <p:cNvSpPr>
            <a:spLocks noGrp="1"/>
          </p:cNvSpPr>
          <p:nvPr>
            <p:ph type="title"/>
          </p:nvPr>
        </p:nvSpPr>
        <p:spPr>
          <a:xfrm>
            <a:off x="484709" y="452718"/>
            <a:ext cx="7281721" cy="1400530"/>
          </a:xfrm>
        </p:spPr>
        <p:txBody>
          <a:bodyPr/>
          <a:lstStyle/>
          <a:p>
            <a:r>
              <a:rPr lang="en-US" sz="3600" smtClean="0">
                <a:latin typeface="Times New Roman" pitchFamily="18" charset="0"/>
                <a:cs typeface="Times New Roman" pitchFamily="18" charset="0"/>
              </a:rPr>
              <a:t>TRUYỀN DỮ LIỆU TRONG TCP/IP</a:t>
            </a:r>
            <a:endParaRPr lang="en-US"/>
          </a:p>
        </p:txBody>
      </p:sp>
    </p:spTree>
    <p:extLst>
      <p:ext uri="{BB962C8B-B14F-4D97-AF65-F5344CB8AC3E}">
        <p14:creationId xmlns:p14="http://schemas.microsoft.com/office/powerpoint/2010/main" val="359476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D12595-B69A-4128-A1B1-32B4EFB1ABEB}" type="slidenum">
              <a:rPr lang="en-US" smtClean="0"/>
              <a:t>11</a:t>
            </a:fld>
            <a:endParaRPr lang="en-US"/>
          </a:p>
        </p:txBody>
      </p:sp>
      <p:sp>
        <p:nvSpPr>
          <p:cNvPr id="5" name="Title 4"/>
          <p:cNvSpPr>
            <a:spLocks noGrp="1"/>
          </p:cNvSpPr>
          <p:nvPr>
            <p:ph type="title"/>
          </p:nvPr>
        </p:nvSpPr>
        <p:spPr/>
        <p:txBody>
          <a:bodyPr/>
          <a:lstStyle/>
          <a:p>
            <a:r>
              <a:rPr lang="en-US" sz="4400" smtClean="0">
                <a:latin typeface="Times New Roman" pitchFamily="18" charset="0"/>
                <a:ea typeface="Tahoma" pitchFamily="34" charset="0"/>
                <a:cs typeface="Times New Roman" pitchFamily="18" charset="0"/>
              </a:rPr>
              <a:t>IP PUBLIC VÀ IP PRIVATE</a:t>
            </a:r>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6610" y="2133600"/>
            <a:ext cx="8448689" cy="3531552"/>
          </a:xfrm>
        </p:spPr>
      </p:pic>
    </p:spTree>
    <p:extLst>
      <p:ext uri="{BB962C8B-B14F-4D97-AF65-F5344CB8AC3E}">
        <p14:creationId xmlns:p14="http://schemas.microsoft.com/office/powerpoint/2010/main" val="1972955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smtClean="0">
                <a:latin typeface="Times New Roman" pitchFamily="18" charset="0"/>
                <a:ea typeface="Tahoma" pitchFamily="34" charset="0"/>
                <a:cs typeface="Times New Roman" pitchFamily="18" charset="0"/>
              </a:rPr>
              <a:t>IP PUBLIC VÀ IP PRIVATE</a:t>
            </a:r>
            <a:endParaRPr lang="en-US"/>
          </a:p>
        </p:txBody>
      </p:sp>
      <p:sp>
        <p:nvSpPr>
          <p:cNvPr id="3" name="Text Placeholder 2"/>
          <p:cNvSpPr>
            <a:spLocks noGrp="1"/>
          </p:cNvSpPr>
          <p:nvPr>
            <p:ph type="body" idx="1"/>
          </p:nvPr>
        </p:nvSpPr>
        <p:spPr/>
        <p:txBody>
          <a:bodyPr/>
          <a:lstStyle/>
          <a:p>
            <a:r>
              <a:rPr lang="en-US" b="1" smtClean="0">
                <a:solidFill>
                  <a:schemeClr val="tx1"/>
                </a:solidFill>
                <a:latin typeface="Times New Roman" pitchFamily="18" charset="0"/>
                <a:cs typeface="Times New Roman" pitchFamily="18" charset="0"/>
              </a:rPr>
              <a:t>IP PUBLIC</a:t>
            </a:r>
            <a:endParaRPr lang="en-US" b="1">
              <a:solidFill>
                <a:schemeClr val="tx1"/>
              </a:solidFill>
              <a:latin typeface="Times New Roman" pitchFamily="18" charset="0"/>
              <a:cs typeface="Times New Roman" pitchFamily="18" charset="0"/>
            </a:endParaRPr>
          </a:p>
        </p:txBody>
      </p:sp>
      <p:sp>
        <p:nvSpPr>
          <p:cNvPr id="6" name="Content Placeholder 5"/>
          <p:cNvSpPr>
            <a:spLocks noGrp="1"/>
          </p:cNvSpPr>
          <p:nvPr>
            <p:ph sz="half" idx="2"/>
          </p:nvPr>
        </p:nvSpPr>
        <p:spPr>
          <a:xfrm>
            <a:off x="609600" y="2514600"/>
            <a:ext cx="3516213" cy="3741738"/>
          </a:xfrm>
        </p:spPr>
        <p:txBody>
          <a:bodyPr>
            <a:normAutofit fontScale="92500" lnSpcReduction="20000"/>
          </a:bodyPr>
          <a:lstStyle/>
          <a:p>
            <a:r>
              <a:rPr lang="vi-VN" sz="1900">
                <a:cs typeface="Times New Roman" pitchFamily="18" charset="0"/>
              </a:rPr>
              <a:t>Được gán tới mỗi máy tính</a:t>
            </a:r>
            <a:r>
              <a:rPr lang="en-US" sz="1900">
                <a:latin typeface="Times New Roman" pitchFamily="18" charset="0"/>
                <a:cs typeface="Times New Roman" pitchFamily="18" charset="0"/>
              </a:rPr>
              <a:t> khi kết nối tới Internet</a:t>
            </a:r>
          </a:p>
          <a:p>
            <a:r>
              <a:rPr lang="en-US" sz="1900">
                <a:latin typeface="Times New Roman" pitchFamily="18" charset="0"/>
                <a:cs typeface="Times New Roman" pitchFamily="18" charset="0"/>
              </a:rPr>
              <a:t>Đ</a:t>
            </a:r>
            <a:r>
              <a:rPr lang="vi-VN" sz="1900">
                <a:cs typeface="Times New Roman" pitchFamily="18" charset="0"/>
              </a:rPr>
              <a:t>ịa chỉ đó là duy nhất</a:t>
            </a:r>
            <a:endParaRPr lang="en-US" sz="1900">
              <a:latin typeface="Times New Roman" pitchFamily="18" charset="0"/>
              <a:cs typeface="Times New Roman" pitchFamily="18" charset="0"/>
            </a:endParaRPr>
          </a:p>
          <a:p>
            <a:r>
              <a:rPr lang="vi-VN" sz="1900">
                <a:cs typeface="Times New Roman" pitchFamily="18" charset="0"/>
              </a:rPr>
              <a:t>Cơ chế này của địa chỉ IP giúp có máy tính này có thể tìm thấy máy tính khác và trao đổi thông tin</a:t>
            </a:r>
            <a:endParaRPr lang="en-US" sz="1900">
              <a:latin typeface="Times New Roman" pitchFamily="18" charset="0"/>
              <a:cs typeface="Times New Roman" pitchFamily="18" charset="0"/>
            </a:endParaRPr>
          </a:p>
          <a:p>
            <a:r>
              <a:rPr lang="vi-VN" sz="1900">
                <a:cs typeface="Times New Roman" pitchFamily="18" charset="0"/>
              </a:rPr>
              <a:t>Địa chỉ public IP được gán tới mối máy tính bởi nhà cung cấp dịch vụ Internet</a:t>
            </a:r>
            <a:endParaRPr lang="en-US" sz="1900">
              <a:latin typeface="Times New Roman" pitchFamily="18" charset="0"/>
              <a:cs typeface="Times New Roman" pitchFamily="18" charset="0"/>
            </a:endParaRPr>
          </a:p>
          <a:p>
            <a:r>
              <a:rPr lang="vi-VN" sz="1900">
                <a:cs typeface="Times New Roman" pitchFamily="18" charset="0"/>
              </a:rPr>
              <a:t>Một địa chỉ </a:t>
            </a:r>
            <a:r>
              <a:rPr lang="vi-VN" sz="1900" b="1">
                <a:cs typeface="Times New Roman" pitchFamily="18" charset="0"/>
              </a:rPr>
              <a:t>public IP</a:t>
            </a:r>
            <a:r>
              <a:rPr lang="vi-VN" sz="1900">
                <a:cs typeface="Times New Roman" pitchFamily="18" charset="0"/>
              </a:rPr>
              <a:t> có thể là "động" (dynamic) hoặc "tĩnh" (static</a:t>
            </a:r>
            <a:r>
              <a:rPr lang="vi-VN" sz="1900" smtClean="0">
                <a:cs typeface="Times New Roman" pitchFamily="18" charset="0"/>
              </a:rPr>
              <a:t>)</a:t>
            </a:r>
            <a:endParaRPr lang="en-US" sz="1900">
              <a:latin typeface="Times New Roman" pitchFamily="18" charset="0"/>
              <a:cs typeface="Times New Roman" pitchFamily="18" charset="0"/>
            </a:endParaRPr>
          </a:p>
        </p:txBody>
      </p:sp>
      <p:sp>
        <p:nvSpPr>
          <p:cNvPr id="8" name="Text Placeholder 7"/>
          <p:cNvSpPr>
            <a:spLocks noGrp="1"/>
          </p:cNvSpPr>
          <p:nvPr>
            <p:ph type="body" sz="quarter" idx="3"/>
          </p:nvPr>
        </p:nvSpPr>
        <p:spPr/>
        <p:txBody>
          <a:bodyPr/>
          <a:lstStyle/>
          <a:p>
            <a:r>
              <a:rPr lang="en-US" b="1" smtClean="0">
                <a:solidFill>
                  <a:schemeClr val="tx1"/>
                </a:solidFill>
                <a:latin typeface="Times New Roman" pitchFamily="18" charset="0"/>
                <a:cs typeface="Times New Roman" pitchFamily="18" charset="0"/>
              </a:rPr>
              <a:t>IP PRIVATE</a:t>
            </a:r>
            <a:endParaRPr lang="en-US" b="1">
              <a:solidFill>
                <a:schemeClr val="tx1"/>
              </a:solidFill>
              <a:latin typeface="Times New Roman" pitchFamily="18" charset="0"/>
              <a:cs typeface="Times New Roman" pitchFamily="18" charset="0"/>
            </a:endParaRPr>
          </a:p>
        </p:txBody>
      </p:sp>
      <p:sp>
        <p:nvSpPr>
          <p:cNvPr id="9" name="Content Placeholder 8"/>
          <p:cNvSpPr>
            <a:spLocks noGrp="1"/>
          </p:cNvSpPr>
          <p:nvPr>
            <p:ph sz="quarter" idx="4"/>
          </p:nvPr>
        </p:nvSpPr>
        <p:spPr>
          <a:xfrm>
            <a:off x="4241976" y="2514600"/>
            <a:ext cx="4153268" cy="3741738"/>
          </a:xfrm>
        </p:spPr>
        <p:txBody>
          <a:bodyPr>
            <a:noAutofit/>
          </a:bodyPr>
          <a:lstStyle/>
          <a:p>
            <a:pPr marL="0" indent="0">
              <a:buNone/>
            </a:pPr>
            <a:r>
              <a:rPr lang="vi-VN">
                <a:cs typeface="Times New Roman" pitchFamily="18" charset="0"/>
              </a:rPr>
              <a:t>Một địa chỉ IP được cân nhắc như là private nếu địa chỉ IP nằm trong một dãy địa chỉ IP dành cho một mạng riêng như mạng LAN. Internet Assigned Numbers Authority (IANA) dành riêng cho ba khối không gian của địa chỉ private IP:</a:t>
            </a:r>
            <a:endParaRPr lang="en-US">
              <a:latin typeface="Times New Roman" pitchFamily="18" charset="0"/>
              <a:cs typeface="Times New Roman" pitchFamily="18" charset="0"/>
            </a:endParaRPr>
          </a:p>
          <a:p>
            <a:r>
              <a:rPr lang="vi-VN" b="1">
                <a:cs typeface="Times New Roman" pitchFamily="18" charset="0"/>
              </a:rPr>
              <a:t>Lớp A: 10.0.0.0 – 10.255.255.255 </a:t>
            </a:r>
            <a:r>
              <a:rPr lang="vi-VN">
                <a:cs typeface="Times New Roman" pitchFamily="18" charset="0"/>
              </a:rPr>
              <a:t>(16777216 địa chỉ)</a:t>
            </a:r>
          </a:p>
          <a:p>
            <a:r>
              <a:rPr lang="vi-VN" b="1">
                <a:cs typeface="Times New Roman" pitchFamily="18" charset="0"/>
              </a:rPr>
              <a:t>172.16.0.0 – 172.31.255.255</a:t>
            </a:r>
            <a:r>
              <a:rPr lang="vi-VN">
                <a:cs typeface="Times New Roman" pitchFamily="18" charset="0"/>
              </a:rPr>
              <a:t> (1048576 địa chỉ)</a:t>
            </a:r>
          </a:p>
          <a:p>
            <a:r>
              <a:rPr lang="vi-VN" b="1">
                <a:cs typeface="Times New Roman" pitchFamily="18" charset="0"/>
              </a:rPr>
              <a:t>192.168.0.0 – 192.168.255.255</a:t>
            </a:r>
            <a:r>
              <a:rPr lang="vi-VN">
                <a:cs typeface="Times New Roman" pitchFamily="18" charset="0"/>
              </a:rPr>
              <a:t> (65536 địa chỉ </a:t>
            </a:r>
            <a:r>
              <a:rPr lang="vi-VN" smtClean="0">
                <a:cs typeface="Times New Roman" pitchFamily="18" charset="0"/>
              </a:rPr>
              <a:t>)</a:t>
            </a:r>
            <a:endParaRPr lang="vi-VN">
              <a:cs typeface="Times New Roman" pitchFamily="18" charset="0"/>
            </a:endParaRPr>
          </a:p>
        </p:txBody>
      </p:sp>
      <p:sp>
        <p:nvSpPr>
          <p:cNvPr id="4" name="Slide Number Placeholder 3"/>
          <p:cNvSpPr>
            <a:spLocks noGrp="1"/>
          </p:cNvSpPr>
          <p:nvPr>
            <p:ph type="sldNum" sz="quarter" idx="12"/>
          </p:nvPr>
        </p:nvSpPr>
        <p:spPr/>
        <p:txBody>
          <a:bodyPr/>
          <a:lstStyle/>
          <a:p>
            <a:fld id="{9BD12595-B69A-4128-A1B1-32B4EFB1ABEB}" type="slidenum">
              <a:rPr lang="en-US" smtClean="0"/>
              <a:t>12</a:t>
            </a:fld>
            <a:endParaRPr lang="en-US"/>
          </a:p>
        </p:txBody>
      </p:sp>
    </p:spTree>
    <p:extLst>
      <p:ext uri="{BB962C8B-B14F-4D97-AF65-F5344CB8AC3E}">
        <p14:creationId xmlns:p14="http://schemas.microsoft.com/office/powerpoint/2010/main" val="65052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200400"/>
            <a:ext cx="7055380" cy="1400530"/>
          </a:xfrm>
        </p:spPr>
        <p:txBody>
          <a:bodyPr/>
          <a:lstStyle/>
          <a:p>
            <a:pPr algn="ctr"/>
            <a:r>
              <a:rPr lang="en-US" b="1" smtClean="0">
                <a:solidFill>
                  <a:schemeClr val="tx1"/>
                </a:solidFill>
                <a:latin typeface="Times New Roman" panose="02020603050405020304" pitchFamily="18" charset="0"/>
                <a:cs typeface="Times New Roman" panose="02020603050405020304" pitchFamily="18" charset="0"/>
              </a:rPr>
              <a:t>MỘT SỐ THIẾT BỊ MẠNG</a:t>
            </a:r>
            <a:endParaRPr lang="en-US" b="1">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D12595-B69A-4128-A1B1-32B4EFB1ABEB}" type="slidenum">
              <a:rPr lang="en-US" smtClean="0"/>
              <a:t>13</a:t>
            </a:fld>
            <a:endParaRPr lang="en-US"/>
          </a:p>
        </p:txBody>
      </p:sp>
    </p:spTree>
    <p:extLst>
      <p:ext uri="{BB962C8B-B14F-4D97-AF65-F5344CB8AC3E}">
        <p14:creationId xmlns:p14="http://schemas.microsoft.com/office/powerpoint/2010/main" val="1708188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575896"/>
            <a:ext cx="7696200" cy="1631216"/>
          </a:xfrm>
          <a:prstGeom prst="rect">
            <a:avLst/>
          </a:prstGeom>
          <a:noFill/>
        </p:spPr>
        <p:txBody>
          <a:bodyPr wrap="square" rtlCol="0">
            <a:spAutoFit/>
          </a:bodyPr>
          <a:lstStyle/>
          <a:p>
            <a:pPr marL="342900" indent="-342900">
              <a:buFont typeface="Wingdings" panose="05000000000000000000" pitchFamily="2" charset="2"/>
              <a:buChar char="ü"/>
            </a:pPr>
            <a:r>
              <a:rPr lang="en-US" sz="2000" smtClean="0">
                <a:latin typeface="Times New Roman" pitchFamily="18" charset="0"/>
                <a:cs typeface="Times New Roman" pitchFamily="18" charset="0"/>
              </a:rPr>
              <a:t>Là </a:t>
            </a:r>
            <a:r>
              <a:rPr lang="en-US" sz="2000" dirty="0" err="1" smtClean="0">
                <a:latin typeface="Times New Roman" pitchFamily="18" charset="0"/>
                <a:cs typeface="Times New Roman" pitchFamily="18" charset="0"/>
              </a:rPr>
              <a:t>một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thiết</a:t>
            </a:r>
            <a:r>
              <a:rPr lang="en-US" sz="2000" dirty="0" smtClean="0">
                <a:latin typeface="Times New Roman" pitchFamily="18" charset="0"/>
                <a:cs typeface="Times New Roman" pitchFamily="18" charset="0"/>
              </a:rPr>
              <a:t> bị </a:t>
            </a:r>
            <a:r>
              <a:rPr lang="en-US" sz="2000" dirty="0" err="1" smtClean="0">
                <a:latin typeface="Times New Roman" pitchFamily="18" charset="0"/>
                <a:cs typeface="Times New Roman" pitchFamily="18" charset="0"/>
              </a:rPr>
              <a:t>giúp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khuếch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tin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các</a:t>
            </a:r>
            <a:r>
              <a:rPr lang="en-US" sz="2000" dirty="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thiết</a:t>
            </a:r>
            <a:r>
              <a:rPr lang="en-US" sz="2000" smtClean="0">
                <a:latin typeface="Times New Roman" pitchFamily="18" charset="0"/>
                <a:cs typeface="Times New Roman" pitchFamily="18" charset="0"/>
              </a:rPr>
              <a:t> bị.</a:t>
            </a:r>
          </a:p>
          <a:p>
            <a:pPr marL="342900" indent="-342900">
              <a:buFont typeface="Wingdings" panose="05000000000000000000" pitchFamily="2" charset="2"/>
              <a:buChar char="ü"/>
            </a:pPr>
            <a:r>
              <a:rPr lang="en-US" sz="2000" smtClean="0">
                <a:latin typeface="Times New Roman" pitchFamily="18" charset="0"/>
                <a:cs typeface="Times New Roman" pitchFamily="18" charset="0"/>
              </a:rPr>
              <a:t>Là </a:t>
            </a:r>
            <a:r>
              <a:rPr lang="en-US" sz="2000" dirty="0" err="1" smtClean="0">
                <a:latin typeface="Times New Roman" pitchFamily="18" charset="0"/>
                <a:cs typeface="Times New Roman" pitchFamily="18" charset="0"/>
              </a:rPr>
              <a:t>thiết</a:t>
            </a:r>
            <a:r>
              <a:rPr lang="en-US" sz="2000" dirty="0" smtClean="0">
                <a:latin typeface="Times New Roman" pitchFamily="18" charset="0"/>
                <a:cs typeface="Times New Roman" pitchFamily="18" charset="0"/>
              </a:rPr>
              <a:t> bị </a:t>
            </a:r>
            <a:r>
              <a:rPr lang="en-US" sz="2000" smtClean="0">
                <a:latin typeface="Times New Roman" pitchFamily="18" charset="0"/>
                <a:cs typeface="Times New Roman" pitchFamily="18" charset="0"/>
              </a:rPr>
              <a:t>layer 1</a:t>
            </a:r>
          </a:p>
          <a:p>
            <a:pPr marL="342900" indent="-342900">
              <a:buFont typeface="Wingdings" panose="05000000000000000000" pitchFamily="2" charset="2"/>
              <a:buChar char="ü"/>
            </a:pPr>
            <a:r>
              <a:rPr lang="en-US" sz="2000" smtClean="0">
                <a:latin typeface="Times New Roman" pitchFamily="18" charset="0"/>
                <a:cs typeface="Times New Roman" pitchFamily="18" charset="0"/>
              </a:rPr>
              <a:t>Tín </a:t>
            </a:r>
            <a:r>
              <a:rPr lang="en-US" sz="2000" dirty="0" err="1" smtClean="0">
                <a:latin typeface="Times New Roman" pitchFamily="18" charset="0"/>
                <a:cs typeface="Times New Roman" pitchFamily="18" charset="0"/>
              </a:rPr>
              <a:t>hiệu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vào</a:t>
            </a: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cổng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ở </a:t>
            </a:r>
            <a:r>
              <a:rPr lang="en-US" sz="2000" dirty="0" err="1" smtClean="0">
                <a:latin typeface="Times New Roman" pitchFamily="18" charset="0"/>
                <a:cs typeface="Times New Roman" pitchFamily="18" charset="0"/>
              </a:rPr>
              <a:t>tất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a:t>
            </a:r>
            <a:r>
              <a:rPr lang="en-US" sz="2000" dirty="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các</a:t>
            </a:r>
            <a:r>
              <a:rPr lang="en-US" sz="2000" smtClean="0">
                <a:latin typeface="Times New Roman" pitchFamily="18" charset="0"/>
                <a:cs typeface="Times New Roman" pitchFamily="18" charset="0"/>
              </a:rPr>
              <a:t> cổng</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ü"/>
            </a:pPr>
            <a:r>
              <a:rPr lang="en-US" sz="2000" smtClean="0">
                <a:latin typeface="Times New Roman" pitchFamily="18" charset="0"/>
                <a:cs typeface="Times New Roman" pitchFamily="18" charset="0"/>
              </a:rPr>
              <a:t>Có </a:t>
            </a:r>
            <a:r>
              <a:rPr lang="en-US" sz="2000" dirty="0" err="1" smtClean="0">
                <a:latin typeface="Times New Roman" pitchFamily="18" charset="0"/>
                <a:cs typeface="Times New Roman" pitchFamily="18" charset="0"/>
              </a:rPr>
              <a:t>tư</a:t>
            </a:r>
            <a:r>
              <a:rPr lang="en-US" sz="2000" dirty="0" smtClean="0">
                <a:latin typeface="Times New Roman" pitchFamily="18" charset="0"/>
                <a:cs typeface="Times New Roman" pitchFamily="18" charset="0"/>
              </a:rPr>
              <a:t>̀ </a:t>
            </a:r>
            <a:r>
              <a:rPr lang="en-US" sz="2000" smtClean="0">
                <a:latin typeface="Times New Roman" pitchFamily="18" charset="0"/>
                <a:cs typeface="Times New Roman" pitchFamily="18" charset="0"/>
              </a:rPr>
              <a:t>4-24 cổng</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ü"/>
            </a:pPr>
            <a:r>
              <a:rPr lang="en-US" sz="2000" smtClean="0">
                <a:latin typeface="Times New Roman" pitchFamily="18" charset="0"/>
                <a:cs typeface="Times New Roman" pitchFamily="18" charset="0"/>
              </a:rPr>
              <a:t>Có </a:t>
            </a:r>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loại</a:t>
            </a:r>
            <a:r>
              <a:rPr lang="en-US" sz="2000" dirty="0" smtClean="0">
                <a:latin typeface="Times New Roman" pitchFamily="18" charset="0"/>
                <a:cs typeface="Times New Roman" pitchFamily="18" charset="0"/>
              </a:rPr>
              <a:t>: Active Hub </a:t>
            </a:r>
            <a:r>
              <a:rPr lang="en-US" sz="2000" dirty="0" err="1" smtClean="0">
                <a:latin typeface="Times New Roman" pitchFamily="18" charset="0"/>
                <a:cs typeface="Times New Roman" pitchFamily="18" charset="0"/>
              </a:rPr>
              <a:t>va</a:t>
            </a:r>
            <a:r>
              <a:rPr lang="en-US" sz="2000" dirty="0" smtClean="0">
                <a:latin typeface="Times New Roman" pitchFamily="18" charset="0"/>
                <a:cs typeface="Times New Roman" pitchFamily="18" charset="0"/>
              </a:rPr>
              <a:t>̀ Smart Hub</a:t>
            </a: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86200"/>
            <a:ext cx="4648200" cy="201930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14</a:t>
            </a:fld>
            <a:endParaRPr lang="en-US"/>
          </a:p>
        </p:txBody>
      </p:sp>
      <p:sp>
        <p:nvSpPr>
          <p:cNvPr id="6" name="Title 5"/>
          <p:cNvSpPr>
            <a:spLocks noGrp="1"/>
          </p:cNvSpPr>
          <p:nvPr>
            <p:ph type="title"/>
          </p:nvPr>
        </p:nvSpPr>
        <p:spPr/>
        <p:txBody>
          <a:bodyPr/>
          <a:lstStyle/>
          <a:p>
            <a:pPr algn="ctr"/>
            <a:r>
              <a:rPr lang="en-US" smtClean="0"/>
              <a:t>HUB</a:t>
            </a:r>
            <a:endParaRPr lang="en-US"/>
          </a:p>
        </p:txBody>
      </p:sp>
    </p:spTree>
    <p:extLst>
      <p:ext uri="{BB962C8B-B14F-4D97-AF65-F5344CB8AC3E}">
        <p14:creationId xmlns:p14="http://schemas.microsoft.com/office/powerpoint/2010/main" val="385437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347" y="1447800"/>
            <a:ext cx="7973053"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Là </a:t>
            </a:r>
            <a:r>
              <a:rPr lang="en-US" dirty="0" err="1" smtClean="0">
                <a:latin typeface="Times New Roman" panose="02020603050405020304" pitchFamily="18" charset="0"/>
                <a:cs typeface="Times New Roman" panose="02020603050405020304" pitchFamily="18" charset="0"/>
              </a:rPr>
              <a:t>thiết</a:t>
            </a:r>
            <a:r>
              <a:rPr lang="en-US" dirty="0" smtClean="0">
                <a:latin typeface="Times New Roman" panose="02020603050405020304" pitchFamily="18" charset="0"/>
                <a:cs typeface="Times New Roman" panose="02020603050405020304" pitchFamily="18" charset="0"/>
              </a:rPr>
              <a:t> bị </a:t>
            </a:r>
            <a:r>
              <a:rPr lang="en-US" dirty="0" err="1" smtClean="0">
                <a:latin typeface="Times New Roman" panose="02020603050405020304" pitchFamily="18" charset="0"/>
                <a:cs typeface="Times New Roman" panose="02020603050405020304" pitchFamily="18" charset="0"/>
              </a:rPr>
              <a:t>thuộc</a:t>
            </a:r>
            <a:r>
              <a:rPr lang="en-US" dirty="0" smtClean="0">
                <a:latin typeface="Times New Roman" pitchFamily="18" charset="0"/>
                <a:cs typeface="Times New Roman" pitchFamily="18" charset="0"/>
              </a:rPr>
              <a:t> Layer 2, </a:t>
            </a:r>
            <a:r>
              <a:rPr lang="vi-VN" dirty="0" smtClean="0">
                <a:latin typeface="Times New Roman" pitchFamily="18" charset="0"/>
                <a:cs typeface="Times New Roman" pitchFamily="18" charset="0"/>
              </a:rPr>
              <a:t>được </a:t>
            </a:r>
            <a:r>
              <a:rPr lang="vi-VN" dirty="0">
                <a:latin typeface="Times New Roman" pitchFamily="18" charset="0"/>
                <a:cs typeface="Times New Roman" pitchFamily="18" charset="0"/>
              </a:rPr>
              <a:t>sử dụng để ghép nối </a:t>
            </a:r>
            <a:r>
              <a:rPr lang="vi-VN"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hay </a:t>
            </a:r>
            <a:r>
              <a:rPr lang="en-US" dirty="0" err="1" smtClean="0">
                <a:latin typeface="Times New Roman" pitchFamily="18" charset="0"/>
                <a:cs typeface="Times New Roman" pitchFamily="18" charset="0"/>
              </a:rPr>
              <a:t>nhiều</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mạng để tạo thành một mạng lớn duy </a:t>
            </a:r>
            <a:r>
              <a:rPr lang="vi-VN" dirty="0"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vi-VN" dirty="0">
                <a:latin typeface="Times New Roman" panose="02020603050405020304" pitchFamily="18" charset="0"/>
                <a:cs typeface="Times New Roman" panose="02020603050405020304" pitchFamily="18" charset="0"/>
              </a:rPr>
              <a:t> Switch </a:t>
            </a:r>
            <a:r>
              <a:rPr lang="vi-VN"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học” thông tin của mạng thông qua các gói tin (packet) mà nó nhận được từ các máy trong mạng. Switch sử dụng các thông tin này để xây dựng lên bảng Switch, bảng này cung cấp thông tin giúp các gói thông tin đến đúng địa chỉ.</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429000"/>
            <a:ext cx="3505200" cy="205740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15</a:t>
            </a:fld>
            <a:endParaRPr lang="en-US"/>
          </a:p>
        </p:txBody>
      </p:sp>
      <p:sp>
        <p:nvSpPr>
          <p:cNvPr id="6" name="Title 5"/>
          <p:cNvSpPr>
            <a:spLocks noGrp="1"/>
          </p:cNvSpPr>
          <p:nvPr>
            <p:ph type="title"/>
          </p:nvPr>
        </p:nvSpPr>
        <p:spPr/>
        <p:txBody>
          <a:bodyPr/>
          <a:lstStyle/>
          <a:p>
            <a:pPr algn="ctr"/>
            <a:r>
              <a:rPr lang="en-US" sz="3600" smtClean="0">
                <a:solidFill>
                  <a:schemeClr val="tx1"/>
                </a:solidFill>
                <a:latin typeface="Times New Roman" pitchFamily="18" charset="0"/>
                <a:cs typeface="Times New Roman" pitchFamily="18" charset="0"/>
              </a:rPr>
              <a:t>SWITCH DEVICE</a:t>
            </a:r>
            <a:endParaRPr lang="en-US" sz="3600">
              <a:solidFill>
                <a:schemeClr val="tx1"/>
              </a:solidFill>
            </a:endParaRPr>
          </a:p>
        </p:txBody>
      </p:sp>
    </p:spTree>
    <p:extLst>
      <p:ext uri="{BB962C8B-B14F-4D97-AF65-F5344CB8AC3E}">
        <p14:creationId xmlns:p14="http://schemas.microsoft.com/office/powerpoint/2010/main" val="498919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640427"/>
            <a:ext cx="8001000" cy="1200329"/>
          </a:xfrm>
          <a:prstGeom prst="rect">
            <a:avLst/>
          </a:prstGeom>
          <a:noFill/>
        </p:spPr>
        <p:txBody>
          <a:bodyPr wrap="square" rtlCol="0">
            <a:spAutoFit/>
          </a:bodyPr>
          <a:lstStyle/>
          <a:p>
            <a:r>
              <a:rPr lang="vi-VN" dirty="0">
                <a:latin typeface="+mj-lt"/>
              </a:rPr>
              <a:t>Router là thiết bị mạng lớp 3 của mô hình OSI (Network Layer). Router kết nối hai hay nhiều mạng IP với nhau. Các máy tính trên mạng phải “nhận thức” được sự tham gia của một router, nhưng đối với các mạng IP thì một trong những quy tắc của IP là mọi máy tính kết nối mạng đều có thể giao tiếp được với router.</a:t>
            </a:r>
            <a:endParaRPr lang="en-US" dirty="0">
              <a:latin typeface="+mj-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276600"/>
            <a:ext cx="6172200" cy="281940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16</a:t>
            </a:fld>
            <a:endParaRPr lang="en-US"/>
          </a:p>
        </p:txBody>
      </p:sp>
      <p:sp>
        <p:nvSpPr>
          <p:cNvPr id="6" name="Title 5"/>
          <p:cNvSpPr>
            <a:spLocks noGrp="1"/>
          </p:cNvSpPr>
          <p:nvPr>
            <p:ph type="title"/>
          </p:nvPr>
        </p:nvSpPr>
        <p:spPr/>
        <p:txBody>
          <a:bodyPr/>
          <a:lstStyle/>
          <a:p>
            <a:pPr algn="ctr"/>
            <a:r>
              <a:rPr lang="en-US" sz="3600" smtClean="0">
                <a:solidFill>
                  <a:schemeClr val="tx1"/>
                </a:solidFill>
                <a:latin typeface="Times New Roman" pitchFamily="18" charset="0"/>
                <a:cs typeface="Times New Roman" pitchFamily="18" charset="0"/>
              </a:rPr>
              <a:t>ROUTER</a:t>
            </a:r>
            <a:endParaRPr lang="en-US" sz="3600">
              <a:solidFill>
                <a:schemeClr val="tx1"/>
              </a:solidFill>
            </a:endParaRPr>
          </a:p>
        </p:txBody>
      </p:sp>
    </p:spTree>
    <p:extLst>
      <p:ext uri="{BB962C8B-B14F-4D97-AF65-F5344CB8AC3E}">
        <p14:creationId xmlns:p14="http://schemas.microsoft.com/office/powerpoint/2010/main" val="2375440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200400"/>
            <a:ext cx="7055380" cy="1400530"/>
          </a:xfrm>
        </p:spPr>
        <p:txBody>
          <a:bodyPr/>
          <a:lstStyle/>
          <a:p>
            <a:pPr algn="ctr"/>
            <a:r>
              <a:rPr lang="en-US" b="1" smtClean="0">
                <a:solidFill>
                  <a:schemeClr val="tx1"/>
                </a:solidFill>
                <a:latin typeface="Times New Roman" panose="02020603050405020304" pitchFamily="18" charset="0"/>
                <a:cs typeface="Times New Roman" panose="02020603050405020304" pitchFamily="18" charset="0"/>
              </a:rPr>
              <a:t>LẬP TRÌNH SOCKET</a:t>
            </a:r>
            <a:endParaRPr lang="en-US" b="1">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D12595-B69A-4128-A1B1-32B4EFB1ABEB}" type="slidenum">
              <a:rPr lang="en-US" smtClean="0"/>
              <a:t>17</a:t>
            </a:fld>
            <a:endParaRPr lang="en-US"/>
          </a:p>
        </p:txBody>
      </p:sp>
    </p:spTree>
    <p:extLst>
      <p:ext uri="{BB962C8B-B14F-4D97-AF65-F5344CB8AC3E}">
        <p14:creationId xmlns:p14="http://schemas.microsoft.com/office/powerpoint/2010/main" val="3332681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smtClean="0">
                <a:solidFill>
                  <a:schemeClr val="tx1"/>
                </a:solidFill>
                <a:latin typeface="Times New Roman" pitchFamily="18" charset="0"/>
                <a:cs typeface="Times New Roman" pitchFamily="18" charset="0"/>
              </a:rPr>
              <a:t>LẬP TRÌNH SOCKET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FontTx/>
              <a:buChar char="-"/>
            </a:pP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nối</a:t>
            </a:r>
            <a:r>
              <a:rPr lang="en-US" sz="2000" dirty="0">
                <a:latin typeface="Times New Roman" pitchFamily="18" charset="0"/>
                <a:cs typeface="Times New Roman" pitchFamily="18" charset="0"/>
              </a:rPr>
              <a:t> Server-Client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TCP/IP</a:t>
            </a:r>
          </a:p>
          <a:p>
            <a:pPr marL="0" indent="0">
              <a:buNone/>
            </a:pPr>
            <a:r>
              <a:rPr lang="en-US" sz="2000" dirty="0" smtClean="0">
                <a:latin typeface="Times New Roman" pitchFamily="18" charset="0"/>
                <a:cs typeface="Times New Roman" pitchFamily="18" charset="0"/>
              </a:rPr>
              <a:t>Server:</a:t>
            </a:r>
            <a:endParaRPr lang="en-US" sz="2000" dirty="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Xác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ro</a:t>
            </a:r>
            <a:r>
              <a:rPr lang="en-US" sz="2000" dirty="0" smtClean="0">
                <a:latin typeface="Times New Roman" pitchFamily="18" charset="0"/>
                <a:cs typeface="Times New Roman" pitchFamily="18" charset="0"/>
              </a:rPr>
              <a:t>̃ IP</a:t>
            </a:r>
          </a:p>
          <a:p>
            <a:r>
              <a:rPr lang="en-US" sz="2000" dirty="0" smtClean="0">
                <a:latin typeface="Times New Roman" pitchFamily="18" charset="0"/>
                <a:cs typeface="Times New Roman" pitchFamily="18" charset="0"/>
              </a:rPr>
              <a:t>Port </a:t>
            </a:r>
            <a:r>
              <a:rPr lang="en-US" sz="2000" dirty="0" err="1" smtClean="0">
                <a:latin typeface="Times New Roman" pitchFamily="18" charset="0"/>
                <a:cs typeface="Times New Roman" pitchFamily="18" charset="0"/>
              </a:rPr>
              <a:t>lắng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nghe</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Đợi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chấp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kết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nối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a:t>
            </a:r>
            <a:r>
              <a:rPr lang="en-US" sz="2000" dirty="0" smtClean="0">
                <a:latin typeface="Times New Roman" pitchFamily="18" charset="0"/>
                <a:cs typeface="Times New Roman" pitchFamily="18" charset="0"/>
              </a:rPr>
              <a:t>̀  Client</a:t>
            </a:r>
          </a:p>
          <a:p>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tiếp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với</a:t>
            </a:r>
            <a:r>
              <a:rPr lang="en-US" sz="2000" dirty="0" smtClean="0">
                <a:latin typeface="Times New Roman" pitchFamily="18" charset="0"/>
                <a:cs typeface="Times New Roman" pitchFamily="18" charset="0"/>
              </a:rPr>
              <a:t> Client</a:t>
            </a:r>
          </a:p>
          <a:p>
            <a:r>
              <a:rPr lang="en-US" sz="2000" dirty="0" err="1" smtClean="0">
                <a:latin typeface="Times New Roman" pitchFamily="18" charset="0"/>
                <a:cs typeface="Times New Roman" pitchFamily="18" charset="0"/>
              </a:rPr>
              <a:t>Đóng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Socker</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Client:</a:t>
            </a:r>
          </a:p>
          <a:p>
            <a:r>
              <a:rPr lang="en-US" sz="2000" dirty="0" err="1" smtClean="0">
                <a:latin typeface="Times New Roman" pitchFamily="18" charset="0"/>
                <a:cs typeface="Times New Roman" pitchFamily="18" charset="0"/>
              </a:rPr>
              <a:t>Khởi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đối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tượng</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Gửi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yêu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cầu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kết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nối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tới</a:t>
            </a:r>
            <a:r>
              <a:rPr lang="en-US" sz="2000" dirty="0" smtClean="0">
                <a:latin typeface="Times New Roman" pitchFamily="18" charset="0"/>
                <a:cs typeface="Times New Roman" pitchFamily="18" charset="0"/>
              </a:rPr>
              <a:t> IP </a:t>
            </a:r>
            <a:r>
              <a:rPr lang="en-US" sz="2000" dirty="0" err="1" smtClean="0">
                <a:latin typeface="Times New Roman" pitchFamily="18" charset="0"/>
                <a:cs typeface="Times New Roman" pitchFamily="18" charset="0"/>
              </a:rPr>
              <a:t>va</a:t>
            </a:r>
            <a:r>
              <a:rPr lang="en-US" sz="2000" dirty="0" smtClean="0">
                <a:latin typeface="Times New Roman" pitchFamily="18" charset="0"/>
                <a:cs typeface="Times New Roman" pitchFamily="18" charset="0"/>
              </a:rPr>
              <a:t>̀ Port </a:t>
            </a:r>
            <a:r>
              <a:rPr lang="en-US" sz="2000" dirty="0" err="1" smtClean="0">
                <a:latin typeface="Times New Roman" pitchFamily="18" charset="0"/>
                <a:cs typeface="Times New Roman" pitchFamily="18" charset="0"/>
              </a:rPr>
              <a:t>của</a:t>
            </a:r>
            <a:r>
              <a:rPr lang="en-US" sz="2000" dirty="0" smtClean="0">
                <a:latin typeface="Times New Roman" pitchFamily="18" charset="0"/>
                <a:cs typeface="Times New Roman" pitchFamily="18" charset="0"/>
              </a:rPr>
              <a:t> server</a:t>
            </a:r>
          </a:p>
          <a:p>
            <a:r>
              <a:rPr lang="en-US" sz="2000" dirty="0" err="1" smtClean="0">
                <a:latin typeface="Times New Roman" pitchFamily="18" charset="0"/>
                <a:cs typeface="Times New Roman" pitchFamily="18" charset="0"/>
              </a:rPr>
              <a:t>Tạo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luồng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tiếp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với</a:t>
            </a:r>
            <a:r>
              <a:rPr lang="en-US" sz="2000" dirty="0" smtClean="0">
                <a:latin typeface="Times New Roman" pitchFamily="18" charset="0"/>
                <a:cs typeface="Times New Roman" pitchFamily="18" charset="0"/>
              </a:rPr>
              <a:t> server</a:t>
            </a:r>
          </a:p>
          <a:p>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tiếp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với</a:t>
            </a:r>
            <a:r>
              <a:rPr lang="en-US" sz="2000" dirty="0" smtClean="0">
                <a:latin typeface="Times New Roman" pitchFamily="18" charset="0"/>
                <a:cs typeface="Times New Roman" pitchFamily="18" charset="0"/>
              </a:rPr>
              <a:t> server</a:t>
            </a:r>
          </a:p>
          <a:p>
            <a:r>
              <a:rPr lang="en-US" sz="2000" dirty="0" err="1" smtClean="0">
                <a:latin typeface="Times New Roman" pitchFamily="18" charset="0"/>
                <a:cs typeface="Times New Roman" pitchFamily="18" charset="0"/>
              </a:rPr>
              <a:t>Đóng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luồng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a:t>
            </a:r>
            <a:r>
              <a:rPr lang="en-US" sz="2000" dirty="0" smtClean="0">
                <a:latin typeface="Times New Roman" pitchFamily="18" charset="0"/>
                <a:cs typeface="Times New Roman" pitchFamily="18" charset="0"/>
              </a:rPr>
              <a:t>̀ socket</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47800"/>
            <a:ext cx="7905466" cy="5029200"/>
          </a:xfrm>
          <a:prstGeom prst="rect">
            <a:avLst/>
          </a:prstGeom>
        </p:spPr>
      </p:pic>
      <p:sp>
        <p:nvSpPr>
          <p:cNvPr id="5" name="Slide Number Placeholder 4"/>
          <p:cNvSpPr>
            <a:spLocks noGrp="1"/>
          </p:cNvSpPr>
          <p:nvPr>
            <p:ph type="sldNum" sz="quarter" idx="12"/>
          </p:nvPr>
        </p:nvSpPr>
        <p:spPr/>
        <p:txBody>
          <a:bodyPr/>
          <a:lstStyle/>
          <a:p>
            <a:fld id="{9BD12595-B69A-4128-A1B1-32B4EFB1ABEB}" type="slidenum">
              <a:rPr lang="en-US" smtClean="0"/>
              <a:t>18</a:t>
            </a:fld>
            <a:endParaRPr lang="en-US"/>
          </a:p>
        </p:txBody>
      </p:sp>
    </p:spTree>
    <p:extLst>
      <p:ext uri="{BB962C8B-B14F-4D97-AF65-F5344CB8AC3E}">
        <p14:creationId xmlns:p14="http://schemas.microsoft.com/office/powerpoint/2010/main" val="307885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82959313"/>
              </p:ext>
            </p:extLst>
          </p:nvPr>
        </p:nvGraphicFramePr>
        <p:xfrm>
          <a:off x="549524" y="2420887"/>
          <a:ext cx="8208964" cy="1685428"/>
        </p:xfrm>
        <a:graphic>
          <a:graphicData uri="http://schemas.openxmlformats.org/drawingml/2006/table">
            <a:tbl>
              <a:tblPr firstRow="1" bandRow="1">
                <a:tableStyleId>{5C22544A-7EE6-4342-B048-85BDC9FD1C3A}</a:tableStyleId>
              </a:tblPr>
              <a:tblGrid>
                <a:gridCol w="2052241"/>
                <a:gridCol w="2052241"/>
                <a:gridCol w="2052241"/>
                <a:gridCol w="2052241"/>
              </a:tblGrid>
              <a:tr h="532904">
                <a:tc>
                  <a:txBody>
                    <a:bodyPr/>
                    <a:lstStyle/>
                    <a:p>
                      <a:endParaRPr lang="en-US" sz="1800" dirty="0">
                        <a:solidFill>
                          <a:schemeClr val="tx1"/>
                        </a:solidFill>
                      </a:endParaRPr>
                    </a:p>
                  </a:txBody>
                  <a:tcPr marL="91441" marR="91441" marT="45736" marB="45736" anchor="ctr"/>
                </a:tc>
                <a:tc>
                  <a:txBody>
                    <a:bodyPr/>
                    <a:lstStyle/>
                    <a:p>
                      <a:r>
                        <a:rPr lang="en-US" sz="1800" b="1" i="0" kern="1200" dirty="0" smtClean="0">
                          <a:solidFill>
                            <a:schemeClr val="tx1"/>
                          </a:solidFill>
                          <a:effectLst/>
                          <a:latin typeface="+mn-lt"/>
                          <a:ea typeface="+mn-ea"/>
                          <a:cs typeface="+mn-cs"/>
                        </a:rPr>
                        <a:t>Family</a:t>
                      </a:r>
                      <a:endParaRPr lang="en-US" sz="1800" dirty="0">
                        <a:solidFill>
                          <a:schemeClr val="tx1"/>
                        </a:solidFill>
                      </a:endParaRPr>
                    </a:p>
                  </a:txBody>
                  <a:tcPr marL="91441" marR="91441" marT="45736" marB="45736" anchor="ctr"/>
                </a:tc>
                <a:tc>
                  <a:txBody>
                    <a:bodyPr/>
                    <a:lstStyle/>
                    <a:p>
                      <a:r>
                        <a:rPr lang="en-US" sz="1800" b="1" i="0" kern="1200" dirty="0" smtClean="0">
                          <a:solidFill>
                            <a:schemeClr val="tx1"/>
                          </a:solidFill>
                          <a:effectLst/>
                          <a:latin typeface="+mn-lt"/>
                          <a:ea typeface="+mn-ea"/>
                          <a:cs typeface="+mn-cs"/>
                        </a:rPr>
                        <a:t>Type</a:t>
                      </a:r>
                      <a:endParaRPr lang="en-US" sz="1800" dirty="0">
                        <a:solidFill>
                          <a:schemeClr val="tx1"/>
                        </a:solidFill>
                      </a:endParaRPr>
                    </a:p>
                  </a:txBody>
                  <a:tcPr marL="91441" marR="91441" marT="45736" marB="45736" anchor="ctr"/>
                </a:tc>
                <a:tc>
                  <a:txBody>
                    <a:bodyPr/>
                    <a:lstStyle/>
                    <a:p>
                      <a:r>
                        <a:rPr lang="en-US" sz="1800" b="1" i="0" kern="1200" dirty="0" smtClean="0">
                          <a:solidFill>
                            <a:schemeClr val="tx1"/>
                          </a:solidFill>
                          <a:effectLst/>
                          <a:latin typeface="+mn-lt"/>
                          <a:ea typeface="+mn-ea"/>
                          <a:cs typeface="+mn-cs"/>
                        </a:rPr>
                        <a:t>Protocol</a:t>
                      </a:r>
                      <a:endParaRPr lang="en-US" sz="1800" dirty="0">
                        <a:solidFill>
                          <a:schemeClr val="tx1"/>
                        </a:solidFill>
                      </a:endParaRPr>
                    </a:p>
                  </a:txBody>
                  <a:tcPr marL="91441" marR="91441" marT="45736" marB="45736" anchor="ctr"/>
                </a:tc>
              </a:tr>
              <a:tr h="576262">
                <a:tc>
                  <a:txBody>
                    <a:bodyPr/>
                    <a:lstStyle/>
                    <a:p>
                      <a:r>
                        <a:rPr lang="en-US" sz="1800" dirty="0" smtClean="0"/>
                        <a:t>TCP</a:t>
                      </a:r>
                      <a:endParaRPr lang="en-US" sz="1800" dirty="0"/>
                    </a:p>
                  </a:txBody>
                  <a:tcPr marL="91441" marR="91441" marT="45736" marB="45736" anchor="ctr"/>
                </a:tc>
                <a:tc rowSpan="2">
                  <a:txBody>
                    <a:bodyPr/>
                    <a:lstStyle/>
                    <a:p>
                      <a:r>
                        <a:rPr lang="en-US" sz="1800" i="0" kern="1200" dirty="0" smtClean="0">
                          <a:solidFill>
                            <a:schemeClr val="dk1"/>
                          </a:solidFill>
                          <a:effectLst/>
                          <a:latin typeface="+mn-lt"/>
                          <a:ea typeface="+mn-ea"/>
                          <a:cs typeface="+mn-cs"/>
                        </a:rPr>
                        <a:t>PF_INET</a:t>
                      </a:r>
                      <a:endParaRPr lang="en-US" sz="1800" dirty="0"/>
                    </a:p>
                  </a:txBody>
                  <a:tcPr marL="91441" marR="91441" marT="45736" marB="45736" anchor="ctr"/>
                </a:tc>
                <a:tc>
                  <a:txBody>
                    <a:bodyPr/>
                    <a:lstStyle/>
                    <a:p>
                      <a:r>
                        <a:rPr lang="en-US" sz="1800" i="0" kern="1200" dirty="0" smtClean="0">
                          <a:solidFill>
                            <a:schemeClr val="dk1"/>
                          </a:solidFill>
                          <a:effectLst/>
                          <a:latin typeface="+mn-lt"/>
                          <a:ea typeface="+mn-ea"/>
                          <a:cs typeface="+mn-cs"/>
                        </a:rPr>
                        <a:t>SOCK_STREAM</a:t>
                      </a:r>
                      <a:endParaRPr lang="en-US" sz="1800" dirty="0"/>
                    </a:p>
                  </a:txBody>
                  <a:tcPr marL="91441" marR="91441" marT="45736" marB="45736" anchor="ctr"/>
                </a:tc>
                <a:tc>
                  <a:txBody>
                    <a:bodyPr/>
                    <a:lstStyle/>
                    <a:p>
                      <a:r>
                        <a:rPr lang="en-US" sz="1800" i="0" kern="1200" dirty="0" smtClean="0">
                          <a:solidFill>
                            <a:schemeClr val="dk1"/>
                          </a:solidFill>
                          <a:effectLst/>
                          <a:latin typeface="+mn-lt"/>
                          <a:ea typeface="+mn-ea"/>
                          <a:cs typeface="+mn-cs"/>
                        </a:rPr>
                        <a:t>IPPROTO_TCP</a:t>
                      </a:r>
                      <a:endParaRPr lang="en-US" sz="1800" dirty="0"/>
                    </a:p>
                  </a:txBody>
                  <a:tcPr marL="91441" marR="91441" marT="45736" marB="45736" anchor="ctr"/>
                </a:tc>
              </a:tr>
              <a:tr h="576262">
                <a:tc>
                  <a:txBody>
                    <a:bodyPr/>
                    <a:lstStyle/>
                    <a:p>
                      <a:r>
                        <a:rPr lang="en-US" sz="1800" dirty="0" smtClean="0"/>
                        <a:t>UDP</a:t>
                      </a:r>
                      <a:endParaRPr lang="en-US" sz="1800" dirty="0"/>
                    </a:p>
                  </a:txBody>
                  <a:tcPr marL="91441" marR="91441" marT="45736" marB="45736" anchor="ctr"/>
                </a:tc>
                <a:tc vMerge="1">
                  <a:txBody>
                    <a:bodyPr/>
                    <a:lstStyle/>
                    <a:p>
                      <a:endParaRPr lang="en-US" dirty="0"/>
                    </a:p>
                  </a:txBody>
                  <a:tcPr/>
                </a:tc>
                <a:tc>
                  <a:txBody>
                    <a:bodyPr/>
                    <a:lstStyle/>
                    <a:p>
                      <a:r>
                        <a:rPr lang="en-US" sz="1800" i="0" kern="1200" dirty="0" smtClean="0">
                          <a:solidFill>
                            <a:schemeClr val="dk1"/>
                          </a:solidFill>
                          <a:effectLst/>
                          <a:latin typeface="+mn-lt"/>
                          <a:ea typeface="+mn-ea"/>
                          <a:cs typeface="+mn-cs"/>
                        </a:rPr>
                        <a:t>SOCK_DGRAM</a:t>
                      </a:r>
                      <a:endParaRPr lang="en-US" sz="1800" dirty="0"/>
                    </a:p>
                  </a:txBody>
                  <a:tcPr marL="91441" marR="91441" marT="45736" marB="45736" anchor="ctr"/>
                </a:tc>
                <a:tc>
                  <a:txBody>
                    <a:bodyPr/>
                    <a:lstStyle/>
                    <a:p>
                      <a:r>
                        <a:rPr lang="en-US" sz="1800" i="0" kern="1200" dirty="0" smtClean="0">
                          <a:solidFill>
                            <a:schemeClr val="dk1"/>
                          </a:solidFill>
                          <a:effectLst/>
                          <a:latin typeface="+mn-lt"/>
                          <a:ea typeface="+mn-ea"/>
                          <a:cs typeface="+mn-cs"/>
                        </a:rPr>
                        <a:t>IPPROTO_UDP</a:t>
                      </a:r>
                      <a:endParaRPr lang="en-US" sz="1800" dirty="0"/>
                    </a:p>
                  </a:txBody>
                  <a:tcPr marL="91441" marR="91441" marT="45736" marB="45736" anchor="ctr"/>
                </a:tc>
              </a:tr>
            </a:tbl>
          </a:graphicData>
        </a:graphic>
      </p:graphicFrame>
      <p:sp>
        <p:nvSpPr>
          <p:cNvPr id="3" name="Title 2"/>
          <p:cNvSpPr>
            <a:spLocks noGrp="1"/>
          </p:cNvSpPr>
          <p:nvPr>
            <p:ph type="title"/>
          </p:nvPr>
        </p:nvSpPr>
        <p:spPr>
          <a:xfrm>
            <a:off x="484709" y="452718"/>
            <a:ext cx="7281721" cy="1400530"/>
          </a:xfrm>
        </p:spPr>
        <p:txBody>
          <a:bodyPr/>
          <a:lstStyle/>
          <a:p>
            <a:pPr algn="ctr"/>
            <a:r>
              <a:rPr lang="en-US" sz="3600" smtClean="0">
                <a:solidFill>
                  <a:schemeClr val="tx1"/>
                </a:solidFill>
              </a:rPr>
              <a:t>TWO TYPES OF (TCP/IP) SOCKETS</a:t>
            </a:r>
            <a:r>
              <a:rPr lang="en-US"/>
              <a:t/>
            </a:r>
            <a:br>
              <a:rPr lang="en-US"/>
            </a:br>
            <a:endParaRPr lang="en-US"/>
          </a:p>
        </p:txBody>
      </p:sp>
      <p:sp>
        <p:nvSpPr>
          <p:cNvPr id="2" name="Slide Number Placeholder 1"/>
          <p:cNvSpPr>
            <a:spLocks noGrp="1"/>
          </p:cNvSpPr>
          <p:nvPr>
            <p:ph type="sldNum" sz="quarter" idx="12"/>
          </p:nvPr>
        </p:nvSpPr>
        <p:spPr/>
        <p:txBody>
          <a:bodyPr/>
          <a:lstStyle/>
          <a:p>
            <a:fld id="{9BD12595-B69A-4128-A1B1-32B4EFB1ABEB}" type="slidenum">
              <a:rPr lang="en-US" smtClean="0"/>
              <a:t>19</a:t>
            </a:fld>
            <a:endParaRPr lang="en-US"/>
          </a:p>
        </p:txBody>
      </p:sp>
    </p:spTree>
    <p:extLst>
      <p:ext uri="{BB962C8B-B14F-4D97-AF65-F5344CB8AC3E}">
        <p14:creationId xmlns:p14="http://schemas.microsoft.com/office/powerpoint/2010/main" val="3550057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smtClean="0">
                <a:latin typeface="Times New Roman" panose="02020603050405020304" pitchFamily="18" charset="0"/>
                <a:cs typeface="Times New Roman" panose="02020603050405020304" pitchFamily="18" charset="0"/>
              </a:rPr>
              <a:t>NỘI DUNG</a:t>
            </a:r>
            <a:endParaRPr lang="en-US" sz="360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a:t>Mô hình OSI</a:t>
            </a:r>
          </a:p>
          <a:p>
            <a:r>
              <a:rPr lang="en-US"/>
              <a:t>Mô hình TCP/IP</a:t>
            </a:r>
          </a:p>
          <a:p>
            <a:r>
              <a:rPr lang="en-US"/>
              <a:t>Một số thiết bị mạng</a:t>
            </a:r>
          </a:p>
          <a:p>
            <a:r>
              <a:rPr lang="en-US"/>
              <a:t>Lập trình Socket</a:t>
            </a:r>
          </a:p>
        </p:txBody>
      </p:sp>
      <p:sp>
        <p:nvSpPr>
          <p:cNvPr id="6" name="Slide Number Placeholder 5"/>
          <p:cNvSpPr>
            <a:spLocks noGrp="1"/>
          </p:cNvSpPr>
          <p:nvPr>
            <p:ph type="sldNum" sz="quarter" idx="12"/>
          </p:nvPr>
        </p:nvSpPr>
        <p:spPr/>
        <p:txBody>
          <a:bodyPr/>
          <a:lstStyle/>
          <a:p>
            <a:fld id="{9BD12595-B69A-4128-A1B1-32B4EFB1ABEB}" type="slidenum">
              <a:rPr lang="en-US" smtClean="0"/>
              <a:t>2</a:t>
            </a:fld>
            <a:endParaRPr lang="en-US"/>
          </a:p>
        </p:txBody>
      </p:sp>
    </p:spTree>
    <p:extLst>
      <p:ext uri="{BB962C8B-B14F-4D97-AF65-F5344CB8AC3E}">
        <p14:creationId xmlns:p14="http://schemas.microsoft.com/office/powerpoint/2010/main" val="1805623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mtClean="0">
                <a:solidFill>
                  <a:schemeClr val="tx1"/>
                </a:solidFill>
                <a:latin typeface="Times New Roman" pitchFamily="18" charset="0"/>
                <a:cs typeface="Times New Roman" pitchFamily="18" charset="0"/>
              </a:rPr>
              <a:t>CLIENT – SERVER COMMUNICATION</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729750" y="2052638"/>
            <a:ext cx="4906626" cy="4195762"/>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20</a:t>
            </a:fld>
            <a:endParaRPr lang="en-US"/>
          </a:p>
        </p:txBody>
      </p:sp>
    </p:spTree>
    <p:extLst>
      <p:ext uri="{BB962C8B-B14F-4D97-AF65-F5344CB8AC3E}">
        <p14:creationId xmlns:p14="http://schemas.microsoft.com/office/powerpoint/2010/main" val="695547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smtClean="0">
                <a:solidFill>
                  <a:schemeClr val="tx1"/>
                </a:solidFill>
              </a:rPr>
              <a:t>INITIALIZE WINSOCK</a:t>
            </a:r>
            <a:br>
              <a:rPr lang="en-US" sz="3600" smtClean="0">
                <a:solidFill>
                  <a:schemeClr val="tx1"/>
                </a:solidFill>
              </a:rPr>
            </a:br>
            <a:endParaRPr lang="en-US" sz="36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158875" y="2878931"/>
            <a:ext cx="6048375" cy="2543175"/>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21</a:t>
            </a:fld>
            <a:endParaRPr lang="en-US"/>
          </a:p>
        </p:txBody>
      </p:sp>
    </p:spTree>
    <p:extLst>
      <p:ext uri="{BB962C8B-B14F-4D97-AF65-F5344CB8AC3E}">
        <p14:creationId xmlns:p14="http://schemas.microsoft.com/office/powerpoint/2010/main" val="3392502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smtClean="0">
                <a:solidFill>
                  <a:schemeClr val="tx1"/>
                </a:solidFill>
                <a:latin typeface="Times New Roman" pitchFamily="18" charset="0"/>
                <a:cs typeface="Times New Roman" pitchFamily="18" charset="0"/>
              </a:rPr>
              <a:t>CREATE A NEW SOCKET</a:t>
            </a:r>
            <a:br>
              <a:rPr lang="en-US" sz="3600" smtClean="0">
                <a:solidFill>
                  <a:schemeClr val="tx1"/>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20775" y="2669381"/>
            <a:ext cx="6124575" cy="2962275"/>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22</a:t>
            </a:fld>
            <a:endParaRPr lang="en-US"/>
          </a:p>
        </p:txBody>
      </p:sp>
    </p:spTree>
    <p:extLst>
      <p:ext uri="{BB962C8B-B14F-4D97-AF65-F5344CB8AC3E}">
        <p14:creationId xmlns:p14="http://schemas.microsoft.com/office/powerpoint/2010/main" val="1467416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smtClean="0">
                <a:solidFill>
                  <a:schemeClr val="tx1"/>
                </a:solidFill>
                <a:latin typeface="Times New Roman" pitchFamily="18" charset="0"/>
                <a:cs typeface="Times New Roman" pitchFamily="18" charset="0"/>
              </a:rPr>
              <a:t>A SOME STRUCTS IS USED </a:t>
            </a:r>
            <a:br>
              <a:rPr lang="en-US" sz="3600" smtClean="0">
                <a:solidFill>
                  <a:schemeClr val="tx1"/>
                </a:solidFill>
                <a:latin typeface="Times New Roman" pitchFamily="18" charset="0"/>
                <a:cs typeface="Times New Roman" pitchFamily="18" charset="0"/>
              </a:rPr>
            </a:br>
            <a:r>
              <a:rPr lang="en-US" sz="3600" smtClean="0">
                <a:solidFill>
                  <a:schemeClr val="tx1"/>
                </a:solidFill>
                <a:latin typeface="Times New Roman" pitchFamily="18" charset="0"/>
                <a:cs typeface="Times New Roman" pitchFamily="18" charset="0"/>
              </a:rPr>
              <a:t>TO STORE INFORMATIONS</a:t>
            </a:r>
            <a:endParaRPr lang="en-US" sz="40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795134" y="2052638"/>
            <a:ext cx="4775857" cy="4195762"/>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23</a:t>
            </a:fld>
            <a:endParaRPr lang="en-US"/>
          </a:p>
        </p:txBody>
      </p:sp>
    </p:spTree>
    <p:extLst>
      <p:ext uri="{BB962C8B-B14F-4D97-AF65-F5344CB8AC3E}">
        <p14:creationId xmlns:p14="http://schemas.microsoft.com/office/powerpoint/2010/main" val="4026424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smtClean="0">
                <a:solidFill>
                  <a:schemeClr val="tx1"/>
                </a:solidFill>
                <a:latin typeface="Times New Roman" pitchFamily="18" charset="0"/>
                <a:cs typeface="Times New Roman" pitchFamily="18" charset="0"/>
              </a:rPr>
              <a:t>ASSIGN ADDRESS TO SOCKET</a:t>
            </a:r>
            <a:br>
              <a:rPr lang="en-US" sz="3600" smtClean="0">
                <a:solidFill>
                  <a:schemeClr val="tx1"/>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49350" y="2731294"/>
            <a:ext cx="6067425" cy="283845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24</a:t>
            </a:fld>
            <a:endParaRPr lang="en-US"/>
          </a:p>
        </p:txBody>
      </p:sp>
    </p:spTree>
    <p:extLst>
      <p:ext uri="{BB962C8B-B14F-4D97-AF65-F5344CB8AC3E}">
        <p14:creationId xmlns:p14="http://schemas.microsoft.com/office/powerpoint/2010/main" val="1817164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smtClean="0">
                <a:solidFill>
                  <a:schemeClr val="tx1"/>
                </a:solidFill>
                <a:latin typeface="Times New Roman" pitchFamily="18" charset="0"/>
                <a:cs typeface="Times New Roman" pitchFamily="18" charset="0"/>
              </a:rPr>
              <a:t>LISTEN A CONNECTION</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54113" y="2797969"/>
            <a:ext cx="6057900" cy="270510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25</a:t>
            </a:fld>
            <a:endParaRPr lang="en-US"/>
          </a:p>
        </p:txBody>
      </p:sp>
    </p:spTree>
    <p:extLst>
      <p:ext uri="{BB962C8B-B14F-4D97-AF65-F5344CB8AC3E}">
        <p14:creationId xmlns:p14="http://schemas.microsoft.com/office/powerpoint/2010/main" val="1185488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solidFill>
                  <a:schemeClr val="tx1"/>
                </a:solidFill>
                <a:latin typeface="Times New Roman" pitchFamily="18" charset="0"/>
                <a:cs typeface="Times New Roman" pitchFamily="18" charset="0"/>
              </a:rPr>
              <a:t>ESTABLISHES A CONNECTION</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30300" y="2755106"/>
            <a:ext cx="6105525" cy="2790825"/>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26</a:t>
            </a:fld>
            <a:endParaRPr lang="en-US"/>
          </a:p>
        </p:txBody>
      </p:sp>
    </p:spTree>
    <p:extLst>
      <p:ext uri="{BB962C8B-B14F-4D97-AF65-F5344CB8AC3E}">
        <p14:creationId xmlns:p14="http://schemas.microsoft.com/office/powerpoint/2010/main" val="347295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smtClean="0">
                <a:solidFill>
                  <a:schemeClr val="tx1"/>
                </a:solidFill>
                <a:latin typeface="Times New Roman" pitchFamily="18" charset="0"/>
                <a:cs typeface="Times New Roman" pitchFamily="18" charset="0"/>
              </a:rPr>
              <a:t>RECV DATA</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44588" y="2502694"/>
            <a:ext cx="6076950" cy="329565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27</a:t>
            </a:fld>
            <a:endParaRPr lang="en-US"/>
          </a:p>
        </p:txBody>
      </p:sp>
    </p:spTree>
    <p:extLst>
      <p:ext uri="{BB962C8B-B14F-4D97-AF65-F5344CB8AC3E}">
        <p14:creationId xmlns:p14="http://schemas.microsoft.com/office/powerpoint/2010/main" val="417003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smtClean="0">
                <a:solidFill>
                  <a:schemeClr val="tx1"/>
                </a:solidFill>
                <a:latin typeface="Times New Roman" pitchFamily="18" charset="0"/>
                <a:cs typeface="Times New Roman" pitchFamily="18" charset="0"/>
              </a:rPr>
              <a:t>CLOSE CONNECTION</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25538" y="3217069"/>
            <a:ext cx="6115050" cy="1866900"/>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28</a:t>
            </a:fld>
            <a:endParaRPr lang="en-US"/>
          </a:p>
        </p:txBody>
      </p:sp>
    </p:spTree>
    <p:extLst>
      <p:ext uri="{BB962C8B-B14F-4D97-AF65-F5344CB8AC3E}">
        <p14:creationId xmlns:p14="http://schemas.microsoft.com/office/powerpoint/2010/main" val="1941021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smtClean="0">
                <a:solidFill>
                  <a:schemeClr val="tx1"/>
                </a:solidFill>
                <a:latin typeface="Times New Roman" pitchFamily="18" charset="0"/>
                <a:cs typeface="Times New Roman" pitchFamily="18" charset="0"/>
              </a:rPr>
              <a:t>SEND DATA</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1144588" y="2488406"/>
            <a:ext cx="6076950" cy="3324225"/>
          </a:xfrm>
          <a:prstGeom prst="rect">
            <a:avLst/>
          </a:prstGeom>
        </p:spPr>
      </p:pic>
      <p:sp>
        <p:nvSpPr>
          <p:cNvPr id="3" name="Slide Number Placeholder 2"/>
          <p:cNvSpPr>
            <a:spLocks noGrp="1"/>
          </p:cNvSpPr>
          <p:nvPr>
            <p:ph type="sldNum" sz="quarter" idx="12"/>
          </p:nvPr>
        </p:nvSpPr>
        <p:spPr/>
        <p:txBody>
          <a:bodyPr/>
          <a:lstStyle/>
          <a:p>
            <a:fld id="{9BD12595-B69A-4128-A1B1-32B4EFB1ABEB}" type="slidenum">
              <a:rPr lang="en-US" smtClean="0"/>
              <a:t>29</a:t>
            </a:fld>
            <a:endParaRPr lang="en-US"/>
          </a:p>
        </p:txBody>
      </p:sp>
    </p:spTree>
    <p:extLst>
      <p:ext uri="{BB962C8B-B14F-4D97-AF65-F5344CB8AC3E}">
        <p14:creationId xmlns:p14="http://schemas.microsoft.com/office/powerpoint/2010/main" val="837886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200400"/>
            <a:ext cx="7055380" cy="1400530"/>
          </a:xfrm>
        </p:spPr>
        <p:txBody>
          <a:bodyPr/>
          <a:lstStyle/>
          <a:p>
            <a:pPr algn="ctr"/>
            <a:r>
              <a:rPr lang="en-US" b="1" smtClean="0">
                <a:solidFill>
                  <a:schemeClr val="tx1"/>
                </a:solidFill>
                <a:latin typeface="Times New Roman" panose="02020603050405020304" pitchFamily="18" charset="0"/>
                <a:cs typeface="Times New Roman" panose="02020603050405020304" pitchFamily="18" charset="0"/>
              </a:rPr>
              <a:t>MÔ HÌNH OSI</a:t>
            </a:r>
            <a:endParaRPr lang="en-US" b="1">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D12595-B69A-4128-A1B1-32B4EFB1ABEB}" type="slidenum">
              <a:rPr lang="en-US" smtClean="0"/>
              <a:t>3</a:t>
            </a:fld>
            <a:endParaRPr lang="en-US"/>
          </a:p>
        </p:txBody>
      </p:sp>
    </p:spTree>
    <p:extLst>
      <p:ext uri="{BB962C8B-B14F-4D97-AF65-F5344CB8AC3E}">
        <p14:creationId xmlns:p14="http://schemas.microsoft.com/office/powerpoint/2010/main" val="3922379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chemeClr val="tx1"/>
                </a:solidFill>
                <a:latin typeface="Times New Roman" panose="02020603050405020304" pitchFamily="18" charset="0"/>
                <a:cs typeface="Times New Roman" panose="02020603050405020304" pitchFamily="18" charset="0"/>
              </a:rPr>
              <a:t>SERVER-BASED NETWORK</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61116" y="2052638"/>
            <a:ext cx="5443893"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9BD12595-B69A-4128-A1B1-32B4EFB1ABEB}" type="slidenum">
              <a:rPr lang="en-US" smtClean="0"/>
              <a:t>30</a:t>
            </a:fld>
            <a:endParaRPr lang="en-US"/>
          </a:p>
        </p:txBody>
      </p:sp>
    </p:spTree>
    <p:extLst>
      <p:ext uri="{BB962C8B-B14F-4D97-AF65-F5344CB8AC3E}">
        <p14:creationId xmlns:p14="http://schemas.microsoft.com/office/powerpoint/2010/main" val="752177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chemeClr val="tx1"/>
                </a:solidFill>
                <a:latin typeface="Times New Roman" panose="02020603050405020304" pitchFamily="18" charset="0"/>
                <a:cs typeface="Times New Roman" panose="02020603050405020304" pitchFamily="18" charset="0"/>
              </a:rPr>
              <a:t>PEER-TO-PEER NETWORK</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4"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61116" y="2052638"/>
            <a:ext cx="5443893"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9BD12595-B69A-4128-A1B1-32B4EFB1ABEB}" type="slidenum">
              <a:rPr lang="en-US" smtClean="0"/>
              <a:t>31</a:t>
            </a:fld>
            <a:endParaRPr lang="en-US"/>
          </a:p>
        </p:txBody>
      </p:sp>
    </p:spTree>
    <p:extLst>
      <p:ext uri="{BB962C8B-B14F-4D97-AF65-F5344CB8AC3E}">
        <p14:creationId xmlns:p14="http://schemas.microsoft.com/office/powerpoint/2010/main" val="1121082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solidFill>
                  <a:schemeClr val="tx1"/>
                </a:solidFill>
                <a:latin typeface="Times New Roman" panose="02020603050405020304" pitchFamily="18" charset="0"/>
                <a:cs typeface="Times New Roman" panose="02020603050405020304" pitchFamily="18" charset="0"/>
              </a:rPr>
              <a:t>LÀM SAO SERVER HIỂU CLIENT “NÓI” GÌ?</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311" y="2052638"/>
            <a:ext cx="5549504" cy="4195762"/>
          </a:xfrm>
        </p:spPr>
      </p:pic>
      <p:sp>
        <p:nvSpPr>
          <p:cNvPr id="3" name="Slide Number Placeholder 2"/>
          <p:cNvSpPr>
            <a:spLocks noGrp="1"/>
          </p:cNvSpPr>
          <p:nvPr>
            <p:ph type="sldNum" sz="quarter" idx="12"/>
          </p:nvPr>
        </p:nvSpPr>
        <p:spPr/>
        <p:txBody>
          <a:bodyPr/>
          <a:lstStyle/>
          <a:p>
            <a:fld id="{9BD12595-B69A-4128-A1B1-32B4EFB1ABEB}" type="slidenum">
              <a:rPr lang="en-US" smtClean="0"/>
              <a:t>32</a:t>
            </a:fld>
            <a:endParaRPr lang="en-US"/>
          </a:p>
        </p:txBody>
      </p:sp>
    </p:spTree>
    <p:extLst>
      <p:ext uri="{BB962C8B-B14F-4D97-AF65-F5344CB8AC3E}">
        <p14:creationId xmlns:p14="http://schemas.microsoft.com/office/powerpoint/2010/main" val="3122691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smtClean="0">
                <a:solidFill>
                  <a:schemeClr val="tx1"/>
                </a:solidFill>
                <a:latin typeface="Times New Roman" panose="02020603050405020304" pitchFamily="18" charset="0"/>
                <a:cs typeface="Times New Roman" panose="02020603050405020304" pitchFamily="18" charset="0"/>
              </a:rPr>
              <a:t>JSON?</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717" y="3612281"/>
            <a:ext cx="4772691" cy="1076475"/>
          </a:xfrm>
        </p:spPr>
      </p:pic>
      <p:sp>
        <p:nvSpPr>
          <p:cNvPr id="3" name="Slide Number Placeholder 2"/>
          <p:cNvSpPr>
            <a:spLocks noGrp="1"/>
          </p:cNvSpPr>
          <p:nvPr>
            <p:ph type="sldNum" sz="quarter" idx="12"/>
          </p:nvPr>
        </p:nvSpPr>
        <p:spPr/>
        <p:txBody>
          <a:bodyPr/>
          <a:lstStyle/>
          <a:p>
            <a:fld id="{9BD12595-B69A-4128-A1B1-32B4EFB1ABEB}" type="slidenum">
              <a:rPr lang="en-US" smtClean="0"/>
              <a:t>33</a:t>
            </a:fld>
            <a:endParaRPr lang="en-US"/>
          </a:p>
        </p:txBody>
      </p:sp>
    </p:spTree>
    <p:extLst>
      <p:ext uri="{BB962C8B-B14F-4D97-AF65-F5344CB8AC3E}">
        <p14:creationId xmlns:p14="http://schemas.microsoft.com/office/powerpoint/2010/main" val="2146997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200400"/>
            <a:ext cx="7055380" cy="1400530"/>
          </a:xfrm>
        </p:spPr>
        <p:txBody>
          <a:bodyPr/>
          <a:lstStyle/>
          <a:p>
            <a:pPr algn="ctr"/>
            <a:r>
              <a:rPr lang="en-US" sz="4400">
                <a:solidFill>
                  <a:schemeClr val="tx1"/>
                </a:solidFill>
                <a:latin typeface="Times New Roman" panose="02020603050405020304" pitchFamily="18" charset="0"/>
                <a:cs typeface="Times New Roman" panose="02020603050405020304" pitchFamily="18" charset="0"/>
              </a:rPr>
              <a:t>BÀI TẬP</a:t>
            </a:r>
            <a:endParaRPr lang="en-US" b="1">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D12595-B69A-4128-A1B1-32B4EFB1ABEB}" type="slidenum">
              <a:rPr lang="en-US" smtClean="0"/>
              <a:t>34</a:t>
            </a:fld>
            <a:endParaRPr lang="en-US"/>
          </a:p>
        </p:txBody>
      </p:sp>
    </p:spTree>
    <p:extLst>
      <p:ext uri="{BB962C8B-B14F-4D97-AF65-F5344CB8AC3E}">
        <p14:creationId xmlns:p14="http://schemas.microsoft.com/office/powerpoint/2010/main" val="2886152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smtClean="0">
                <a:solidFill>
                  <a:schemeClr val="tx1"/>
                </a:solidFill>
                <a:latin typeface="Times New Roman" panose="02020603050405020304" pitchFamily="18" charset="0"/>
                <a:cs typeface="Times New Roman" panose="02020603050405020304" pitchFamily="18" charset="0"/>
              </a:rPr>
              <a:t>BÀI TẬP</a:t>
            </a:r>
            <a:endParaRPr lang="en-US" sz="360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27700" y="1447801"/>
            <a:ext cx="7097100" cy="4800606"/>
          </a:xfrm>
        </p:spPr>
        <p:txBody>
          <a:bodyPr>
            <a:normAutofit/>
          </a:bodyPr>
          <a:lstStyle/>
          <a:p>
            <a:pPr marL="0" indent="0">
              <a:buNone/>
            </a:pPr>
            <a:r>
              <a:rPr lang="en-US" smtClean="0">
                <a:latin typeface="Times New Roman" panose="02020603050405020304" pitchFamily="18" charset="0"/>
                <a:cs typeface="Times New Roman" panose="02020603050405020304" pitchFamily="18" charset="0"/>
              </a:rPr>
              <a:t>Sử dụng chương trình bài tập tuần 1,2,3. Thiết kế chương trình quản lý sinh viên theo mô hình client-server bảo đảm các chức năng sau:</a:t>
            </a:r>
          </a:p>
          <a:p>
            <a:r>
              <a:rPr lang="en-US" smtClean="0">
                <a:latin typeface="Times New Roman" panose="02020603050405020304" pitchFamily="18" charset="0"/>
                <a:cs typeface="Times New Roman" panose="02020603050405020304" pitchFamily="18" charset="0"/>
              </a:rPr>
              <a:t>Hệ thống gồm 2 thành phần: client và server</a:t>
            </a:r>
          </a:p>
          <a:p>
            <a:r>
              <a:rPr lang="en-US" smtClean="0">
                <a:latin typeface="Times New Roman" panose="02020603050405020304" pitchFamily="18" charset="0"/>
                <a:cs typeface="Times New Roman" panose="02020603050405020304" pitchFamily="18" charset="0"/>
              </a:rPr>
              <a:t>Server:</a:t>
            </a:r>
          </a:p>
          <a:p>
            <a:pPr lvl="1"/>
            <a:r>
              <a:rPr lang="en-US" sz="2000" smtClean="0">
                <a:latin typeface="Times New Roman" panose="02020603050405020304" pitchFamily="18" charset="0"/>
                <a:cs typeface="Times New Roman" panose="02020603050405020304" pitchFamily="18" charset="0"/>
              </a:rPr>
              <a:t>Lưu trữ, quản lý điểm của sinh viên với các chức năng giống bài tuần 1,2,3</a:t>
            </a:r>
          </a:p>
          <a:p>
            <a:pPr lvl="1"/>
            <a:r>
              <a:rPr lang="en-US" sz="2000" smtClean="0">
                <a:latin typeface="Times New Roman" panose="02020603050405020304" pitchFamily="18" charset="0"/>
                <a:cs typeface="Times New Roman" panose="02020603050405020304" pitchFamily="18" charset="0"/>
              </a:rPr>
              <a:t>Lắng nghe và trả lời các kết nối từ  client</a:t>
            </a:r>
          </a:p>
          <a:p>
            <a:r>
              <a:rPr lang="en-US" smtClean="0">
                <a:latin typeface="Times New Roman" panose="02020603050405020304" pitchFamily="18" charset="0"/>
                <a:cs typeface="Times New Roman" panose="02020603050405020304" pitchFamily="18" charset="0"/>
              </a:rPr>
              <a:t>Client:</a:t>
            </a:r>
          </a:p>
          <a:p>
            <a:pPr lvl="1"/>
            <a:r>
              <a:rPr lang="en-US" sz="2000" smtClean="0">
                <a:latin typeface="Times New Roman" panose="02020603050405020304" pitchFamily="18" charset="0"/>
                <a:cs typeface="Times New Roman" panose="02020603050405020304" pitchFamily="18" charset="0"/>
              </a:rPr>
              <a:t>Cho phép người dùng chọn các chức năng như tra cứu thông tin, tìm kiếm, sắp xếp sau đó gửi yêu cầu lên server, nhận kết quả trả về và hiển thị kết quả cho người sử dụng</a:t>
            </a:r>
          </a:p>
        </p:txBody>
      </p:sp>
      <p:sp>
        <p:nvSpPr>
          <p:cNvPr id="3" name="Slide Number Placeholder 2"/>
          <p:cNvSpPr>
            <a:spLocks noGrp="1"/>
          </p:cNvSpPr>
          <p:nvPr>
            <p:ph type="sldNum" sz="quarter" idx="12"/>
          </p:nvPr>
        </p:nvSpPr>
        <p:spPr/>
        <p:txBody>
          <a:bodyPr/>
          <a:lstStyle/>
          <a:p>
            <a:fld id="{9BD12595-B69A-4128-A1B1-32B4EFB1ABEB}" type="slidenum">
              <a:rPr lang="en-US" smtClean="0"/>
              <a:t>35</a:t>
            </a:fld>
            <a:endParaRPr lang="en-US"/>
          </a:p>
        </p:txBody>
      </p:sp>
    </p:spTree>
    <p:extLst>
      <p:ext uri="{BB962C8B-B14F-4D97-AF65-F5344CB8AC3E}">
        <p14:creationId xmlns:p14="http://schemas.microsoft.com/office/powerpoint/2010/main" val="3421492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200400"/>
            <a:ext cx="7055380" cy="1400530"/>
          </a:xfrm>
        </p:spPr>
        <p:txBody>
          <a:bodyPr/>
          <a:lstStyle/>
          <a:p>
            <a:pPr algn="ctr"/>
            <a:r>
              <a:rPr lang="en-US" sz="4400" smtClean="0">
                <a:solidFill>
                  <a:schemeClr val="tx1"/>
                </a:solidFill>
                <a:latin typeface="Times New Roman" panose="02020603050405020304" pitchFamily="18" charset="0"/>
                <a:cs typeface="Times New Roman" panose="02020603050405020304" pitchFamily="18" charset="0"/>
              </a:rPr>
              <a:t>THANK FOR LISTENING</a:t>
            </a:r>
            <a:endParaRPr lang="en-US" b="1">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D12595-B69A-4128-A1B1-32B4EFB1ABEB}" type="slidenum">
              <a:rPr lang="en-US" smtClean="0"/>
              <a:t>36</a:t>
            </a:fld>
            <a:endParaRPr lang="en-US"/>
          </a:p>
        </p:txBody>
      </p:sp>
    </p:spTree>
    <p:extLst>
      <p:ext uri="{BB962C8B-B14F-4D97-AF65-F5344CB8AC3E}">
        <p14:creationId xmlns:p14="http://schemas.microsoft.com/office/powerpoint/2010/main" val="65652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09231" cy="1173162"/>
          </a:xfrm>
        </p:spPr>
        <p:txBody>
          <a:bodyPr/>
          <a:lstStyle/>
          <a:p>
            <a:pPr algn="ctr"/>
            <a:r>
              <a:rPr lang="en-US" sz="3600" smtClean="0">
                <a:latin typeface="Times New Roman" panose="02020603050405020304" pitchFamily="18" charset="0"/>
                <a:cs typeface="Times New Roman" panose="02020603050405020304" pitchFamily="18" charset="0"/>
              </a:rPr>
              <a:t>CÁC TẦNG TRONG MÔ HÌNH OSI</a:t>
            </a:r>
            <a:endParaRPr lang="en-US" sz="36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28800"/>
            <a:ext cx="5480050" cy="4284771"/>
          </a:xfrm>
        </p:spPr>
      </p:pic>
      <p:sp>
        <p:nvSpPr>
          <p:cNvPr id="3" name="Slide Number Placeholder 2"/>
          <p:cNvSpPr>
            <a:spLocks noGrp="1"/>
          </p:cNvSpPr>
          <p:nvPr>
            <p:ph type="sldNum" sz="quarter" idx="12"/>
          </p:nvPr>
        </p:nvSpPr>
        <p:spPr/>
        <p:txBody>
          <a:bodyPr/>
          <a:lstStyle/>
          <a:p>
            <a:fld id="{9BD12595-B69A-4128-A1B1-32B4EFB1ABEB}" type="slidenum">
              <a:rPr lang="en-US" smtClean="0"/>
              <a:t>4</a:t>
            </a:fld>
            <a:endParaRPr lang="en-US"/>
          </a:p>
        </p:txBody>
      </p:sp>
    </p:spTree>
    <p:extLst>
      <p:ext uri="{BB962C8B-B14F-4D97-AF65-F5344CB8AC3E}">
        <p14:creationId xmlns:p14="http://schemas.microsoft.com/office/powerpoint/2010/main" val="710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362200"/>
            <a:ext cx="4419600" cy="3581400"/>
          </a:xfrm>
        </p:spPr>
      </p:pic>
      <p:sp>
        <p:nvSpPr>
          <p:cNvPr id="3" name="Slide Number Placeholder 2"/>
          <p:cNvSpPr>
            <a:spLocks noGrp="1"/>
          </p:cNvSpPr>
          <p:nvPr>
            <p:ph type="sldNum" sz="quarter" idx="12"/>
          </p:nvPr>
        </p:nvSpPr>
        <p:spPr/>
        <p:txBody>
          <a:bodyPr/>
          <a:lstStyle/>
          <a:p>
            <a:fld id="{9BD12595-B69A-4128-A1B1-32B4EFB1ABEB}" type="slidenum">
              <a:rPr lang="en-US" smtClean="0"/>
              <a:t>5</a:t>
            </a:fld>
            <a:endParaRPr lang="en-US"/>
          </a:p>
        </p:txBody>
      </p:sp>
      <p:sp>
        <p:nvSpPr>
          <p:cNvPr id="5" name="Title 4"/>
          <p:cNvSpPr>
            <a:spLocks noGrp="1"/>
          </p:cNvSpPr>
          <p:nvPr>
            <p:ph type="title"/>
          </p:nvPr>
        </p:nvSpPr>
        <p:spPr/>
        <p:txBody>
          <a:bodyPr/>
          <a:lstStyle/>
          <a:p>
            <a:pPr algn="ctr"/>
            <a:r>
              <a:rPr lang="en-US" sz="3600" smtClean="0">
                <a:latin typeface="Times New Roman" pitchFamily="18" charset="0"/>
                <a:cs typeface="Times New Roman" pitchFamily="18" charset="0"/>
              </a:rPr>
              <a:t>GIAO THỨC VÀ THIẾT BỊ MẠNG</a:t>
            </a:r>
            <a:endParaRPr lang="en-US" sz="3600"/>
          </a:p>
        </p:txBody>
      </p:sp>
    </p:spTree>
    <p:extLst>
      <p:ext uri="{BB962C8B-B14F-4D97-AF65-F5344CB8AC3E}">
        <p14:creationId xmlns:p14="http://schemas.microsoft.com/office/powerpoint/2010/main" val="58317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8" y="1524000"/>
            <a:ext cx="9126082" cy="5334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0401"/>
            <a:ext cx="9143999" cy="5337599"/>
          </a:xfrm>
          <a:prstGeom prst="rect">
            <a:avLst/>
          </a:prstGeom>
        </p:spPr>
      </p:pic>
      <p:sp>
        <p:nvSpPr>
          <p:cNvPr id="4" name="Title 3"/>
          <p:cNvSpPr>
            <a:spLocks noGrp="1"/>
          </p:cNvSpPr>
          <p:nvPr>
            <p:ph type="title"/>
          </p:nvPr>
        </p:nvSpPr>
        <p:spPr/>
        <p:txBody>
          <a:bodyPr/>
          <a:lstStyle/>
          <a:p>
            <a:pPr algn="ctr"/>
            <a:r>
              <a:rPr lang="en-US" sz="3600" smtClean="0">
                <a:latin typeface="Times New Roman" pitchFamily="18" charset="0"/>
                <a:cs typeface="Times New Roman" pitchFamily="18" charset="0"/>
              </a:rPr>
              <a:t>VẬN CHUYỂN THÔNG TIN</a:t>
            </a:r>
            <a:endParaRPr lang="en-US" sz="3600"/>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9BD12595-B69A-4128-A1B1-32B4EFB1ABEB}" type="slidenum">
              <a:rPr lang="en-US" smtClean="0"/>
              <a:t>6</a:t>
            </a:fld>
            <a:endParaRPr lang="en-US"/>
          </a:p>
        </p:txBody>
      </p:sp>
    </p:spTree>
    <p:extLst>
      <p:ext uri="{BB962C8B-B14F-4D97-AF65-F5344CB8AC3E}">
        <p14:creationId xmlns:p14="http://schemas.microsoft.com/office/powerpoint/2010/main" val="149791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200400"/>
            <a:ext cx="7055380" cy="1400530"/>
          </a:xfrm>
        </p:spPr>
        <p:txBody>
          <a:bodyPr/>
          <a:lstStyle/>
          <a:p>
            <a:pPr algn="ctr"/>
            <a:r>
              <a:rPr lang="en-US" b="1" smtClean="0">
                <a:solidFill>
                  <a:schemeClr val="tx1"/>
                </a:solidFill>
                <a:latin typeface="Times New Roman" panose="02020603050405020304" pitchFamily="18" charset="0"/>
                <a:cs typeface="Times New Roman" panose="02020603050405020304" pitchFamily="18" charset="0"/>
              </a:rPr>
              <a:t>MÔ HÌNH TCP/IP</a:t>
            </a:r>
            <a:endParaRPr lang="en-US" b="1">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D12595-B69A-4128-A1B1-32B4EFB1ABEB}" type="slidenum">
              <a:rPr lang="en-US" smtClean="0"/>
              <a:t>7</a:t>
            </a:fld>
            <a:endParaRPr lang="en-US"/>
          </a:p>
        </p:txBody>
      </p:sp>
    </p:spTree>
    <p:extLst>
      <p:ext uri="{BB962C8B-B14F-4D97-AF65-F5344CB8AC3E}">
        <p14:creationId xmlns:p14="http://schemas.microsoft.com/office/powerpoint/2010/main" val="1853255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smtClean="0">
                <a:latin typeface="Times New Roman" pitchFamily="18" charset="0"/>
                <a:cs typeface="Times New Roman" pitchFamily="18" charset="0"/>
              </a:rPr>
              <a:t>MÔ HÌNH TCP/IP</a:t>
            </a:r>
            <a:endParaRPr lang="en-US" sz="3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057400"/>
            <a:ext cx="3571875" cy="3286125"/>
          </a:xfrm>
        </p:spPr>
      </p:pic>
      <p:sp>
        <p:nvSpPr>
          <p:cNvPr id="3" name="Slide Number Placeholder 2"/>
          <p:cNvSpPr>
            <a:spLocks noGrp="1"/>
          </p:cNvSpPr>
          <p:nvPr>
            <p:ph type="sldNum" sz="quarter" idx="12"/>
          </p:nvPr>
        </p:nvSpPr>
        <p:spPr/>
        <p:txBody>
          <a:bodyPr/>
          <a:lstStyle/>
          <a:p>
            <a:fld id="{9BD12595-B69A-4128-A1B1-32B4EFB1ABEB}" type="slidenum">
              <a:rPr lang="en-US" smtClean="0"/>
              <a:t>8</a:t>
            </a:fld>
            <a:endParaRPr lang="en-US"/>
          </a:p>
        </p:txBody>
      </p:sp>
    </p:spTree>
    <p:extLst>
      <p:ext uri="{BB962C8B-B14F-4D97-AF65-F5344CB8AC3E}">
        <p14:creationId xmlns:p14="http://schemas.microsoft.com/office/powerpoint/2010/main" val="242518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375" y="2140744"/>
            <a:ext cx="4143375" cy="4019550"/>
          </a:xfrm>
        </p:spPr>
      </p:pic>
      <p:sp>
        <p:nvSpPr>
          <p:cNvPr id="3" name="Slide Number Placeholder 2"/>
          <p:cNvSpPr>
            <a:spLocks noGrp="1"/>
          </p:cNvSpPr>
          <p:nvPr>
            <p:ph type="sldNum" sz="quarter" idx="12"/>
          </p:nvPr>
        </p:nvSpPr>
        <p:spPr/>
        <p:txBody>
          <a:bodyPr/>
          <a:lstStyle/>
          <a:p>
            <a:fld id="{9BD12595-B69A-4128-A1B1-32B4EFB1ABEB}" type="slidenum">
              <a:rPr lang="en-US" smtClean="0"/>
              <a:t>9</a:t>
            </a:fld>
            <a:endParaRPr lang="en-US"/>
          </a:p>
        </p:txBody>
      </p:sp>
      <p:sp>
        <p:nvSpPr>
          <p:cNvPr id="5" name="Title 4"/>
          <p:cNvSpPr>
            <a:spLocks noGrp="1"/>
          </p:cNvSpPr>
          <p:nvPr>
            <p:ph type="title"/>
          </p:nvPr>
        </p:nvSpPr>
        <p:spPr>
          <a:xfrm>
            <a:off x="0" y="452718"/>
            <a:ext cx="7696200" cy="1400530"/>
          </a:xfrm>
        </p:spPr>
        <p:txBody>
          <a:bodyPr/>
          <a:lstStyle/>
          <a:p>
            <a:pPr algn="ctr"/>
            <a:r>
              <a:rPr lang="en-US" sz="3600" smtClean="0">
                <a:latin typeface="Times New Roman" pitchFamily="18" charset="0"/>
                <a:cs typeface="Times New Roman" pitchFamily="18" charset="0"/>
              </a:rPr>
              <a:t>MỘT SỐ GIAO THỨC TRONG TCP/IP</a:t>
            </a:r>
            <a:endParaRPr lang="en-US" sz="3600"/>
          </a:p>
        </p:txBody>
      </p:sp>
    </p:spTree>
    <p:extLst>
      <p:ext uri="{BB962C8B-B14F-4D97-AF65-F5344CB8AC3E}">
        <p14:creationId xmlns:p14="http://schemas.microsoft.com/office/powerpoint/2010/main" val="214866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426</TotalTime>
  <Words>601</Words>
  <Application>Microsoft Office PowerPoint</Application>
  <PresentationFormat>On-screen Show (4:3)</PresentationFormat>
  <Paragraphs>125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Ion</vt:lpstr>
      <vt:lpstr>LẬP TRÌNH MẠNG</vt:lpstr>
      <vt:lpstr>NỘI DUNG</vt:lpstr>
      <vt:lpstr>MÔ HÌNH OSI</vt:lpstr>
      <vt:lpstr>CÁC TẦNG TRONG MÔ HÌNH OSI</vt:lpstr>
      <vt:lpstr>GIAO THỨC VÀ THIẾT BỊ MẠNG</vt:lpstr>
      <vt:lpstr>VẬN CHUYỂN THÔNG TIN</vt:lpstr>
      <vt:lpstr>MÔ HÌNH TCP/IP</vt:lpstr>
      <vt:lpstr>MÔ HÌNH TCP/IP</vt:lpstr>
      <vt:lpstr>MỘT SỐ GIAO THỨC TRONG TCP/IP</vt:lpstr>
      <vt:lpstr>TRUYỀN DỮ LIỆU TRONG TCP/IP</vt:lpstr>
      <vt:lpstr>IP PUBLIC VÀ IP PRIVATE</vt:lpstr>
      <vt:lpstr>IP PUBLIC VÀ IP PRIVATE</vt:lpstr>
      <vt:lpstr>MỘT SỐ THIẾT BỊ MẠNG</vt:lpstr>
      <vt:lpstr>HUB</vt:lpstr>
      <vt:lpstr>SWITCH DEVICE</vt:lpstr>
      <vt:lpstr>ROUTER</vt:lpstr>
      <vt:lpstr>LẬP TRÌNH SOCKET</vt:lpstr>
      <vt:lpstr>LẬP TRÌNH SOCKET</vt:lpstr>
      <vt:lpstr>TWO TYPES OF (TCP/IP) SOCKETS </vt:lpstr>
      <vt:lpstr>CLIENT – SERVER COMMUNICATION</vt:lpstr>
      <vt:lpstr>INITIALIZE WINSOCK </vt:lpstr>
      <vt:lpstr>CREATE A NEW SOCKET </vt:lpstr>
      <vt:lpstr>A SOME STRUCTS IS USED  TO STORE INFORMATIONS</vt:lpstr>
      <vt:lpstr>ASSIGN ADDRESS TO SOCKET </vt:lpstr>
      <vt:lpstr>LISTEN A CONNECTION</vt:lpstr>
      <vt:lpstr>ESTABLISHES A CONNECTION</vt:lpstr>
      <vt:lpstr>RECV DATA</vt:lpstr>
      <vt:lpstr>CLOSE CONNECTION</vt:lpstr>
      <vt:lpstr>SEND DATA</vt:lpstr>
      <vt:lpstr>SERVER-BASED NETWORK</vt:lpstr>
      <vt:lpstr>PEER-TO-PEER NETWORK</vt:lpstr>
      <vt:lpstr>LÀM SAO SERVER HIỂU CLIENT “NÓI” GÌ?</vt:lpstr>
      <vt:lpstr>JSON?</vt:lpstr>
      <vt:lpstr>BÀI TẬP</vt:lpstr>
      <vt:lpstr>BÀI TẬP</vt:lpstr>
      <vt:lpstr>THANK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Lập trình mạng</dc:title>
  <dc:creator>manh</dc:creator>
  <cp:lastModifiedBy>HANGPT</cp:lastModifiedBy>
  <cp:revision>21</cp:revision>
  <dcterms:created xsi:type="dcterms:W3CDTF">2016-10-03T08:51:54Z</dcterms:created>
  <dcterms:modified xsi:type="dcterms:W3CDTF">2016-10-12T16:35:43Z</dcterms:modified>
</cp:coreProperties>
</file>