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hMqcHaNkz9e5KAdjFm2fOb5PQ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1084425480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108442548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28acdc9bc0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28acdc9bc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7"/>
          <p:cNvSpPr/>
          <p:nvPr>
            <p:ph idx="2" type="pic"/>
          </p:nvPr>
        </p:nvSpPr>
        <p:spPr>
          <a:xfrm>
            <a:off x="5183188" y="987425"/>
            <a:ext cx="6172200" cy="4873625"/>
          </a:xfrm>
          <a:prstGeom prst="rect">
            <a:avLst/>
          </a:prstGeom>
          <a:noFill/>
          <a:ln>
            <a:noFill/>
          </a:ln>
        </p:spPr>
      </p:sp>
      <p:sp>
        <p:nvSpPr>
          <p:cNvPr id="64" name="Google Shape;64;p2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Times New Roman"/>
              <a:buNone/>
            </a:pPr>
            <a:r>
              <a:rPr lang="en-US">
                <a:latin typeface="Times New Roman"/>
                <a:ea typeface="Times New Roman"/>
                <a:cs typeface="Times New Roman"/>
                <a:sym typeface="Times New Roman"/>
              </a:rPr>
              <a:t>Chatbot</a:t>
            </a:r>
            <a:r>
              <a:rPr lang="en-US">
                <a:latin typeface="Times New Roman"/>
                <a:ea typeface="Times New Roman"/>
                <a:cs typeface="Times New Roman"/>
                <a:sym typeface="Times New Roman"/>
              </a:rPr>
              <a:t> – Reformer</a:t>
            </a:r>
            <a:endParaRPr>
              <a:latin typeface="Times New Roman"/>
              <a:ea typeface="Times New Roman"/>
              <a:cs typeface="Times New Roman"/>
              <a:sym typeface="Times New Roman"/>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dk1"/>
              </a:buClr>
              <a:buSzPts val="2400"/>
              <a:buNone/>
            </a:pPr>
            <a:r>
              <a:rPr lang="en-US"/>
              <a:t>Thái Lê Vân – 52000820</a:t>
            </a:r>
            <a:endParaRPr/>
          </a:p>
          <a:p>
            <a:pPr indent="0" lvl="0" marL="0" rtl="0" algn="r">
              <a:lnSpc>
                <a:spcPct val="90000"/>
              </a:lnSpc>
              <a:spcBef>
                <a:spcPts val="1000"/>
              </a:spcBef>
              <a:spcAft>
                <a:spcPts val="0"/>
              </a:spcAft>
              <a:buClr>
                <a:schemeClr val="dk1"/>
              </a:buClr>
              <a:buSzPts val="2400"/>
              <a:buNone/>
            </a:pPr>
            <a:r>
              <a:rPr lang="en-US"/>
              <a:t>Nguyễn Duy Đông - 52000749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21084425480_1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rgbClr val="00B0F0"/>
              </a:buClr>
              <a:buSzPts val="4400"/>
              <a:buFont typeface="Times New Roman"/>
              <a:buNone/>
            </a:pPr>
            <a:r>
              <a:rPr b="1" lang="en-US">
                <a:solidFill>
                  <a:srgbClr val="00B0F0"/>
                </a:solidFill>
                <a:latin typeface="Times New Roman"/>
                <a:ea typeface="Times New Roman"/>
                <a:cs typeface="Times New Roman"/>
                <a:sym typeface="Times New Roman"/>
              </a:rPr>
              <a:t>3. Mô hình - Reformer</a:t>
            </a:r>
            <a:endParaRPr/>
          </a:p>
        </p:txBody>
      </p:sp>
      <p:pic>
        <p:nvPicPr>
          <p:cNvPr id="154" name="Google Shape;154;g21084425480_1_0"/>
          <p:cNvPicPr preferRelativeResize="0"/>
          <p:nvPr/>
        </p:nvPicPr>
        <p:blipFill>
          <a:blip r:embed="rId3">
            <a:alphaModFix/>
          </a:blip>
          <a:stretch>
            <a:fillRect/>
          </a:stretch>
        </p:blipFill>
        <p:spPr>
          <a:xfrm>
            <a:off x="527975" y="2229100"/>
            <a:ext cx="11136051" cy="3767700"/>
          </a:xfrm>
          <a:prstGeom prst="rect">
            <a:avLst/>
          </a:prstGeom>
          <a:noFill/>
          <a:ln>
            <a:noFill/>
          </a:ln>
        </p:spPr>
      </p:pic>
      <p:sp>
        <p:nvSpPr>
          <p:cNvPr id="155" name="Google Shape;155;g21084425480_1_0"/>
          <p:cNvSpPr txBox="1"/>
          <p:nvPr/>
        </p:nvSpPr>
        <p:spPr>
          <a:xfrm>
            <a:off x="749600" y="1387550"/>
            <a:ext cx="3763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latin typeface="Calibri"/>
                <a:ea typeface="Calibri"/>
                <a:cs typeface="Calibri"/>
                <a:sym typeface="Calibri"/>
              </a:rPr>
              <a:t>Axial Positional Encodings</a:t>
            </a:r>
            <a:endParaRPr b="1" sz="25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F0"/>
              </a:buClr>
              <a:buSzPts val="4400"/>
              <a:buFont typeface="Times New Roman"/>
              <a:buNone/>
            </a:pPr>
            <a:r>
              <a:rPr b="1" lang="en-US">
                <a:solidFill>
                  <a:srgbClr val="00B0F0"/>
                </a:solidFill>
                <a:latin typeface="Times New Roman"/>
                <a:ea typeface="Times New Roman"/>
                <a:cs typeface="Times New Roman"/>
                <a:sym typeface="Times New Roman"/>
              </a:rPr>
              <a:t>3. Mô hình - Reformer</a:t>
            </a:r>
            <a:endParaRPr b="1">
              <a:solidFill>
                <a:srgbClr val="00B0F0"/>
              </a:solidFill>
              <a:latin typeface="Times New Roman"/>
              <a:ea typeface="Times New Roman"/>
              <a:cs typeface="Times New Roman"/>
              <a:sym typeface="Times New Roman"/>
            </a:endParaRPr>
          </a:p>
        </p:txBody>
      </p:sp>
      <p:pic>
        <p:nvPicPr>
          <p:cNvPr id="161" name="Google Shape;161;p10"/>
          <p:cNvPicPr preferRelativeResize="0"/>
          <p:nvPr/>
        </p:nvPicPr>
        <p:blipFill rotWithShape="1">
          <a:blip r:embed="rId3">
            <a:alphaModFix/>
          </a:blip>
          <a:srcRect b="0" l="0" r="0" t="0"/>
          <a:stretch/>
        </p:blipFill>
        <p:spPr>
          <a:xfrm>
            <a:off x="579665" y="1473517"/>
            <a:ext cx="4762500" cy="619125"/>
          </a:xfrm>
          <a:prstGeom prst="rect">
            <a:avLst/>
          </a:prstGeom>
          <a:noFill/>
          <a:ln>
            <a:noFill/>
          </a:ln>
        </p:spPr>
      </p:pic>
      <p:sp>
        <p:nvSpPr>
          <p:cNvPr id="162" name="Google Shape;162;p10"/>
          <p:cNvSpPr/>
          <p:nvPr/>
        </p:nvSpPr>
        <p:spPr>
          <a:xfrm>
            <a:off x="838200" y="2217560"/>
            <a:ext cx="4191355"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Hiệu suất: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Reformer cho phép fit 1 triệu mã token trên một GPU 16 gigabyte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Nó được thiết kế để xử lý các cửa sổ ngữ cảnh lên tới 1 triệu từ</a:t>
            </a:r>
            <a:endParaRPr sz="1800">
              <a:solidFill>
                <a:schemeClr val="dk1"/>
              </a:solidFill>
              <a:latin typeface="Times New Roman"/>
              <a:ea typeface="Times New Roman"/>
              <a:cs typeface="Times New Roman"/>
              <a:sym typeface="Times New Roman"/>
            </a:endParaRPr>
          </a:p>
        </p:txBody>
      </p:sp>
      <p:pic>
        <p:nvPicPr>
          <p:cNvPr id="163" name="Google Shape;163;p10"/>
          <p:cNvPicPr preferRelativeResize="0"/>
          <p:nvPr/>
        </p:nvPicPr>
        <p:blipFill rotWithShape="1">
          <a:blip r:embed="rId4">
            <a:alphaModFix/>
          </a:blip>
          <a:srcRect b="0" l="0" r="0" t="0"/>
          <a:stretch/>
        </p:blipFill>
        <p:spPr>
          <a:xfrm>
            <a:off x="1660670" y="895805"/>
            <a:ext cx="8590125" cy="5490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F0"/>
              </a:buClr>
              <a:buSzPts val="4400"/>
              <a:buFont typeface="Times New Roman"/>
              <a:buNone/>
            </a:pPr>
            <a:r>
              <a:rPr b="1" lang="en-US">
                <a:solidFill>
                  <a:srgbClr val="00B0F0"/>
                </a:solidFill>
                <a:latin typeface="Times New Roman"/>
                <a:ea typeface="Times New Roman"/>
                <a:cs typeface="Times New Roman"/>
                <a:sym typeface="Times New Roman"/>
              </a:rPr>
              <a:t>4. Code - Reformer</a:t>
            </a:r>
            <a:endParaRPr b="1">
              <a:solidFill>
                <a:srgbClr val="00B0F0"/>
              </a:solidFill>
              <a:latin typeface="Times New Roman"/>
              <a:ea typeface="Times New Roman"/>
              <a:cs typeface="Times New Roman"/>
              <a:sym typeface="Times New Roman"/>
            </a:endParaRPr>
          </a:p>
        </p:txBody>
      </p:sp>
      <p:sp>
        <p:nvSpPr>
          <p:cNvPr id="169" name="Google Shape;169;p11"/>
          <p:cNvSpPr txBox="1"/>
          <p:nvPr/>
        </p:nvSpPr>
        <p:spPr>
          <a:xfrm>
            <a:off x="838200" y="1506022"/>
            <a:ext cx="476576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Sử dụng mô hình dựng sẵn đã được triển khai trong Trax. Nó có kiến trúc như bên</a:t>
            </a:r>
            <a:endParaRPr sz="1800">
              <a:solidFill>
                <a:schemeClr val="dk1"/>
              </a:solidFill>
              <a:latin typeface="Times New Roman"/>
              <a:ea typeface="Times New Roman"/>
              <a:cs typeface="Times New Roman"/>
              <a:sym typeface="Times New Roman"/>
            </a:endParaRPr>
          </a:p>
        </p:txBody>
      </p:sp>
      <p:pic>
        <p:nvPicPr>
          <p:cNvPr id="170" name="Google Shape;170;p11"/>
          <p:cNvPicPr preferRelativeResize="0"/>
          <p:nvPr/>
        </p:nvPicPr>
        <p:blipFill rotWithShape="1">
          <a:blip r:embed="rId3">
            <a:alphaModFix/>
          </a:blip>
          <a:srcRect b="66544" l="695" r="331" t="-25296"/>
          <a:stretch/>
        </p:blipFill>
        <p:spPr>
          <a:xfrm>
            <a:off x="5603966" y="-4052152"/>
            <a:ext cx="2481942" cy="10557453"/>
          </a:xfrm>
          <a:prstGeom prst="rect">
            <a:avLst/>
          </a:prstGeom>
          <a:noFill/>
          <a:ln>
            <a:noFill/>
          </a:ln>
        </p:spPr>
      </p:pic>
      <p:pic>
        <p:nvPicPr>
          <p:cNvPr id="171" name="Google Shape;171;p11"/>
          <p:cNvPicPr preferRelativeResize="0"/>
          <p:nvPr/>
        </p:nvPicPr>
        <p:blipFill rotWithShape="1">
          <a:blip r:embed="rId3">
            <a:alphaModFix/>
          </a:blip>
          <a:srcRect b="34689" l="-2" r="-1650" t="32952"/>
          <a:stretch/>
        </p:blipFill>
        <p:spPr>
          <a:xfrm>
            <a:off x="8085908" y="482690"/>
            <a:ext cx="1975907" cy="4507321"/>
          </a:xfrm>
          <a:prstGeom prst="rect">
            <a:avLst/>
          </a:prstGeom>
          <a:noFill/>
          <a:ln>
            <a:noFill/>
          </a:ln>
        </p:spPr>
      </p:pic>
      <p:pic>
        <p:nvPicPr>
          <p:cNvPr id="172" name="Google Shape;172;p11"/>
          <p:cNvPicPr preferRelativeResize="0"/>
          <p:nvPr/>
        </p:nvPicPr>
        <p:blipFill rotWithShape="1">
          <a:blip r:embed="rId3">
            <a:alphaModFix/>
          </a:blip>
          <a:srcRect b="0" l="1" r="3136" t="64951"/>
          <a:stretch/>
        </p:blipFill>
        <p:spPr>
          <a:xfrm>
            <a:off x="10195977" y="587510"/>
            <a:ext cx="1808789" cy="468988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2"/>
          <p:cNvSpPr txBox="1"/>
          <p:nvPr>
            <p:ph type="title"/>
          </p:nvPr>
        </p:nvSpPr>
        <p:spPr>
          <a:xfrm>
            <a:off x="838200" y="1755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F0"/>
              </a:buClr>
              <a:buSzPts val="4400"/>
              <a:buFont typeface="Times New Roman"/>
              <a:buNone/>
            </a:pPr>
            <a:r>
              <a:rPr b="1" lang="en-US">
                <a:solidFill>
                  <a:srgbClr val="00B0F0"/>
                </a:solidFill>
                <a:latin typeface="Times New Roman"/>
                <a:ea typeface="Times New Roman"/>
                <a:cs typeface="Times New Roman"/>
                <a:sym typeface="Times New Roman"/>
              </a:rPr>
              <a:t>4. Code - Reformer</a:t>
            </a:r>
            <a:endParaRPr b="1">
              <a:solidFill>
                <a:srgbClr val="00B0F0"/>
              </a:solidFill>
              <a:latin typeface="Times New Roman"/>
              <a:ea typeface="Times New Roman"/>
              <a:cs typeface="Times New Roman"/>
              <a:sym typeface="Times New Roman"/>
            </a:endParaRPr>
          </a:p>
        </p:txBody>
      </p:sp>
      <p:sp>
        <p:nvSpPr>
          <p:cNvPr id="178" name="Google Shape;178;p12"/>
          <p:cNvSpPr txBox="1"/>
          <p:nvPr/>
        </p:nvSpPr>
        <p:spPr>
          <a:xfrm>
            <a:off x="217100" y="2359325"/>
            <a:ext cx="14400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Kiến trúc của Residual block</a:t>
            </a:r>
            <a:endParaRPr sz="1800">
              <a:solidFill>
                <a:schemeClr val="dk1"/>
              </a:solidFill>
              <a:latin typeface="Times New Roman"/>
              <a:ea typeface="Times New Roman"/>
              <a:cs typeface="Times New Roman"/>
              <a:sym typeface="Times New Roman"/>
            </a:endParaRPr>
          </a:p>
        </p:txBody>
      </p:sp>
      <p:pic>
        <p:nvPicPr>
          <p:cNvPr id="179" name="Google Shape;179;p12"/>
          <p:cNvPicPr preferRelativeResize="0"/>
          <p:nvPr/>
        </p:nvPicPr>
        <p:blipFill rotWithShape="1">
          <a:blip r:embed="rId3">
            <a:alphaModFix/>
          </a:blip>
          <a:srcRect b="0" l="0" r="0" t="0"/>
          <a:stretch/>
        </p:blipFill>
        <p:spPr>
          <a:xfrm>
            <a:off x="8543592" y="445075"/>
            <a:ext cx="2051231" cy="6270490"/>
          </a:xfrm>
          <a:prstGeom prst="rect">
            <a:avLst/>
          </a:prstGeom>
          <a:noFill/>
          <a:ln>
            <a:noFill/>
          </a:ln>
        </p:spPr>
      </p:pic>
      <p:pic>
        <p:nvPicPr>
          <p:cNvPr id="180" name="Google Shape;180;p12"/>
          <p:cNvPicPr preferRelativeResize="0"/>
          <p:nvPr/>
        </p:nvPicPr>
        <p:blipFill>
          <a:blip r:embed="rId4">
            <a:alphaModFix/>
          </a:blip>
          <a:stretch>
            <a:fillRect/>
          </a:stretch>
        </p:blipFill>
        <p:spPr>
          <a:xfrm>
            <a:off x="1752300" y="1311450"/>
            <a:ext cx="5894100" cy="2456075"/>
          </a:xfrm>
          <a:prstGeom prst="rect">
            <a:avLst/>
          </a:prstGeom>
          <a:noFill/>
          <a:ln>
            <a:noFill/>
          </a:ln>
        </p:spPr>
      </p:pic>
      <p:pic>
        <p:nvPicPr>
          <p:cNvPr id="181" name="Google Shape;181;p12"/>
          <p:cNvPicPr preferRelativeResize="0"/>
          <p:nvPr/>
        </p:nvPicPr>
        <p:blipFill>
          <a:blip r:embed="rId5">
            <a:alphaModFix/>
          </a:blip>
          <a:stretch>
            <a:fillRect/>
          </a:stretch>
        </p:blipFill>
        <p:spPr>
          <a:xfrm>
            <a:off x="1880838" y="3867150"/>
            <a:ext cx="6143625" cy="2990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F0"/>
              </a:buClr>
              <a:buSzPts val="4400"/>
              <a:buFont typeface="Times New Roman"/>
              <a:buNone/>
            </a:pPr>
            <a:r>
              <a:rPr b="1" lang="en-US">
                <a:solidFill>
                  <a:srgbClr val="00B0F0"/>
                </a:solidFill>
                <a:latin typeface="Times New Roman"/>
                <a:ea typeface="Times New Roman"/>
                <a:cs typeface="Times New Roman"/>
                <a:sym typeface="Times New Roman"/>
              </a:rPr>
              <a:t>4. Code - Reformer</a:t>
            </a:r>
            <a:endParaRPr b="1">
              <a:solidFill>
                <a:srgbClr val="00B0F0"/>
              </a:solidFill>
              <a:latin typeface="Times New Roman"/>
              <a:ea typeface="Times New Roman"/>
              <a:cs typeface="Times New Roman"/>
              <a:sym typeface="Times New Roman"/>
            </a:endParaRPr>
          </a:p>
        </p:txBody>
      </p:sp>
      <p:sp>
        <p:nvSpPr>
          <p:cNvPr id="187" name="Google Shape;187;p13"/>
          <p:cNvSpPr/>
          <p:nvPr/>
        </p:nvSpPr>
        <p:spPr>
          <a:xfrm>
            <a:off x="838200" y="1537629"/>
            <a:ext cx="7456714" cy="24622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400">
                <a:solidFill>
                  <a:srgbClr val="0000FF"/>
                </a:solidFill>
                <a:latin typeface="Times New Roman"/>
                <a:ea typeface="Times New Roman"/>
                <a:cs typeface="Times New Roman"/>
                <a:sym typeface="Times New Roman"/>
              </a:rPr>
              <a:t>def</a:t>
            </a:r>
            <a:r>
              <a:rPr b="0" lang="en-US" sz="1400">
                <a:solidFill>
                  <a:srgbClr val="000000"/>
                </a:solidFill>
                <a:latin typeface="Times New Roman"/>
                <a:ea typeface="Times New Roman"/>
                <a:cs typeface="Times New Roman"/>
                <a:sym typeface="Times New Roman"/>
              </a:rPr>
              <a:t> </a:t>
            </a:r>
            <a:r>
              <a:rPr b="0" lang="en-US" sz="1400">
                <a:solidFill>
                  <a:srgbClr val="795E26"/>
                </a:solidFill>
                <a:latin typeface="Times New Roman"/>
                <a:ea typeface="Times New Roman"/>
                <a:cs typeface="Times New Roman"/>
                <a:sym typeface="Times New Roman"/>
              </a:rPr>
              <a:t>ReformerLM</a:t>
            </a:r>
            <a:r>
              <a:rPr b="0" lang="en-US" sz="1400">
                <a:solidFill>
                  <a:srgbClr val="000000"/>
                </a:solidFill>
                <a:latin typeface="Times New Roman"/>
                <a:ea typeface="Times New Roman"/>
                <a:cs typeface="Times New Roman"/>
                <a:sym typeface="Times New Roman"/>
              </a:rPr>
              <a:t>(</a:t>
            </a:r>
            <a:r>
              <a:rPr b="0" lang="en-US" sz="1400">
                <a:solidFill>
                  <a:srgbClr val="001080"/>
                </a:solidFill>
                <a:latin typeface="Times New Roman"/>
                <a:ea typeface="Times New Roman"/>
                <a:cs typeface="Times New Roman"/>
                <a:sym typeface="Times New Roman"/>
              </a:rPr>
              <a:t>vocab_size</a:t>
            </a:r>
            <a:r>
              <a:rPr b="0" lang="en-US" sz="1400">
                <a:solidFill>
                  <a:srgbClr val="000000"/>
                </a:solidFill>
                <a:latin typeface="Times New Roman"/>
                <a:ea typeface="Times New Roman"/>
                <a:cs typeface="Times New Roman"/>
                <a:sym typeface="Times New Roman"/>
              </a:rPr>
              <a:t>=</a:t>
            </a:r>
            <a:r>
              <a:rPr b="0" lang="en-US" sz="1400">
                <a:solidFill>
                  <a:srgbClr val="098156"/>
                </a:solidFill>
                <a:latin typeface="Times New Roman"/>
                <a:ea typeface="Times New Roman"/>
                <a:cs typeface="Times New Roman"/>
                <a:sym typeface="Times New Roman"/>
              </a:rPr>
              <a:t>33600</a:t>
            </a:r>
            <a:r>
              <a:rPr b="0" lang="en-US" sz="1400">
                <a:solidFill>
                  <a:srgbClr val="000000"/>
                </a:solidFill>
                <a:latin typeface="Times New Roman"/>
                <a:ea typeface="Times New Roman"/>
                <a:cs typeface="Times New Roman"/>
                <a:sym typeface="Times New Roman"/>
              </a:rPr>
              <a:t>, </a:t>
            </a:r>
            <a:r>
              <a:rPr b="0" lang="en-US" sz="1400">
                <a:solidFill>
                  <a:srgbClr val="001080"/>
                </a:solidFill>
                <a:latin typeface="Times New Roman"/>
                <a:ea typeface="Times New Roman"/>
                <a:cs typeface="Times New Roman"/>
                <a:sym typeface="Times New Roman"/>
              </a:rPr>
              <a:t>n_layers</a:t>
            </a:r>
            <a:r>
              <a:rPr b="0" lang="en-US" sz="1400">
                <a:solidFill>
                  <a:srgbClr val="000000"/>
                </a:solidFill>
                <a:latin typeface="Times New Roman"/>
                <a:ea typeface="Times New Roman"/>
                <a:cs typeface="Times New Roman"/>
                <a:sym typeface="Times New Roman"/>
              </a:rPr>
              <a:t>=</a:t>
            </a:r>
            <a:r>
              <a:rPr b="0" lang="en-US" sz="1400">
                <a:solidFill>
                  <a:srgbClr val="098156"/>
                </a:solidFill>
                <a:latin typeface="Times New Roman"/>
                <a:ea typeface="Times New Roman"/>
                <a:cs typeface="Times New Roman"/>
                <a:sym typeface="Times New Roman"/>
              </a:rPr>
              <a:t>6</a:t>
            </a:r>
            <a:r>
              <a:rPr b="0" lang="en-US" sz="1400">
                <a:solidFill>
                  <a:srgbClr val="000000"/>
                </a:solidFill>
                <a:latin typeface="Times New Roman"/>
                <a:ea typeface="Times New Roman"/>
                <a:cs typeface="Times New Roman"/>
                <a:sym typeface="Times New Roman"/>
              </a:rPr>
              <a:t>, </a:t>
            </a:r>
            <a:r>
              <a:rPr b="0" lang="en-US" sz="1400">
                <a:solidFill>
                  <a:srgbClr val="001080"/>
                </a:solidFill>
                <a:latin typeface="Times New Roman"/>
                <a:ea typeface="Times New Roman"/>
                <a:cs typeface="Times New Roman"/>
                <a:sym typeface="Times New Roman"/>
              </a:rPr>
              <a:t>mode</a:t>
            </a:r>
            <a:r>
              <a:rPr b="0" lang="en-US" sz="1400">
                <a:solidFill>
                  <a:srgbClr val="000000"/>
                </a:solidFill>
                <a:latin typeface="Times New Roman"/>
                <a:ea typeface="Times New Roman"/>
                <a:cs typeface="Times New Roman"/>
                <a:sym typeface="Times New Roman"/>
              </a:rPr>
              <a:t>=</a:t>
            </a:r>
            <a:r>
              <a:rPr b="0" lang="en-US" sz="1400">
                <a:solidFill>
                  <a:srgbClr val="A31515"/>
                </a:solidFill>
                <a:latin typeface="Times New Roman"/>
                <a:ea typeface="Times New Roman"/>
                <a:cs typeface="Times New Roman"/>
                <a:sym typeface="Times New Roman"/>
              </a:rPr>
              <a:t>'train'</a:t>
            </a:r>
            <a:r>
              <a:rPr b="0" lang="en-US" sz="1400">
                <a:solidFill>
                  <a:srgbClr val="000000"/>
                </a:solidFill>
                <a:latin typeface="Times New Roman"/>
                <a:ea typeface="Times New Roman"/>
                <a:cs typeface="Times New Roman"/>
                <a:sym typeface="Times New Roman"/>
              </a:rPr>
              <a:t>, </a:t>
            </a:r>
            <a:r>
              <a:rPr b="0" lang="en-US" sz="1400">
                <a:solidFill>
                  <a:srgbClr val="001080"/>
                </a:solidFill>
                <a:latin typeface="Times New Roman"/>
                <a:ea typeface="Times New Roman"/>
                <a:cs typeface="Times New Roman"/>
                <a:sym typeface="Times New Roman"/>
              </a:rPr>
              <a:t>attention_type</a:t>
            </a:r>
            <a:r>
              <a:rPr b="0" lang="en-US" sz="1400">
                <a:solidFill>
                  <a:srgbClr val="000000"/>
                </a:solidFill>
                <a:latin typeface="Times New Roman"/>
                <a:ea typeface="Times New Roman"/>
                <a:cs typeface="Times New Roman"/>
                <a:sym typeface="Times New Roman"/>
              </a:rPr>
              <a:t>=tl.SelfAttention):</a:t>
            </a:r>
            <a:endParaRPr/>
          </a:p>
          <a:p>
            <a:pPr indent="0" lvl="0" marL="0" marR="0" rtl="0" algn="l">
              <a:spcBef>
                <a:spcPts val="0"/>
              </a:spcBef>
              <a:spcAft>
                <a:spcPts val="0"/>
              </a:spcAft>
              <a:buNone/>
            </a:pPr>
            <a:r>
              <a:rPr b="0" lang="en-US" sz="1400">
                <a:solidFill>
                  <a:srgbClr val="000000"/>
                </a:solidFill>
                <a:latin typeface="Times New Roman"/>
                <a:ea typeface="Times New Roman"/>
                <a:cs typeface="Times New Roman"/>
                <a:sym typeface="Times New Roman"/>
              </a:rPr>
              <a:t>    model = tl.Serial(trax.models.reformer.ReformerLM( </a:t>
            </a:r>
            <a:endParaRPr/>
          </a:p>
          <a:p>
            <a:pPr indent="0" lvl="0" marL="0" marR="0" rtl="0" algn="l">
              <a:spcBef>
                <a:spcPts val="0"/>
              </a:spcBef>
              <a:spcAft>
                <a:spcPts val="0"/>
              </a:spcAft>
              <a:buNone/>
            </a:pPr>
            <a:r>
              <a:rPr b="0" lang="en-US" sz="1400">
                <a:solidFill>
                  <a:srgbClr val="000000"/>
                </a:solidFill>
                <a:latin typeface="Times New Roman"/>
                <a:ea typeface="Times New Roman"/>
                <a:cs typeface="Times New Roman"/>
                <a:sym typeface="Times New Roman"/>
              </a:rPr>
              <a:t>                vocab_size = vocab_size,</a:t>
            </a:r>
            <a:endParaRPr/>
          </a:p>
          <a:p>
            <a:pPr indent="0" lvl="0" marL="0" marR="0" rtl="0" algn="l">
              <a:spcBef>
                <a:spcPts val="0"/>
              </a:spcBef>
              <a:spcAft>
                <a:spcPts val="0"/>
              </a:spcAft>
              <a:buNone/>
            </a:pPr>
            <a:r>
              <a:rPr b="0" lang="en-US" sz="1400">
                <a:solidFill>
                  <a:srgbClr val="000000"/>
                </a:solidFill>
                <a:latin typeface="Times New Roman"/>
                <a:ea typeface="Times New Roman"/>
                <a:cs typeface="Times New Roman"/>
                <a:sym typeface="Times New Roman"/>
              </a:rPr>
              <a:t>                n_layers = n_layers,</a:t>
            </a:r>
            <a:endParaRPr/>
          </a:p>
          <a:p>
            <a:pPr indent="0" lvl="0" marL="0" marR="0" rtl="0" algn="l">
              <a:spcBef>
                <a:spcPts val="0"/>
              </a:spcBef>
              <a:spcAft>
                <a:spcPts val="0"/>
              </a:spcAft>
              <a:buNone/>
            </a:pPr>
            <a:r>
              <a:rPr b="0" lang="en-US" sz="1400">
                <a:solidFill>
                  <a:srgbClr val="000000"/>
                </a:solidFill>
                <a:latin typeface="Times New Roman"/>
                <a:ea typeface="Times New Roman"/>
                <a:cs typeface="Times New Roman"/>
                <a:sym typeface="Times New Roman"/>
              </a:rPr>
              <a:t>                mode = mode, #train, predict, eval</a:t>
            </a:r>
            <a:endParaRPr b="0" sz="14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b="0" lang="en-US" sz="1400">
                <a:solidFill>
                  <a:srgbClr val="000000"/>
                </a:solidFill>
                <a:latin typeface="Times New Roman"/>
                <a:ea typeface="Times New Roman"/>
                <a:cs typeface="Times New Roman"/>
                <a:sym typeface="Times New Roman"/>
              </a:rPr>
              <a:t>                attention_type = attention_type</a:t>
            </a:r>
            <a:endParaRPr b="0" sz="14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b="0" lang="en-US" sz="1400">
                <a:solidFill>
                  <a:srgbClr val="000000"/>
                </a:solidFill>
                <a:latin typeface="Times New Roman"/>
                <a:ea typeface="Times New Roman"/>
                <a:cs typeface="Times New Roman"/>
                <a:sym typeface="Times New Roman"/>
              </a:rPr>
              <a:t>            ), tl.LogSoftmax()</a:t>
            </a:r>
            <a:endParaRPr/>
          </a:p>
          <a:p>
            <a:pPr indent="0" lvl="0" marL="0" marR="0" rtl="0" algn="l">
              <a:spcBef>
                <a:spcPts val="0"/>
              </a:spcBef>
              <a:spcAft>
                <a:spcPts val="0"/>
              </a:spcAft>
              <a:buNone/>
            </a:pPr>
            <a:r>
              <a:rPr b="0" lang="en-US" sz="1400">
                <a:solidFill>
                  <a:srgbClr val="000000"/>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b="0" lang="en-US" sz="1400">
                <a:solidFill>
                  <a:srgbClr val="000000"/>
                </a:solidFill>
                <a:latin typeface="Times New Roman"/>
                <a:ea typeface="Times New Roman"/>
                <a:cs typeface="Times New Roman"/>
                <a:sym typeface="Times New Roman"/>
              </a:rPr>
              <a:t>    model.init_from_file(</a:t>
            </a:r>
            <a:r>
              <a:rPr b="0" lang="en-US" sz="1400">
                <a:solidFill>
                  <a:srgbClr val="A31515"/>
                </a:solidFill>
                <a:latin typeface="Times New Roman"/>
                <a:ea typeface="Times New Roman"/>
                <a:cs typeface="Times New Roman"/>
                <a:sym typeface="Times New Roman"/>
              </a:rPr>
              <a:t>'/content/drive/MyDrive/52000820 - Deep learning/Cuoi Ki Chatbot/chatbot_model1.pkl.gz'</a:t>
            </a:r>
            <a:r>
              <a:rPr b="0" lang="en-US" sz="1400">
                <a:solidFill>
                  <a:srgbClr val="000000"/>
                </a:solidFill>
                <a:latin typeface="Times New Roman"/>
                <a:ea typeface="Times New Roman"/>
                <a:cs typeface="Times New Roman"/>
                <a:sym typeface="Times New Roman"/>
              </a:rPr>
              <a:t>, weights_only=</a:t>
            </a:r>
            <a:r>
              <a:rPr b="0" lang="en-US" sz="1400">
                <a:solidFill>
                  <a:srgbClr val="0000FF"/>
                </a:solidFill>
                <a:latin typeface="Times New Roman"/>
                <a:ea typeface="Times New Roman"/>
                <a:cs typeface="Times New Roman"/>
                <a:sym typeface="Times New Roman"/>
              </a:rPr>
              <a:t>True</a:t>
            </a:r>
            <a:r>
              <a:rPr b="0" lang="en-US" sz="1400">
                <a:solidFill>
                  <a:srgbClr val="000000"/>
                </a:solidFill>
                <a:latin typeface="Times New Roman"/>
                <a:ea typeface="Times New Roman"/>
                <a:cs typeface="Times New Roman"/>
                <a:sym typeface="Times New Roman"/>
              </a:rPr>
              <a:t>)</a:t>
            </a:r>
            <a:endParaRPr/>
          </a:p>
          <a:p>
            <a:pPr indent="0" lvl="0" marL="0" marR="0" rtl="0" algn="l">
              <a:spcBef>
                <a:spcPts val="0"/>
              </a:spcBef>
              <a:spcAft>
                <a:spcPts val="0"/>
              </a:spcAft>
              <a:buNone/>
            </a:pPr>
            <a:r>
              <a:rPr b="0" lang="en-US" sz="1400">
                <a:solidFill>
                  <a:srgbClr val="000000"/>
                </a:solidFill>
                <a:latin typeface="Times New Roman"/>
                <a:ea typeface="Times New Roman"/>
                <a:cs typeface="Times New Roman"/>
                <a:sym typeface="Times New Roman"/>
              </a:rPr>
              <a:t>    </a:t>
            </a:r>
            <a:r>
              <a:rPr b="0" lang="en-US" sz="1400">
                <a:solidFill>
                  <a:srgbClr val="AF00DB"/>
                </a:solidFill>
                <a:latin typeface="Times New Roman"/>
                <a:ea typeface="Times New Roman"/>
                <a:cs typeface="Times New Roman"/>
                <a:sym typeface="Times New Roman"/>
              </a:rPr>
              <a:t>return</a:t>
            </a:r>
            <a:r>
              <a:rPr b="0" lang="en-US" sz="1400">
                <a:solidFill>
                  <a:srgbClr val="000000"/>
                </a:solidFill>
                <a:latin typeface="Times New Roman"/>
                <a:ea typeface="Times New Roman"/>
                <a:cs typeface="Times New Roman"/>
                <a:sym typeface="Times New Roman"/>
              </a:rPr>
              <a:t> model </a:t>
            </a:r>
            <a:r>
              <a:rPr b="0" lang="en-US" sz="1400">
                <a:solidFill>
                  <a:srgbClr val="008000"/>
                </a:solidFill>
                <a:latin typeface="Times New Roman"/>
                <a:ea typeface="Times New Roman"/>
                <a:cs typeface="Times New Roman"/>
                <a:sym typeface="Times New Roman"/>
              </a:rPr>
              <a:t># tl.Serial(model, tl.LogSoftmax(),)</a:t>
            </a:r>
            <a:endParaRPr b="0" sz="1400">
              <a:solidFill>
                <a:srgbClr val="000000"/>
              </a:solidFill>
              <a:latin typeface="Times New Roman"/>
              <a:ea typeface="Times New Roman"/>
              <a:cs typeface="Times New Roman"/>
              <a:sym typeface="Times New Roman"/>
            </a:endParaRPr>
          </a:p>
        </p:txBody>
      </p:sp>
      <p:sp>
        <p:nvSpPr>
          <p:cNvPr id="188" name="Google Shape;188;p13"/>
          <p:cNvSpPr txBox="1"/>
          <p:nvPr/>
        </p:nvSpPr>
        <p:spPr>
          <a:xfrm>
            <a:off x="838200" y="4310743"/>
            <a:ext cx="8736874"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Pretrain mô hình:</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Hàm ReformerLM là một hàm tạo mô hình trên trax để tạo mô hình ngôn ngữ sử dụng Reformer. </a:t>
            </a:r>
            <a:endParaRPr/>
          </a:p>
          <a:p>
            <a:pPr indent="-285750" lvl="0" marL="285750" marR="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Load , khởi tạo trọng số đã được train trước đó trong file </a:t>
            </a:r>
            <a:r>
              <a:rPr lang="en-US" sz="1800">
                <a:solidFill>
                  <a:srgbClr val="A31515"/>
                </a:solidFill>
                <a:latin typeface="Times New Roman"/>
                <a:ea typeface="Times New Roman"/>
                <a:cs typeface="Times New Roman"/>
                <a:sym typeface="Times New Roman"/>
              </a:rPr>
              <a:t>chatbot_model1.pkl.gz.</a:t>
            </a:r>
            <a:r>
              <a:rPr lang="en-US" sz="1800">
                <a:solidFill>
                  <a:schemeClr val="dk1"/>
                </a:solidFill>
                <a:latin typeface="Times New Roman"/>
                <a:ea typeface="Times New Roman"/>
                <a:cs typeface="Times New Roman"/>
                <a:sym typeface="Times New Roman"/>
              </a:rPr>
              <a:t> </a:t>
            </a:r>
            <a:endParaRPr/>
          </a:p>
          <a:p>
            <a:pPr indent="-285750" lvl="0" marL="285750" marR="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 Hàm trả về mô hình Serial đã được khởi tạo để sử dụng trong quá trình huấn luyện hoặc dự đoán.</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F0"/>
              </a:buClr>
              <a:buSzPts val="4400"/>
              <a:buFont typeface="Times New Roman"/>
              <a:buNone/>
            </a:pPr>
            <a:r>
              <a:rPr b="1" lang="en-US">
                <a:solidFill>
                  <a:srgbClr val="00B0F0"/>
                </a:solidFill>
                <a:latin typeface="Times New Roman"/>
                <a:ea typeface="Times New Roman"/>
                <a:cs typeface="Times New Roman"/>
                <a:sym typeface="Times New Roman"/>
              </a:rPr>
              <a:t>4. Code - Reformer</a:t>
            </a:r>
            <a:endParaRPr b="1">
              <a:solidFill>
                <a:srgbClr val="00B0F0"/>
              </a:solidFill>
              <a:latin typeface="Times New Roman"/>
              <a:ea typeface="Times New Roman"/>
              <a:cs typeface="Times New Roman"/>
              <a:sym typeface="Times New Roman"/>
            </a:endParaRPr>
          </a:p>
        </p:txBody>
      </p:sp>
      <p:sp>
        <p:nvSpPr>
          <p:cNvPr id="194" name="Google Shape;194;p14"/>
          <p:cNvSpPr/>
          <p:nvPr/>
        </p:nvSpPr>
        <p:spPr>
          <a:xfrm>
            <a:off x="161109" y="1537629"/>
            <a:ext cx="11843657" cy="48320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400">
                <a:solidFill>
                  <a:srgbClr val="008000"/>
                </a:solidFill>
                <a:latin typeface="Courier New"/>
                <a:ea typeface="Courier New"/>
                <a:cs typeface="Courier New"/>
                <a:sym typeface="Courier New"/>
              </a:rPr>
              <a:t>#Hàm training_loop được sử dụng để định nghĩa một vòng lặp huấn luyện trên mô hình ReformerLM đã được tạo ra từ hàm ReformerLM. </a:t>
            </a:r>
            <a:endParaRPr b="0" sz="14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0" lang="en-US" sz="1400">
                <a:solidFill>
                  <a:srgbClr val="A31515"/>
                </a:solidFill>
                <a:latin typeface="Courier New"/>
                <a:ea typeface="Courier New"/>
                <a:cs typeface="Courier New"/>
                <a:sym typeface="Courier New"/>
              </a:rPr>
              <a:t>'''</a:t>
            </a:r>
            <a:endParaRPr b="0" sz="14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0" lang="en-US" sz="1400">
                <a:solidFill>
                  <a:srgbClr val="A31515"/>
                </a:solidFill>
                <a:latin typeface="Courier New"/>
                <a:ea typeface="Courier New"/>
                <a:cs typeface="Courier New"/>
                <a:sym typeface="Courier New"/>
              </a:rPr>
              <a:t>Đầu vào: </a:t>
            </a:r>
            <a:endParaRPr b="0" sz="14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0" lang="en-US" sz="1400">
                <a:solidFill>
                  <a:srgbClr val="A31515"/>
                </a:solidFill>
                <a:latin typeface="Courier New"/>
                <a:ea typeface="Courier New"/>
                <a:cs typeface="Courier New"/>
                <a:sym typeface="Courier New"/>
              </a:rPr>
              <a:t>ReformerLM: mô hình được sử dụng để huấn luyện.</a:t>
            </a:r>
            <a:endParaRPr b="0" sz="14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0" lang="en-US" sz="1400">
                <a:solidFill>
                  <a:srgbClr val="A31515"/>
                </a:solidFill>
                <a:latin typeface="Courier New"/>
                <a:ea typeface="Courier New"/>
                <a:cs typeface="Courier New"/>
                <a:sym typeface="Courier New"/>
              </a:rPr>
              <a:t>train_gen: dữ liệu huấn luyện.</a:t>
            </a:r>
            <a:endParaRPr b="0" sz="14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0" lang="en-US" sz="1400">
                <a:solidFill>
                  <a:srgbClr val="A31515"/>
                </a:solidFill>
                <a:latin typeface="Courier New"/>
                <a:ea typeface="Courier New"/>
                <a:cs typeface="Courier New"/>
                <a:sym typeface="Courier New"/>
              </a:rPr>
              <a:t>eval_gen: dữ liệu đánh giá.</a:t>
            </a:r>
            <a:endParaRPr b="0" sz="14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0" lang="en-US" sz="1400">
                <a:solidFill>
                  <a:srgbClr val="A31515"/>
                </a:solidFill>
                <a:latin typeface="Courier New"/>
                <a:ea typeface="Courier New"/>
                <a:cs typeface="Courier New"/>
                <a:sym typeface="Courier New"/>
              </a:rPr>
              <a:t>output_dir: đường dẫn để lưu trữ mô hình sau khi huấn luyện.</a:t>
            </a:r>
            <a:endParaRPr b="0" sz="14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0" lang="en-US" sz="1400">
                <a:solidFill>
                  <a:srgbClr val="A31515"/>
                </a:solidFill>
                <a:latin typeface="Courier New"/>
                <a:ea typeface="Courier New"/>
                <a:cs typeface="Courier New"/>
                <a:sym typeface="Courier New"/>
              </a:rPr>
              <a:t>'''</a:t>
            </a:r>
            <a:endParaRPr b="0" sz="14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0" lang="en-US" sz="1400">
                <a:solidFill>
                  <a:srgbClr val="0000FF"/>
                </a:solidFill>
                <a:latin typeface="Courier New"/>
                <a:ea typeface="Courier New"/>
                <a:cs typeface="Courier New"/>
                <a:sym typeface="Courier New"/>
              </a:rPr>
              <a:t>def</a:t>
            </a:r>
            <a:r>
              <a:rPr b="0" lang="en-US" sz="1400">
                <a:solidFill>
                  <a:srgbClr val="000000"/>
                </a:solidFill>
                <a:latin typeface="Courier New"/>
                <a:ea typeface="Courier New"/>
                <a:cs typeface="Courier New"/>
                <a:sym typeface="Courier New"/>
              </a:rPr>
              <a:t> </a:t>
            </a:r>
            <a:r>
              <a:rPr b="0" lang="en-US" sz="1400">
                <a:solidFill>
                  <a:srgbClr val="795E26"/>
                </a:solidFill>
                <a:latin typeface="Courier New"/>
                <a:ea typeface="Courier New"/>
                <a:cs typeface="Courier New"/>
                <a:sym typeface="Courier New"/>
              </a:rPr>
              <a:t>training_loop</a:t>
            </a:r>
            <a:r>
              <a:rPr b="0" lang="en-US" sz="1400">
                <a:solidFill>
                  <a:srgbClr val="000000"/>
                </a:solidFill>
                <a:latin typeface="Courier New"/>
                <a:ea typeface="Courier New"/>
                <a:cs typeface="Courier New"/>
                <a:sym typeface="Courier New"/>
              </a:rPr>
              <a:t>(</a:t>
            </a:r>
            <a:r>
              <a:rPr b="0" lang="en-US" sz="1400">
                <a:solidFill>
                  <a:srgbClr val="001080"/>
                </a:solidFill>
                <a:latin typeface="Courier New"/>
                <a:ea typeface="Courier New"/>
                <a:cs typeface="Courier New"/>
                <a:sym typeface="Courier New"/>
              </a:rPr>
              <a:t>ReformerLM</a:t>
            </a:r>
            <a:r>
              <a:rPr b="0" lang="en-US" sz="1400">
                <a:solidFill>
                  <a:srgbClr val="000000"/>
                </a:solidFill>
                <a:latin typeface="Courier New"/>
                <a:ea typeface="Courier New"/>
                <a:cs typeface="Courier New"/>
                <a:sym typeface="Courier New"/>
              </a:rPr>
              <a:t>, </a:t>
            </a:r>
            <a:r>
              <a:rPr b="0" lang="en-US" sz="1400">
                <a:solidFill>
                  <a:srgbClr val="001080"/>
                </a:solidFill>
                <a:latin typeface="Courier New"/>
                <a:ea typeface="Courier New"/>
                <a:cs typeface="Courier New"/>
                <a:sym typeface="Courier New"/>
              </a:rPr>
              <a:t>train_gen</a:t>
            </a:r>
            <a:r>
              <a:rPr b="0" lang="en-US" sz="1400">
                <a:solidFill>
                  <a:srgbClr val="000000"/>
                </a:solidFill>
                <a:latin typeface="Courier New"/>
                <a:ea typeface="Courier New"/>
                <a:cs typeface="Courier New"/>
                <a:sym typeface="Courier New"/>
              </a:rPr>
              <a:t>, </a:t>
            </a:r>
            <a:r>
              <a:rPr b="0" lang="en-US" sz="1400">
                <a:solidFill>
                  <a:srgbClr val="001080"/>
                </a:solidFill>
                <a:latin typeface="Courier New"/>
                <a:ea typeface="Courier New"/>
                <a:cs typeface="Courier New"/>
                <a:sym typeface="Courier New"/>
              </a:rPr>
              <a:t>eval_gen</a:t>
            </a:r>
            <a:r>
              <a:rPr b="0" lang="en-US" sz="1400">
                <a:solidFill>
                  <a:srgbClr val="000000"/>
                </a:solidFill>
                <a:latin typeface="Courier New"/>
                <a:ea typeface="Courier New"/>
                <a:cs typeface="Courier New"/>
                <a:sym typeface="Courier New"/>
              </a:rPr>
              <a:t>, </a:t>
            </a:r>
            <a:r>
              <a:rPr b="0" lang="en-US" sz="1400">
                <a:solidFill>
                  <a:srgbClr val="001080"/>
                </a:solidFill>
                <a:latin typeface="Courier New"/>
                <a:ea typeface="Courier New"/>
                <a:cs typeface="Courier New"/>
                <a:sym typeface="Courier New"/>
              </a:rPr>
              <a:t>output_dir</a:t>
            </a:r>
            <a:r>
              <a:rPr b="0" lang="en-US" sz="1400">
                <a:solidFill>
                  <a:srgbClr val="000000"/>
                </a:solidFill>
                <a:latin typeface="Courier New"/>
                <a:ea typeface="Courier New"/>
                <a:cs typeface="Courier New"/>
                <a:sym typeface="Courier New"/>
              </a:rPr>
              <a:t> = </a:t>
            </a:r>
            <a:r>
              <a:rPr b="0" lang="en-US" sz="1400">
                <a:solidFill>
                  <a:srgbClr val="A31515"/>
                </a:solidFill>
                <a:latin typeface="Courier New"/>
                <a:ea typeface="Courier New"/>
                <a:cs typeface="Courier New"/>
                <a:sym typeface="Courier New"/>
              </a:rPr>
              <a:t>"./model/"</a:t>
            </a:r>
            <a:r>
              <a:rPr b="0" lang="en-US" sz="14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0" lang="en-US" sz="1400">
                <a:solidFill>
                  <a:srgbClr val="000000"/>
                </a:solidFill>
                <a:latin typeface="Courier New"/>
                <a:ea typeface="Courier New"/>
                <a:cs typeface="Courier New"/>
                <a:sym typeface="Courier New"/>
              </a:rPr>
              <a:t>  </a:t>
            </a:r>
            <a:r>
              <a:rPr b="0" lang="en-US" sz="1400">
                <a:solidFill>
                  <a:srgbClr val="008000"/>
                </a:solidFill>
                <a:latin typeface="Courier New"/>
                <a:ea typeface="Courier New"/>
                <a:cs typeface="Courier New"/>
                <a:sym typeface="Courier New"/>
              </a:rPr>
              <a:t>#learning rate schedule</a:t>
            </a:r>
            <a:endParaRPr b="0" sz="14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0" lang="en-US" sz="1400">
                <a:solidFill>
                  <a:srgbClr val="000000"/>
                </a:solidFill>
                <a:latin typeface="Courier New"/>
                <a:ea typeface="Courier New"/>
                <a:cs typeface="Courier New"/>
                <a:sym typeface="Courier New"/>
              </a:rPr>
              <a:t>    lr_schedule = trax.lr.warmup_and_rsqrt_decay(</a:t>
            </a:r>
            <a:endParaRPr/>
          </a:p>
          <a:p>
            <a:pPr indent="0" lvl="0" marL="0" marR="0" rtl="0" algn="l">
              <a:spcBef>
                <a:spcPts val="0"/>
              </a:spcBef>
              <a:spcAft>
                <a:spcPts val="0"/>
              </a:spcAft>
              <a:buNone/>
            </a:pPr>
            <a:r>
              <a:rPr b="0" lang="en-US" sz="1400">
                <a:solidFill>
                  <a:srgbClr val="000000"/>
                </a:solidFill>
                <a:latin typeface="Courier New"/>
                <a:ea typeface="Courier New"/>
                <a:cs typeface="Courier New"/>
                <a:sym typeface="Courier New"/>
              </a:rPr>
              <a:t>        n_warmup_steps=</a:t>
            </a:r>
            <a:r>
              <a:rPr b="0" lang="en-US" sz="1400">
                <a:solidFill>
                  <a:srgbClr val="098156"/>
                </a:solidFill>
                <a:latin typeface="Courier New"/>
                <a:ea typeface="Courier New"/>
                <a:cs typeface="Courier New"/>
                <a:sym typeface="Courier New"/>
              </a:rPr>
              <a:t>1000</a:t>
            </a:r>
            <a:r>
              <a:rPr b="0" lang="en-US" sz="1400">
                <a:solidFill>
                  <a:srgbClr val="000000"/>
                </a:solidFill>
                <a:latin typeface="Courier New"/>
                <a:ea typeface="Courier New"/>
                <a:cs typeface="Courier New"/>
                <a:sym typeface="Courier New"/>
              </a:rPr>
              <a:t>, max_value=</a:t>
            </a:r>
            <a:r>
              <a:rPr b="0" lang="en-US" sz="1400">
                <a:solidFill>
                  <a:srgbClr val="098156"/>
                </a:solidFill>
                <a:latin typeface="Courier New"/>
                <a:ea typeface="Courier New"/>
                <a:cs typeface="Courier New"/>
                <a:sym typeface="Courier New"/>
              </a:rPr>
              <a:t>0.01</a:t>
            </a:r>
            <a:r>
              <a:rPr b="0" lang="en-US" sz="14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0" lang="en-US" sz="1400">
                <a:solidFill>
                  <a:srgbClr val="000000"/>
                </a:solidFill>
                <a:latin typeface="Courier New"/>
                <a:ea typeface="Courier New"/>
                <a:cs typeface="Courier New"/>
                <a:sym typeface="Courier New"/>
              </a:rPr>
              <a:t>    </a:t>
            </a:r>
            <a:r>
              <a:rPr b="0" lang="en-US" sz="1400">
                <a:solidFill>
                  <a:srgbClr val="A31515"/>
                </a:solidFill>
                <a:latin typeface="Courier New"/>
                <a:ea typeface="Courier New"/>
                <a:cs typeface="Courier New"/>
                <a:sym typeface="Courier New"/>
              </a:rPr>
              <a:t>'''</a:t>
            </a:r>
            <a:endParaRPr b="0" sz="14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0" lang="en-US" sz="1400">
                <a:solidFill>
                  <a:srgbClr val="A31515"/>
                </a:solidFill>
                <a:latin typeface="Courier New"/>
                <a:ea typeface="Courier New"/>
                <a:cs typeface="Courier New"/>
                <a:sym typeface="Courier New"/>
              </a:rPr>
              <a:t>    Tạo một TrainTask với các tham số: </a:t>
            </a:r>
            <a:endParaRPr b="0" sz="14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0" lang="en-US" sz="1400">
                <a:solidFill>
                  <a:srgbClr val="A31515"/>
                </a:solidFill>
                <a:latin typeface="Courier New"/>
                <a:ea typeface="Courier New"/>
                <a:cs typeface="Courier New"/>
                <a:sym typeface="Courier New"/>
              </a:rPr>
              <a:t>    dữ liệu đã được gán nhãn (labeled_data=train_gen), </a:t>
            </a:r>
            <a:endParaRPr b="0" sz="14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0" lang="en-US" sz="1400">
                <a:solidFill>
                  <a:srgbClr val="A31515"/>
                </a:solidFill>
                <a:latin typeface="Courier New"/>
                <a:ea typeface="Courier New"/>
                <a:cs typeface="Courier New"/>
                <a:sym typeface="Courier New"/>
              </a:rPr>
              <a:t>    hàm loss (loss_layer=tl.CrossEntropyLoss()), </a:t>
            </a:r>
            <a:endParaRPr b="0" sz="14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0" lang="en-US" sz="1400">
                <a:solidFill>
                  <a:srgbClr val="A31515"/>
                </a:solidFill>
                <a:latin typeface="Courier New"/>
                <a:ea typeface="Courier New"/>
                <a:cs typeface="Courier New"/>
                <a:sym typeface="Courier New"/>
              </a:rPr>
              <a:t>    optimizer (optimizer=trax.optimizers.Adam(0.01)), </a:t>
            </a:r>
            <a:endParaRPr b="0" sz="14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0" lang="en-US" sz="1400">
                <a:solidFill>
                  <a:srgbClr val="A31515"/>
                </a:solidFill>
                <a:latin typeface="Courier New"/>
                <a:ea typeface="Courier New"/>
                <a:cs typeface="Courier New"/>
                <a:sym typeface="Courier New"/>
              </a:rPr>
              <a:t>    learning rate schedule (lr_schedule=lr_schedule), </a:t>
            </a:r>
            <a:endParaRPr b="0" sz="14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0" lang="en-US" sz="1400">
                <a:solidFill>
                  <a:srgbClr val="A31515"/>
                </a:solidFill>
                <a:latin typeface="Courier New"/>
                <a:ea typeface="Courier New"/>
                <a:cs typeface="Courier New"/>
                <a:sym typeface="Courier New"/>
              </a:rPr>
              <a:t>    và số bước huấn luyện trước khi in ra thông tin (n_steps_per_checkpoint=10).</a:t>
            </a:r>
            <a:endParaRPr b="0" sz="14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0" lang="en-US" sz="1400">
                <a:solidFill>
                  <a:srgbClr val="A31515"/>
                </a:solidFill>
                <a:latin typeface="Courier New"/>
                <a:ea typeface="Courier New"/>
                <a:cs typeface="Courier New"/>
                <a:sym typeface="Courier New"/>
              </a:rPr>
              <a:t>    '''</a:t>
            </a:r>
            <a:endParaRPr b="0" sz="14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0" lang="en-US" sz="1400">
                <a:solidFill>
                  <a:srgbClr val="000000"/>
                </a:solidFill>
                <a:latin typeface="Courier New"/>
                <a:ea typeface="Courier New"/>
                <a:cs typeface="Courier New"/>
                <a:sym typeface="Courier New"/>
              </a:rPr>
              <a:t>    </a:t>
            </a:r>
            <a:endParaRPr b="0" sz="1400">
              <a:solidFill>
                <a:srgbClr val="000000"/>
              </a:solidFill>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F0"/>
              </a:buClr>
              <a:buSzPts val="4400"/>
              <a:buFont typeface="Times New Roman"/>
              <a:buNone/>
            </a:pPr>
            <a:r>
              <a:rPr b="1" lang="en-US">
                <a:solidFill>
                  <a:srgbClr val="00B0F0"/>
                </a:solidFill>
                <a:latin typeface="Times New Roman"/>
                <a:ea typeface="Times New Roman"/>
                <a:cs typeface="Times New Roman"/>
                <a:sym typeface="Times New Roman"/>
              </a:rPr>
              <a:t>4. Code - Reformer</a:t>
            </a:r>
            <a:endParaRPr b="1">
              <a:solidFill>
                <a:srgbClr val="00B0F0"/>
              </a:solidFill>
              <a:latin typeface="Times New Roman"/>
              <a:ea typeface="Times New Roman"/>
              <a:cs typeface="Times New Roman"/>
              <a:sym typeface="Times New Roman"/>
            </a:endParaRPr>
          </a:p>
        </p:txBody>
      </p:sp>
      <p:sp>
        <p:nvSpPr>
          <p:cNvPr id="200" name="Google Shape;200;p15"/>
          <p:cNvSpPr/>
          <p:nvPr/>
        </p:nvSpPr>
        <p:spPr>
          <a:xfrm>
            <a:off x="174171" y="1364188"/>
            <a:ext cx="11843657" cy="54938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300">
                <a:solidFill>
                  <a:srgbClr val="000000"/>
                </a:solidFill>
                <a:latin typeface="Courier New"/>
                <a:ea typeface="Courier New"/>
                <a:cs typeface="Courier New"/>
                <a:sym typeface="Courier New"/>
              </a:rPr>
              <a:t>train_task = training.TrainTask(            </a:t>
            </a:r>
            <a:endParaRPr/>
          </a:p>
          <a:p>
            <a:pPr indent="0" lvl="0" marL="0" marR="0" rtl="0" algn="l">
              <a:spcBef>
                <a:spcPts val="0"/>
              </a:spcBef>
              <a:spcAft>
                <a:spcPts val="0"/>
              </a:spcAft>
              <a:buNone/>
            </a:pPr>
            <a:r>
              <a:rPr b="0" lang="en-US" sz="1300">
                <a:solidFill>
                  <a:srgbClr val="000000"/>
                </a:solidFill>
                <a:latin typeface="Courier New"/>
                <a:ea typeface="Courier New"/>
                <a:cs typeface="Courier New"/>
                <a:sym typeface="Courier New"/>
              </a:rPr>
              <a:t>        labeled_data=train_gen,</a:t>
            </a:r>
            <a:endParaRPr/>
          </a:p>
          <a:p>
            <a:pPr indent="0" lvl="0" marL="0" marR="0" rtl="0" algn="l">
              <a:spcBef>
                <a:spcPts val="0"/>
              </a:spcBef>
              <a:spcAft>
                <a:spcPts val="0"/>
              </a:spcAft>
              <a:buNone/>
            </a:pPr>
            <a:r>
              <a:rPr b="0" lang="en-US" sz="1300">
                <a:solidFill>
                  <a:srgbClr val="000000"/>
                </a:solidFill>
                <a:latin typeface="Courier New"/>
                <a:ea typeface="Courier New"/>
                <a:cs typeface="Courier New"/>
                <a:sym typeface="Courier New"/>
              </a:rPr>
              <a:t>        loss_layer = tl.CrossEntropyLoss(),</a:t>
            </a:r>
            <a:endParaRPr/>
          </a:p>
          <a:p>
            <a:pPr indent="0" lvl="0" marL="0" marR="0" rtl="0" algn="l">
              <a:spcBef>
                <a:spcPts val="0"/>
              </a:spcBef>
              <a:spcAft>
                <a:spcPts val="0"/>
              </a:spcAft>
              <a:buNone/>
            </a:pPr>
            <a:r>
              <a:rPr b="0" lang="en-US" sz="1300">
                <a:solidFill>
                  <a:srgbClr val="000000"/>
                </a:solidFill>
                <a:latin typeface="Courier New"/>
                <a:ea typeface="Courier New"/>
                <a:cs typeface="Courier New"/>
                <a:sym typeface="Courier New"/>
              </a:rPr>
              <a:t>        optimizer=trax.optimizers.Adam(</a:t>
            </a:r>
            <a:r>
              <a:rPr b="0" lang="en-US" sz="1300">
                <a:solidFill>
                  <a:srgbClr val="098156"/>
                </a:solidFill>
                <a:latin typeface="Courier New"/>
                <a:ea typeface="Courier New"/>
                <a:cs typeface="Courier New"/>
                <a:sym typeface="Courier New"/>
              </a:rPr>
              <a:t>0.01</a:t>
            </a:r>
            <a:r>
              <a:rPr b="0" lang="en-US" sz="13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0" lang="en-US" sz="1300">
                <a:solidFill>
                  <a:srgbClr val="000000"/>
                </a:solidFill>
                <a:latin typeface="Courier New"/>
                <a:ea typeface="Courier New"/>
                <a:cs typeface="Courier New"/>
                <a:sym typeface="Courier New"/>
              </a:rPr>
              <a:t>        lr_schedule=lr_schedule,</a:t>
            </a:r>
            <a:endParaRPr/>
          </a:p>
          <a:p>
            <a:pPr indent="0" lvl="0" marL="0" marR="0" rtl="0" algn="l">
              <a:spcBef>
                <a:spcPts val="0"/>
              </a:spcBef>
              <a:spcAft>
                <a:spcPts val="0"/>
              </a:spcAft>
              <a:buNone/>
            </a:pPr>
            <a:r>
              <a:rPr b="0" lang="en-US" sz="1300">
                <a:solidFill>
                  <a:srgbClr val="000000"/>
                </a:solidFill>
                <a:latin typeface="Courier New"/>
                <a:ea typeface="Courier New"/>
                <a:cs typeface="Courier New"/>
                <a:sym typeface="Courier New"/>
              </a:rPr>
              <a:t>        n_steps_per_checkpoint=</a:t>
            </a:r>
            <a:r>
              <a:rPr b="0" lang="en-US" sz="1300">
                <a:solidFill>
                  <a:srgbClr val="098156"/>
                </a:solidFill>
                <a:latin typeface="Courier New"/>
                <a:ea typeface="Courier New"/>
                <a:cs typeface="Courier New"/>
                <a:sym typeface="Courier New"/>
              </a:rPr>
              <a:t>10</a:t>
            </a:r>
            <a:endParaRPr b="0"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0" lang="en-US" sz="1300">
                <a:solidFill>
                  <a:srgbClr val="000000"/>
                </a:solidFill>
                <a:latin typeface="Courier New"/>
                <a:ea typeface="Courier New"/>
                <a:cs typeface="Courier New"/>
                <a:sym typeface="Courier New"/>
              </a:rPr>
              <a:t>    )</a:t>
            </a:r>
            <a:endParaRPr/>
          </a:p>
          <a:p>
            <a:pPr indent="0" lvl="0" marL="0" marR="0" rtl="0" algn="l">
              <a:spcBef>
                <a:spcPts val="0"/>
              </a:spcBef>
              <a:spcAft>
                <a:spcPts val="0"/>
              </a:spcAft>
              <a:buNone/>
            </a:pPr>
            <a:r>
              <a:rPr b="0" lang="en-US" sz="1300">
                <a:solidFill>
                  <a:srgbClr val="000000"/>
                </a:solidFill>
                <a:latin typeface="Courier New"/>
                <a:ea typeface="Courier New"/>
                <a:cs typeface="Courier New"/>
                <a:sym typeface="Courier New"/>
              </a:rPr>
              <a:t>    </a:t>
            </a:r>
            <a:r>
              <a:rPr b="0" lang="en-US" sz="1300">
                <a:solidFill>
                  <a:srgbClr val="A31515"/>
                </a:solidFill>
                <a:latin typeface="Courier New"/>
                <a:ea typeface="Courier New"/>
                <a:cs typeface="Courier New"/>
                <a:sym typeface="Courier New"/>
              </a:rPr>
              <a:t>'''</a:t>
            </a:r>
            <a:endParaRPr b="0"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0" lang="en-US" sz="1300">
                <a:solidFill>
                  <a:srgbClr val="A31515"/>
                </a:solidFill>
                <a:latin typeface="Courier New"/>
                <a:ea typeface="Courier New"/>
                <a:cs typeface="Courier New"/>
                <a:sym typeface="Courier New"/>
              </a:rPr>
              <a:t>    Tạo một EvalTask với các tham số: </a:t>
            </a:r>
            <a:endParaRPr b="0"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0" lang="en-US" sz="1300">
                <a:solidFill>
                  <a:srgbClr val="A31515"/>
                </a:solidFill>
                <a:latin typeface="Courier New"/>
                <a:ea typeface="Courier New"/>
                <a:cs typeface="Courier New"/>
                <a:sym typeface="Courier New"/>
              </a:rPr>
              <a:t>    dữ liệu đã được gán nhãn (labeled_data=eval_gen) </a:t>
            </a:r>
            <a:endParaRPr b="0"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0" lang="en-US" sz="1300">
                <a:solidFill>
                  <a:srgbClr val="A31515"/>
                </a:solidFill>
                <a:latin typeface="Courier New"/>
                <a:ea typeface="Courier New"/>
                <a:cs typeface="Courier New"/>
                <a:sym typeface="Courier New"/>
              </a:rPr>
              <a:t>    và các độ đo được sử dụng để đánh giá mô hình (metrics=[tl.CrossEntropyLoss(), tl.Accuracy()]).</a:t>
            </a:r>
            <a:endParaRPr b="0"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0" lang="en-US" sz="1300">
                <a:solidFill>
                  <a:srgbClr val="A31515"/>
                </a:solidFill>
                <a:latin typeface="Courier New"/>
                <a:ea typeface="Courier New"/>
                <a:cs typeface="Courier New"/>
                <a:sym typeface="Courier New"/>
              </a:rPr>
              <a:t>    '''</a:t>
            </a:r>
            <a:endParaRPr b="0"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0" lang="en-US" sz="1300">
                <a:solidFill>
                  <a:srgbClr val="000000"/>
                </a:solidFill>
                <a:latin typeface="Courier New"/>
                <a:ea typeface="Courier New"/>
                <a:cs typeface="Courier New"/>
                <a:sym typeface="Courier New"/>
              </a:rPr>
              <a:t>    eval_task = training.EvalTask(                      </a:t>
            </a:r>
            <a:endParaRPr/>
          </a:p>
          <a:p>
            <a:pPr indent="0" lvl="0" marL="0" marR="0" rtl="0" algn="l">
              <a:spcBef>
                <a:spcPts val="0"/>
              </a:spcBef>
              <a:spcAft>
                <a:spcPts val="0"/>
              </a:spcAft>
              <a:buNone/>
            </a:pPr>
            <a:r>
              <a:rPr b="0" lang="en-US" sz="1300">
                <a:solidFill>
                  <a:srgbClr val="000000"/>
                </a:solidFill>
                <a:latin typeface="Courier New"/>
                <a:ea typeface="Courier New"/>
                <a:cs typeface="Courier New"/>
                <a:sym typeface="Courier New"/>
              </a:rPr>
              <a:t>        labeled_data=eval_gen,</a:t>
            </a:r>
            <a:endParaRPr/>
          </a:p>
          <a:p>
            <a:pPr indent="0" lvl="0" marL="0" marR="0" rtl="0" algn="l">
              <a:spcBef>
                <a:spcPts val="0"/>
              </a:spcBef>
              <a:spcAft>
                <a:spcPts val="0"/>
              </a:spcAft>
              <a:buNone/>
            </a:pPr>
            <a:r>
              <a:rPr b="0" lang="en-US" sz="1300">
                <a:solidFill>
                  <a:srgbClr val="000000"/>
                </a:solidFill>
                <a:latin typeface="Courier New"/>
                <a:ea typeface="Courier New"/>
                <a:cs typeface="Courier New"/>
                <a:sym typeface="Courier New"/>
              </a:rPr>
              <a:t>        metrics=[tl.CrossEntropyLoss(), tl.Accuracy()]</a:t>
            </a:r>
            <a:endParaRPr/>
          </a:p>
          <a:p>
            <a:pPr indent="0" lvl="0" marL="0" marR="0" rtl="0" algn="l">
              <a:spcBef>
                <a:spcPts val="0"/>
              </a:spcBef>
              <a:spcAft>
                <a:spcPts val="0"/>
              </a:spcAft>
              <a:buNone/>
            </a:pPr>
            <a:r>
              <a:rPr b="0" lang="en-US" sz="1300">
                <a:solidFill>
                  <a:srgbClr val="000000"/>
                </a:solidFill>
                <a:latin typeface="Courier New"/>
                <a:ea typeface="Courier New"/>
                <a:cs typeface="Courier New"/>
                <a:sym typeface="Courier New"/>
              </a:rPr>
              <a:t>    )</a:t>
            </a:r>
            <a:endParaRPr/>
          </a:p>
          <a:p>
            <a:pPr indent="0" lvl="0" marL="0" marR="0" rtl="0" algn="l">
              <a:spcBef>
                <a:spcPts val="0"/>
              </a:spcBef>
              <a:spcAft>
                <a:spcPts val="0"/>
              </a:spcAft>
              <a:buNone/>
            </a:pPr>
            <a:r>
              <a:rPr b="0" lang="en-US" sz="1300">
                <a:solidFill>
                  <a:srgbClr val="000000"/>
                </a:solidFill>
                <a:latin typeface="Courier New"/>
                <a:ea typeface="Courier New"/>
                <a:cs typeface="Courier New"/>
                <a:sym typeface="Courier New"/>
              </a:rPr>
              <a:t>    </a:t>
            </a:r>
            <a:r>
              <a:rPr b="0" lang="en-US" sz="1300">
                <a:solidFill>
                  <a:srgbClr val="A31515"/>
                </a:solidFill>
                <a:latin typeface="Courier New"/>
                <a:ea typeface="Courier New"/>
                <a:cs typeface="Courier New"/>
                <a:sym typeface="Courier New"/>
              </a:rPr>
              <a:t>'''</a:t>
            </a:r>
            <a:endParaRPr b="0"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0" lang="en-US" sz="1300">
                <a:solidFill>
                  <a:srgbClr val="A31515"/>
                </a:solidFill>
                <a:latin typeface="Courier New"/>
                <a:ea typeface="Courier New"/>
                <a:cs typeface="Courier New"/>
                <a:sym typeface="Courier New"/>
              </a:rPr>
              <a:t>    Tạo một Loop với các tham số: </a:t>
            </a:r>
            <a:endParaRPr b="0"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0" lang="en-US" sz="1300">
                <a:solidFill>
                  <a:srgbClr val="A31515"/>
                </a:solidFill>
                <a:latin typeface="Courier New"/>
                <a:ea typeface="Courier New"/>
                <a:cs typeface="Courier New"/>
                <a:sym typeface="Courier New"/>
              </a:rPr>
              <a:t>    mô hình (ReformerLM(mode='train')), </a:t>
            </a:r>
            <a:endParaRPr b="0"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0" lang="en-US" sz="1300">
                <a:solidFill>
                  <a:srgbClr val="A31515"/>
                </a:solidFill>
                <a:latin typeface="Courier New"/>
                <a:ea typeface="Courier New"/>
                <a:cs typeface="Courier New"/>
                <a:sym typeface="Courier New"/>
              </a:rPr>
              <a:t>    TrainTask (train_task), EvalTask (eval_task), </a:t>
            </a:r>
            <a:endParaRPr b="0"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0" lang="en-US" sz="1300">
                <a:solidFill>
                  <a:srgbClr val="A31515"/>
                </a:solidFill>
                <a:latin typeface="Courier New"/>
                <a:ea typeface="Courier New"/>
                <a:cs typeface="Courier New"/>
                <a:sym typeface="Courier New"/>
              </a:rPr>
              <a:t>    và đường dẫn đến thư mục để lưu trữ các checkpoint (output_dir=output_dir).</a:t>
            </a:r>
            <a:endParaRPr b="0"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0" lang="en-US" sz="1300">
                <a:solidFill>
                  <a:srgbClr val="A31515"/>
                </a:solidFill>
                <a:latin typeface="Courier New"/>
                <a:ea typeface="Courier New"/>
                <a:cs typeface="Courier New"/>
                <a:sym typeface="Courier New"/>
              </a:rPr>
              <a:t>    '''</a:t>
            </a:r>
            <a:endParaRPr b="0"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0" lang="en-US" sz="1300">
                <a:solidFill>
                  <a:srgbClr val="000000"/>
                </a:solidFill>
                <a:latin typeface="Courier New"/>
                <a:ea typeface="Courier New"/>
                <a:cs typeface="Courier New"/>
                <a:sym typeface="Courier New"/>
              </a:rPr>
              <a:t>    loop = training.Loop(ReformerLM(mode=</a:t>
            </a:r>
            <a:r>
              <a:rPr b="0" lang="en-US" sz="1300">
                <a:solidFill>
                  <a:srgbClr val="A31515"/>
                </a:solidFill>
                <a:latin typeface="Courier New"/>
                <a:ea typeface="Courier New"/>
                <a:cs typeface="Courier New"/>
                <a:sym typeface="Courier New"/>
              </a:rPr>
              <a:t>'train'</a:t>
            </a:r>
            <a:r>
              <a:rPr b="0" lang="en-US" sz="13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0" lang="en-US" sz="1300">
                <a:solidFill>
                  <a:srgbClr val="000000"/>
                </a:solidFill>
                <a:latin typeface="Courier New"/>
                <a:ea typeface="Courier New"/>
                <a:cs typeface="Courier New"/>
                <a:sym typeface="Courier New"/>
              </a:rPr>
              <a:t>                         train_task,</a:t>
            </a:r>
            <a:endParaRPr/>
          </a:p>
          <a:p>
            <a:pPr indent="0" lvl="0" marL="0" marR="0" rtl="0" algn="l">
              <a:spcBef>
                <a:spcPts val="0"/>
              </a:spcBef>
              <a:spcAft>
                <a:spcPts val="0"/>
              </a:spcAft>
              <a:buNone/>
            </a:pPr>
            <a:r>
              <a:rPr b="0" lang="en-US" sz="1300">
                <a:solidFill>
                  <a:srgbClr val="000000"/>
                </a:solidFill>
                <a:latin typeface="Courier New"/>
                <a:ea typeface="Courier New"/>
                <a:cs typeface="Courier New"/>
                <a:sym typeface="Courier New"/>
              </a:rPr>
              <a:t>                         eval_tasks=[eval_task],</a:t>
            </a:r>
            <a:endParaRPr/>
          </a:p>
          <a:p>
            <a:pPr indent="0" lvl="0" marL="0" marR="0" rtl="0" algn="l">
              <a:spcBef>
                <a:spcPts val="0"/>
              </a:spcBef>
              <a:spcAft>
                <a:spcPts val="0"/>
              </a:spcAft>
              <a:buNone/>
            </a:pPr>
            <a:r>
              <a:rPr b="0" lang="en-US" sz="1300">
                <a:solidFill>
                  <a:srgbClr val="000000"/>
                </a:solidFill>
                <a:latin typeface="Courier New"/>
                <a:ea typeface="Courier New"/>
                <a:cs typeface="Courier New"/>
                <a:sym typeface="Courier New"/>
              </a:rPr>
              <a:t>                         output_dir=output_dir)</a:t>
            </a:r>
            <a:endParaRPr/>
          </a:p>
          <a:p>
            <a:pPr indent="0" lvl="0" marL="0" marR="0" rtl="0" algn="l">
              <a:spcBef>
                <a:spcPts val="0"/>
              </a:spcBef>
              <a:spcAft>
                <a:spcPts val="0"/>
              </a:spcAft>
              <a:buNone/>
            </a:pPr>
            <a:r>
              <a:rPr b="0" lang="en-US" sz="1300">
                <a:solidFill>
                  <a:srgbClr val="000000"/>
                </a:solidFill>
                <a:latin typeface="Courier New"/>
                <a:ea typeface="Courier New"/>
                <a:cs typeface="Courier New"/>
                <a:sym typeface="Courier New"/>
              </a:rPr>
              <a:t>    </a:t>
            </a:r>
            <a:r>
              <a:rPr b="0" lang="en-US" sz="1300">
                <a:solidFill>
                  <a:srgbClr val="AF00DB"/>
                </a:solidFill>
                <a:latin typeface="Courier New"/>
                <a:ea typeface="Courier New"/>
                <a:cs typeface="Courier New"/>
                <a:sym typeface="Courier New"/>
              </a:rPr>
              <a:t>return</a:t>
            </a:r>
            <a:r>
              <a:rPr b="0" lang="en-US" sz="1300">
                <a:solidFill>
                  <a:srgbClr val="000000"/>
                </a:solidFill>
                <a:latin typeface="Courier New"/>
                <a:ea typeface="Courier New"/>
                <a:cs typeface="Courier New"/>
                <a:sym typeface="Courier New"/>
              </a:rPr>
              <a:t> loop</a:t>
            </a:r>
            <a:endParaRPr b="0" sz="1300">
              <a:solidFill>
                <a:srgbClr val="000000"/>
              </a:solidFill>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F0"/>
              </a:buClr>
              <a:buSzPts val="4400"/>
              <a:buFont typeface="Times New Roman"/>
              <a:buNone/>
            </a:pPr>
            <a:r>
              <a:rPr b="1" lang="en-US">
                <a:solidFill>
                  <a:srgbClr val="00B0F0"/>
                </a:solidFill>
                <a:latin typeface="Times New Roman"/>
                <a:ea typeface="Times New Roman"/>
                <a:cs typeface="Times New Roman"/>
                <a:sym typeface="Times New Roman"/>
              </a:rPr>
              <a:t>4. Code - Reformer</a:t>
            </a:r>
            <a:endParaRPr b="1">
              <a:solidFill>
                <a:srgbClr val="00B0F0"/>
              </a:solidFill>
              <a:latin typeface="Times New Roman"/>
              <a:ea typeface="Times New Roman"/>
              <a:cs typeface="Times New Roman"/>
              <a:sym typeface="Times New Roman"/>
            </a:endParaRPr>
          </a:p>
        </p:txBody>
      </p:sp>
      <p:sp>
        <p:nvSpPr>
          <p:cNvPr id="206" name="Google Shape;206;p16"/>
          <p:cNvSpPr/>
          <p:nvPr/>
        </p:nvSpPr>
        <p:spPr>
          <a:xfrm>
            <a:off x="348343" y="2121834"/>
            <a:ext cx="11843657" cy="11695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400">
                <a:solidFill>
                  <a:srgbClr val="000000"/>
                </a:solidFill>
                <a:latin typeface="Courier New"/>
                <a:ea typeface="Courier New"/>
                <a:cs typeface="Courier New"/>
                <a:sym typeface="Courier New"/>
              </a:rPr>
              <a:t>#Thực hiện vòng lặp</a:t>
            </a:r>
            <a:br>
              <a:rPr b="0" lang="en-US" sz="1400">
                <a:solidFill>
                  <a:srgbClr val="000000"/>
                </a:solidFill>
                <a:latin typeface="Courier New"/>
                <a:ea typeface="Courier New"/>
                <a:cs typeface="Courier New"/>
                <a:sym typeface="Courier New"/>
              </a:rPr>
            </a:br>
            <a:r>
              <a:rPr b="0" lang="en-US" sz="1400">
                <a:solidFill>
                  <a:srgbClr val="0000FF"/>
                </a:solidFill>
                <a:latin typeface="Courier New"/>
                <a:ea typeface="Courier New"/>
                <a:cs typeface="Courier New"/>
                <a:sym typeface="Courier New"/>
              </a:rPr>
              <a:t>!</a:t>
            </a:r>
            <a:r>
              <a:rPr b="0" lang="en-US" sz="1400">
                <a:solidFill>
                  <a:srgbClr val="000000"/>
                </a:solidFill>
                <a:latin typeface="Courier New"/>
                <a:ea typeface="Courier New"/>
                <a:cs typeface="Courier New"/>
                <a:sym typeface="Courier New"/>
              </a:rPr>
              <a:t>rm -f model/model.pkl.gz</a:t>
            </a:r>
            <a:endParaRPr/>
          </a:p>
          <a:p>
            <a:pPr indent="0" lvl="0" marL="0" marR="0" rtl="0" algn="l">
              <a:spcBef>
                <a:spcPts val="0"/>
              </a:spcBef>
              <a:spcAft>
                <a:spcPts val="0"/>
              </a:spcAft>
              <a:buNone/>
            </a:pPr>
            <a:r>
              <a:rPr b="0" lang="en-US" sz="1400">
                <a:solidFill>
                  <a:srgbClr val="000000"/>
                </a:solidFill>
                <a:latin typeface="Courier New"/>
                <a:ea typeface="Courier New"/>
                <a:cs typeface="Courier New"/>
                <a:sym typeface="Courier New"/>
              </a:rPr>
              <a:t>loop = training_loop(ReformerLM, train_stream, eval_stream)</a:t>
            </a:r>
            <a:endParaRPr/>
          </a:p>
          <a:p>
            <a:pPr indent="0" lvl="0" marL="0" marR="0" rtl="0" algn="l">
              <a:spcBef>
                <a:spcPts val="0"/>
              </a:spcBef>
              <a:spcAft>
                <a:spcPts val="0"/>
              </a:spcAft>
              <a:buNone/>
            </a:pPr>
            <a:r>
              <a:rPr b="0" lang="en-US" sz="1400">
                <a:solidFill>
                  <a:srgbClr val="000000"/>
                </a:solidFill>
                <a:latin typeface="Courier New"/>
                <a:ea typeface="Courier New"/>
                <a:cs typeface="Courier New"/>
                <a:sym typeface="Courier New"/>
              </a:rPr>
              <a:t>loop.load_checkpoint(directory=</a:t>
            </a:r>
            <a:r>
              <a:rPr b="0" lang="en-US" sz="1400">
                <a:solidFill>
                  <a:srgbClr val="A31515"/>
                </a:solidFill>
                <a:latin typeface="Courier New"/>
                <a:ea typeface="Courier New"/>
                <a:cs typeface="Courier New"/>
                <a:sym typeface="Courier New"/>
              </a:rPr>
              <a:t>'./model/'</a:t>
            </a:r>
            <a:r>
              <a:rPr b="0" lang="en-US" sz="1400">
                <a:solidFill>
                  <a:srgbClr val="000000"/>
                </a:solidFill>
                <a:latin typeface="Courier New"/>
                <a:ea typeface="Courier New"/>
                <a:cs typeface="Courier New"/>
                <a:sym typeface="Courier New"/>
              </a:rPr>
              <a:t>, filename=</a:t>
            </a:r>
            <a:r>
              <a:rPr b="0" lang="en-US" sz="1400">
                <a:solidFill>
                  <a:srgbClr val="A31515"/>
                </a:solidFill>
                <a:latin typeface="Courier New"/>
                <a:ea typeface="Courier New"/>
                <a:cs typeface="Courier New"/>
                <a:sym typeface="Courier New"/>
              </a:rPr>
              <a:t>"model.pkl.gz"</a:t>
            </a:r>
            <a:r>
              <a:rPr b="0" lang="en-US" sz="14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0" lang="en-US" sz="1400">
                <a:solidFill>
                  <a:srgbClr val="000000"/>
                </a:solidFill>
                <a:latin typeface="Courier New"/>
                <a:ea typeface="Courier New"/>
                <a:cs typeface="Courier New"/>
                <a:sym typeface="Courier New"/>
              </a:rPr>
              <a:t>loop.run(</a:t>
            </a:r>
            <a:r>
              <a:rPr b="0" lang="en-US" sz="1400">
                <a:solidFill>
                  <a:srgbClr val="098156"/>
                </a:solidFill>
                <a:latin typeface="Courier New"/>
                <a:ea typeface="Courier New"/>
                <a:cs typeface="Courier New"/>
                <a:sym typeface="Courier New"/>
              </a:rPr>
              <a:t>50</a:t>
            </a:r>
            <a:r>
              <a:rPr b="0" lang="en-US" sz="1400">
                <a:solidFill>
                  <a:srgbClr val="000000"/>
                </a:solidFill>
                <a:latin typeface="Courier New"/>
                <a:ea typeface="Courier New"/>
                <a:cs typeface="Courier New"/>
                <a:sym typeface="Courier New"/>
              </a:rPr>
              <a:t>)</a:t>
            </a:r>
            <a:endParaRPr b="0" sz="1400">
              <a:solidFill>
                <a:srgbClr val="000000"/>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F0"/>
              </a:buClr>
              <a:buSzPts val="4400"/>
              <a:buFont typeface="Times New Roman"/>
              <a:buNone/>
            </a:pPr>
            <a:r>
              <a:rPr b="1" lang="en-US">
                <a:solidFill>
                  <a:srgbClr val="00B0F0"/>
                </a:solidFill>
                <a:latin typeface="Times New Roman"/>
                <a:ea typeface="Times New Roman"/>
                <a:cs typeface="Times New Roman"/>
                <a:sym typeface="Times New Roman"/>
              </a:rPr>
              <a:t>5. Kết quả dự đoán</a:t>
            </a:r>
            <a:endParaRPr b="1">
              <a:solidFill>
                <a:srgbClr val="00B0F0"/>
              </a:solidFill>
              <a:latin typeface="Times New Roman"/>
              <a:ea typeface="Times New Roman"/>
              <a:cs typeface="Times New Roman"/>
              <a:sym typeface="Times New Roman"/>
            </a:endParaRPr>
          </a:p>
        </p:txBody>
      </p:sp>
      <p:sp>
        <p:nvSpPr>
          <p:cNvPr id="212" name="Google Shape;212;p17"/>
          <p:cNvSpPr/>
          <p:nvPr/>
        </p:nvSpPr>
        <p:spPr>
          <a:xfrm>
            <a:off x="348343" y="1514334"/>
            <a:ext cx="11843700" cy="73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pic>
        <p:nvPicPr>
          <p:cNvPr id="213" name="Google Shape;213;p17"/>
          <p:cNvPicPr preferRelativeResize="0"/>
          <p:nvPr/>
        </p:nvPicPr>
        <p:blipFill>
          <a:blip r:embed="rId3">
            <a:alphaModFix/>
          </a:blip>
          <a:stretch>
            <a:fillRect/>
          </a:stretch>
        </p:blipFill>
        <p:spPr>
          <a:xfrm>
            <a:off x="930375" y="1591447"/>
            <a:ext cx="11040050" cy="4261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F0"/>
              </a:buClr>
              <a:buSzPts val="4400"/>
              <a:buFont typeface="Times New Roman"/>
              <a:buNone/>
            </a:pPr>
            <a:r>
              <a:rPr b="1" lang="en-US">
                <a:solidFill>
                  <a:srgbClr val="00B0F0"/>
                </a:solidFill>
                <a:latin typeface="Times New Roman"/>
                <a:ea typeface="Times New Roman"/>
                <a:cs typeface="Times New Roman"/>
                <a:sym typeface="Times New Roman"/>
              </a:rPr>
              <a:t>1. Giới thiệu</a:t>
            </a:r>
            <a:endParaRPr b="1">
              <a:solidFill>
                <a:srgbClr val="00B0F0"/>
              </a:solidFill>
              <a:latin typeface="Times New Roman"/>
              <a:ea typeface="Times New Roman"/>
              <a:cs typeface="Times New Roman"/>
              <a:sym typeface="Times New Roman"/>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Đầu vào: một câu hỏi/nói với chủ đề: </a:t>
            </a:r>
            <a:r>
              <a:rPr lang="en-US">
                <a:latin typeface="Times New Roman"/>
                <a:ea typeface="Times New Roman"/>
                <a:cs typeface="Times New Roman"/>
                <a:sym typeface="Times New Roman"/>
              </a:rPr>
              <a:t>nhà hàng, khách sạn, địa điểm du lịch, tài sản bất động sản, giao thông vận tải công cộng, các dịch vụ y tế và giải trí.</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Font typeface="Times New Roman"/>
              <a:buChar char="•"/>
            </a:pPr>
            <a:r>
              <a:rPr lang="en-US">
                <a:latin typeface="Times New Roman"/>
                <a:ea typeface="Times New Roman"/>
                <a:cs typeface="Times New Roman"/>
                <a:sym typeface="Times New Roman"/>
              </a:rPr>
              <a:t>Đầu ra: câu trả lời</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F0"/>
              </a:buClr>
              <a:buSzPts val="4400"/>
              <a:buFont typeface="Times New Roman"/>
              <a:buNone/>
            </a:pPr>
            <a:r>
              <a:rPr b="1" lang="en-US">
                <a:solidFill>
                  <a:srgbClr val="00B0F0"/>
                </a:solidFill>
                <a:latin typeface="Times New Roman"/>
                <a:ea typeface="Times New Roman"/>
                <a:cs typeface="Times New Roman"/>
                <a:sym typeface="Times New Roman"/>
              </a:rPr>
              <a:t>2. Dataset</a:t>
            </a:r>
            <a:endParaRPr b="1">
              <a:solidFill>
                <a:srgbClr val="00B0F0"/>
              </a:solidFill>
              <a:latin typeface="Times New Roman"/>
              <a:ea typeface="Times New Roman"/>
              <a:cs typeface="Times New Roman"/>
              <a:sym typeface="Times New Roman"/>
            </a:endParaRPr>
          </a:p>
        </p:txBody>
      </p:sp>
      <p:sp>
        <p:nvSpPr>
          <p:cNvPr id="97" name="Google Shape;97;p4"/>
          <p:cNvSpPr txBox="1"/>
          <p:nvPr>
            <p:ph idx="1" type="body"/>
          </p:nvPr>
        </p:nvSpPr>
        <p:spPr>
          <a:xfrm>
            <a:off x="838200" y="1825626"/>
            <a:ext cx="10515600" cy="305988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Bộ data MultiWOZ: Bộ dữ liệu này bao gồm các cuộc trò chuyện giữa người dùng và một hệ thống trợ lý ảo, trong đó các người dùng yêu cầu thông tin và dịch vụ từ hệ thống trợ lý ảo.</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Có hơn 10,000 câu hỏi và trả lời được tổng hợp từ 7 lĩnh vực khác nhau, bao gồm nhà hàng, khách sạn, địa điểm du lịch, tài sản bất động sản, giao thông vận tải công cộng, các dịch vụ y tế và giải trí.</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Đây là cuộc hội thoại của một người với trợ lý ảo trong bộ dataset:</a:t>
            </a:r>
            <a:endParaRPr/>
          </a:p>
          <a:p>
            <a:pPr indent="0" lvl="0" marL="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pic>
        <p:nvPicPr>
          <p:cNvPr id="98" name="Google Shape;98;p4"/>
          <p:cNvPicPr preferRelativeResize="0"/>
          <p:nvPr/>
        </p:nvPicPr>
        <p:blipFill rotWithShape="1">
          <a:blip r:embed="rId3">
            <a:alphaModFix/>
          </a:blip>
          <a:srcRect b="0" l="0" r="0" t="0"/>
          <a:stretch/>
        </p:blipFill>
        <p:spPr>
          <a:xfrm>
            <a:off x="1170154" y="4885510"/>
            <a:ext cx="10183646" cy="172426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F0"/>
              </a:buClr>
              <a:buSzPts val="4400"/>
              <a:buFont typeface="Times New Roman"/>
              <a:buNone/>
            </a:pPr>
            <a:r>
              <a:rPr b="1" lang="en-US">
                <a:solidFill>
                  <a:srgbClr val="00B0F0"/>
                </a:solidFill>
                <a:latin typeface="Times New Roman"/>
                <a:ea typeface="Times New Roman"/>
                <a:cs typeface="Times New Roman"/>
                <a:sym typeface="Times New Roman"/>
              </a:rPr>
              <a:t>3. Data đầu vào</a:t>
            </a:r>
            <a:endParaRPr b="1">
              <a:solidFill>
                <a:srgbClr val="00B0F0"/>
              </a:solidFill>
              <a:latin typeface="Times New Roman"/>
              <a:ea typeface="Times New Roman"/>
              <a:cs typeface="Times New Roman"/>
              <a:sym typeface="Times New Roman"/>
            </a:endParaRPr>
          </a:p>
        </p:txBody>
      </p:sp>
      <p:sp>
        <p:nvSpPr>
          <p:cNvPr id="104" name="Google Shape;104;p5"/>
          <p:cNvSpPr/>
          <p:nvPr/>
        </p:nvSpPr>
        <p:spPr>
          <a:xfrm>
            <a:off x="838200" y="1564243"/>
            <a:ext cx="11353800" cy="529375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300" u="none" cap="none" strike="noStrike">
                <a:solidFill>
                  <a:srgbClr val="008000"/>
                </a:solidFill>
                <a:latin typeface="Courier New"/>
                <a:ea typeface="Courier New"/>
                <a:cs typeface="Courier New"/>
                <a:sym typeface="Courier New"/>
              </a:rPr>
              <a:t>#Pipeline này được sử dụng để xử lý dữ liệu đầu vào của mô hình học sâu.</a:t>
            </a:r>
            <a:endParaRPr b="0"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0" lang="en-US" sz="1300">
                <a:solidFill>
                  <a:srgbClr val="000000"/>
                </a:solidFill>
                <a:latin typeface="Courier New"/>
                <a:ea typeface="Courier New"/>
                <a:cs typeface="Courier New"/>
                <a:sym typeface="Courier New"/>
              </a:rPr>
              <a:t>data_pipeline = trax.data.Serial(</a:t>
            </a:r>
            <a:endParaRPr/>
          </a:p>
          <a:p>
            <a:pPr indent="0" lvl="0" marL="0" marR="0" rtl="0" algn="l">
              <a:spcBef>
                <a:spcPts val="0"/>
              </a:spcBef>
              <a:spcAft>
                <a:spcPts val="0"/>
              </a:spcAft>
              <a:buNone/>
            </a:pPr>
            <a:r>
              <a:rPr b="0" lang="en-US" sz="1300">
                <a:solidFill>
                  <a:srgbClr val="000000"/>
                </a:solidFill>
                <a:latin typeface="Courier New"/>
                <a:ea typeface="Courier New"/>
                <a:cs typeface="Courier New"/>
                <a:sym typeface="Courier New"/>
              </a:rPr>
              <a:t>    </a:t>
            </a:r>
            <a:r>
              <a:rPr b="0" lang="en-US" sz="1300">
                <a:solidFill>
                  <a:srgbClr val="008000"/>
                </a:solidFill>
                <a:latin typeface="Courier New"/>
                <a:ea typeface="Courier New"/>
                <a:cs typeface="Courier New"/>
                <a:sym typeface="Courier New"/>
              </a:rPr>
              <a:t># Sắp xếp các mẫu trong dữ liệu theo thứ tự ngẫu nhiên.</a:t>
            </a:r>
            <a:endParaRPr b="0"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0" lang="en-US" sz="1300">
                <a:solidFill>
                  <a:srgbClr val="000000"/>
                </a:solidFill>
                <a:latin typeface="Courier New"/>
                <a:ea typeface="Courier New"/>
                <a:cs typeface="Courier New"/>
                <a:sym typeface="Courier New"/>
              </a:rPr>
              <a:t>    trax.data.Shuffle(),</a:t>
            </a:r>
            <a:endParaRPr/>
          </a:p>
          <a:p>
            <a:pPr indent="0" lvl="0" marL="0" marR="0" rtl="0" algn="l">
              <a:spcBef>
                <a:spcPts val="0"/>
              </a:spcBef>
              <a:spcAft>
                <a:spcPts val="0"/>
              </a:spcAft>
              <a:buNone/>
            </a:pPr>
            <a:r>
              <a:rPr b="0" lang="en-US" sz="1300">
                <a:solidFill>
                  <a:srgbClr val="000000"/>
                </a:solidFill>
                <a:latin typeface="Courier New"/>
                <a:ea typeface="Courier New"/>
                <a:cs typeface="Courier New"/>
                <a:sym typeface="Courier New"/>
              </a:rPr>
              <a:t>    </a:t>
            </a:r>
            <a:r>
              <a:rPr b="0" lang="en-US" sz="1300">
                <a:solidFill>
                  <a:srgbClr val="008000"/>
                </a:solidFill>
                <a:latin typeface="Courier New"/>
                <a:ea typeface="Courier New"/>
                <a:cs typeface="Courier New"/>
                <a:sym typeface="Courier New"/>
              </a:rPr>
              <a:t># Chuyển đổi các mẫu trong dữ liệu từ định dạng văn bản sang định dạng số (sử dụng từ điển từ vựng được cung cấp bởi vocab_dir và vocab_file).</a:t>
            </a:r>
            <a:endParaRPr b="0"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0" lang="en-US" sz="1300">
                <a:solidFill>
                  <a:srgbClr val="000000"/>
                </a:solidFill>
                <a:latin typeface="Courier New"/>
                <a:ea typeface="Courier New"/>
                <a:cs typeface="Courier New"/>
                <a:sym typeface="Courier New"/>
              </a:rPr>
              <a:t>    trax.data.Tokenize(vocab_dir=VOCAB_DIR,</a:t>
            </a:r>
            <a:endParaRPr/>
          </a:p>
          <a:p>
            <a:pPr indent="0" lvl="0" marL="0" marR="0" rtl="0" algn="l">
              <a:spcBef>
                <a:spcPts val="0"/>
              </a:spcBef>
              <a:spcAft>
                <a:spcPts val="0"/>
              </a:spcAft>
              <a:buNone/>
            </a:pPr>
            <a:r>
              <a:rPr b="0" lang="en-US" sz="1300">
                <a:solidFill>
                  <a:srgbClr val="000000"/>
                </a:solidFill>
                <a:latin typeface="Courier New"/>
                <a:ea typeface="Courier New"/>
                <a:cs typeface="Courier New"/>
                <a:sym typeface="Courier New"/>
              </a:rPr>
              <a:t>                       vocab_file=VOCAB_FILE),</a:t>
            </a:r>
            <a:endParaRPr/>
          </a:p>
          <a:p>
            <a:pPr indent="0" lvl="0" marL="0" marR="0" rtl="0" algn="l">
              <a:spcBef>
                <a:spcPts val="0"/>
              </a:spcBef>
              <a:spcAft>
                <a:spcPts val="0"/>
              </a:spcAft>
              <a:buNone/>
            </a:pPr>
            <a:r>
              <a:rPr b="0" lang="en-US" sz="1300">
                <a:solidFill>
                  <a:srgbClr val="000000"/>
                </a:solidFill>
                <a:latin typeface="Courier New"/>
                <a:ea typeface="Courier New"/>
                <a:cs typeface="Courier New"/>
                <a:sym typeface="Courier New"/>
              </a:rPr>
              <a:t>    </a:t>
            </a:r>
            <a:endParaRPr/>
          </a:p>
          <a:p>
            <a:pPr indent="0" lvl="0" marL="0" marR="0" rtl="0" algn="l">
              <a:spcBef>
                <a:spcPts val="0"/>
              </a:spcBef>
              <a:spcAft>
                <a:spcPts val="0"/>
              </a:spcAft>
              <a:buNone/>
            </a:pPr>
            <a:r>
              <a:rPr b="0" lang="en-US" sz="1300">
                <a:solidFill>
                  <a:srgbClr val="000000"/>
                </a:solidFill>
                <a:latin typeface="Courier New"/>
                <a:ea typeface="Courier New"/>
                <a:cs typeface="Courier New"/>
                <a:sym typeface="Courier New"/>
              </a:rPr>
              <a:t>    </a:t>
            </a:r>
            <a:r>
              <a:rPr b="0" lang="en-US" sz="1300">
                <a:solidFill>
                  <a:srgbClr val="008000"/>
                </a:solidFill>
                <a:latin typeface="Courier New"/>
                <a:ea typeface="Courier New"/>
                <a:cs typeface="Courier New"/>
                <a:sym typeface="Courier New"/>
              </a:rPr>
              <a:t># Lọc ra các mẫu trong dữ liệu có chiều dài vượt quá một giá trị ngưỡng (ở đây là 2048).</a:t>
            </a:r>
            <a:endParaRPr b="0"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0" lang="en-US" sz="1300">
                <a:solidFill>
                  <a:srgbClr val="000000"/>
                </a:solidFill>
                <a:latin typeface="Courier New"/>
                <a:ea typeface="Courier New"/>
                <a:cs typeface="Courier New"/>
                <a:sym typeface="Courier New"/>
              </a:rPr>
              <a:t>    trax.data.FilterByLength(</a:t>
            </a:r>
            <a:r>
              <a:rPr b="0" lang="en-US" sz="1300">
                <a:solidFill>
                  <a:srgbClr val="098156"/>
                </a:solidFill>
                <a:latin typeface="Courier New"/>
                <a:ea typeface="Courier New"/>
                <a:cs typeface="Courier New"/>
                <a:sym typeface="Courier New"/>
              </a:rPr>
              <a:t>2048</a:t>
            </a:r>
            <a:r>
              <a:rPr b="0" lang="en-US" sz="13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0" lang="en-US" sz="1300">
                <a:solidFill>
                  <a:srgbClr val="000000"/>
                </a:solidFill>
                <a:latin typeface="Courier New"/>
                <a:ea typeface="Courier New"/>
                <a:cs typeface="Courier New"/>
                <a:sym typeface="Courier New"/>
              </a:rPr>
              <a:t>    </a:t>
            </a:r>
            <a:r>
              <a:rPr b="0" lang="en-US" sz="1300">
                <a:solidFill>
                  <a:srgbClr val="A31515"/>
                </a:solidFill>
                <a:latin typeface="Courier New"/>
                <a:ea typeface="Courier New"/>
                <a:cs typeface="Courier New"/>
                <a:sym typeface="Courier New"/>
              </a:rPr>
              <a:t>'''</a:t>
            </a:r>
            <a:endParaRPr b="0"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0" lang="en-US" sz="1300">
                <a:solidFill>
                  <a:srgbClr val="A31515"/>
                </a:solidFill>
                <a:latin typeface="Courier New"/>
                <a:ea typeface="Courier New"/>
                <a:cs typeface="Courier New"/>
                <a:sym typeface="Courier New"/>
              </a:rPr>
              <a:t>    Phân chia các mẫu trong dữ liệu thành các "bucket" (thùng) có kích thước gần nhau, </a:t>
            </a:r>
            <a:endParaRPr b="0"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0" lang="en-US" sz="1300">
                <a:solidFill>
                  <a:srgbClr val="A31515"/>
                </a:solidFill>
                <a:latin typeface="Courier New"/>
                <a:ea typeface="Courier New"/>
                <a:cs typeface="Courier New"/>
                <a:sym typeface="Courier New"/>
              </a:rPr>
              <a:t>    từ đó tạo ra các batch có kích thước khác nhau nhưng tối ưu. </a:t>
            </a:r>
            <a:endParaRPr b="0"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0" lang="en-US" sz="1300">
                <a:solidFill>
                  <a:srgbClr val="A31515"/>
                </a:solidFill>
                <a:latin typeface="Courier New"/>
                <a:ea typeface="Courier New"/>
                <a:cs typeface="Courier New"/>
                <a:sym typeface="Courier New"/>
              </a:rPr>
              <a:t>    Ở đây, dữ liệu được phân chia thành các bucket với ngưỡng chiều dài là [128, 256, 512, 1024], </a:t>
            </a:r>
            <a:endParaRPr b="0"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0" lang="en-US" sz="1300">
                <a:solidFill>
                  <a:srgbClr val="A31515"/>
                </a:solidFill>
                <a:latin typeface="Courier New"/>
                <a:ea typeface="Courier New"/>
                <a:cs typeface="Courier New"/>
                <a:sym typeface="Courier New"/>
              </a:rPr>
              <a:t>    và kích thước các batch được chọn tương ứng là [16, 8, 4, 2, 1].</a:t>
            </a:r>
            <a:endParaRPr b="0"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0" lang="en-US" sz="1300">
                <a:solidFill>
                  <a:srgbClr val="A31515"/>
                </a:solidFill>
                <a:latin typeface="Courier New"/>
                <a:ea typeface="Courier New"/>
                <a:cs typeface="Courier New"/>
                <a:sym typeface="Courier New"/>
              </a:rPr>
              <a:t>    '''</a:t>
            </a:r>
            <a:endParaRPr b="0"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0" lang="en-US" sz="1300">
                <a:solidFill>
                  <a:srgbClr val="000000"/>
                </a:solidFill>
                <a:latin typeface="Courier New"/>
                <a:ea typeface="Courier New"/>
                <a:cs typeface="Courier New"/>
                <a:sym typeface="Courier New"/>
              </a:rPr>
              <a:t>    trax.data.BucketByLength(boundaries=[</a:t>
            </a:r>
            <a:r>
              <a:rPr b="0" lang="en-US" sz="1300">
                <a:solidFill>
                  <a:srgbClr val="098156"/>
                </a:solidFill>
                <a:latin typeface="Courier New"/>
                <a:ea typeface="Courier New"/>
                <a:cs typeface="Courier New"/>
                <a:sym typeface="Courier New"/>
              </a:rPr>
              <a:t>128</a:t>
            </a:r>
            <a:r>
              <a:rPr b="0" lang="en-US" sz="1300">
                <a:solidFill>
                  <a:srgbClr val="000000"/>
                </a:solidFill>
                <a:latin typeface="Courier New"/>
                <a:ea typeface="Courier New"/>
                <a:cs typeface="Courier New"/>
                <a:sym typeface="Courier New"/>
              </a:rPr>
              <a:t>, </a:t>
            </a:r>
            <a:r>
              <a:rPr b="0" lang="en-US" sz="1300">
                <a:solidFill>
                  <a:srgbClr val="098156"/>
                </a:solidFill>
                <a:latin typeface="Courier New"/>
                <a:ea typeface="Courier New"/>
                <a:cs typeface="Courier New"/>
                <a:sym typeface="Courier New"/>
              </a:rPr>
              <a:t>256</a:t>
            </a:r>
            <a:r>
              <a:rPr b="0" lang="en-US" sz="1300">
                <a:solidFill>
                  <a:srgbClr val="000000"/>
                </a:solidFill>
                <a:latin typeface="Courier New"/>
                <a:ea typeface="Courier New"/>
                <a:cs typeface="Courier New"/>
                <a:sym typeface="Courier New"/>
              </a:rPr>
              <a:t>,  </a:t>
            </a:r>
            <a:r>
              <a:rPr b="0" lang="en-US" sz="1300">
                <a:solidFill>
                  <a:srgbClr val="098156"/>
                </a:solidFill>
                <a:latin typeface="Courier New"/>
                <a:ea typeface="Courier New"/>
                <a:cs typeface="Courier New"/>
                <a:sym typeface="Courier New"/>
              </a:rPr>
              <a:t>512</a:t>
            </a:r>
            <a:r>
              <a:rPr b="0" lang="en-US" sz="1300">
                <a:solidFill>
                  <a:srgbClr val="000000"/>
                </a:solidFill>
                <a:latin typeface="Courier New"/>
                <a:ea typeface="Courier New"/>
                <a:cs typeface="Courier New"/>
                <a:sym typeface="Courier New"/>
              </a:rPr>
              <a:t>, </a:t>
            </a:r>
            <a:r>
              <a:rPr b="0" lang="en-US" sz="1300">
                <a:solidFill>
                  <a:srgbClr val="098156"/>
                </a:solidFill>
                <a:latin typeface="Courier New"/>
                <a:ea typeface="Courier New"/>
                <a:cs typeface="Courier New"/>
                <a:sym typeface="Courier New"/>
              </a:rPr>
              <a:t>1024</a:t>
            </a:r>
            <a:r>
              <a:rPr b="0" lang="en-US" sz="13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0" lang="en-US" sz="1300">
                <a:solidFill>
                  <a:srgbClr val="000000"/>
                </a:solidFill>
                <a:latin typeface="Courier New"/>
                <a:ea typeface="Courier New"/>
                <a:cs typeface="Courier New"/>
                <a:sym typeface="Courier New"/>
              </a:rPr>
              <a:t>                             batch_sizes=[</a:t>
            </a:r>
            <a:r>
              <a:rPr b="0" lang="en-US" sz="1300">
                <a:solidFill>
                  <a:srgbClr val="098156"/>
                </a:solidFill>
                <a:latin typeface="Courier New"/>
                <a:ea typeface="Courier New"/>
                <a:cs typeface="Courier New"/>
                <a:sym typeface="Courier New"/>
              </a:rPr>
              <a:t>16</a:t>
            </a:r>
            <a:r>
              <a:rPr b="0" lang="en-US" sz="1300">
                <a:solidFill>
                  <a:srgbClr val="000000"/>
                </a:solidFill>
                <a:latin typeface="Courier New"/>
                <a:ea typeface="Courier New"/>
                <a:cs typeface="Courier New"/>
                <a:sym typeface="Courier New"/>
              </a:rPr>
              <a:t>,    </a:t>
            </a:r>
            <a:r>
              <a:rPr b="0" lang="en-US" sz="1300">
                <a:solidFill>
                  <a:srgbClr val="098156"/>
                </a:solidFill>
                <a:latin typeface="Courier New"/>
                <a:ea typeface="Courier New"/>
                <a:cs typeface="Courier New"/>
                <a:sym typeface="Courier New"/>
              </a:rPr>
              <a:t>8</a:t>
            </a:r>
            <a:r>
              <a:rPr b="0" lang="en-US" sz="1300">
                <a:solidFill>
                  <a:srgbClr val="000000"/>
                </a:solidFill>
                <a:latin typeface="Courier New"/>
                <a:ea typeface="Courier New"/>
                <a:cs typeface="Courier New"/>
                <a:sym typeface="Courier New"/>
              </a:rPr>
              <a:t>,    </a:t>
            </a:r>
            <a:r>
              <a:rPr b="0" lang="en-US" sz="1300">
                <a:solidFill>
                  <a:srgbClr val="098156"/>
                </a:solidFill>
                <a:latin typeface="Courier New"/>
                <a:ea typeface="Courier New"/>
                <a:cs typeface="Courier New"/>
                <a:sym typeface="Courier New"/>
              </a:rPr>
              <a:t>4</a:t>
            </a:r>
            <a:r>
              <a:rPr b="0" lang="en-US" sz="1300">
                <a:solidFill>
                  <a:srgbClr val="000000"/>
                </a:solidFill>
                <a:latin typeface="Courier New"/>
                <a:ea typeface="Courier New"/>
                <a:cs typeface="Courier New"/>
                <a:sym typeface="Courier New"/>
              </a:rPr>
              <a:t>,   </a:t>
            </a:r>
            <a:r>
              <a:rPr b="0" lang="en-US" sz="1300">
                <a:solidFill>
                  <a:srgbClr val="098156"/>
                </a:solidFill>
                <a:latin typeface="Courier New"/>
                <a:ea typeface="Courier New"/>
                <a:cs typeface="Courier New"/>
                <a:sym typeface="Courier New"/>
              </a:rPr>
              <a:t>2</a:t>
            </a:r>
            <a:r>
              <a:rPr b="0" lang="en-US" sz="1300">
                <a:solidFill>
                  <a:srgbClr val="000000"/>
                </a:solidFill>
                <a:latin typeface="Courier New"/>
                <a:ea typeface="Courier New"/>
                <a:cs typeface="Courier New"/>
                <a:sym typeface="Courier New"/>
              </a:rPr>
              <a:t>, </a:t>
            </a:r>
            <a:r>
              <a:rPr b="0" lang="en-US" sz="1300">
                <a:solidFill>
                  <a:srgbClr val="098156"/>
                </a:solidFill>
                <a:latin typeface="Courier New"/>
                <a:ea typeface="Courier New"/>
                <a:cs typeface="Courier New"/>
                <a:sym typeface="Courier New"/>
              </a:rPr>
              <a:t>1</a:t>
            </a:r>
            <a:r>
              <a:rPr b="0" lang="en-US" sz="13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0" lang="en-US" sz="1300">
                <a:solidFill>
                  <a:srgbClr val="000000"/>
                </a:solidFill>
                <a:latin typeface="Courier New"/>
                <a:ea typeface="Courier New"/>
                <a:cs typeface="Courier New"/>
                <a:sym typeface="Courier New"/>
              </a:rPr>
              <a:t>    </a:t>
            </a:r>
            <a:r>
              <a:rPr b="0" lang="en-US" sz="1300">
                <a:solidFill>
                  <a:srgbClr val="008000"/>
                </a:solidFill>
                <a:latin typeface="Courier New"/>
                <a:ea typeface="Courier New"/>
                <a:cs typeface="Courier New"/>
                <a:sym typeface="Courier New"/>
              </a:rPr>
              <a:t># Thêm trọng số vào các mẫu trong batch để đối phó với việc có những phần tử padding trong batch. </a:t>
            </a:r>
            <a:endParaRPr b="0"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0" lang="en-US" sz="1300">
                <a:solidFill>
                  <a:srgbClr val="000000"/>
                </a:solidFill>
                <a:latin typeface="Courier New"/>
                <a:ea typeface="Courier New"/>
                <a:cs typeface="Courier New"/>
                <a:sym typeface="Courier New"/>
              </a:rPr>
              <a:t>    </a:t>
            </a:r>
            <a:r>
              <a:rPr b="0" lang="en-US" sz="1300">
                <a:solidFill>
                  <a:srgbClr val="008000"/>
                </a:solidFill>
                <a:latin typeface="Courier New"/>
                <a:ea typeface="Courier New"/>
                <a:cs typeface="Courier New"/>
                <a:sym typeface="Courier New"/>
              </a:rPr>
              <a:t>#Các phần tử padding được đánh dấu bằng giá trị 0 và không được tính trong loss.</a:t>
            </a:r>
            <a:endParaRPr b="0"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0" lang="en-US" sz="1300">
                <a:solidFill>
                  <a:srgbClr val="000000"/>
                </a:solidFill>
                <a:latin typeface="Courier New"/>
                <a:ea typeface="Courier New"/>
                <a:cs typeface="Courier New"/>
                <a:sym typeface="Courier New"/>
              </a:rPr>
              <a:t>    trax.data.AddLossWeights(id_to_mask=</a:t>
            </a:r>
            <a:r>
              <a:rPr b="0" lang="en-US" sz="1300">
                <a:solidFill>
                  <a:srgbClr val="098156"/>
                </a:solidFill>
                <a:latin typeface="Courier New"/>
                <a:ea typeface="Courier New"/>
                <a:cs typeface="Courier New"/>
                <a:sym typeface="Courier New"/>
              </a:rPr>
              <a:t>0</a:t>
            </a:r>
            <a:r>
              <a:rPr b="0" lang="en-US" sz="13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0" lang="en-US" sz="13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br>
              <a:rPr b="0" lang="en-US" sz="1300">
                <a:solidFill>
                  <a:srgbClr val="000000"/>
                </a:solidFill>
                <a:latin typeface="Courier New"/>
                <a:ea typeface="Courier New"/>
                <a:cs typeface="Courier New"/>
                <a:sym typeface="Courier New"/>
              </a:rPr>
            </a:br>
            <a:r>
              <a:rPr b="0" lang="en-US" sz="1300">
                <a:solidFill>
                  <a:srgbClr val="000000"/>
                </a:solidFill>
                <a:latin typeface="Courier New"/>
                <a:ea typeface="Courier New"/>
                <a:cs typeface="Courier New"/>
                <a:sym typeface="Courier New"/>
              </a:rPr>
              <a:t>train_stream = data_pipeline(stream(train_data))</a:t>
            </a:r>
            <a:endParaRPr/>
          </a:p>
          <a:p>
            <a:pPr indent="0" lvl="0" marL="0" marR="0" rtl="0" algn="l">
              <a:spcBef>
                <a:spcPts val="0"/>
              </a:spcBef>
              <a:spcAft>
                <a:spcPts val="0"/>
              </a:spcAft>
              <a:buNone/>
            </a:pPr>
            <a:r>
              <a:rPr b="0" lang="en-US" sz="1300">
                <a:solidFill>
                  <a:srgbClr val="000000"/>
                </a:solidFill>
                <a:latin typeface="Courier New"/>
                <a:ea typeface="Courier New"/>
                <a:cs typeface="Courier New"/>
                <a:sym typeface="Courier New"/>
              </a:rPr>
              <a:t>eval_stream = data_pipeline(stream(eval_data))</a:t>
            </a:r>
            <a:endParaRPr b="0" sz="1300">
              <a:solidFill>
                <a:srgbClr val="000000"/>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F0"/>
              </a:buClr>
              <a:buSzPts val="4400"/>
              <a:buFont typeface="Times New Roman"/>
              <a:buNone/>
            </a:pPr>
            <a:r>
              <a:rPr b="1" lang="en-US">
                <a:solidFill>
                  <a:srgbClr val="00B0F0"/>
                </a:solidFill>
                <a:latin typeface="Times New Roman"/>
                <a:ea typeface="Times New Roman"/>
                <a:cs typeface="Times New Roman"/>
                <a:sym typeface="Times New Roman"/>
              </a:rPr>
              <a:t>3. Mô hình - Reformer</a:t>
            </a:r>
            <a:endParaRPr b="1">
              <a:solidFill>
                <a:srgbClr val="00B0F0"/>
              </a:solidFill>
              <a:latin typeface="Times New Roman"/>
              <a:ea typeface="Times New Roman"/>
              <a:cs typeface="Times New Roman"/>
              <a:sym typeface="Times New Roman"/>
            </a:endParaRPr>
          </a:p>
        </p:txBody>
      </p:sp>
      <p:pic>
        <p:nvPicPr>
          <p:cNvPr id="110" name="Google Shape;110;p6"/>
          <p:cNvPicPr preferRelativeResize="0"/>
          <p:nvPr/>
        </p:nvPicPr>
        <p:blipFill rotWithShape="1">
          <a:blip r:embed="rId3">
            <a:alphaModFix/>
          </a:blip>
          <a:srcRect b="0" l="0" r="0" t="0"/>
          <a:stretch/>
        </p:blipFill>
        <p:spPr>
          <a:xfrm>
            <a:off x="579665" y="1473517"/>
            <a:ext cx="4762500" cy="619125"/>
          </a:xfrm>
          <a:prstGeom prst="rect">
            <a:avLst/>
          </a:prstGeom>
          <a:noFill/>
          <a:ln>
            <a:noFill/>
          </a:ln>
        </p:spPr>
      </p:pic>
      <p:sp>
        <p:nvSpPr>
          <p:cNvPr id="111" name="Google Shape;111;p6"/>
          <p:cNvSpPr/>
          <p:nvPr/>
        </p:nvSpPr>
        <p:spPr>
          <a:xfrm>
            <a:off x="766375" y="2092650"/>
            <a:ext cx="11353800" cy="397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Reformer là một kiến trúc mạng nơ-ron dựa trên Transformer</a:t>
            </a:r>
            <a:r>
              <a:rPr lang="en-US" sz="1800">
                <a:solidFill>
                  <a:schemeClr val="dk1"/>
                </a:solidFill>
                <a:latin typeface="Times New Roman"/>
                <a:ea typeface="Times New Roman"/>
                <a:cs typeface="Times New Roman"/>
                <a:sym typeface="Times New Roman"/>
              </a:rPr>
              <a:t>, lí do lựa chọn Reformer: </a:t>
            </a:r>
            <a:endParaRPr/>
          </a:p>
          <a:p>
            <a:pPr indent="0" lvl="0" marL="0" marR="0" rtl="0" algn="l">
              <a:spcBef>
                <a:spcPts val="0"/>
              </a:spcBef>
              <a:spcAft>
                <a:spcPts val="0"/>
              </a:spcAft>
              <a:buNone/>
            </a:pPr>
            <a:r>
              <a:rPr b="0" i="0" lang="en-US" sz="1800">
                <a:solidFill>
                  <a:schemeClr val="dk1"/>
                </a:solidFill>
                <a:latin typeface="Calibri"/>
                <a:ea typeface="Calibri"/>
                <a:cs typeface="Calibri"/>
                <a:sym typeface="Calibri"/>
              </a:rPr>
              <a:t>Reformer giải quyết được </a:t>
            </a:r>
            <a:r>
              <a:rPr b="0" i="0" lang="en-US" sz="1800">
                <a:solidFill>
                  <a:schemeClr val="dk1"/>
                </a:solidFill>
                <a:latin typeface="Times New Roman"/>
                <a:ea typeface="Times New Roman"/>
                <a:cs typeface="Times New Roman"/>
                <a:sym typeface="Times New Roman"/>
              </a:rPr>
              <a:t>vấn đề Transformer gặp phải</a:t>
            </a:r>
            <a:r>
              <a:rPr b="0" i="0" lang="en-US" sz="1800">
                <a:solidFill>
                  <a:schemeClr val="dk1"/>
                </a:solidFill>
                <a:latin typeface="Calibri"/>
                <a:ea typeface="Calibri"/>
                <a:cs typeface="Calibri"/>
                <a:sym typeface="Calibri"/>
              </a:rPr>
              <a:t>:</a:t>
            </a:r>
            <a:endParaRPr/>
          </a:p>
          <a:p>
            <a:pPr indent="-342900" lvl="0" marL="457200" marR="0" rtl="0" algn="l">
              <a:spcBef>
                <a:spcPts val="0"/>
              </a:spcBef>
              <a:spcAft>
                <a:spcPts val="0"/>
              </a:spcAft>
              <a:buClr>
                <a:schemeClr val="dk1"/>
              </a:buClr>
              <a:buSzPts val="1800"/>
              <a:buFont typeface="Calibri"/>
              <a:buChar char="-"/>
            </a:pPr>
            <a:r>
              <a:rPr b="1" lang="en-US" sz="1800">
                <a:solidFill>
                  <a:schemeClr val="dk1"/>
                </a:solidFill>
                <a:latin typeface="Calibri"/>
                <a:ea typeface="Calibri"/>
                <a:cs typeface="Calibri"/>
                <a:sym typeface="Calibri"/>
              </a:rPr>
              <a:t>Chi phí tính toán quá lớn: </a:t>
            </a:r>
            <a:r>
              <a:rPr lang="en-US" sz="1800">
                <a:solidFill>
                  <a:schemeClr val="dk1"/>
                </a:solidFill>
                <a:latin typeface="Calibri"/>
                <a:ea typeface="Calibri"/>
                <a:cs typeface="Calibri"/>
                <a:sym typeface="Calibri"/>
              </a:rPr>
              <a:t>khi xử lý các đầu vào lớn, Transformer phải tính toán nhiều phép Self-Attention → tăng chi phí tính toán → Reformer giảm chi phí tính toán bằng cách sử dụng kỹ thuật Hashing để đánh dấu các từ và sử dụng trọng số chung cho các từ có cùng giá trị băm, cũng như sử dụng kỹ thuật LSH để giảm chi phí tính toán.</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b="1" lang="en-US" sz="1800">
                <a:solidFill>
                  <a:schemeClr val="dk1"/>
                </a:solidFill>
                <a:latin typeface="Calibri"/>
                <a:ea typeface="Calibri"/>
                <a:cs typeface="Calibri"/>
                <a:sym typeface="Calibri"/>
              </a:rPr>
              <a:t>Chi phí bộ nhớ quá lớn:</a:t>
            </a:r>
            <a:r>
              <a:rPr lang="en-US" sz="1800">
                <a:solidFill>
                  <a:schemeClr val="dk1"/>
                </a:solidFill>
                <a:latin typeface="Calibri"/>
                <a:ea typeface="Calibri"/>
                <a:cs typeface="Calibri"/>
                <a:sym typeface="Calibri"/>
              </a:rPr>
              <a:t> khi xử lý đầu vào lớn, Transformer phải lưu trữ 1 lượng lớn thông tin trong bộ nhớ → tăng chi phí bộ nhớ. Reformer sử dụng reversible computing để tính toán đảo ngược và tăng tốc độ tính toán.</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b="1" lang="en-US" sz="1800">
                <a:solidFill>
                  <a:schemeClr val="dk1"/>
                </a:solidFill>
                <a:latin typeface="Calibri"/>
                <a:ea typeface="Calibri"/>
                <a:cs typeface="Calibri"/>
                <a:sym typeface="Calibri"/>
              </a:rPr>
              <a:t>Khả năng xử lý đầu vào với độ dài khác nhau: </a:t>
            </a:r>
            <a:r>
              <a:rPr lang="en-US" sz="1800">
                <a:solidFill>
                  <a:schemeClr val="dk1"/>
                </a:solidFill>
                <a:latin typeface="Calibri"/>
                <a:ea typeface="Calibri"/>
                <a:cs typeface="Calibri"/>
                <a:sym typeface="Calibri"/>
              </a:rPr>
              <a:t>Transformer có thể xử lý các đầu vào với độ dài khác nhau, nhưng nó không hiệu quả trong việc xử lý các đầu vào với độ dài khác nhau lớn. Reformer giải quyết vấn đề này bằng cách sử dụng kỹ thuật Axial Positional Encodings để xử lý các đầu vào với độ dài khác nhau một cách hiệu quả hơn.</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b="1" lang="en-US" sz="1800">
                <a:solidFill>
                  <a:schemeClr val="dk1"/>
                </a:solidFill>
                <a:latin typeface="Calibri"/>
                <a:ea typeface="Calibri"/>
                <a:cs typeface="Calibri"/>
                <a:sym typeface="Calibri"/>
              </a:rPr>
              <a:t>Khả năng hội tụ của mô hình: </a:t>
            </a:r>
            <a:r>
              <a:rPr lang="en-US" sz="1800">
                <a:solidFill>
                  <a:schemeClr val="dk1"/>
                </a:solidFill>
                <a:latin typeface="Calibri"/>
                <a:ea typeface="Calibri"/>
                <a:cs typeface="Calibri"/>
                <a:sym typeface="Calibri"/>
              </a:rPr>
              <a:t>Mô hình Transformer có thể gặp vấn đề về hội tụ khi xử lý các đầu vào lớn. Reformer giải quyết vấn đề này bằng cách sử dụng cơ chế trộn (mixing) để giảm hiện tượng vanishing gradient và tăng tốc độ hội tụ của mô hình.</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800">
                <a:solidFill>
                  <a:schemeClr val="dk1"/>
                </a:solidFill>
                <a:latin typeface="Calibri"/>
                <a:ea typeface="Calibri"/>
                <a:cs typeface="Calibri"/>
                <a:sym typeface="Calibri"/>
              </a:rPr>
              <a:t>🡺 Với các kỹ thuật này, Reformer có thể xử lý các đầu vào có kích thước lớn hơn và có thể hoạt động với các bộ nhớ cục bộ (local memory) có giới hạn, đồng thời tăng tốc độ tính toán và tối ưu hóa hiệu suất của mô hình.</a:t>
            </a: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F0"/>
              </a:buClr>
              <a:buSzPts val="4400"/>
              <a:buFont typeface="Times New Roman"/>
              <a:buNone/>
            </a:pPr>
            <a:r>
              <a:rPr b="1" lang="en-US">
                <a:solidFill>
                  <a:srgbClr val="00B0F0"/>
                </a:solidFill>
                <a:latin typeface="Times New Roman"/>
                <a:ea typeface="Times New Roman"/>
                <a:cs typeface="Times New Roman"/>
                <a:sym typeface="Times New Roman"/>
              </a:rPr>
              <a:t>3. Mô hình - Reformer</a:t>
            </a:r>
            <a:endParaRPr b="1">
              <a:solidFill>
                <a:srgbClr val="00B0F0"/>
              </a:solidFill>
              <a:latin typeface="Times New Roman"/>
              <a:ea typeface="Times New Roman"/>
              <a:cs typeface="Times New Roman"/>
              <a:sym typeface="Times New Roman"/>
            </a:endParaRPr>
          </a:p>
        </p:txBody>
      </p:sp>
      <p:pic>
        <p:nvPicPr>
          <p:cNvPr id="117" name="Google Shape;117;p7"/>
          <p:cNvPicPr preferRelativeResize="0"/>
          <p:nvPr/>
        </p:nvPicPr>
        <p:blipFill rotWithShape="1">
          <a:blip r:embed="rId3">
            <a:alphaModFix/>
          </a:blip>
          <a:srcRect b="0" l="0" r="0" t="0"/>
          <a:stretch/>
        </p:blipFill>
        <p:spPr>
          <a:xfrm>
            <a:off x="579665" y="1473517"/>
            <a:ext cx="4762500" cy="619125"/>
          </a:xfrm>
          <a:prstGeom prst="rect">
            <a:avLst/>
          </a:prstGeom>
          <a:noFill/>
          <a:ln>
            <a:noFill/>
          </a:ln>
        </p:spPr>
      </p:pic>
      <p:sp>
        <p:nvSpPr>
          <p:cNvPr id="118" name="Google Shape;118;p7"/>
          <p:cNvSpPr/>
          <p:nvPr/>
        </p:nvSpPr>
        <p:spPr>
          <a:xfrm>
            <a:off x="838200" y="2217560"/>
            <a:ext cx="1086612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chemeClr val="dk1"/>
                </a:solidFill>
                <a:latin typeface="Times New Roman"/>
                <a:ea typeface="Times New Roman"/>
                <a:cs typeface="Times New Roman"/>
                <a:sym typeface="Times New Roman"/>
              </a:rPr>
              <a:t>Hai thành phần ch</a:t>
            </a:r>
            <a:r>
              <a:rPr lang="en-US" sz="1800">
                <a:solidFill>
                  <a:schemeClr val="dk1"/>
                </a:solidFill>
                <a:latin typeface="Times New Roman"/>
                <a:ea typeface="Times New Roman"/>
                <a:cs typeface="Times New Roman"/>
                <a:sym typeface="Times New Roman"/>
              </a:rPr>
              <a:t>í</a:t>
            </a:r>
            <a:r>
              <a:rPr b="0" i="0" lang="en-US" sz="1800">
                <a:solidFill>
                  <a:schemeClr val="dk1"/>
                </a:solidFill>
                <a:latin typeface="Times New Roman"/>
                <a:ea typeface="Times New Roman"/>
                <a:cs typeface="Times New Roman"/>
                <a:sym typeface="Times New Roman"/>
              </a:rPr>
              <a:t>nh của Reformer là</a:t>
            </a:r>
            <a:r>
              <a:rPr lang="en-US" sz="18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LSH Attention</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Reversible Residual Layers</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F0"/>
              </a:buClr>
              <a:buSzPts val="4400"/>
              <a:buFont typeface="Times New Roman"/>
              <a:buNone/>
            </a:pPr>
            <a:r>
              <a:rPr b="1" lang="en-US">
                <a:solidFill>
                  <a:srgbClr val="00B0F0"/>
                </a:solidFill>
                <a:latin typeface="Times New Roman"/>
                <a:ea typeface="Times New Roman"/>
                <a:cs typeface="Times New Roman"/>
                <a:sym typeface="Times New Roman"/>
              </a:rPr>
              <a:t>3. Mô hình - Reformer</a:t>
            </a:r>
            <a:endParaRPr b="1">
              <a:solidFill>
                <a:srgbClr val="00B0F0"/>
              </a:solidFill>
              <a:latin typeface="Times New Roman"/>
              <a:ea typeface="Times New Roman"/>
              <a:cs typeface="Times New Roman"/>
              <a:sym typeface="Times New Roman"/>
            </a:endParaRPr>
          </a:p>
        </p:txBody>
      </p:sp>
      <p:pic>
        <p:nvPicPr>
          <p:cNvPr id="124" name="Google Shape;124;p8"/>
          <p:cNvPicPr preferRelativeResize="0"/>
          <p:nvPr/>
        </p:nvPicPr>
        <p:blipFill rotWithShape="1">
          <a:blip r:embed="rId3">
            <a:alphaModFix/>
          </a:blip>
          <a:srcRect b="0" l="0" r="0" t="0"/>
          <a:stretch/>
        </p:blipFill>
        <p:spPr>
          <a:xfrm>
            <a:off x="579665" y="1473517"/>
            <a:ext cx="4762500" cy="619125"/>
          </a:xfrm>
          <a:prstGeom prst="rect">
            <a:avLst/>
          </a:prstGeom>
          <a:noFill/>
          <a:ln>
            <a:noFill/>
          </a:ln>
        </p:spPr>
      </p:pic>
      <p:sp>
        <p:nvSpPr>
          <p:cNvPr id="125" name="Google Shape;125;p8"/>
          <p:cNvSpPr/>
          <p:nvPr/>
        </p:nvSpPr>
        <p:spPr>
          <a:xfrm>
            <a:off x="838200" y="2217560"/>
            <a:ext cx="4191355"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LSH Attention:</a:t>
            </a:r>
            <a:endParaRPr/>
          </a:p>
          <a:p>
            <a:pPr indent="-285750" lvl="0" marL="285750" marR="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Sau khi băm Q và K, bạn sẽ tính toán mức độ Attention tiêu chuẩn trên các thùng mà bạn đã tạo. </a:t>
            </a:r>
            <a:endParaRPr/>
          </a:p>
          <a:p>
            <a:pPr indent="-285750" lvl="0" marL="285750" marR="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Bạn sẽ lặp lại quy trình tương tự nhiều lần để tăng khả năng có cùng một khóa trong cùng một thùng với truy vấn.</a:t>
            </a:r>
            <a:endParaRPr sz="18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Sau đó, bạn sẽ sắp xếp chúng theo nhóm. </a:t>
            </a:r>
            <a:endParaRPr/>
          </a:p>
          <a:p>
            <a:pPr indent="-285750" lvl="0" marL="285750" marR="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Chia các nhóm thành nhiều phần 🡺 mục đích tính toán song song</a:t>
            </a:r>
            <a:endParaRPr sz="18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Tính toán sự chú ý trong cùng một nhóm của đoạn bạn đang xem và đoạn trước đó.</a:t>
            </a:r>
            <a:endParaRPr sz="1800">
              <a:solidFill>
                <a:schemeClr val="dk1"/>
              </a:solidFill>
              <a:latin typeface="Times New Roman"/>
              <a:ea typeface="Times New Roman"/>
              <a:cs typeface="Times New Roman"/>
              <a:sym typeface="Times New Roman"/>
            </a:endParaRPr>
          </a:p>
        </p:txBody>
      </p:sp>
      <p:pic>
        <p:nvPicPr>
          <p:cNvPr id="126" name="Google Shape;126;p8"/>
          <p:cNvPicPr preferRelativeResize="0"/>
          <p:nvPr/>
        </p:nvPicPr>
        <p:blipFill rotWithShape="1">
          <a:blip r:embed="rId4">
            <a:alphaModFix/>
          </a:blip>
          <a:srcRect b="0" l="0" r="0" t="0"/>
          <a:stretch/>
        </p:blipFill>
        <p:spPr>
          <a:xfrm>
            <a:off x="5852432" y="1610818"/>
            <a:ext cx="4991100" cy="409575"/>
          </a:xfrm>
          <a:prstGeom prst="rect">
            <a:avLst/>
          </a:prstGeom>
          <a:noFill/>
          <a:ln>
            <a:noFill/>
          </a:ln>
        </p:spPr>
      </p:pic>
      <p:pic>
        <p:nvPicPr>
          <p:cNvPr id="127" name="Google Shape;127;p8"/>
          <p:cNvPicPr preferRelativeResize="0"/>
          <p:nvPr/>
        </p:nvPicPr>
        <p:blipFill rotWithShape="1">
          <a:blip r:embed="rId5">
            <a:alphaModFix/>
          </a:blip>
          <a:srcRect b="0" l="0" r="0" t="0"/>
          <a:stretch/>
        </p:blipFill>
        <p:spPr>
          <a:xfrm>
            <a:off x="5029555" y="2443434"/>
            <a:ext cx="7162445" cy="3382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228acdc9bc0_1_0"/>
          <p:cNvSpPr txBox="1"/>
          <p:nvPr>
            <p:ph type="title"/>
          </p:nvPr>
        </p:nvSpPr>
        <p:spPr>
          <a:xfrm>
            <a:off x="838200" y="25257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rgbClr val="00B0F0"/>
              </a:buClr>
              <a:buSzPts val="4400"/>
              <a:buFont typeface="Times New Roman"/>
              <a:buNone/>
            </a:pPr>
            <a:r>
              <a:rPr b="1" lang="en-US">
                <a:solidFill>
                  <a:srgbClr val="00B0F0"/>
                </a:solidFill>
                <a:latin typeface="Times New Roman"/>
                <a:ea typeface="Times New Roman"/>
                <a:cs typeface="Times New Roman"/>
                <a:sym typeface="Times New Roman"/>
              </a:rPr>
              <a:t>3. Mô hình - Reformer</a:t>
            </a:r>
            <a:endParaRPr b="1">
              <a:solidFill>
                <a:srgbClr val="00B0F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133" name="Google Shape;133;g228acdc9bc0_1_0"/>
          <p:cNvPicPr preferRelativeResize="0"/>
          <p:nvPr/>
        </p:nvPicPr>
        <p:blipFill>
          <a:blip r:embed="rId3">
            <a:alphaModFix/>
          </a:blip>
          <a:stretch>
            <a:fillRect/>
          </a:stretch>
        </p:blipFill>
        <p:spPr>
          <a:xfrm>
            <a:off x="1828450" y="2041913"/>
            <a:ext cx="7686675" cy="1704975"/>
          </a:xfrm>
          <a:prstGeom prst="rect">
            <a:avLst/>
          </a:prstGeom>
          <a:noFill/>
          <a:ln>
            <a:noFill/>
          </a:ln>
        </p:spPr>
      </p:pic>
      <p:sp>
        <p:nvSpPr>
          <p:cNvPr id="134" name="Google Shape;134;g228acdc9bc0_1_0"/>
          <p:cNvSpPr txBox="1"/>
          <p:nvPr/>
        </p:nvSpPr>
        <p:spPr>
          <a:xfrm>
            <a:off x="1223875" y="3854550"/>
            <a:ext cx="3151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Calibri"/>
                <a:ea typeface="Calibri"/>
                <a:cs typeface="Calibri"/>
                <a:sym typeface="Calibri"/>
              </a:rPr>
              <a:t>Forward Sublayer</a:t>
            </a:r>
            <a:endParaRPr sz="2500">
              <a:latin typeface="Calibri"/>
              <a:ea typeface="Calibri"/>
              <a:cs typeface="Calibri"/>
              <a:sym typeface="Calibri"/>
            </a:endParaRPr>
          </a:p>
        </p:txBody>
      </p:sp>
      <p:sp>
        <p:nvSpPr>
          <p:cNvPr id="135" name="Google Shape;135;g228acdc9bc0_1_0"/>
          <p:cNvSpPr txBox="1"/>
          <p:nvPr/>
        </p:nvSpPr>
        <p:spPr>
          <a:xfrm>
            <a:off x="6933025" y="3854550"/>
            <a:ext cx="3151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Calibri"/>
                <a:ea typeface="Calibri"/>
                <a:cs typeface="Calibri"/>
                <a:sym typeface="Calibri"/>
              </a:rPr>
              <a:t>Back</a:t>
            </a:r>
            <a:r>
              <a:rPr lang="en-US" sz="2500">
                <a:latin typeface="Calibri"/>
                <a:ea typeface="Calibri"/>
                <a:cs typeface="Calibri"/>
                <a:sym typeface="Calibri"/>
              </a:rPr>
              <a:t>ward Sublayer</a:t>
            </a:r>
            <a:endParaRPr sz="2500">
              <a:latin typeface="Calibri"/>
              <a:ea typeface="Calibri"/>
              <a:cs typeface="Calibri"/>
              <a:sym typeface="Calibri"/>
            </a:endParaRPr>
          </a:p>
        </p:txBody>
      </p:sp>
      <p:pic>
        <p:nvPicPr>
          <p:cNvPr id="136" name="Google Shape;136;g228acdc9bc0_1_0"/>
          <p:cNvPicPr preferRelativeResize="0"/>
          <p:nvPr/>
        </p:nvPicPr>
        <p:blipFill>
          <a:blip r:embed="rId4">
            <a:alphaModFix/>
          </a:blip>
          <a:stretch>
            <a:fillRect/>
          </a:stretch>
        </p:blipFill>
        <p:spPr>
          <a:xfrm>
            <a:off x="1223879" y="4531604"/>
            <a:ext cx="2632175" cy="1149250"/>
          </a:xfrm>
          <a:prstGeom prst="rect">
            <a:avLst/>
          </a:prstGeom>
          <a:noFill/>
          <a:ln>
            <a:noFill/>
          </a:ln>
        </p:spPr>
      </p:pic>
      <p:pic>
        <p:nvPicPr>
          <p:cNvPr id="137" name="Google Shape;137;g228acdc9bc0_1_0"/>
          <p:cNvPicPr preferRelativeResize="0"/>
          <p:nvPr/>
        </p:nvPicPr>
        <p:blipFill>
          <a:blip r:embed="rId5">
            <a:alphaModFix/>
          </a:blip>
          <a:stretch>
            <a:fillRect/>
          </a:stretch>
        </p:blipFill>
        <p:spPr>
          <a:xfrm>
            <a:off x="7186929" y="4531604"/>
            <a:ext cx="2328200" cy="1081400"/>
          </a:xfrm>
          <a:prstGeom prst="rect">
            <a:avLst/>
          </a:prstGeom>
          <a:noFill/>
          <a:ln>
            <a:noFill/>
          </a:ln>
        </p:spPr>
      </p:pic>
      <p:pic>
        <p:nvPicPr>
          <p:cNvPr id="138" name="Google Shape;138;g228acdc9bc0_1_0"/>
          <p:cNvPicPr preferRelativeResize="0"/>
          <p:nvPr/>
        </p:nvPicPr>
        <p:blipFill>
          <a:blip r:embed="rId6">
            <a:alphaModFix/>
          </a:blip>
          <a:stretch>
            <a:fillRect/>
          </a:stretch>
        </p:blipFill>
        <p:spPr>
          <a:xfrm>
            <a:off x="2398063" y="5720654"/>
            <a:ext cx="6547450" cy="677750"/>
          </a:xfrm>
          <a:prstGeom prst="rect">
            <a:avLst/>
          </a:prstGeom>
          <a:noFill/>
          <a:ln>
            <a:noFill/>
          </a:ln>
        </p:spPr>
      </p:pic>
      <p:sp>
        <p:nvSpPr>
          <p:cNvPr id="139" name="Google Shape;139;g228acdc9bc0_1_0"/>
          <p:cNvSpPr txBox="1"/>
          <p:nvPr/>
        </p:nvSpPr>
        <p:spPr>
          <a:xfrm>
            <a:off x="1139475" y="1125425"/>
            <a:ext cx="29964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Font typeface="Arial"/>
              <a:buNone/>
            </a:pPr>
            <a:r>
              <a:rPr b="1" lang="en-US" sz="2500">
                <a:solidFill>
                  <a:schemeClr val="dk1"/>
                </a:solidFill>
                <a:latin typeface="Times New Roman"/>
                <a:ea typeface="Times New Roman"/>
                <a:cs typeface="Times New Roman"/>
                <a:sym typeface="Times New Roman"/>
              </a:rPr>
              <a:t>Reversible Layers:</a:t>
            </a:r>
            <a:endParaRPr sz="25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F0"/>
              </a:buClr>
              <a:buSzPts val="4400"/>
              <a:buFont typeface="Times New Roman"/>
              <a:buNone/>
            </a:pPr>
            <a:r>
              <a:rPr b="1" lang="en-US">
                <a:solidFill>
                  <a:srgbClr val="00B0F0"/>
                </a:solidFill>
                <a:latin typeface="Times New Roman"/>
                <a:ea typeface="Times New Roman"/>
                <a:cs typeface="Times New Roman"/>
                <a:sym typeface="Times New Roman"/>
              </a:rPr>
              <a:t>3. Mô hình - Reformer</a:t>
            </a:r>
            <a:endParaRPr b="1">
              <a:solidFill>
                <a:srgbClr val="00B0F0"/>
              </a:solidFill>
              <a:latin typeface="Times New Roman"/>
              <a:ea typeface="Times New Roman"/>
              <a:cs typeface="Times New Roman"/>
              <a:sym typeface="Times New Roman"/>
            </a:endParaRPr>
          </a:p>
        </p:txBody>
      </p:sp>
      <p:pic>
        <p:nvPicPr>
          <p:cNvPr id="145" name="Google Shape;145;p9"/>
          <p:cNvPicPr preferRelativeResize="0"/>
          <p:nvPr/>
        </p:nvPicPr>
        <p:blipFill rotWithShape="1">
          <a:blip r:embed="rId3">
            <a:alphaModFix/>
          </a:blip>
          <a:srcRect b="0" l="0" r="0" t="0"/>
          <a:stretch/>
        </p:blipFill>
        <p:spPr>
          <a:xfrm>
            <a:off x="579665" y="1473517"/>
            <a:ext cx="4762500" cy="619125"/>
          </a:xfrm>
          <a:prstGeom prst="rect">
            <a:avLst/>
          </a:prstGeom>
          <a:noFill/>
          <a:ln>
            <a:noFill/>
          </a:ln>
        </p:spPr>
      </p:pic>
      <p:sp>
        <p:nvSpPr>
          <p:cNvPr id="146" name="Google Shape;146;p9"/>
          <p:cNvSpPr/>
          <p:nvPr/>
        </p:nvSpPr>
        <p:spPr>
          <a:xfrm>
            <a:off x="838200" y="2217560"/>
            <a:ext cx="4191355"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Reversible Layers:</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Mỗi khi chạy forward propagation, cần tính toán truyền ngược để cập nhật trọng số. 🡺 Vấn đề lớn nhất khi làm điều này là bạn phải lưu trữ các trọng số để có thể tính toán back-prop 🡺Với những mô hình rất lớn này, đó có thể là rất nhiều bộ nhớ.</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Ví dụ: trong mô hình bên, nó yêu cầu 2GB để tính toán Attention và 2GB cho nguồn cấp dữ liệu chuyển tiếp. Bạn có 12 lớp để chú ý và 12 lớp để chuyển tiếp. Điều đó bằng 12 * 2 + 12*2 + 2 (đối với đầu vào) = 50 GB. Đó là rất nhiều bộ nhớ. </a:t>
            </a:r>
            <a:endParaRPr sz="1800">
              <a:solidFill>
                <a:schemeClr val="dk1"/>
              </a:solidFill>
              <a:latin typeface="Times New Roman"/>
              <a:ea typeface="Times New Roman"/>
              <a:cs typeface="Times New Roman"/>
              <a:sym typeface="Times New Roman"/>
            </a:endParaRPr>
          </a:p>
        </p:txBody>
      </p:sp>
      <p:pic>
        <p:nvPicPr>
          <p:cNvPr id="147" name="Google Shape;147;p9"/>
          <p:cNvPicPr preferRelativeResize="0"/>
          <p:nvPr/>
        </p:nvPicPr>
        <p:blipFill rotWithShape="1">
          <a:blip r:embed="rId4">
            <a:alphaModFix/>
          </a:blip>
          <a:srcRect b="0" l="0" r="0" t="0"/>
          <a:stretch/>
        </p:blipFill>
        <p:spPr>
          <a:xfrm>
            <a:off x="5852432" y="1610818"/>
            <a:ext cx="4991100" cy="409575"/>
          </a:xfrm>
          <a:prstGeom prst="rect">
            <a:avLst/>
          </a:prstGeom>
          <a:noFill/>
          <a:ln>
            <a:noFill/>
          </a:ln>
        </p:spPr>
      </p:pic>
      <p:pic>
        <p:nvPicPr>
          <p:cNvPr id="148" name="Google Shape;148;p9"/>
          <p:cNvPicPr preferRelativeResize="0"/>
          <p:nvPr/>
        </p:nvPicPr>
        <p:blipFill rotWithShape="1">
          <a:blip r:embed="rId5">
            <a:alphaModFix/>
          </a:blip>
          <a:srcRect b="0" l="0" r="0" t="0"/>
          <a:stretch/>
        </p:blipFill>
        <p:spPr>
          <a:xfrm>
            <a:off x="5924550" y="2422751"/>
            <a:ext cx="5429250" cy="3057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2023-03-24T17:13:04Z</dcterms:created>
  <dc:creator>LaptopJP.vn</dc:creator>
</cp:coreProperties>
</file>