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71" r:id="rId6"/>
    <p:sldId id="272" r:id="rId7"/>
    <p:sldId id="259" r:id="rId8"/>
    <p:sldId id="265" r:id="rId9"/>
    <p:sldId id="273" r:id="rId10"/>
    <p:sldId id="277" r:id="rId11"/>
    <p:sldId id="276" r:id="rId12"/>
    <p:sldId id="260" r:id="rId13"/>
    <p:sldId id="266" r:id="rId14"/>
    <p:sldId id="275" r:id="rId15"/>
    <p:sldId id="274" r:id="rId16"/>
    <p:sldId id="261" r:id="rId17"/>
    <p:sldId id="278" r:id="rId18"/>
    <p:sldId id="267" r:id="rId19"/>
    <p:sldId id="262" r:id="rId20"/>
    <p:sldId id="26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D2AD-3A41-4706-B3CC-EB4BDF871ED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43785-E493-4446-92D5-6D0668B80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F8D1-A00C-40F5-8D1F-950B6F69329B}" type="datetime4">
              <a:rPr lang="en-US" smtClean="0"/>
              <a:t>March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71CB-C5D6-4C66-954B-3B0FF947B1D3}" type="datetime4">
              <a:rPr lang="en-US" smtClean="0"/>
              <a:t>March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923F-009C-47B7-95D3-E047E9D88592}" type="datetime4">
              <a:rPr lang="en-US" smtClean="0"/>
              <a:t>March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2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BCA4-B2A9-4C5A-BC5B-4AFB90D018D9}" type="datetime4">
              <a:rPr lang="en-US" smtClean="0"/>
              <a:t>March 24,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587C-022C-498A-8741-1B3A0E4E64AE}" type="datetime4">
              <a:rPr lang="en-US" smtClean="0"/>
              <a:t>March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014154"/>
            <a:ext cx="10515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5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64CB-2964-478E-8C4B-05DF8E3A6D32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1014154"/>
            <a:ext cx="10515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6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D59-FCDC-40EF-BF8E-6AE31048698F}" type="datetime4">
              <a:rPr lang="en-US" smtClean="0"/>
              <a:t>March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1C5E-1DD6-4EE5-B376-858B42F62835}" type="datetime4">
              <a:rPr lang="en-US" smtClean="0"/>
              <a:t>March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8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86C1-4B97-4040-BDE0-441ED6A89C0F}" type="datetime4">
              <a:rPr lang="en-US" smtClean="0"/>
              <a:t>March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91BB-AD4F-462D-A4BF-A8B6FAD7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7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9860"/>
            <a:ext cx="9465578" cy="1463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4400" smtClean="0"/>
              <a:t>Architecture Analysis of Rice Panicle using Deep Learning</a:t>
            </a:r>
            <a:endParaRPr lang="en-US" sz="4400"/>
          </a:p>
        </p:txBody>
      </p:sp>
      <p:sp>
        <p:nvSpPr>
          <p:cNvPr id="4" name="TextBox 3"/>
          <p:cNvSpPr txBox="1"/>
          <p:nvPr/>
        </p:nvSpPr>
        <p:spPr>
          <a:xfrm>
            <a:off x="1876336" y="216340"/>
            <a:ext cx="8439325" cy="13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smtClean="0">
                <a:latin typeface="Helvetica" pitchFamily="2" charset="0"/>
              </a:rPr>
              <a:t>University of Engineering and Technology</a:t>
            </a:r>
            <a:endParaRPr lang="en-GB" sz="2400" smtClean="0"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smtClean="0">
                <a:latin typeface="Helvetica" pitchFamily="2" charset="0"/>
              </a:rPr>
              <a:t>Faculty Level Scientific Research Conference</a:t>
            </a:r>
            <a:endParaRPr lang="en-US" sz="2400">
              <a:latin typeface="Helvetica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45747"/>
              </p:ext>
            </p:extLst>
          </p:nvPr>
        </p:nvGraphicFramePr>
        <p:xfrm>
          <a:off x="3995955" y="4409209"/>
          <a:ext cx="4200088" cy="1384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850">
                  <a:extLst>
                    <a:ext uri="{9D8B030D-6E8A-4147-A177-3AD203B41FA5}">
                      <a16:colId xmlns:a16="http://schemas.microsoft.com/office/drawing/2014/main" val="1328725903"/>
                    </a:ext>
                  </a:extLst>
                </a:gridCol>
                <a:gridCol w="2992238">
                  <a:extLst>
                    <a:ext uri="{9D8B030D-6E8A-4147-A177-3AD203B41FA5}">
                      <a16:colId xmlns:a16="http://schemas.microsoft.com/office/drawing/2014/main" val="187561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GB" sz="1600" smtClean="0"/>
                        <a:t>Students: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1600" smtClean="0"/>
                        <a:t>Lam Thai Nguyen – K66AT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1600" smtClean="0"/>
                        <a:t>Trung Kien Pham – K67MCLC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GB" sz="1600" smtClean="0"/>
                        <a:t>Instructors: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1600" smtClean="0"/>
                        <a:t>Dr. Tran Hiep Dinh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1600" smtClean="0"/>
                        <a:t>Dr. Le Khanh</a:t>
                      </a:r>
                      <a:r>
                        <a:rPr lang="en-GB" sz="1600" baseline="0" smtClean="0"/>
                        <a:t> Nguyen</a:t>
                      </a:r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3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587C-022C-498A-8741-1B3A0E4E64AE}" type="datetime4">
              <a:rPr lang="en-US" smtClean="0"/>
              <a:t>March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82" y="1136265"/>
            <a:ext cx="6223036" cy="52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Dataset and Evaluation metrics.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587C-022C-498A-8741-1B3A0E4E64AE}" type="datetime4">
              <a:rPr lang="en-US" smtClean="0"/>
              <a:t>March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11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838198" y="1574224"/>
            <a:ext cx="1812721" cy="771787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38197" y="2978623"/>
            <a:ext cx="1812721" cy="771787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4989" y="1513841"/>
            <a:ext cx="8308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000" smtClean="0"/>
              <a:t>21 images featuring rice panicles originating from diverse accessions of </a:t>
            </a:r>
            <a:r>
              <a:rPr lang="en-GB" sz="2000" i="1" smtClean="0"/>
              <a:t>O.Sativa</a:t>
            </a:r>
            <a:r>
              <a:rPr lang="en-GB" sz="2000" smtClean="0"/>
              <a:t>, </a:t>
            </a:r>
            <a:r>
              <a:rPr lang="en-GB" sz="2000" i="1" smtClean="0"/>
              <a:t>O.Glaberrima</a:t>
            </a:r>
            <a:r>
              <a:rPr lang="en-GB" sz="2000" smtClean="0"/>
              <a:t>, and </a:t>
            </a:r>
            <a:r>
              <a:rPr lang="en-GB" sz="2000" i="1" smtClean="0"/>
              <a:t>O.Barthii</a:t>
            </a:r>
            <a:r>
              <a:rPr lang="en-GB" sz="2000" smtClean="0"/>
              <a:t> from Asia and Africa.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44989" y="2757480"/>
                <a:ext cx="6330707" cy="257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 sz="2000" smtClean="0"/>
                  <a:t>: the harmonic mean of precision and recall.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2000" smtClean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US" sz="2000" smtClean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89" y="2757480"/>
                <a:ext cx="6330707" cy="2575962"/>
              </a:xfrm>
              <a:prstGeom prst="rect">
                <a:avLst/>
              </a:prstGeom>
              <a:blipFill>
                <a:blip r:embed="rId2"/>
                <a:stretch>
                  <a:fillRect r="-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38197" y="5833130"/>
            <a:ext cx="743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Dataset source</a:t>
            </a:r>
            <a:r>
              <a:rPr lang="en-GB" sz="1400" smtClean="0"/>
              <a:t>: </a:t>
            </a:r>
            <a:r>
              <a:rPr lang="en-US" sz="1400"/>
              <a:t>AL-Tam, F., Adam, H., Anjos, A.d. </a:t>
            </a:r>
            <a:r>
              <a:rPr lang="en-US" sz="1400" i="1"/>
              <a:t>et al.</a:t>
            </a:r>
            <a:r>
              <a:rPr lang="en-US" sz="1400"/>
              <a:t> P-TRAP: a Panicle Trait Phenotyping tool. </a:t>
            </a:r>
            <a:r>
              <a:rPr lang="en-US" sz="1400" i="1"/>
              <a:t>BMC Plant Biol</a:t>
            </a:r>
            <a:r>
              <a:rPr lang="en-US" sz="1400"/>
              <a:t> </a:t>
            </a:r>
            <a:r>
              <a:rPr lang="en-US" sz="1400" b="1"/>
              <a:t>13</a:t>
            </a:r>
            <a:r>
              <a:rPr lang="en-US" sz="1400"/>
              <a:t>, 122 (2013). https://doi.org/10.1186/1471-2229-13-122</a:t>
            </a:r>
          </a:p>
        </p:txBody>
      </p:sp>
    </p:spTree>
    <p:extLst>
      <p:ext uri="{BB962C8B-B14F-4D97-AF65-F5344CB8AC3E}">
        <p14:creationId xmlns:p14="http://schemas.microsoft.com/office/powerpoint/2010/main" val="15723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3008" y="2739209"/>
            <a:ext cx="2565983" cy="1325563"/>
          </a:xfrm>
        </p:spPr>
        <p:txBody>
          <a:bodyPr/>
          <a:lstStyle/>
          <a:p>
            <a:r>
              <a:rPr lang="en-GB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66" y="1204214"/>
            <a:ext cx="6121230" cy="446849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RUC-Net outcomes.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13</a:t>
            </a:fld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94239" y="2027517"/>
            <a:ext cx="318782" cy="26005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49323" y="3771420"/>
            <a:ext cx="318782" cy="26005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7"/>
          </p:cNvCxnSpPr>
          <p:nvPr/>
        </p:nvCxnSpPr>
        <p:spPr>
          <a:xfrm flipH="1">
            <a:off x="8121420" y="2894771"/>
            <a:ext cx="1563694" cy="91473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5"/>
          </p:cNvCxnSpPr>
          <p:nvPr/>
        </p:nvCxnSpPr>
        <p:spPr>
          <a:xfrm flipH="1" flipV="1">
            <a:off x="8166336" y="2249491"/>
            <a:ext cx="1518778" cy="64528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685114" y="2571605"/>
            <a:ext cx="127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</a:t>
            </a:r>
            <a:r>
              <a:rPr lang="en-GB" smtClean="0"/>
              <a:t>roken</a:t>
            </a:r>
            <a:r>
              <a:rPr lang="en-US" smtClean="0"/>
              <a:t> branches</a:t>
            </a:r>
            <a:endParaRPr lang="en-GB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7592" y="5894685"/>
            <a:ext cx="640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Helvetica" pitchFamily="2" charset="0"/>
              </a:rPr>
              <a:t>[9] G</a:t>
            </a:r>
            <a:r>
              <a:rPr lang="en-US" sz="1200">
                <a:latin typeface="Helvetica" pitchFamily="2" charset="0"/>
              </a:rPr>
              <a:t>. Yu, J. Dong, Y. Wang, and X. Zhou, “Ruc-net: A </a:t>
            </a:r>
            <a:r>
              <a:rPr lang="en-US" sz="1200">
                <a:latin typeface="Helvetica" pitchFamily="2" charset="0"/>
              </a:rPr>
              <a:t>residual-unet-based </a:t>
            </a:r>
            <a:r>
              <a:rPr lang="en-US" sz="1200" smtClean="0">
                <a:latin typeface="Helvetica" pitchFamily="2" charset="0"/>
              </a:rPr>
              <a:t>con-volutional </a:t>
            </a:r>
            <a:r>
              <a:rPr lang="en-US" sz="1200">
                <a:latin typeface="Helvetica" pitchFamily="2" charset="0"/>
              </a:rPr>
              <a:t>neural network for pixel-level pavement crack segmentation</a:t>
            </a:r>
            <a:r>
              <a:rPr lang="en-US" sz="1200">
                <a:latin typeface="Helvetica" pitchFamily="2" charset="0"/>
              </a:rPr>
              <a:t>,” </a:t>
            </a:r>
            <a:r>
              <a:rPr lang="en-US" sz="1200" smtClean="0">
                <a:latin typeface="Helvetica" pitchFamily="2" charset="0"/>
              </a:rPr>
              <a:t>Sensors, vol</a:t>
            </a:r>
            <a:r>
              <a:rPr lang="en-US" sz="1200">
                <a:latin typeface="Helvetica" pitchFamily="2" charset="0"/>
              </a:rPr>
              <a:t>. 23, no. 1, 2023.</a:t>
            </a:r>
            <a:endParaRPr lang="en-US" sz="1200">
              <a:latin typeface="Helvetica" pitchFamily="2" charset="0"/>
            </a:endParaRPr>
          </a:p>
        </p:txBody>
      </p:sp>
      <p:cxnSp>
        <p:nvCxnSpPr>
          <p:cNvPr id="26" name="Straight Arrow Connector 25"/>
          <p:cNvCxnSpPr>
            <a:endCxn id="28" idx="2"/>
          </p:cNvCxnSpPr>
          <p:nvPr/>
        </p:nvCxnSpPr>
        <p:spPr>
          <a:xfrm flipV="1">
            <a:off x="2408428" y="1941708"/>
            <a:ext cx="2262232" cy="11233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08428" y="3065106"/>
            <a:ext cx="2262232" cy="64604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70660" y="1811678"/>
            <a:ext cx="318782" cy="26005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70660" y="3581121"/>
            <a:ext cx="318782" cy="26005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13701" y="2741797"/>
            <a:ext cx="144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Overlapping branches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Optimal Skeletonization algorithm selection.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587C-022C-498A-8741-1B3A0E4E64AE}" type="datetime4">
              <a:rPr lang="en-US" smtClean="0"/>
              <a:t>March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8" y="1693210"/>
            <a:ext cx="6039704" cy="1564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8" y="3981438"/>
            <a:ext cx="6126575" cy="16958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61782" y="2225809"/>
            <a:ext cx="4303552" cy="24965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4615197"/>
            <a:ext cx="4303552" cy="24965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84" y="1295959"/>
            <a:ext cx="2322611" cy="23226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43939" y="1098958"/>
            <a:ext cx="2768331" cy="525739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62253" y="3389100"/>
            <a:ext cx="1816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smtClean="0"/>
              <a:t>Predicted junction</a:t>
            </a:r>
            <a:endParaRPr lang="en-US" sz="1600"/>
          </a:p>
        </p:txBody>
      </p:sp>
      <p:sp>
        <p:nvSpPr>
          <p:cNvPr id="15" name="Oval 14"/>
          <p:cNvSpPr/>
          <p:nvPr/>
        </p:nvSpPr>
        <p:spPr>
          <a:xfrm>
            <a:off x="10036415" y="3502658"/>
            <a:ext cx="100668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036415" y="3840619"/>
            <a:ext cx="100668" cy="100668"/>
          </a:xfrm>
          <a:prstGeom prst="ellipse">
            <a:avLst/>
          </a:prstGeom>
          <a:solidFill>
            <a:srgbClr val="3FE1D1"/>
          </a:solidFill>
          <a:ln>
            <a:solidFill>
              <a:srgbClr val="3FE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62253" y="3727654"/>
            <a:ext cx="135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mtClean="0"/>
              <a:t>True</a:t>
            </a:r>
            <a:r>
              <a:rPr lang="en-GB" sz="1600" smtClean="0"/>
              <a:t> junction</a:t>
            </a:r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84" y="3815571"/>
            <a:ext cx="2322611" cy="23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Optimal Clustering algorithms selection.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587C-022C-498A-8741-1B3A0E4E64AE}" type="datetime4">
              <a:rPr lang="en-US" smtClean="0"/>
              <a:t>March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641" y="4763559"/>
            <a:ext cx="5239475" cy="1453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2" y="1314243"/>
            <a:ext cx="2035029" cy="2035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72" y="1316421"/>
            <a:ext cx="2028738" cy="2028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0" y="1318961"/>
            <a:ext cx="2028738" cy="2028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49" y="1320534"/>
            <a:ext cx="2028738" cy="20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286" y="3459246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Original image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83184" y="3386377"/>
                <a:ext cx="10899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smtClean="0"/>
                  <a:t>DBSCAN</a:t>
                </a:r>
                <a:endParaRPr lang="vi-VN" sz="160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vi-VN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84" y="3386377"/>
                <a:ext cx="1089914" cy="584775"/>
              </a:xfrm>
              <a:prstGeom prst="rect">
                <a:avLst/>
              </a:prstGeom>
              <a:blipFill>
                <a:blip r:embed="rId7"/>
                <a:stretch>
                  <a:fillRect l="-2793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57043" y="3397275"/>
                <a:ext cx="12779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smtClean="0"/>
                  <a:t>BWMORPH</a:t>
                </a:r>
                <a:endParaRPr lang="vi-VN" sz="160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83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43" y="3397275"/>
                <a:ext cx="1277914" cy="584775"/>
              </a:xfrm>
              <a:prstGeom prst="rect">
                <a:avLst/>
              </a:prstGeom>
              <a:blipFill>
                <a:blip r:embed="rId8"/>
                <a:stretch>
                  <a:fillRect l="-2381" t="-3125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15322" y="3386377"/>
                <a:ext cx="17459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smtClean="0"/>
                  <a:t>Crossing number</a:t>
                </a:r>
                <a:endParaRPr lang="vi-VN" sz="160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vi-VN" sz="1600" b="0" i="1" smtClean="0">
                          <a:latin typeface="Cambria Math" panose="02040503050406030204" pitchFamily="18" charset="0"/>
                        </a:rPr>
                        <m:t>83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322" y="3386377"/>
                <a:ext cx="1745991" cy="584775"/>
              </a:xfrm>
              <a:prstGeom prst="rect">
                <a:avLst/>
              </a:prstGeom>
              <a:blipFill>
                <a:blip r:embed="rId9"/>
                <a:stretch>
                  <a:fillRect l="-697" t="-3158" r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960524" y="4041172"/>
            <a:ext cx="181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smtClean="0"/>
              <a:t>Predicted junction</a:t>
            </a:r>
            <a:endParaRPr lang="en-US" sz="1600"/>
          </a:p>
        </p:txBody>
      </p:sp>
      <p:sp>
        <p:nvSpPr>
          <p:cNvPr id="19" name="Oval 18"/>
          <p:cNvSpPr/>
          <p:nvPr/>
        </p:nvSpPr>
        <p:spPr>
          <a:xfrm>
            <a:off x="9829086" y="4160866"/>
            <a:ext cx="100668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4617" y="1179778"/>
            <a:ext cx="11333527" cy="28414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0579" y="4035398"/>
            <a:ext cx="5381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mtClean="0"/>
              <a:t>Figure 5: Qualitative results of Clustering algorithms.</a:t>
            </a:r>
            <a:endParaRPr 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9800314" y="3455932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smtClean="0"/>
              <a:t>Ground truth</a:t>
            </a:r>
            <a:endParaRPr lang="en-US" sz="160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888" y="1321235"/>
            <a:ext cx="2035037" cy="2028037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9834686" y="4447028"/>
            <a:ext cx="100668" cy="100668"/>
          </a:xfrm>
          <a:prstGeom prst="ellipse">
            <a:avLst/>
          </a:prstGeom>
          <a:solidFill>
            <a:srgbClr val="3FE1D1"/>
          </a:solidFill>
          <a:ln>
            <a:solidFill>
              <a:srgbClr val="3FE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60524" y="4334063"/>
            <a:ext cx="135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smtClean="0"/>
              <a:t>True</a:t>
            </a:r>
            <a:r>
              <a:rPr lang="en-GB" sz="1600" smtClean="0"/>
              <a:t> junction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937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92891" y="2739209"/>
            <a:ext cx="3606218" cy="1325563"/>
          </a:xfrm>
        </p:spPr>
        <p:txBody>
          <a:bodyPr/>
          <a:lstStyle/>
          <a:p>
            <a:r>
              <a:rPr lang="en-GB" smtClean="0"/>
              <a:t>DISCUSSION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3145872" y="2575408"/>
            <a:ext cx="15477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30642" y="2579334"/>
            <a:ext cx="14799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8966301" y="3842856"/>
            <a:ext cx="1596912" cy="761761"/>
          </a:xfrm>
          <a:prstGeom prst="bentConnector3">
            <a:avLst>
              <a:gd name="adj1" fmla="val -20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14186" y="4604617"/>
            <a:ext cx="13805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84697" y="1459317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1</a:t>
            </a:r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6954320" y="1459317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2</a:t>
            </a:r>
            <a:endParaRPr lang="en-US" b="1"/>
          </a:p>
        </p:txBody>
      </p:sp>
      <p:sp>
        <p:nvSpPr>
          <p:cNvPr id="27" name="Oval 26"/>
          <p:cNvSpPr/>
          <p:nvPr/>
        </p:nvSpPr>
        <p:spPr>
          <a:xfrm>
            <a:off x="10823943" y="1459317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3</a:t>
            </a:r>
            <a:endParaRPr lang="en-US" b="1"/>
          </a:p>
        </p:txBody>
      </p:sp>
      <p:sp>
        <p:nvSpPr>
          <p:cNvPr id="28" name="Oval 27"/>
          <p:cNvSpPr/>
          <p:nvPr/>
        </p:nvSpPr>
        <p:spPr>
          <a:xfrm>
            <a:off x="6475191" y="5291909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4</a:t>
            </a:r>
            <a:endParaRPr lang="en-US" b="1"/>
          </a:p>
        </p:txBody>
      </p:sp>
      <p:sp>
        <p:nvSpPr>
          <p:cNvPr id="29" name="Oval 28"/>
          <p:cNvSpPr/>
          <p:nvPr/>
        </p:nvSpPr>
        <p:spPr>
          <a:xfrm>
            <a:off x="2487616" y="5291909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5</a:t>
            </a:r>
            <a:endParaRPr 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4068842" y="6007278"/>
            <a:ext cx="405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smtClean="0">
                <a:latin typeface="Helvetica" pitchFamily="2" charset="0"/>
              </a:rPr>
              <a:t>Figure </a:t>
            </a:r>
            <a:r>
              <a:rPr lang="en-GB" sz="1400" b="1" smtClean="0">
                <a:latin typeface="Helvetica" pitchFamily="2" charset="0"/>
              </a:rPr>
              <a:t>6: Optimal junction </a:t>
            </a:r>
            <a:r>
              <a:rPr lang="en-GB" sz="1400" b="1" smtClean="0">
                <a:latin typeface="Helvetica" pitchFamily="2" charset="0"/>
              </a:rPr>
              <a:t>detection process.</a:t>
            </a:r>
            <a:endParaRPr lang="en-US" sz="1400" b="1">
              <a:latin typeface="Helvetica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82509" y="3426109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Original image</a:t>
            </a:r>
            <a:endParaRPr 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5214186" y="342056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Binary image</a:t>
            </a:r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8966301" y="3420566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Skeleton image</a:t>
            </a: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3553828" y="547986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Result</a:t>
            </a:r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7005627" y="5479869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Junction detection</a:t>
            </a:r>
            <a:endParaRPr lang="en-US" sz="1600"/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Optimal junction detection process.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52" y="3644252"/>
            <a:ext cx="1836506" cy="18365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33" y="1547665"/>
            <a:ext cx="1853492" cy="1848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36" y="1547665"/>
            <a:ext cx="1859207" cy="1859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54" y="1571065"/>
            <a:ext cx="1835807" cy="1835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20" y="3648907"/>
            <a:ext cx="1831851" cy="183185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439230" y="2169491"/>
            <a:ext cx="961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smtClean="0"/>
              <a:t>RUC-Net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7255993" y="2164311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smtClean="0"/>
              <a:t>Zhang-Suen</a:t>
            </a:r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9015995" y="4662397"/>
            <a:ext cx="154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smtClean="0"/>
              <a:t>DBSCAN</a:t>
            </a:r>
          </a:p>
          <a:p>
            <a:pPr algn="ctr"/>
            <a:r>
              <a:rPr lang="en-GB" sz="1400" smtClean="0"/>
              <a:t>BWMORPH</a:t>
            </a:r>
          </a:p>
          <a:p>
            <a:pPr algn="ctr"/>
            <a:r>
              <a:rPr lang="en-GB" sz="1400" smtClean="0"/>
              <a:t>Crossing number</a:t>
            </a:r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651262" y="1254832"/>
            <a:ext cx="10702538" cy="46543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Future directions: Advancing algorithmic development.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296644"/>
            <a:ext cx="6171207" cy="4128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4835" y="5553869"/>
            <a:ext cx="555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smtClean="0"/>
              <a:t>Figure </a:t>
            </a:r>
            <a:r>
              <a:rPr lang="en-GB" sz="1400" b="1" smtClean="0"/>
              <a:t>7: </a:t>
            </a:r>
            <a:r>
              <a:rPr lang="en-GB" sz="1400" b="1" smtClean="0"/>
              <a:t>Bounding boxes for rice panicle junctions and grains.</a:t>
            </a:r>
            <a:endParaRPr lang="en-US" sz="1400" b="1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91743" y="2130804"/>
            <a:ext cx="33975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32352" y="3607266"/>
            <a:ext cx="3473042" cy="1065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46554" y="1946138"/>
            <a:ext cx="1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Grain detection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46554" y="448800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Junction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46084" y="2739209"/>
            <a:ext cx="3899832" cy="1325563"/>
          </a:xfrm>
        </p:spPr>
        <p:txBody>
          <a:bodyPr/>
          <a:lstStyle/>
          <a:p>
            <a:r>
              <a:rPr lang="en-GB" smtClean="0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46364" y="902020"/>
            <a:ext cx="5699271" cy="700277"/>
          </a:xfrm>
        </p:spPr>
        <p:txBody>
          <a:bodyPr>
            <a:noAutofit/>
          </a:bodyPr>
          <a:lstStyle/>
          <a:p>
            <a:r>
              <a:rPr lang="en-GB" sz="4000" b="1" smtClean="0"/>
              <a:t>TABLE OF CONTENTS</a:t>
            </a:r>
            <a:endParaRPr lang="en-US" sz="4000" b="1"/>
          </a:p>
        </p:txBody>
      </p:sp>
      <p:sp>
        <p:nvSpPr>
          <p:cNvPr id="6" name="Rectangle 5"/>
          <p:cNvSpPr/>
          <p:nvPr/>
        </p:nvSpPr>
        <p:spPr>
          <a:xfrm>
            <a:off x="2170301" y="2366605"/>
            <a:ext cx="691393" cy="69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>
                <a:solidFill>
                  <a:schemeClr val="tx1"/>
                </a:solidFill>
                <a:latin typeface="Helvetica" pitchFamily="2" charset="0"/>
              </a:rPr>
              <a:t>01</a:t>
            </a:r>
            <a:endParaRPr lang="en-US" sz="200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0301" y="3633626"/>
            <a:ext cx="691393" cy="69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>
                <a:solidFill>
                  <a:schemeClr val="tx1"/>
                </a:solidFill>
                <a:latin typeface="Helvetica" pitchFamily="2" charset="0"/>
              </a:rPr>
              <a:t>02</a:t>
            </a:r>
            <a:endParaRPr lang="en-US" sz="200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0301" y="4900648"/>
            <a:ext cx="691393" cy="69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>
                <a:solidFill>
                  <a:schemeClr val="tx1"/>
                </a:solidFill>
                <a:latin typeface="Helvetica" pitchFamily="2" charset="0"/>
              </a:rPr>
              <a:t>03</a:t>
            </a:r>
            <a:endParaRPr lang="en-US" sz="200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973" y="2516812"/>
            <a:ext cx="2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INTRODUCTION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2953973" y="3792964"/>
            <a:ext cx="2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METHODOLOGY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2953973" y="5050855"/>
            <a:ext cx="2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RESULTS</a:t>
            </a:r>
            <a:endParaRPr lang="en-US" sz="2000" b="1"/>
          </a:p>
        </p:txBody>
      </p:sp>
      <p:sp>
        <p:nvSpPr>
          <p:cNvPr id="12" name="Rectangle 11"/>
          <p:cNvSpPr/>
          <p:nvPr/>
        </p:nvSpPr>
        <p:spPr>
          <a:xfrm>
            <a:off x="6742301" y="2366604"/>
            <a:ext cx="691393" cy="69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>
                <a:solidFill>
                  <a:schemeClr val="tx1"/>
                </a:solidFill>
                <a:latin typeface="Helvetica" pitchFamily="2" charset="0"/>
              </a:rPr>
              <a:t>04</a:t>
            </a:r>
            <a:endParaRPr lang="en-US" sz="200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2301" y="3633625"/>
            <a:ext cx="691393" cy="69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>
                <a:solidFill>
                  <a:schemeClr val="tx1"/>
                </a:solidFill>
                <a:latin typeface="Helvetica" pitchFamily="2" charset="0"/>
              </a:rPr>
              <a:t>05</a:t>
            </a:r>
            <a:endParaRPr lang="en-US" sz="200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5973" y="2516812"/>
            <a:ext cx="2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DISCUSSION</a:t>
            </a:r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7525973" y="3783833"/>
            <a:ext cx="2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/>
              <a:t>CONCLUSION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874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20</a:t>
            </a:fld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838197" y="1280030"/>
            <a:ext cx="1988892" cy="771787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accent1">
                    <a:lumMod val="50000"/>
                  </a:schemeClr>
                </a:solidFill>
              </a:rPr>
              <a:t>Approach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1215353" y="3198996"/>
            <a:ext cx="1988893" cy="771787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1592508" y="5117962"/>
            <a:ext cx="1988892" cy="771787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accent1">
                    <a:lumMod val="50000"/>
                  </a:schemeClr>
                </a:solidFill>
              </a:rPr>
              <a:t>Future works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4869" y="1177719"/>
            <a:ext cx="8833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Automatically detecting rice panicle junctions, addressing a crucial need in plant phenotyping.</a:t>
            </a:r>
          </a:p>
          <a:p>
            <a:pPr>
              <a:lnSpc>
                <a:spcPct val="150000"/>
              </a:lnSpc>
            </a:pPr>
            <a:r>
              <a:rPr lang="en-GB" sz="2000" smtClean="0"/>
              <a:t>Employing a crack detection model along with image-processing techniques.</a:t>
            </a: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3581400" y="2892391"/>
            <a:ext cx="67762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smtClean="0"/>
              <a:t>Advantages in automatic rice panicle junction detection.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mtClean="0"/>
              <a:t>Efficiency in detecting rice panicle main axis junctions.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mtClean="0"/>
              <a:t>High-order junctions require further refinement of algorithms.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38600" y="4822507"/>
            <a:ext cx="6417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/>
              <a:t>Fine-tuning participating algorithms for better accuracy.</a:t>
            </a:r>
            <a:endParaRPr lang="vi-VN" sz="2000" smtClean="0"/>
          </a:p>
          <a:p>
            <a:pPr>
              <a:lnSpc>
                <a:spcPct val="150000"/>
              </a:lnSpc>
            </a:pPr>
            <a:r>
              <a:rPr lang="en-GB" sz="2000" smtClean="0"/>
              <a:t>Extending to rice grains/spikelets detection.</a:t>
            </a:r>
            <a:endParaRPr lang="vi-VN" sz="2000" smtClean="0"/>
          </a:p>
          <a:p>
            <a:pPr>
              <a:lnSpc>
                <a:spcPct val="150000"/>
              </a:lnSpc>
            </a:pPr>
            <a:r>
              <a:rPr lang="en-GB" sz="2000"/>
              <a:t>Spreading application to other plant species</a:t>
            </a:r>
            <a:r>
              <a:rPr lang="en-GB" sz="2000" smtClean="0"/>
              <a:t>.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246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587C-022C-498A-8741-1B3A0E4E64AE}" type="datetime4">
              <a:rPr lang="en-US" smtClean="0"/>
              <a:t>March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31828" y="2164360"/>
            <a:ext cx="55283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GB" sz="3600" b="1" smtClean="0"/>
              <a:t>THANK YOU</a:t>
            </a:r>
          </a:p>
          <a:p>
            <a:pPr algn="ctr">
              <a:lnSpc>
                <a:spcPct val="130000"/>
              </a:lnSpc>
            </a:pPr>
            <a:r>
              <a:rPr lang="en-GB" sz="2800" smtClean="0"/>
              <a:t>FOR</a:t>
            </a:r>
          </a:p>
          <a:p>
            <a:pPr algn="ctr">
              <a:lnSpc>
                <a:spcPct val="130000"/>
              </a:lnSpc>
            </a:pPr>
            <a:r>
              <a:rPr lang="en-GB" sz="3600" b="1" smtClean="0"/>
              <a:t>YOUR ATTENTION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17155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93540" y="2739209"/>
            <a:ext cx="4404919" cy="1325563"/>
          </a:xfrm>
        </p:spPr>
        <p:txBody>
          <a:bodyPr/>
          <a:lstStyle/>
          <a:p>
            <a:r>
              <a:rPr lang="en-GB" smtClean="0"/>
              <a:t>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Understanding Plant Phenotyping: Definition and Challenges.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4</a:t>
            </a:fld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838198" y="1543874"/>
            <a:ext cx="1812721" cy="771787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mtClean="0">
                <a:solidFill>
                  <a:schemeClr val="accent1">
                    <a:lumMod val="50000"/>
                  </a:schemeClr>
                </a:solidFill>
              </a:rPr>
              <a:t>Definition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838198" y="3588516"/>
            <a:ext cx="1812721" cy="794787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smtClean="0">
                <a:solidFill>
                  <a:schemeClr val="accent1">
                    <a:lumMod val="50000"/>
                  </a:schemeClr>
                </a:solidFill>
              </a:rPr>
              <a:t>Challenges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6537" y="1240852"/>
            <a:ext cx="7454318" cy="19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000" smtClean="0"/>
              <a:t>Measuring and Analyzing observable, predefined traits of plants.</a:t>
            </a:r>
          </a:p>
          <a:p>
            <a:pPr>
              <a:lnSpc>
                <a:spcPct val="130000"/>
              </a:lnSpc>
            </a:pPr>
            <a:r>
              <a:rPr lang="en-GB" sz="2000" smtClean="0"/>
              <a:t>Rice inflorescence (Figure 1)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GB" smtClean="0"/>
              <a:t>Panicle length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GB"/>
              <a:t>N</a:t>
            </a:r>
            <a:r>
              <a:rPr lang="en-GB" smtClean="0"/>
              <a:t>umber and order of branches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GB"/>
              <a:t>C</a:t>
            </a:r>
            <a:r>
              <a:rPr lang="en-GB" smtClean="0"/>
              <a:t>ount and sizes of grains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76537" y="3406598"/>
            <a:ext cx="7454318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000" smtClean="0"/>
              <a:t>Traditional methods require visual inspection.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GB" smtClean="0"/>
              <a:t>Time-consuming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GB" smtClean="0"/>
              <a:t>Detrimental to the plant</a:t>
            </a:r>
            <a:endParaRPr lang="en-US" smtClean="0"/>
          </a:p>
          <a:p>
            <a:pPr>
              <a:lnSpc>
                <a:spcPct val="130000"/>
              </a:lnSpc>
            </a:pPr>
            <a:r>
              <a:rPr lang="en-GB" sz="2000" smtClean="0"/>
              <a:t>Developed vision-based methods lack automation.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255354" y="5659908"/>
            <a:ext cx="978408" cy="484632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799" y="5542559"/>
            <a:ext cx="5682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Underscores a need for </a:t>
            </a:r>
            <a:r>
              <a:rPr lang="en-GB" sz="2000" b="1" smtClean="0"/>
              <a:t>an accurate, automatic vision-based approach.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9208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587C-022C-498A-8741-1B3A0E4E64AE}" type="datetime4">
              <a:rPr lang="en-US" smtClean="0"/>
              <a:t>March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471"/>
          <a:stretch/>
        </p:blipFill>
        <p:spPr>
          <a:xfrm>
            <a:off x="892029" y="1073687"/>
            <a:ext cx="4094527" cy="4969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6556" y="1216340"/>
            <a:ext cx="704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Source: </a:t>
            </a:r>
            <a:r>
              <a:rPr lang="en-US" sz="1400"/>
              <a:t>AL-Tam, F., Adam, H., Anjos, A.d. </a:t>
            </a:r>
            <a:r>
              <a:rPr lang="en-US" sz="1400" i="1"/>
              <a:t>et al.</a:t>
            </a:r>
            <a:r>
              <a:rPr lang="en-US" sz="1400"/>
              <a:t> P-TRAP: a Panicle Trait Phenotyping tool. </a:t>
            </a:r>
            <a:r>
              <a:rPr lang="en-US" sz="1400" i="1"/>
              <a:t>BMC Plant Biol</a:t>
            </a:r>
            <a:r>
              <a:rPr lang="en-US" sz="1400"/>
              <a:t> </a:t>
            </a:r>
            <a:r>
              <a:rPr lang="en-US" sz="1400" b="1"/>
              <a:t>13</a:t>
            </a:r>
            <a:r>
              <a:rPr lang="en-US" sz="1400"/>
              <a:t>, 122 (2013). https://doi.org/10.1186/1471-2229-13-122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32557" y="4358412"/>
            <a:ext cx="3347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8913" y="417374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Main axis junction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5934" y="4299339"/>
            <a:ext cx="118146" cy="1181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43313" y="3590488"/>
            <a:ext cx="4530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89815" y="3190351"/>
            <a:ext cx="4530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96811" y="3466054"/>
            <a:ext cx="146502" cy="191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43313" y="3069678"/>
            <a:ext cx="146502" cy="191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37348" y="3303171"/>
            <a:ext cx="146502" cy="191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742773" y="321427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High-order junctions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8200" y="424874"/>
            <a:ext cx="876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smtClean="0">
                <a:latin typeface="+mj-lt"/>
              </a:rPr>
              <a:t>Rice panicle phenotyping involves junction detection.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847"/>
            <a:ext cx="10515600" cy="649028"/>
          </a:xfrm>
        </p:spPr>
        <p:txBody>
          <a:bodyPr>
            <a:noAutofit/>
          </a:bodyPr>
          <a:lstStyle/>
          <a:p>
            <a:r>
              <a:rPr lang="en-GB" sz="2800" smtClean="0"/>
              <a:t>Rice </a:t>
            </a:r>
            <a:r>
              <a:rPr lang="en-GB" sz="2800"/>
              <a:t>panicles </a:t>
            </a:r>
            <a:r>
              <a:rPr lang="en-GB" sz="2800" smtClean="0"/>
              <a:t>and</a:t>
            </a:r>
            <a:r>
              <a:rPr lang="en-GB" sz="2800"/>
              <a:t> </a:t>
            </a:r>
            <a:r>
              <a:rPr lang="en-GB" sz="2800" smtClean="0"/>
              <a:t>concrete </a:t>
            </a:r>
            <a:r>
              <a:rPr lang="en-GB" sz="2800"/>
              <a:t>cracks</a:t>
            </a:r>
            <a:r>
              <a:rPr lang="en-GB" sz="2800" smtClean="0"/>
              <a:t> share several similarities in their visual characteristics.</a:t>
            </a:r>
            <a:endParaRPr lang="en-US" sz="2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587C-022C-498A-8741-1B3A0E4E64AE}" type="datetime4">
              <a:rPr lang="en-US" smtClean="0"/>
              <a:t>March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61" y="1243244"/>
            <a:ext cx="4993278" cy="49846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793374" y="2466364"/>
            <a:ext cx="1238870" cy="8305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994710" y="3296873"/>
            <a:ext cx="1037534" cy="998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55679" y="2983062"/>
            <a:ext cx="266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Thin, continuous line with branching structure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159756" y="2949761"/>
            <a:ext cx="2088859" cy="245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59756" y="3195364"/>
            <a:ext cx="1803633" cy="641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0780" y="2872198"/>
            <a:ext cx="260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Darker than their respective backgrounds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02135" y="2739209"/>
            <a:ext cx="4587730" cy="1325563"/>
          </a:xfrm>
        </p:spPr>
        <p:txBody>
          <a:bodyPr/>
          <a:lstStyle/>
          <a:p>
            <a:r>
              <a:rPr lang="en-GB" smtClean="0"/>
              <a:t>METHODOLOGY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Our proposed approach.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0D2C-3778-42B2-9CC4-613C3BA26528}" type="datetime4">
              <a:rPr lang="en-US" smtClean="0"/>
              <a:t>March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23" y="1312766"/>
            <a:ext cx="2331434" cy="1844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04" y="1308685"/>
            <a:ext cx="2336590" cy="1848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78" y="3734278"/>
            <a:ext cx="2336841" cy="1835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58" y="1308685"/>
            <a:ext cx="2324450" cy="18436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04" y="3725839"/>
            <a:ext cx="2336590" cy="184365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959603" y="2230514"/>
            <a:ext cx="8388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01155" y="2230514"/>
            <a:ext cx="8388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9454160" y="3592876"/>
            <a:ext cx="1105359" cy="1004224"/>
          </a:xfrm>
          <a:prstGeom prst="bentConnector3">
            <a:avLst>
              <a:gd name="adj1" fmla="val 1000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87098" y="4647668"/>
            <a:ext cx="12178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49204" y="1126576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1</a:t>
            </a:r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4466185" y="1126576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2</a:t>
            </a:r>
            <a:endParaRPr lang="en-US" b="1"/>
          </a:p>
        </p:txBody>
      </p:sp>
      <p:sp>
        <p:nvSpPr>
          <p:cNvPr id="27" name="Oval 26"/>
          <p:cNvSpPr/>
          <p:nvPr/>
        </p:nvSpPr>
        <p:spPr>
          <a:xfrm>
            <a:off x="8073139" y="1143064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3</a:t>
            </a:r>
            <a:endParaRPr lang="en-US" b="1"/>
          </a:p>
        </p:txBody>
      </p:sp>
      <p:sp>
        <p:nvSpPr>
          <p:cNvPr id="28" name="Oval 27"/>
          <p:cNvSpPr/>
          <p:nvPr/>
        </p:nvSpPr>
        <p:spPr>
          <a:xfrm>
            <a:off x="9419788" y="5319900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4</a:t>
            </a:r>
            <a:endParaRPr lang="en-US" b="1"/>
          </a:p>
        </p:txBody>
      </p:sp>
      <p:sp>
        <p:nvSpPr>
          <p:cNvPr id="29" name="Oval 28"/>
          <p:cNvSpPr/>
          <p:nvPr/>
        </p:nvSpPr>
        <p:spPr>
          <a:xfrm>
            <a:off x="5304863" y="5305065"/>
            <a:ext cx="364217" cy="3642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5</a:t>
            </a:r>
            <a:endParaRPr 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3877283" y="6046139"/>
            <a:ext cx="4437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smtClean="0">
                <a:latin typeface="Helvetica" pitchFamily="2" charset="0"/>
              </a:rPr>
              <a:t>Figure 3: Rice panicle junction detection process.</a:t>
            </a:r>
            <a:endParaRPr lang="en-US" sz="1400" b="1">
              <a:latin typeface="Helvetica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3670" y="3146238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Original image</a:t>
            </a:r>
            <a:endParaRPr 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5405746" y="3137598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Binary image</a:t>
            </a:r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8912040" y="3146353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Skeleton image</a:t>
            </a: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3468571" y="5558242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Evaluation</a:t>
            </a:r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7336566" y="5569498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smtClean="0"/>
              <a:t>Junction detection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56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Comparison of participating </a:t>
            </a:r>
            <a:r>
              <a:rPr lang="vi-VN" smtClean="0"/>
              <a:t>a</a:t>
            </a:r>
            <a:r>
              <a:rPr lang="en-GB" smtClean="0"/>
              <a:t>lgorithms in experiments.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587C-022C-498A-8741-1B3A0E4E64AE}" type="datetime4">
              <a:rPr lang="en-US" smtClean="0"/>
              <a:t>March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Analysis of Rice Panicle using 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91BB-AD4F-462D-A4BF-A8B6FAD77E0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60" y="1409417"/>
            <a:ext cx="8978093" cy="48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VNCKH">
      <a:majorFont>
        <a:latin typeface="Helvetica Ligh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679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Helvetica</vt:lpstr>
      <vt:lpstr>Helvetica Light</vt:lpstr>
      <vt:lpstr>Wingdings</vt:lpstr>
      <vt:lpstr>Office Theme</vt:lpstr>
      <vt:lpstr>Architecture Analysis of Rice Panicle using Deep Learning</vt:lpstr>
      <vt:lpstr>TABLE OF CONTENTS</vt:lpstr>
      <vt:lpstr>INTRODUCTION</vt:lpstr>
      <vt:lpstr>Understanding Plant Phenotyping: Definition and Challenges.</vt:lpstr>
      <vt:lpstr>PowerPoint Presentation</vt:lpstr>
      <vt:lpstr>Rice panicles and concrete cracks share several similarities in their visual characteristics.</vt:lpstr>
      <vt:lpstr>METHODOLOGY</vt:lpstr>
      <vt:lpstr>Our proposed approach.</vt:lpstr>
      <vt:lpstr>Comparison of participating algorithms in experiments.</vt:lpstr>
      <vt:lpstr>References</vt:lpstr>
      <vt:lpstr>Dataset and Evaluation metrics.</vt:lpstr>
      <vt:lpstr>RESULTS</vt:lpstr>
      <vt:lpstr>RUC-Net outcomes.</vt:lpstr>
      <vt:lpstr>Optimal Skeletonization algorithm selection.</vt:lpstr>
      <vt:lpstr>Optimal Clustering algorithms selection.</vt:lpstr>
      <vt:lpstr>DISCUSSION</vt:lpstr>
      <vt:lpstr>Optimal junction detection process.</vt:lpstr>
      <vt:lpstr>Future directions: Advancing algorithmic development.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Thai</dc:creator>
  <cp:lastModifiedBy>Nguyen Thai</cp:lastModifiedBy>
  <cp:revision>74</cp:revision>
  <dcterms:created xsi:type="dcterms:W3CDTF">2024-03-20T15:50:04Z</dcterms:created>
  <dcterms:modified xsi:type="dcterms:W3CDTF">2024-03-24T16:02:58Z</dcterms:modified>
  <cp:contentStatus/>
</cp:coreProperties>
</file>