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4403388" cy="32397700"/>
  <p:notesSz cx="6715125" cy="923925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9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49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49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49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49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9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9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9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9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60" userDrawn="1">
          <p15:clr>
            <a:srgbClr val="A4A3A4"/>
          </p15:clr>
        </p15:guide>
        <p15:guide id="2" orient="horz" pos="19877" userDrawn="1">
          <p15:clr>
            <a:srgbClr val="A4A3A4"/>
          </p15:clr>
        </p15:guide>
        <p15:guide id="3" orient="horz" pos="2114" userDrawn="1">
          <p15:clr>
            <a:srgbClr val="A4A3A4"/>
          </p15:clr>
        </p15:guide>
        <p15:guide id="4" pos="45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4D06F"/>
    <a:srgbClr val="3A506B"/>
    <a:srgbClr val="FFFFFF"/>
    <a:srgbClr val="FDF0D5"/>
    <a:srgbClr val="77A6B6"/>
    <a:srgbClr val="EC9192"/>
    <a:srgbClr val="1C5AD7"/>
    <a:srgbClr val="0046D2"/>
    <a:srgbClr val="0937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1C8AAA-0F0F-3D3E-A671-B86E4EA6DA67}" v="2" dt="2024-04-13T01:55:50.279"/>
    <p1510:client id="{34BD68E8-6D2F-086E-EA75-F69BBAA6FBB4}" v="4" dt="2024-04-12T07:05:32.207"/>
    <p1510:client id="{3F3152BF-8037-D94D-3B51-F2CA6F89F113}" v="2" dt="2024-04-11T02:55:46.131"/>
    <p1510:client id="{579E2639-CFB2-0CF7-93B1-6D94E4B1BDDD}" v="3" dt="2024-04-11T03:14:10.205"/>
    <p1510:client id="{598293B2-C683-2A9F-8C81-1DF98AA0E28F}" v="21" dt="2024-04-12T07:05:47.898"/>
    <p1510:client id="{6ABB2143-FDD7-65D4-8CE8-F6B0C30BA5FC}" v="11" dt="2024-04-12T07:08:15.268"/>
    <p1510:client id="{741EFB69-3C38-DA19-C442-0B8ED56B7321}" v="17" dt="2024-04-11T03:10:44.477"/>
    <p1510:client id="{C4CA7B45-E759-DF60-B96C-5945BC12CEB8}" v="266" dt="2024-04-12T07:29:00.631"/>
    <p1510:client id="{CF0FCB28-2807-4A06-00ED-F615414099E9}" v="3" dt="2024-04-12T07:12:46.688"/>
    <p1510:client id="{E0249ABF-B4E0-5145-BADC-83C7E96E0B67}" v="1" dt="2024-04-12T07:09:51.2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70" autoAdjust="0"/>
  </p:normalViewPr>
  <p:slideViewPr>
    <p:cSldViewPr snapToGrid="0">
      <p:cViewPr>
        <p:scale>
          <a:sx n="50" d="100"/>
          <a:sy n="50" d="100"/>
        </p:scale>
        <p:origin x="2526" y="-4584"/>
      </p:cViewPr>
      <p:guideLst>
        <p:guide orient="horz" pos="4760"/>
        <p:guide orient="horz" pos="19877"/>
        <p:guide orient="horz" pos="2114"/>
        <p:guide pos="45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98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3650" y="0"/>
            <a:ext cx="29098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587625" y="692150"/>
            <a:ext cx="1541463" cy="3465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513" y="4389438"/>
            <a:ext cx="5372100" cy="415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5700"/>
            <a:ext cx="29098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3650" y="8775700"/>
            <a:ext cx="29098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3B4BE90-CE7A-4BA4-A1BA-7D4EC45E2D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55745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925" y="10064751"/>
            <a:ext cx="12241539" cy="69437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0438" y="18359438"/>
            <a:ext cx="10082512" cy="82788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06405" indent="0" algn="ctr">
              <a:buNone/>
              <a:defRPr/>
            </a:lvl2pPr>
            <a:lvl3pPr marL="812810" indent="0" algn="ctr">
              <a:buNone/>
              <a:defRPr/>
            </a:lvl3pPr>
            <a:lvl4pPr marL="1219215" indent="0" algn="ctr">
              <a:buNone/>
              <a:defRPr/>
            </a:lvl4pPr>
            <a:lvl5pPr marL="1625620" indent="0" algn="ctr">
              <a:buNone/>
              <a:defRPr/>
            </a:lvl5pPr>
            <a:lvl6pPr marL="2032025" indent="0" algn="ctr">
              <a:buNone/>
              <a:defRPr/>
            </a:lvl6pPr>
            <a:lvl7pPr marL="2438430" indent="0" algn="ctr">
              <a:buNone/>
              <a:defRPr/>
            </a:lvl7pPr>
            <a:lvl8pPr marL="2844836" indent="0" algn="ctr">
              <a:buNone/>
              <a:defRPr/>
            </a:lvl8pPr>
            <a:lvl9pPr marL="3251241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43953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676" y="1296989"/>
            <a:ext cx="12964037" cy="54006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9676" y="7559675"/>
            <a:ext cx="12964037" cy="213804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31476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43762" y="1296989"/>
            <a:ext cx="3239951" cy="2764313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9676" y="1296989"/>
            <a:ext cx="9588618" cy="2764313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88671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676" y="1296989"/>
            <a:ext cx="12964037" cy="54006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676" y="7559675"/>
            <a:ext cx="12964037" cy="213804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3991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369" y="20818475"/>
            <a:ext cx="12242950" cy="6434138"/>
          </a:xfrm>
          <a:prstGeom prst="rect">
            <a:avLst/>
          </a:prstGeom>
        </p:spPr>
        <p:txBody>
          <a:bodyPr anchor="t"/>
          <a:lstStyle>
            <a:lvl1pPr algn="l">
              <a:defRPr sz="3556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7369" y="13731875"/>
            <a:ext cx="12242950" cy="7086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778"/>
            </a:lvl1pPr>
            <a:lvl2pPr marL="406405" indent="0">
              <a:buNone/>
              <a:defRPr sz="1600"/>
            </a:lvl2pPr>
            <a:lvl3pPr marL="812810" indent="0">
              <a:buNone/>
              <a:defRPr sz="1422"/>
            </a:lvl3pPr>
            <a:lvl4pPr marL="1219215" indent="0">
              <a:buNone/>
              <a:defRPr sz="1244"/>
            </a:lvl4pPr>
            <a:lvl5pPr marL="1625620" indent="0">
              <a:buNone/>
              <a:defRPr sz="1244"/>
            </a:lvl5pPr>
            <a:lvl6pPr marL="2032025" indent="0">
              <a:buNone/>
              <a:defRPr sz="1244"/>
            </a:lvl6pPr>
            <a:lvl7pPr marL="2438430" indent="0">
              <a:buNone/>
              <a:defRPr sz="1244"/>
            </a:lvl7pPr>
            <a:lvl8pPr marL="2844836" indent="0">
              <a:buNone/>
              <a:defRPr sz="1244"/>
            </a:lvl8pPr>
            <a:lvl9pPr marL="3251241" indent="0">
              <a:buNone/>
              <a:defRPr sz="12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6315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676" y="1296989"/>
            <a:ext cx="12964037" cy="54006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9675" y="7559675"/>
            <a:ext cx="6413579" cy="21380450"/>
          </a:xfrm>
          <a:prstGeom prst="rect">
            <a:avLst/>
          </a:prstGeom>
        </p:spPr>
        <p:txBody>
          <a:bodyPr/>
          <a:lstStyle>
            <a:lvl1pPr>
              <a:defRPr sz="2489"/>
            </a:lvl1pPr>
            <a:lvl2pPr>
              <a:defRPr sz="2133"/>
            </a:lvl2pPr>
            <a:lvl3pPr>
              <a:defRPr sz="1778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68723" y="7559675"/>
            <a:ext cx="6414990" cy="21380450"/>
          </a:xfrm>
          <a:prstGeom prst="rect">
            <a:avLst/>
          </a:prstGeom>
        </p:spPr>
        <p:txBody>
          <a:bodyPr/>
          <a:lstStyle>
            <a:lvl1pPr>
              <a:defRPr sz="2489"/>
            </a:lvl1pPr>
            <a:lvl2pPr>
              <a:defRPr sz="2133"/>
            </a:lvl2pPr>
            <a:lvl3pPr>
              <a:defRPr sz="1778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9662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676" y="1296989"/>
            <a:ext cx="12964037" cy="540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676" y="7251700"/>
            <a:ext cx="6364189" cy="3022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133" b="1"/>
            </a:lvl1pPr>
            <a:lvl2pPr marL="406405" indent="0">
              <a:buNone/>
              <a:defRPr sz="1778" b="1"/>
            </a:lvl2pPr>
            <a:lvl3pPr marL="812810" indent="0">
              <a:buNone/>
              <a:defRPr sz="1600" b="1"/>
            </a:lvl3pPr>
            <a:lvl4pPr marL="1219215" indent="0">
              <a:buNone/>
              <a:defRPr sz="1422" b="1"/>
            </a:lvl4pPr>
            <a:lvl5pPr marL="1625620" indent="0">
              <a:buNone/>
              <a:defRPr sz="1422" b="1"/>
            </a:lvl5pPr>
            <a:lvl6pPr marL="2032025" indent="0">
              <a:buNone/>
              <a:defRPr sz="1422" b="1"/>
            </a:lvl6pPr>
            <a:lvl7pPr marL="2438430" indent="0">
              <a:buNone/>
              <a:defRPr sz="1422" b="1"/>
            </a:lvl7pPr>
            <a:lvl8pPr marL="2844836" indent="0">
              <a:buNone/>
              <a:defRPr sz="1422" b="1"/>
            </a:lvl8pPr>
            <a:lvl9pPr marL="3251241" indent="0">
              <a:buNone/>
              <a:defRPr sz="14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676" y="10274301"/>
            <a:ext cx="6364189" cy="18665825"/>
          </a:xfrm>
          <a:prstGeom prst="rect">
            <a:avLst/>
          </a:prstGeom>
        </p:spPr>
        <p:txBody>
          <a:bodyPr/>
          <a:lstStyle>
            <a:lvl1pPr>
              <a:defRPr sz="2133"/>
            </a:lvl1pPr>
            <a:lvl2pPr>
              <a:defRPr sz="1778"/>
            </a:lvl2pPr>
            <a:lvl3pPr>
              <a:defRPr sz="1600"/>
            </a:lvl3pPr>
            <a:lvl4pPr>
              <a:defRPr sz="1422"/>
            </a:lvl4pPr>
            <a:lvl5pPr>
              <a:defRPr sz="1422"/>
            </a:lvl5pPr>
            <a:lvl6pPr>
              <a:defRPr sz="1422"/>
            </a:lvl6pPr>
            <a:lvl7pPr>
              <a:defRPr sz="1422"/>
            </a:lvl7pPr>
            <a:lvl8pPr>
              <a:defRPr sz="1422"/>
            </a:lvl8pPr>
            <a:lvl9pPr>
              <a:defRPr sz="14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16701" y="7251700"/>
            <a:ext cx="6367011" cy="3022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133" b="1"/>
            </a:lvl1pPr>
            <a:lvl2pPr marL="406405" indent="0">
              <a:buNone/>
              <a:defRPr sz="1778" b="1"/>
            </a:lvl2pPr>
            <a:lvl3pPr marL="812810" indent="0">
              <a:buNone/>
              <a:defRPr sz="1600" b="1"/>
            </a:lvl3pPr>
            <a:lvl4pPr marL="1219215" indent="0">
              <a:buNone/>
              <a:defRPr sz="1422" b="1"/>
            </a:lvl4pPr>
            <a:lvl5pPr marL="1625620" indent="0">
              <a:buNone/>
              <a:defRPr sz="1422" b="1"/>
            </a:lvl5pPr>
            <a:lvl6pPr marL="2032025" indent="0">
              <a:buNone/>
              <a:defRPr sz="1422" b="1"/>
            </a:lvl6pPr>
            <a:lvl7pPr marL="2438430" indent="0">
              <a:buNone/>
              <a:defRPr sz="1422" b="1"/>
            </a:lvl7pPr>
            <a:lvl8pPr marL="2844836" indent="0">
              <a:buNone/>
              <a:defRPr sz="1422" b="1"/>
            </a:lvl8pPr>
            <a:lvl9pPr marL="3251241" indent="0">
              <a:buNone/>
              <a:defRPr sz="14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16701" y="10274301"/>
            <a:ext cx="6367011" cy="18665825"/>
          </a:xfrm>
          <a:prstGeom prst="rect">
            <a:avLst/>
          </a:prstGeom>
        </p:spPr>
        <p:txBody>
          <a:bodyPr/>
          <a:lstStyle>
            <a:lvl1pPr>
              <a:defRPr sz="2133"/>
            </a:lvl1pPr>
            <a:lvl2pPr>
              <a:defRPr sz="1778"/>
            </a:lvl2pPr>
            <a:lvl3pPr>
              <a:defRPr sz="1600"/>
            </a:lvl3pPr>
            <a:lvl4pPr>
              <a:defRPr sz="1422"/>
            </a:lvl4pPr>
            <a:lvl5pPr>
              <a:defRPr sz="1422"/>
            </a:lvl5pPr>
            <a:lvl6pPr>
              <a:defRPr sz="1422"/>
            </a:lvl6pPr>
            <a:lvl7pPr>
              <a:defRPr sz="1422"/>
            </a:lvl7pPr>
            <a:lvl8pPr>
              <a:defRPr sz="1422"/>
            </a:lvl8pPr>
            <a:lvl9pPr>
              <a:defRPr sz="14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51343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676" y="1296989"/>
            <a:ext cx="12964037" cy="54006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09272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7208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676" y="1290639"/>
            <a:ext cx="4738569" cy="5489575"/>
          </a:xfrm>
          <a:prstGeom prst="rect">
            <a:avLst/>
          </a:prstGeom>
        </p:spPr>
        <p:txBody>
          <a:bodyPr anchor="b"/>
          <a:lstStyle>
            <a:lvl1pPr algn="l">
              <a:defRPr sz="177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1814" y="1290639"/>
            <a:ext cx="8051899" cy="27649487"/>
          </a:xfrm>
          <a:prstGeom prst="rect">
            <a:avLst/>
          </a:prstGeom>
        </p:spPr>
        <p:txBody>
          <a:bodyPr/>
          <a:lstStyle>
            <a:lvl1pPr>
              <a:defRPr sz="2844"/>
            </a:lvl1pPr>
            <a:lvl2pPr>
              <a:defRPr sz="2489"/>
            </a:lvl2pPr>
            <a:lvl3pPr>
              <a:defRPr sz="2133"/>
            </a:lvl3pPr>
            <a:lvl4pPr>
              <a:defRPr sz="1778"/>
            </a:lvl4pPr>
            <a:lvl5pPr>
              <a:defRPr sz="1778"/>
            </a:lvl5pPr>
            <a:lvl6pPr>
              <a:defRPr sz="1778"/>
            </a:lvl6pPr>
            <a:lvl7pPr>
              <a:defRPr sz="1778"/>
            </a:lvl7pPr>
            <a:lvl8pPr>
              <a:defRPr sz="1778"/>
            </a:lvl8pPr>
            <a:lvl9pPr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676" y="6780213"/>
            <a:ext cx="4738569" cy="22159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44"/>
            </a:lvl1pPr>
            <a:lvl2pPr marL="406405" indent="0">
              <a:buNone/>
              <a:defRPr sz="1067"/>
            </a:lvl2pPr>
            <a:lvl3pPr marL="812810" indent="0">
              <a:buNone/>
              <a:defRPr sz="889"/>
            </a:lvl3pPr>
            <a:lvl4pPr marL="1219215" indent="0">
              <a:buNone/>
              <a:defRPr sz="800"/>
            </a:lvl4pPr>
            <a:lvl5pPr marL="1625620" indent="0">
              <a:buNone/>
              <a:defRPr sz="800"/>
            </a:lvl5pPr>
            <a:lvl6pPr marL="2032025" indent="0">
              <a:buNone/>
              <a:defRPr sz="800"/>
            </a:lvl6pPr>
            <a:lvl7pPr marL="2438430" indent="0">
              <a:buNone/>
              <a:defRPr sz="800"/>
            </a:lvl7pPr>
            <a:lvl8pPr marL="2844836" indent="0">
              <a:buNone/>
              <a:defRPr sz="800"/>
            </a:lvl8pPr>
            <a:lvl9pPr marL="3251241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3667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3669" y="22679026"/>
            <a:ext cx="8641750" cy="2676525"/>
          </a:xfrm>
          <a:prstGeom prst="rect">
            <a:avLst/>
          </a:prstGeom>
        </p:spPr>
        <p:txBody>
          <a:bodyPr anchor="b"/>
          <a:lstStyle>
            <a:lvl1pPr algn="l">
              <a:defRPr sz="177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3669" y="2894014"/>
            <a:ext cx="8641750" cy="194389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44"/>
            </a:lvl1pPr>
            <a:lvl2pPr marL="406405" indent="0">
              <a:buNone/>
              <a:defRPr sz="2489"/>
            </a:lvl2pPr>
            <a:lvl3pPr marL="812810" indent="0">
              <a:buNone/>
              <a:defRPr sz="2133"/>
            </a:lvl3pPr>
            <a:lvl4pPr marL="1219215" indent="0">
              <a:buNone/>
              <a:defRPr sz="1778"/>
            </a:lvl4pPr>
            <a:lvl5pPr marL="1625620" indent="0">
              <a:buNone/>
              <a:defRPr sz="1778"/>
            </a:lvl5pPr>
            <a:lvl6pPr marL="2032025" indent="0">
              <a:buNone/>
              <a:defRPr sz="1778"/>
            </a:lvl6pPr>
            <a:lvl7pPr marL="2438430" indent="0">
              <a:buNone/>
              <a:defRPr sz="1778"/>
            </a:lvl7pPr>
            <a:lvl8pPr marL="2844836" indent="0">
              <a:buNone/>
              <a:defRPr sz="1778"/>
            </a:lvl8pPr>
            <a:lvl9pPr marL="3251241" indent="0">
              <a:buNone/>
              <a:defRPr sz="1778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23669" y="25355551"/>
            <a:ext cx="8641750" cy="3802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44"/>
            </a:lvl1pPr>
            <a:lvl2pPr marL="406405" indent="0">
              <a:buNone/>
              <a:defRPr sz="1067"/>
            </a:lvl2pPr>
            <a:lvl3pPr marL="812810" indent="0">
              <a:buNone/>
              <a:defRPr sz="889"/>
            </a:lvl3pPr>
            <a:lvl4pPr marL="1219215" indent="0">
              <a:buNone/>
              <a:defRPr sz="800"/>
            </a:lvl4pPr>
            <a:lvl5pPr marL="1625620" indent="0">
              <a:buNone/>
              <a:defRPr sz="800"/>
            </a:lvl5pPr>
            <a:lvl6pPr marL="2032025" indent="0">
              <a:buNone/>
              <a:defRPr sz="800"/>
            </a:lvl6pPr>
            <a:lvl7pPr marL="2438430" indent="0">
              <a:buNone/>
              <a:defRPr sz="800"/>
            </a:lvl7pPr>
            <a:lvl8pPr marL="2844836" indent="0">
              <a:buNone/>
              <a:defRPr sz="800"/>
            </a:lvl8pPr>
            <a:lvl9pPr marL="3251241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8157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megaprint.com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13"/>
            <a:extLst>
              <a:ext uri="{FF2B5EF4-FFF2-40B4-BE49-F238E27FC236}">
                <a16:creationId xmlns:a16="http://schemas.microsoft.com/office/drawing/2014/main" id="{6BFFBEBF-6F96-4D73-87E7-3525B82575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727"/>
          <a:stretch>
            <a:fillRect/>
          </a:stretch>
        </p:blipFill>
        <p:spPr bwMode="auto">
          <a:xfrm>
            <a:off x="9458698" y="31891316"/>
            <a:ext cx="2893688" cy="167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1">
            <a:extLst>
              <a:ext uri="{FF2B5EF4-FFF2-40B4-BE49-F238E27FC236}">
                <a16:creationId xmlns:a16="http://schemas.microsoft.com/office/drawing/2014/main" id="{9C365D95-4213-4FDE-84BF-DFB5A2F65993}"/>
              </a:ext>
            </a:extLst>
          </p:cNvPr>
          <p:cNvSpPr txBox="1"/>
          <p:nvPr userDrawn="1"/>
        </p:nvSpPr>
        <p:spPr>
          <a:xfrm>
            <a:off x="12320326" y="31814479"/>
            <a:ext cx="1779654" cy="270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9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9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9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9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9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9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9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9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9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156">
                <a:solidFill>
                  <a:schemeClr val="bg1"/>
                </a:solidFill>
              </a:rPr>
              <a:t>www.postersession.com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C7E6A034-93E0-421C-ACA5-B28573E1673A}"/>
              </a:ext>
            </a:extLst>
          </p:cNvPr>
          <p:cNvSpPr txBox="1"/>
          <p:nvPr userDrawn="1"/>
        </p:nvSpPr>
        <p:spPr>
          <a:xfrm>
            <a:off x="-9107" y="32274590"/>
            <a:ext cx="429926" cy="119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9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9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9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9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9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9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9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9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9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78">
                <a:solidFill>
                  <a:srgbClr val="003064"/>
                </a:solidFill>
              </a:rPr>
              <a:t>www.postersession.com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229583" rtl="0" eaLnBrk="0" fontAlgn="base" hangingPunct="0">
        <a:spcBef>
          <a:spcPct val="0"/>
        </a:spcBef>
        <a:spcAft>
          <a:spcPct val="0"/>
        </a:spcAft>
        <a:defRPr sz="10756">
          <a:solidFill>
            <a:schemeClr val="tx2"/>
          </a:solidFill>
          <a:latin typeface="+mj-lt"/>
          <a:ea typeface="+mj-ea"/>
          <a:cs typeface="+mj-cs"/>
        </a:defRPr>
      </a:lvl1pPr>
      <a:lvl2pPr algn="ctr" defTabSz="2229583" rtl="0" eaLnBrk="0" fontAlgn="base" hangingPunct="0">
        <a:spcBef>
          <a:spcPct val="0"/>
        </a:spcBef>
        <a:spcAft>
          <a:spcPct val="0"/>
        </a:spcAft>
        <a:defRPr sz="10756">
          <a:solidFill>
            <a:schemeClr val="tx2"/>
          </a:solidFill>
          <a:latin typeface="Arial" charset="0"/>
        </a:defRPr>
      </a:lvl2pPr>
      <a:lvl3pPr algn="ctr" defTabSz="2229583" rtl="0" eaLnBrk="0" fontAlgn="base" hangingPunct="0">
        <a:spcBef>
          <a:spcPct val="0"/>
        </a:spcBef>
        <a:spcAft>
          <a:spcPct val="0"/>
        </a:spcAft>
        <a:defRPr sz="10756">
          <a:solidFill>
            <a:schemeClr val="tx2"/>
          </a:solidFill>
          <a:latin typeface="Arial" charset="0"/>
        </a:defRPr>
      </a:lvl3pPr>
      <a:lvl4pPr algn="ctr" defTabSz="2229583" rtl="0" eaLnBrk="0" fontAlgn="base" hangingPunct="0">
        <a:spcBef>
          <a:spcPct val="0"/>
        </a:spcBef>
        <a:spcAft>
          <a:spcPct val="0"/>
        </a:spcAft>
        <a:defRPr sz="10756">
          <a:solidFill>
            <a:schemeClr val="tx2"/>
          </a:solidFill>
          <a:latin typeface="Arial" charset="0"/>
        </a:defRPr>
      </a:lvl4pPr>
      <a:lvl5pPr algn="ctr" defTabSz="2229583" rtl="0" eaLnBrk="0" fontAlgn="base" hangingPunct="0">
        <a:spcBef>
          <a:spcPct val="0"/>
        </a:spcBef>
        <a:spcAft>
          <a:spcPct val="0"/>
        </a:spcAft>
        <a:defRPr sz="10756">
          <a:solidFill>
            <a:schemeClr val="tx2"/>
          </a:solidFill>
          <a:latin typeface="Arial" charset="0"/>
        </a:defRPr>
      </a:lvl5pPr>
      <a:lvl6pPr marL="406405" algn="ctr" defTabSz="2229583" rtl="0" fontAlgn="base">
        <a:spcBef>
          <a:spcPct val="0"/>
        </a:spcBef>
        <a:spcAft>
          <a:spcPct val="0"/>
        </a:spcAft>
        <a:defRPr sz="10756">
          <a:solidFill>
            <a:schemeClr val="tx2"/>
          </a:solidFill>
          <a:latin typeface="Arial" charset="0"/>
        </a:defRPr>
      </a:lvl6pPr>
      <a:lvl7pPr marL="812810" algn="ctr" defTabSz="2229583" rtl="0" fontAlgn="base">
        <a:spcBef>
          <a:spcPct val="0"/>
        </a:spcBef>
        <a:spcAft>
          <a:spcPct val="0"/>
        </a:spcAft>
        <a:defRPr sz="10756">
          <a:solidFill>
            <a:schemeClr val="tx2"/>
          </a:solidFill>
          <a:latin typeface="Arial" charset="0"/>
        </a:defRPr>
      </a:lvl7pPr>
      <a:lvl8pPr marL="1219215" algn="ctr" defTabSz="2229583" rtl="0" fontAlgn="base">
        <a:spcBef>
          <a:spcPct val="0"/>
        </a:spcBef>
        <a:spcAft>
          <a:spcPct val="0"/>
        </a:spcAft>
        <a:defRPr sz="10756">
          <a:solidFill>
            <a:schemeClr val="tx2"/>
          </a:solidFill>
          <a:latin typeface="Arial" charset="0"/>
        </a:defRPr>
      </a:lvl8pPr>
      <a:lvl9pPr marL="1625620" algn="ctr" defTabSz="2229583" rtl="0" fontAlgn="base">
        <a:spcBef>
          <a:spcPct val="0"/>
        </a:spcBef>
        <a:spcAft>
          <a:spcPct val="0"/>
        </a:spcAft>
        <a:defRPr sz="10756">
          <a:solidFill>
            <a:schemeClr val="tx2"/>
          </a:solidFill>
          <a:latin typeface="Arial" charset="0"/>
        </a:defRPr>
      </a:lvl9pPr>
    </p:titleStyle>
    <p:bodyStyle>
      <a:lvl1pPr marL="836800" indent="-836800" algn="l" defTabSz="2229583" rtl="0" eaLnBrk="0" fontAlgn="base" hangingPunct="0">
        <a:spcBef>
          <a:spcPct val="20000"/>
        </a:spcBef>
        <a:spcAft>
          <a:spcPct val="0"/>
        </a:spcAft>
        <a:buChar char="•"/>
        <a:defRPr sz="7822">
          <a:solidFill>
            <a:schemeClr val="tx1"/>
          </a:solidFill>
          <a:latin typeface="+mn-lt"/>
          <a:ea typeface="+mn-ea"/>
          <a:cs typeface="+mn-cs"/>
        </a:defRPr>
      </a:lvl1pPr>
      <a:lvl2pPr marL="1810479" indent="-695687" algn="l" defTabSz="2229583" rtl="0" eaLnBrk="0" fontAlgn="base" hangingPunct="0">
        <a:spcBef>
          <a:spcPct val="20000"/>
        </a:spcBef>
        <a:spcAft>
          <a:spcPct val="0"/>
        </a:spcAft>
        <a:buChar char="–"/>
        <a:defRPr sz="6845">
          <a:solidFill>
            <a:schemeClr val="tx1"/>
          </a:solidFill>
          <a:latin typeface="+mn-lt"/>
        </a:defRPr>
      </a:lvl2pPr>
      <a:lvl3pPr marL="2786980" indent="-557396" algn="l" defTabSz="2229583" rtl="0" eaLnBrk="0" fontAlgn="base" hangingPunct="0">
        <a:spcBef>
          <a:spcPct val="20000"/>
        </a:spcBef>
        <a:spcAft>
          <a:spcPct val="0"/>
        </a:spcAft>
        <a:buChar char="•"/>
        <a:defRPr sz="5867">
          <a:solidFill>
            <a:schemeClr val="tx1"/>
          </a:solidFill>
          <a:latin typeface="+mn-lt"/>
        </a:defRPr>
      </a:lvl3pPr>
      <a:lvl4pPr marL="3900360" indent="-555985" algn="l" defTabSz="2229583" rtl="0" eaLnBrk="0" fontAlgn="base" hangingPunct="0">
        <a:spcBef>
          <a:spcPct val="20000"/>
        </a:spcBef>
        <a:spcAft>
          <a:spcPct val="0"/>
        </a:spcAft>
        <a:buChar char="–"/>
        <a:defRPr sz="4889">
          <a:solidFill>
            <a:schemeClr val="tx1"/>
          </a:solidFill>
          <a:latin typeface="+mn-lt"/>
        </a:defRPr>
      </a:lvl4pPr>
      <a:lvl5pPr marL="5016563" indent="-557396" algn="l" defTabSz="2229583" rtl="0" eaLnBrk="0" fontAlgn="base" hangingPunct="0">
        <a:spcBef>
          <a:spcPct val="20000"/>
        </a:spcBef>
        <a:spcAft>
          <a:spcPct val="0"/>
        </a:spcAft>
        <a:buChar char="»"/>
        <a:defRPr sz="4889">
          <a:solidFill>
            <a:schemeClr val="tx1"/>
          </a:solidFill>
          <a:latin typeface="+mn-lt"/>
        </a:defRPr>
      </a:lvl5pPr>
      <a:lvl6pPr marL="5422968" indent="-557396" algn="l" defTabSz="2229583" rtl="0" fontAlgn="base">
        <a:spcBef>
          <a:spcPct val="20000"/>
        </a:spcBef>
        <a:spcAft>
          <a:spcPct val="0"/>
        </a:spcAft>
        <a:buChar char="»"/>
        <a:defRPr sz="4889">
          <a:solidFill>
            <a:schemeClr val="tx1"/>
          </a:solidFill>
          <a:latin typeface="+mn-lt"/>
        </a:defRPr>
      </a:lvl6pPr>
      <a:lvl7pPr marL="5829373" indent="-557396" algn="l" defTabSz="2229583" rtl="0" fontAlgn="base">
        <a:spcBef>
          <a:spcPct val="20000"/>
        </a:spcBef>
        <a:spcAft>
          <a:spcPct val="0"/>
        </a:spcAft>
        <a:buChar char="»"/>
        <a:defRPr sz="4889">
          <a:solidFill>
            <a:schemeClr val="tx1"/>
          </a:solidFill>
          <a:latin typeface="+mn-lt"/>
        </a:defRPr>
      </a:lvl7pPr>
      <a:lvl8pPr marL="6235778" indent="-557396" algn="l" defTabSz="2229583" rtl="0" fontAlgn="base">
        <a:spcBef>
          <a:spcPct val="20000"/>
        </a:spcBef>
        <a:spcAft>
          <a:spcPct val="0"/>
        </a:spcAft>
        <a:buChar char="»"/>
        <a:defRPr sz="4889">
          <a:solidFill>
            <a:schemeClr val="tx1"/>
          </a:solidFill>
          <a:latin typeface="+mn-lt"/>
        </a:defRPr>
      </a:lvl8pPr>
      <a:lvl9pPr marL="6642183" indent="-557396" algn="l" defTabSz="2229583" rtl="0" fontAlgn="base">
        <a:spcBef>
          <a:spcPct val="20000"/>
        </a:spcBef>
        <a:spcAft>
          <a:spcPct val="0"/>
        </a:spcAft>
        <a:buChar char="»"/>
        <a:defRPr sz="4889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6405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2810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15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5620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2025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38430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44836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51241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jpe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jpe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-1" y="0"/>
            <a:ext cx="14403388" cy="32397700"/>
          </a:xfrm>
          <a:prstGeom prst="rect">
            <a:avLst/>
          </a:prstGeom>
          <a:solidFill>
            <a:srgbClr val="FDF0D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25082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: Rounded Corners 1">
            <a:extLst>
              <a:ext uri="{FF2B5EF4-FFF2-40B4-BE49-F238E27FC236}">
                <a16:creationId xmlns:a16="http://schemas.microsoft.com/office/drawing/2014/main" id="{5AF40C9C-4E24-8E93-A5A3-416EABE8FFB7}"/>
              </a:ext>
            </a:extLst>
          </p:cNvPr>
          <p:cNvSpPr/>
          <p:nvPr/>
        </p:nvSpPr>
        <p:spPr bwMode="auto">
          <a:xfrm>
            <a:off x="-154123" y="434235"/>
            <a:ext cx="14711633" cy="4223596"/>
          </a:xfrm>
          <a:prstGeom prst="roundRect">
            <a:avLst>
              <a:gd name="adj" fmla="val 0"/>
            </a:avLst>
          </a:prstGeom>
          <a:solidFill>
            <a:srgbClr val="F4D06F"/>
          </a:solidFill>
          <a:ln w="57150" cap="flat" cmpd="sng" algn="ctr">
            <a:solidFill>
              <a:srgbClr val="3A506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25082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: Rounded Corners 2">
            <a:extLst>
              <a:ext uri="{FF2B5EF4-FFF2-40B4-BE49-F238E27FC236}">
                <a16:creationId xmlns:a16="http://schemas.microsoft.com/office/drawing/2014/main" id="{E59D46FD-4892-51C7-E665-C2104CAC371F}"/>
              </a:ext>
            </a:extLst>
          </p:cNvPr>
          <p:cNvSpPr/>
          <p:nvPr/>
        </p:nvSpPr>
        <p:spPr bwMode="auto">
          <a:xfrm>
            <a:off x="693017" y="6008124"/>
            <a:ext cx="6294718" cy="11651669"/>
          </a:xfrm>
          <a:prstGeom prst="roundRect">
            <a:avLst>
              <a:gd name="adj" fmla="val 4615"/>
            </a:avLst>
          </a:prstGeom>
          <a:noFill/>
          <a:ln w="57150" cap="flat" cmpd="sng" algn="ctr">
            <a:solidFill>
              <a:srgbClr val="EC919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25082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: Rounded Corners 4">
            <a:extLst>
              <a:ext uri="{FF2B5EF4-FFF2-40B4-BE49-F238E27FC236}">
                <a16:creationId xmlns:a16="http://schemas.microsoft.com/office/drawing/2014/main" id="{674BF449-799E-4CC0-80EA-A49C71F97B12}"/>
              </a:ext>
            </a:extLst>
          </p:cNvPr>
          <p:cNvSpPr/>
          <p:nvPr/>
        </p:nvSpPr>
        <p:spPr bwMode="auto">
          <a:xfrm>
            <a:off x="648832" y="21919248"/>
            <a:ext cx="6294718" cy="8962657"/>
          </a:xfrm>
          <a:prstGeom prst="roundRect">
            <a:avLst>
              <a:gd name="adj" fmla="val 4615"/>
            </a:avLst>
          </a:prstGeom>
          <a:noFill/>
          <a:ln w="57150" cap="flat" cmpd="sng" algn="ctr">
            <a:solidFill>
              <a:srgbClr val="EC919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25082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id="{6C9BF3E9-5E22-2ADE-F73C-862DF93EB205}"/>
              </a:ext>
            </a:extLst>
          </p:cNvPr>
          <p:cNvSpPr/>
          <p:nvPr/>
        </p:nvSpPr>
        <p:spPr bwMode="auto">
          <a:xfrm>
            <a:off x="7519066" y="19187578"/>
            <a:ext cx="6285424" cy="11694327"/>
          </a:xfrm>
          <a:prstGeom prst="roundRect">
            <a:avLst>
              <a:gd name="adj" fmla="val 5177"/>
            </a:avLst>
          </a:prstGeom>
          <a:noFill/>
          <a:ln w="57150" cap="flat" cmpd="sng" algn="ctr">
            <a:solidFill>
              <a:srgbClr val="EC919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25082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B77862-4795-4A94-75FF-3B84C9C61675}"/>
              </a:ext>
            </a:extLst>
          </p:cNvPr>
          <p:cNvSpPr txBox="1"/>
          <p:nvPr/>
        </p:nvSpPr>
        <p:spPr>
          <a:xfrm>
            <a:off x="667927" y="31362139"/>
            <a:ext cx="13067531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Arial"/>
                <a:cs typeface="Arial"/>
              </a:rPr>
              <a:t>Address: E3 building, 144 Xuan Thuy Road, Cau Giay District, Hanoi, Vietnam​ </a:t>
            </a:r>
            <a:endParaRPr lang="en-US" sz="2800">
              <a:cs typeface="Arial" charset="0"/>
            </a:endParaRPr>
          </a:p>
          <a:p>
            <a:r>
              <a:rPr lang="en-US" sz="2800">
                <a:latin typeface="Arial"/>
                <a:cs typeface="Arial"/>
              </a:rPr>
              <a:t>Tel.: +84-24-37547 461. Website: http://www.vnu.edu.vn</a:t>
            </a:r>
            <a:endParaRPr lang="en-US" sz="2800">
              <a:cs typeface="Arial"/>
            </a:endParaRPr>
          </a:p>
        </p:txBody>
      </p:sp>
      <p:pic>
        <p:nvPicPr>
          <p:cNvPr id="13" name="Picture 12" descr="A blue and white logo&#10;&#10;Description automatically generated">
            <a:extLst>
              <a:ext uri="{FF2B5EF4-FFF2-40B4-BE49-F238E27FC236}">
                <a16:creationId xmlns:a16="http://schemas.microsoft.com/office/drawing/2014/main" id="{DBF7E652-2631-FD78-AE1F-C7B10B6B7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23" y="514043"/>
            <a:ext cx="1516004" cy="1471138"/>
          </a:xfrm>
          <a:prstGeom prst="ellipse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B83BC1B-05DC-F5C3-5D23-C37BAAD0F363}"/>
              </a:ext>
            </a:extLst>
          </p:cNvPr>
          <p:cNvSpPr txBox="1"/>
          <p:nvPr/>
        </p:nvSpPr>
        <p:spPr>
          <a:xfrm>
            <a:off x="1809748" y="619290"/>
            <a:ext cx="7138451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Arial"/>
                <a:cs typeface="Arial"/>
              </a:rPr>
              <a:t>VIETNAM NATIONAL UNIVERSITY, HANOI</a:t>
            </a:r>
            <a:endParaRPr lang="en-US" sz="2800"/>
          </a:p>
          <a:p>
            <a:r>
              <a:rPr lang="en-US" sz="2800">
                <a:latin typeface="Arial"/>
                <a:cs typeface="Arial"/>
              </a:rPr>
              <a:t>​ University of Engineering and Technology</a:t>
            </a:r>
            <a:endParaRPr lang="en-US" sz="28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C73C80-D117-6DFA-35F9-F58390C96973}"/>
              </a:ext>
            </a:extLst>
          </p:cNvPr>
          <p:cNvSpPr txBox="1"/>
          <p:nvPr/>
        </p:nvSpPr>
        <p:spPr>
          <a:xfrm>
            <a:off x="959960" y="1717194"/>
            <a:ext cx="12556942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400" b="1" smtClean="0">
                <a:latin typeface="Arial Rounded MT Bold" panose="020F0704030504030204" pitchFamily="34" charset="0"/>
                <a:cs typeface="Arial"/>
              </a:rPr>
              <a:t>Architecture Analysis of Rice Panicle</a:t>
            </a:r>
          </a:p>
          <a:p>
            <a:r>
              <a:rPr lang="en-US" sz="5400" b="1" smtClean="0">
                <a:latin typeface="Arial Rounded MT Bold" panose="020F0704030504030204" pitchFamily="34" charset="0"/>
                <a:cs typeface="Arial"/>
              </a:rPr>
              <a:t>using Deep Learning</a:t>
            </a:r>
            <a:endParaRPr lang="en-US" sz="5400" b="1">
              <a:latin typeface="Arial Rounded MT Bold" panose="020F07040305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32216F-AB8B-0E36-4E5D-E218923A8607}"/>
              </a:ext>
            </a:extLst>
          </p:cNvPr>
          <p:cNvSpPr txBox="1"/>
          <p:nvPr/>
        </p:nvSpPr>
        <p:spPr>
          <a:xfrm>
            <a:off x="3082161" y="3540629"/>
            <a:ext cx="8296053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smtClean="0">
                <a:latin typeface="Arial"/>
                <a:cs typeface="Arial"/>
              </a:rPr>
              <a:t>Lam Thai Nguyen &amp; Trung Kien Pham</a:t>
            </a:r>
            <a:endParaRPr lang="en-US" sz="2800">
              <a:latin typeface="Arial"/>
              <a:cs typeface="Arial"/>
            </a:endParaRPr>
          </a:p>
          <a:p>
            <a:r>
              <a:rPr lang="en-US" sz="2800" smtClean="0">
                <a:latin typeface="Arial"/>
                <a:cs typeface="Arial"/>
              </a:rPr>
              <a:t>Faculty of Engineering Mechanics and Automation</a:t>
            </a:r>
            <a:endParaRPr lang="en-US" sz="2800">
              <a:cs typeface="Arial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1468434" y="5319206"/>
            <a:ext cx="4773679" cy="1374579"/>
          </a:xfrm>
          <a:prstGeom prst="roundRect">
            <a:avLst>
              <a:gd name="adj" fmla="val 0"/>
            </a:avLst>
          </a:prstGeom>
          <a:solidFill>
            <a:srgbClr val="F4D06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25082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4400" smtClean="0">
                <a:solidFill>
                  <a:srgbClr val="3A506B"/>
                </a:solidFill>
                <a:latin typeface="Arial Rounded MT Bold" panose="020F0704030504030204" pitchFamily="34" charset="0"/>
              </a:rPr>
              <a:t>1 - MOTIVATION</a:t>
            </a:r>
            <a:endParaRPr kumimoji="0" lang="en-US" sz="4400" b="0" i="0" u="none" strike="noStrike" cap="none" normalizeH="0" baseline="0" smtClean="0">
              <a:ln>
                <a:noFill/>
              </a:ln>
              <a:solidFill>
                <a:srgbClr val="3A506B"/>
              </a:solidFill>
              <a:effectLst/>
              <a:latin typeface="Arial Rounded MT Bold" panose="020F070403050403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31914" y="6913244"/>
            <a:ext cx="2200582" cy="129558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88966" y="8549346"/>
            <a:ext cx="1857634" cy="135273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693809" y="10229214"/>
            <a:ext cx="2162477" cy="145752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19919" y="11922474"/>
            <a:ext cx="1921021" cy="187546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293244" y="5129744"/>
            <a:ext cx="1761912" cy="15051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276" y="16850945"/>
            <a:ext cx="9610429" cy="7634952"/>
          </a:xfrm>
          <a:prstGeom prst="rect">
            <a:avLst/>
          </a:prstGeom>
        </p:spPr>
      </p:pic>
      <p:sp>
        <p:nvSpPr>
          <p:cNvPr id="26" name="Oval 25"/>
          <p:cNvSpPr/>
          <p:nvPr/>
        </p:nvSpPr>
        <p:spPr bwMode="auto">
          <a:xfrm>
            <a:off x="915866" y="7167186"/>
            <a:ext cx="450902" cy="450902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25082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40962" y="7094323"/>
            <a:ext cx="4480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smtClean="0"/>
              <a:t>Plant phenotyping [1]</a:t>
            </a:r>
            <a:endParaRPr lang="en-US" sz="3600"/>
          </a:p>
        </p:txBody>
      </p:sp>
      <p:sp>
        <p:nvSpPr>
          <p:cNvPr id="28" name="Oval 27"/>
          <p:cNvSpPr/>
          <p:nvPr/>
        </p:nvSpPr>
        <p:spPr bwMode="auto">
          <a:xfrm>
            <a:off x="912726" y="9236037"/>
            <a:ext cx="450902" cy="450902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25082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60488" y="9149789"/>
            <a:ext cx="3555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smtClean="0"/>
              <a:t>Ecological traits</a:t>
            </a:r>
            <a:endParaRPr lang="en-US" sz="3600"/>
          </a:p>
        </p:txBody>
      </p:sp>
      <p:sp>
        <p:nvSpPr>
          <p:cNvPr id="30" name="Oval 29"/>
          <p:cNvSpPr/>
          <p:nvPr/>
        </p:nvSpPr>
        <p:spPr bwMode="auto">
          <a:xfrm>
            <a:off x="912725" y="11425999"/>
            <a:ext cx="450902" cy="450902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25082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62323" y="11328284"/>
            <a:ext cx="2684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smtClean="0"/>
              <a:t>Challenges</a:t>
            </a:r>
            <a:endParaRPr lang="en-US" sz="3600"/>
          </a:p>
        </p:txBody>
      </p:sp>
      <p:sp>
        <p:nvSpPr>
          <p:cNvPr id="34" name="Oval 33"/>
          <p:cNvSpPr/>
          <p:nvPr/>
        </p:nvSpPr>
        <p:spPr bwMode="auto">
          <a:xfrm>
            <a:off x="912724" y="13678054"/>
            <a:ext cx="450902" cy="450902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25082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440962" y="13576496"/>
            <a:ext cx="4003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smtClean="0"/>
              <a:t>Proposed method</a:t>
            </a:r>
            <a:endParaRPr lang="en-US" sz="3600"/>
          </a:p>
        </p:txBody>
      </p:sp>
      <p:cxnSp>
        <p:nvCxnSpPr>
          <p:cNvPr id="39" name="Straight Connector 38"/>
          <p:cNvCxnSpPr>
            <a:stCxn id="26" idx="4"/>
            <a:endCxn id="28" idx="0"/>
          </p:cNvCxnSpPr>
          <p:nvPr/>
        </p:nvCxnSpPr>
        <p:spPr bwMode="auto">
          <a:xfrm flipH="1">
            <a:off x="1138177" y="7618088"/>
            <a:ext cx="3140" cy="1617949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Connector 43"/>
          <p:cNvCxnSpPr>
            <a:stCxn id="28" idx="4"/>
            <a:endCxn id="30" idx="0"/>
          </p:cNvCxnSpPr>
          <p:nvPr/>
        </p:nvCxnSpPr>
        <p:spPr bwMode="auto">
          <a:xfrm flipH="1">
            <a:off x="1138176" y="9686939"/>
            <a:ext cx="1" cy="173906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Straight Connector 45"/>
          <p:cNvCxnSpPr>
            <a:stCxn id="30" idx="4"/>
            <a:endCxn id="34" idx="0"/>
          </p:cNvCxnSpPr>
          <p:nvPr/>
        </p:nvCxnSpPr>
        <p:spPr bwMode="auto">
          <a:xfrm flipH="1">
            <a:off x="1138175" y="11876901"/>
            <a:ext cx="1" cy="1801153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TextBox 46"/>
          <p:cNvSpPr txBox="1"/>
          <p:nvPr/>
        </p:nvSpPr>
        <p:spPr>
          <a:xfrm>
            <a:off x="2089227" y="7766391"/>
            <a:ext cx="1957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smtClean="0"/>
              <a:t>Breeding</a:t>
            </a:r>
            <a:endParaRPr lang="en-US" sz="3200"/>
          </a:p>
        </p:txBody>
      </p:sp>
      <p:sp>
        <p:nvSpPr>
          <p:cNvPr id="48" name="TextBox 47"/>
          <p:cNvSpPr txBox="1"/>
          <p:nvPr/>
        </p:nvSpPr>
        <p:spPr>
          <a:xfrm>
            <a:off x="2089228" y="8457081"/>
            <a:ext cx="3432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smtClean="0"/>
              <a:t>Yield optimization</a:t>
            </a:r>
            <a:endParaRPr lang="en-US" sz="3200"/>
          </a:p>
        </p:txBody>
      </p:sp>
      <p:cxnSp>
        <p:nvCxnSpPr>
          <p:cNvPr id="50" name="Straight Connector 49"/>
          <p:cNvCxnSpPr>
            <a:stCxn id="47" idx="1"/>
          </p:cNvCxnSpPr>
          <p:nvPr/>
        </p:nvCxnSpPr>
        <p:spPr bwMode="auto">
          <a:xfrm flipH="1">
            <a:off x="1138177" y="8058779"/>
            <a:ext cx="951050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Connector 50"/>
          <p:cNvCxnSpPr/>
          <p:nvPr/>
        </p:nvCxnSpPr>
        <p:spPr bwMode="auto">
          <a:xfrm flipH="1" flipV="1">
            <a:off x="1157622" y="8720155"/>
            <a:ext cx="951053" cy="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TextBox 57"/>
          <p:cNvSpPr txBox="1"/>
          <p:nvPr/>
        </p:nvSpPr>
        <p:spPr>
          <a:xfrm>
            <a:off x="2089228" y="9976116"/>
            <a:ext cx="2082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smtClean="0"/>
              <a:t>Junctions</a:t>
            </a:r>
            <a:endParaRPr lang="en-US" sz="3200"/>
          </a:p>
        </p:txBody>
      </p:sp>
      <p:sp>
        <p:nvSpPr>
          <p:cNvPr id="59" name="TextBox 58"/>
          <p:cNvSpPr txBox="1"/>
          <p:nvPr/>
        </p:nvSpPr>
        <p:spPr>
          <a:xfrm>
            <a:off x="2089228" y="10666806"/>
            <a:ext cx="1701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smtClean="0"/>
              <a:t>Grains</a:t>
            </a:r>
            <a:endParaRPr lang="en-US" sz="3200"/>
          </a:p>
        </p:txBody>
      </p:sp>
      <p:cxnSp>
        <p:nvCxnSpPr>
          <p:cNvPr id="60" name="Straight Connector 59"/>
          <p:cNvCxnSpPr>
            <a:stCxn id="58" idx="1"/>
          </p:cNvCxnSpPr>
          <p:nvPr/>
        </p:nvCxnSpPr>
        <p:spPr bwMode="auto">
          <a:xfrm flipH="1">
            <a:off x="1138176" y="10268504"/>
            <a:ext cx="951052" cy="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Straight Connector 60"/>
          <p:cNvCxnSpPr/>
          <p:nvPr/>
        </p:nvCxnSpPr>
        <p:spPr bwMode="auto">
          <a:xfrm flipH="1" flipV="1">
            <a:off x="1157622" y="10929880"/>
            <a:ext cx="951053" cy="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" name="TextBox 62"/>
          <p:cNvSpPr txBox="1"/>
          <p:nvPr/>
        </p:nvSpPr>
        <p:spPr>
          <a:xfrm>
            <a:off x="2108675" y="12090591"/>
            <a:ext cx="3413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smtClean="0"/>
              <a:t>Time-consuming</a:t>
            </a:r>
            <a:endParaRPr lang="en-US" sz="3200"/>
          </a:p>
        </p:txBody>
      </p:sp>
      <p:sp>
        <p:nvSpPr>
          <p:cNvPr id="64" name="TextBox 63"/>
          <p:cNvSpPr txBox="1"/>
          <p:nvPr/>
        </p:nvSpPr>
        <p:spPr>
          <a:xfrm>
            <a:off x="2108675" y="12781281"/>
            <a:ext cx="2552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smtClean="0"/>
              <a:t>Inaccurate</a:t>
            </a:r>
            <a:endParaRPr lang="en-US" sz="3200"/>
          </a:p>
        </p:txBody>
      </p:sp>
      <p:cxnSp>
        <p:nvCxnSpPr>
          <p:cNvPr id="65" name="Straight Connector 64"/>
          <p:cNvCxnSpPr>
            <a:stCxn id="63" idx="1"/>
          </p:cNvCxnSpPr>
          <p:nvPr/>
        </p:nvCxnSpPr>
        <p:spPr bwMode="auto">
          <a:xfrm flipH="1">
            <a:off x="1157623" y="12382979"/>
            <a:ext cx="951052" cy="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Straight Connector 65"/>
          <p:cNvCxnSpPr/>
          <p:nvPr/>
        </p:nvCxnSpPr>
        <p:spPr bwMode="auto">
          <a:xfrm flipH="1" flipV="1">
            <a:off x="1138175" y="13044356"/>
            <a:ext cx="989948" cy="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0" name="Picture 6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104" y="14373684"/>
            <a:ext cx="2360489" cy="235093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752" y="14371498"/>
            <a:ext cx="2362684" cy="2353118"/>
          </a:xfrm>
          <a:prstGeom prst="rect">
            <a:avLst/>
          </a:prstGeom>
        </p:spPr>
      </p:pic>
      <p:cxnSp>
        <p:nvCxnSpPr>
          <p:cNvPr id="73" name="Straight Arrow Connector 72"/>
          <p:cNvCxnSpPr>
            <a:stCxn id="71" idx="3"/>
            <a:endCxn id="70" idx="1"/>
          </p:cNvCxnSpPr>
          <p:nvPr/>
        </p:nvCxnSpPr>
        <p:spPr bwMode="auto">
          <a:xfrm>
            <a:off x="3505436" y="15548057"/>
            <a:ext cx="626668" cy="1093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rgbClr val="77A6B6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" name="Oval 121"/>
          <p:cNvSpPr/>
          <p:nvPr/>
        </p:nvSpPr>
        <p:spPr bwMode="auto">
          <a:xfrm>
            <a:off x="2361176" y="27905323"/>
            <a:ext cx="2552067" cy="2552067"/>
          </a:xfrm>
          <a:prstGeom prst="ellipse">
            <a:avLst/>
          </a:prstGeom>
          <a:solidFill>
            <a:srgbClr val="F4D06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25082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4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70%</a:t>
            </a:r>
            <a:endParaRPr kumimoji="0" lang="en-US" sz="4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</p:txBody>
      </p:sp>
      <p:pic>
        <p:nvPicPr>
          <p:cNvPr id="124" name="Picture 123"/>
          <p:cNvPicPr>
            <a:picLocks noChangeAspect="1"/>
          </p:cNvPicPr>
          <p:nvPr/>
        </p:nvPicPr>
        <p:blipFill rotWithShape="1">
          <a:blip r:embed="rId11"/>
          <a:srcRect l="11263" r="11708" b="17893"/>
          <a:stretch/>
        </p:blipFill>
        <p:spPr>
          <a:xfrm>
            <a:off x="744590" y="23225802"/>
            <a:ext cx="6092720" cy="1781757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 rotWithShape="1">
          <a:blip r:embed="rId12"/>
          <a:srcRect l="13118" r="13922" b="22749"/>
          <a:stretch/>
        </p:blipFill>
        <p:spPr>
          <a:xfrm>
            <a:off x="744590" y="25702392"/>
            <a:ext cx="6092720" cy="1696235"/>
          </a:xfrm>
          <a:prstGeom prst="rect">
            <a:avLst/>
          </a:prstGeom>
        </p:spPr>
      </p:pic>
      <p:sp>
        <p:nvSpPr>
          <p:cNvPr id="126" name="TextBox 125"/>
          <p:cNvSpPr txBox="1"/>
          <p:nvPr/>
        </p:nvSpPr>
        <p:spPr>
          <a:xfrm>
            <a:off x="9294970" y="20199585"/>
            <a:ext cx="2801182" cy="740093"/>
          </a:xfrm>
          <a:prstGeom prst="roundRect">
            <a:avLst>
              <a:gd name="adj" fmla="val 21995"/>
            </a:avLst>
          </a:prstGeom>
          <a:solidFill>
            <a:srgbClr val="F4D06F"/>
          </a:solidFill>
        </p:spPr>
        <p:txBody>
          <a:bodyPr wrap="square" rtlCol="0">
            <a:spAutoFit/>
          </a:bodyPr>
          <a:lstStyle/>
          <a:p>
            <a:r>
              <a:rPr lang="en-GB" sz="3600" smtClean="0"/>
              <a:t>Contribution</a:t>
            </a:r>
            <a:endParaRPr lang="en-US" sz="3600"/>
          </a:p>
        </p:txBody>
      </p:sp>
      <p:sp>
        <p:nvSpPr>
          <p:cNvPr id="127" name="TextBox 126"/>
          <p:cNvSpPr txBox="1"/>
          <p:nvPr/>
        </p:nvSpPr>
        <p:spPr>
          <a:xfrm>
            <a:off x="9451153" y="23994201"/>
            <a:ext cx="2721531" cy="715089"/>
          </a:xfrm>
          <a:prstGeom prst="roundRect">
            <a:avLst>
              <a:gd name="adj" fmla="val 22994"/>
            </a:avLst>
          </a:prstGeom>
          <a:solidFill>
            <a:srgbClr val="F4D06F"/>
          </a:solidFill>
        </p:spPr>
        <p:txBody>
          <a:bodyPr wrap="square" rtlCol="0">
            <a:spAutoFit/>
          </a:bodyPr>
          <a:lstStyle/>
          <a:p>
            <a:r>
              <a:rPr lang="en-GB" sz="3600" smtClean="0"/>
              <a:t>Novelty</a:t>
            </a:r>
            <a:endParaRPr lang="en-US" sz="3600"/>
          </a:p>
        </p:txBody>
      </p:sp>
      <p:sp>
        <p:nvSpPr>
          <p:cNvPr id="128" name="Rectangle 127"/>
          <p:cNvSpPr/>
          <p:nvPr/>
        </p:nvSpPr>
        <p:spPr>
          <a:xfrm>
            <a:off x="7702993" y="28290367"/>
            <a:ext cx="59851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800">
                <a:latin typeface="Arial" panose="020B0604020202020204" pitchFamily="34" charset="0"/>
              </a:rPr>
              <a:t>[1] F. AL-Tam, H. Adam, A. d. Anjos, M. Lorieux, P. Larmande, A. </a:t>
            </a:r>
            <a:r>
              <a:rPr lang="en-US" sz="1800" smtClean="0">
                <a:latin typeface="Arial" panose="020B0604020202020204" pitchFamily="34" charset="0"/>
              </a:rPr>
              <a:t>Ghesqui`ere, S</a:t>
            </a:r>
            <a:r>
              <a:rPr lang="en-US" sz="1800">
                <a:latin typeface="Arial" panose="020B0604020202020204" pitchFamily="34" charset="0"/>
              </a:rPr>
              <a:t>. </a:t>
            </a:r>
            <a:r>
              <a:rPr lang="en-US" sz="1800" smtClean="0">
                <a:latin typeface="Arial" panose="020B0604020202020204" pitchFamily="34" charset="0"/>
              </a:rPr>
              <a:t>Jouannic, and </a:t>
            </a:r>
            <a:r>
              <a:rPr lang="en-US" sz="1800">
                <a:latin typeface="Arial" panose="020B0604020202020204" pitchFamily="34" charset="0"/>
              </a:rPr>
              <a:t>H. R. Shahbazkia, “P-trap: a panicle trait phenotyping tool,” BMC Plant </a:t>
            </a:r>
            <a:r>
              <a:rPr lang="en-US" sz="1800" smtClean="0">
                <a:latin typeface="Arial" panose="020B0604020202020204" pitchFamily="34" charset="0"/>
              </a:rPr>
              <a:t>Biology, vol</a:t>
            </a:r>
            <a:r>
              <a:rPr lang="en-US" sz="1800">
                <a:latin typeface="Arial" panose="020B0604020202020204" pitchFamily="34" charset="0"/>
              </a:rPr>
              <a:t>. 13, no. 1, p. 122, Aug 2013</a:t>
            </a:r>
            <a:r>
              <a:rPr lang="en-US" sz="1800" smtClean="0">
                <a:latin typeface="Arial" panose="020B0604020202020204" pitchFamily="34" charset="0"/>
              </a:rPr>
              <a:t>.</a:t>
            </a:r>
          </a:p>
          <a:p>
            <a:pPr algn="just"/>
            <a:r>
              <a:rPr lang="en-GB" sz="1800" smtClean="0">
                <a:latin typeface="Arial" panose="020B0604020202020204" pitchFamily="34" charset="0"/>
              </a:rPr>
              <a:t>[2] </a:t>
            </a:r>
            <a:r>
              <a:rPr lang="en-US" sz="1800"/>
              <a:t>G. Yu, J. Dong, Y. Wang, and X. Zhou, “Ruc-net: A </a:t>
            </a:r>
            <a:r>
              <a:rPr lang="en-US" sz="1800" smtClean="0"/>
              <a:t>residual-unet-based convolutional neural </a:t>
            </a:r>
            <a:r>
              <a:rPr lang="en-US" sz="1800"/>
              <a:t>network for pixel-level pavement crack segmentation,” Sensors, vol. 23, no. </a:t>
            </a:r>
            <a:r>
              <a:rPr lang="en-US" sz="1800" smtClean="0"/>
              <a:t>1, 2023</a:t>
            </a:r>
            <a:r>
              <a:rPr lang="en-US" sz="1800"/>
              <a:t>.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9345447" y="27487015"/>
            <a:ext cx="2827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u="sng" smtClean="0"/>
              <a:t>Bibliography</a:t>
            </a:r>
            <a:endParaRPr lang="en-US" sz="3600" u="sng"/>
          </a:p>
        </p:txBody>
      </p:sp>
      <p:sp>
        <p:nvSpPr>
          <p:cNvPr id="130" name="TextBox 129"/>
          <p:cNvSpPr txBox="1"/>
          <p:nvPr/>
        </p:nvSpPr>
        <p:spPr>
          <a:xfrm>
            <a:off x="8412360" y="21172815"/>
            <a:ext cx="5104542" cy="2653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GB" sz="3200" smtClean="0"/>
              <a:t>Automatically detecting rice panicle junctions</a:t>
            </a:r>
          </a:p>
          <a:p>
            <a:pPr marL="457200" indent="-45720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GB" sz="3200" smtClean="0"/>
              <a:t>Architecture analysis</a:t>
            </a:r>
          </a:p>
          <a:p>
            <a:pPr marL="457200" indent="-45720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GB" sz="3200" smtClean="0"/>
              <a:t>Crop improvement</a:t>
            </a:r>
            <a:endParaRPr lang="en-US" sz="3200"/>
          </a:p>
        </p:txBody>
      </p:sp>
      <p:sp>
        <p:nvSpPr>
          <p:cNvPr id="131" name="TextBox 130"/>
          <p:cNvSpPr txBox="1"/>
          <p:nvPr/>
        </p:nvSpPr>
        <p:spPr>
          <a:xfrm>
            <a:off x="7762840" y="24895705"/>
            <a:ext cx="6411027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GB" sz="3200" smtClean="0"/>
              <a:t>A cross-domain image-based approach utilizing Deep Learning and Machine Learning</a:t>
            </a:r>
            <a:endParaRPr lang="en-US" sz="3200"/>
          </a:p>
        </p:txBody>
      </p:sp>
      <p:sp>
        <p:nvSpPr>
          <p:cNvPr id="134" name="Rectangle: Rounded Corners 3">
            <a:extLst>
              <a:ext uri="{FF2B5EF4-FFF2-40B4-BE49-F238E27FC236}">
                <a16:creationId xmlns:a16="http://schemas.microsoft.com/office/drawing/2014/main" id="{26D27474-F485-AB95-6F4A-BFE457558073}"/>
              </a:ext>
            </a:extLst>
          </p:cNvPr>
          <p:cNvSpPr/>
          <p:nvPr/>
        </p:nvSpPr>
        <p:spPr bwMode="auto">
          <a:xfrm>
            <a:off x="7519066" y="6008124"/>
            <a:ext cx="6285424" cy="11369501"/>
          </a:xfrm>
          <a:prstGeom prst="roundRect">
            <a:avLst>
              <a:gd name="adj" fmla="val 4615"/>
            </a:avLst>
          </a:prstGeom>
          <a:noFill/>
          <a:ln w="57150" cap="flat" cmpd="sng" algn="ctr">
            <a:solidFill>
              <a:srgbClr val="EC919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25082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5" name="Rounded Rectangle 134"/>
          <p:cNvSpPr/>
          <p:nvPr/>
        </p:nvSpPr>
        <p:spPr bwMode="auto">
          <a:xfrm>
            <a:off x="8771740" y="5275654"/>
            <a:ext cx="3995645" cy="1355694"/>
          </a:xfrm>
          <a:prstGeom prst="roundRect">
            <a:avLst>
              <a:gd name="adj" fmla="val 0"/>
            </a:avLst>
          </a:prstGeom>
          <a:solidFill>
            <a:srgbClr val="F4D06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25082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4400" b="0" i="0" u="none" strike="noStrike" cap="none" normalizeH="0" baseline="0" smtClean="0">
                <a:ln>
                  <a:noFill/>
                </a:ln>
                <a:solidFill>
                  <a:srgbClr val="3A506B"/>
                </a:solidFill>
                <a:effectLst/>
                <a:latin typeface="Arial Rounded MT Bold" panose="020F0704030504030204" pitchFamily="34" charset="0"/>
              </a:rPr>
              <a:t>2 - METHOD</a:t>
            </a:r>
            <a:endParaRPr kumimoji="0" lang="en-US" sz="4400" b="0" i="0" u="none" strike="noStrike" cap="none" normalizeH="0" baseline="0" smtClean="0">
              <a:ln>
                <a:noFill/>
              </a:ln>
              <a:solidFill>
                <a:srgbClr val="3A506B"/>
              </a:solidFill>
              <a:effectLst/>
              <a:latin typeface="Arial Rounded MT Bold" panose="020F0704030504030204" pitchFamily="34" charset="0"/>
            </a:endParaRPr>
          </a:p>
        </p:txBody>
      </p:sp>
      <p:pic>
        <p:nvPicPr>
          <p:cNvPr id="136" name="Picture 13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8666" y="6892015"/>
            <a:ext cx="2082739" cy="1647984"/>
          </a:xfrm>
          <a:prstGeom prst="rect">
            <a:avLst/>
          </a:prstGeom>
        </p:spPr>
      </p:pic>
      <p:sp>
        <p:nvSpPr>
          <p:cNvPr id="137" name="Oval 136"/>
          <p:cNvSpPr/>
          <p:nvPr/>
        </p:nvSpPr>
        <p:spPr bwMode="auto">
          <a:xfrm>
            <a:off x="7648012" y="7430402"/>
            <a:ext cx="537566" cy="537566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25082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1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 Rounded MT Bold" panose="020F0704030504030204" pitchFamily="34" charset="0"/>
            </a:endParaRPr>
          </a:p>
        </p:txBody>
      </p:sp>
      <p:pic>
        <p:nvPicPr>
          <p:cNvPr id="138" name="Picture 13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8666" y="8989423"/>
            <a:ext cx="2087345" cy="1651629"/>
          </a:xfrm>
          <a:prstGeom prst="rect">
            <a:avLst/>
          </a:prstGeom>
        </p:spPr>
      </p:pic>
      <p:pic>
        <p:nvPicPr>
          <p:cNvPr id="139" name="Picture 13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0716" y="13279378"/>
            <a:ext cx="2090689" cy="1639456"/>
          </a:xfrm>
          <a:prstGeom prst="rect">
            <a:avLst/>
          </a:prstGeom>
        </p:spPr>
      </p:pic>
      <p:pic>
        <p:nvPicPr>
          <p:cNvPr id="140" name="Picture 13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0715" y="11090476"/>
            <a:ext cx="2095295" cy="1646995"/>
          </a:xfrm>
          <a:prstGeom prst="rect">
            <a:avLst/>
          </a:prstGeom>
        </p:spPr>
      </p:pic>
      <p:pic>
        <p:nvPicPr>
          <p:cNvPr id="141" name="Picture 140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8666" y="15460741"/>
            <a:ext cx="2082739" cy="1646995"/>
          </a:xfrm>
          <a:prstGeom prst="rect">
            <a:avLst/>
          </a:prstGeom>
        </p:spPr>
      </p:pic>
      <p:sp>
        <p:nvSpPr>
          <p:cNvPr id="142" name="Oval 141"/>
          <p:cNvSpPr/>
          <p:nvPr/>
        </p:nvSpPr>
        <p:spPr bwMode="auto">
          <a:xfrm>
            <a:off x="7659132" y="9488018"/>
            <a:ext cx="537566" cy="537566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25082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400">
                <a:solidFill>
                  <a:srgbClr val="FFFFFF"/>
                </a:solidFill>
                <a:latin typeface="Arial Rounded MT Bold" panose="020F0704030504030204" pitchFamily="34" charset="0"/>
              </a:rPr>
              <a:t>2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 Rounded MT Bold" panose="020F0704030504030204" pitchFamily="34" charset="0"/>
            </a:endParaRPr>
          </a:p>
        </p:txBody>
      </p:sp>
      <p:sp>
        <p:nvSpPr>
          <p:cNvPr id="143" name="Oval 142"/>
          <p:cNvSpPr/>
          <p:nvPr/>
        </p:nvSpPr>
        <p:spPr bwMode="auto">
          <a:xfrm>
            <a:off x="7674830" y="11628835"/>
            <a:ext cx="537566" cy="537566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25082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400">
                <a:solidFill>
                  <a:srgbClr val="FFFFFF"/>
                </a:solidFill>
                <a:latin typeface="Arial Rounded MT Bold" panose="020F0704030504030204" pitchFamily="34" charset="0"/>
              </a:rPr>
              <a:t>3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 Rounded MT Bold" panose="020F0704030504030204" pitchFamily="34" charset="0"/>
            </a:endParaRPr>
          </a:p>
        </p:txBody>
      </p:sp>
      <p:sp>
        <p:nvSpPr>
          <p:cNvPr id="144" name="Oval 143"/>
          <p:cNvSpPr/>
          <p:nvPr/>
        </p:nvSpPr>
        <p:spPr bwMode="auto">
          <a:xfrm>
            <a:off x="7659132" y="13832172"/>
            <a:ext cx="537566" cy="537566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25082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400">
                <a:solidFill>
                  <a:srgbClr val="FFFFFF"/>
                </a:solidFill>
                <a:latin typeface="Arial Rounded MT Bold" panose="020F0704030504030204" pitchFamily="34" charset="0"/>
              </a:rPr>
              <a:t>4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 Rounded MT Bold" panose="020F0704030504030204" pitchFamily="34" charset="0"/>
            </a:endParaRPr>
          </a:p>
        </p:txBody>
      </p:sp>
      <p:sp>
        <p:nvSpPr>
          <p:cNvPr id="145" name="Oval 144"/>
          <p:cNvSpPr/>
          <p:nvPr/>
        </p:nvSpPr>
        <p:spPr bwMode="auto">
          <a:xfrm>
            <a:off x="7659132" y="16035509"/>
            <a:ext cx="537566" cy="537566"/>
          </a:xfrm>
          <a:prstGeom prst="ellipse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25082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400">
                <a:solidFill>
                  <a:srgbClr val="FFFFFF"/>
                </a:solidFill>
                <a:latin typeface="Arial Rounded MT Bold" panose="020F0704030504030204" pitchFamily="34" charset="0"/>
              </a:rPr>
              <a:t>5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 Rounded MT Bold" panose="020F0704030504030204" pitchFamily="34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8303014" y="7429275"/>
            <a:ext cx="3244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smtClean="0"/>
              <a:t>Original image</a:t>
            </a:r>
            <a:endParaRPr lang="en-US" sz="3200"/>
          </a:p>
        </p:txBody>
      </p:sp>
      <p:sp>
        <p:nvSpPr>
          <p:cNvPr id="147" name="TextBox 146"/>
          <p:cNvSpPr txBox="1"/>
          <p:nvPr/>
        </p:nvSpPr>
        <p:spPr>
          <a:xfrm>
            <a:off x="8213741" y="9522193"/>
            <a:ext cx="3333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smtClean="0"/>
              <a:t>Binary image</a:t>
            </a:r>
            <a:endParaRPr lang="en-US" sz="3200"/>
          </a:p>
        </p:txBody>
      </p:sp>
      <p:sp>
        <p:nvSpPr>
          <p:cNvPr id="148" name="TextBox 147"/>
          <p:cNvSpPr txBox="1"/>
          <p:nvPr/>
        </p:nvSpPr>
        <p:spPr>
          <a:xfrm>
            <a:off x="8213741" y="11620929"/>
            <a:ext cx="3333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smtClean="0"/>
              <a:t>Skeleton image</a:t>
            </a:r>
            <a:endParaRPr lang="en-US" sz="3200"/>
          </a:p>
        </p:txBody>
      </p:sp>
      <p:sp>
        <p:nvSpPr>
          <p:cNvPr id="149" name="TextBox 148"/>
          <p:cNvSpPr txBox="1"/>
          <p:nvPr/>
        </p:nvSpPr>
        <p:spPr>
          <a:xfrm>
            <a:off x="8127499" y="13806061"/>
            <a:ext cx="34817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smtClean="0"/>
              <a:t>Junction detection</a:t>
            </a:r>
            <a:endParaRPr lang="en-US" sz="3200"/>
          </a:p>
        </p:txBody>
      </p:sp>
      <p:sp>
        <p:nvSpPr>
          <p:cNvPr id="150" name="TextBox 149"/>
          <p:cNvSpPr txBox="1"/>
          <p:nvPr/>
        </p:nvSpPr>
        <p:spPr>
          <a:xfrm>
            <a:off x="8138196" y="15991194"/>
            <a:ext cx="3409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smtClean="0"/>
              <a:t>Evaluation</a:t>
            </a:r>
            <a:endParaRPr lang="en-US" sz="3200"/>
          </a:p>
        </p:txBody>
      </p:sp>
      <p:sp>
        <p:nvSpPr>
          <p:cNvPr id="151" name="TextBox 150"/>
          <p:cNvSpPr txBox="1"/>
          <p:nvPr/>
        </p:nvSpPr>
        <p:spPr>
          <a:xfrm>
            <a:off x="7935646" y="8480209"/>
            <a:ext cx="1987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smtClean="0"/>
              <a:t>RUC-Net [2]</a:t>
            </a:r>
            <a:endParaRPr lang="en-US" sz="2400"/>
          </a:p>
        </p:txBody>
      </p:sp>
      <p:sp>
        <p:nvSpPr>
          <p:cNvPr id="152" name="TextBox 151"/>
          <p:cNvSpPr txBox="1"/>
          <p:nvPr/>
        </p:nvSpPr>
        <p:spPr>
          <a:xfrm>
            <a:off x="7883446" y="10568247"/>
            <a:ext cx="2039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smtClean="0"/>
              <a:t>Skeletonizing</a:t>
            </a:r>
            <a:endParaRPr lang="en-US" sz="2400"/>
          </a:p>
        </p:txBody>
      </p:sp>
      <p:sp>
        <p:nvSpPr>
          <p:cNvPr id="153" name="TextBox 152"/>
          <p:cNvSpPr txBox="1"/>
          <p:nvPr/>
        </p:nvSpPr>
        <p:spPr>
          <a:xfrm>
            <a:off x="7883446" y="12629135"/>
            <a:ext cx="2039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smtClean="0"/>
              <a:t>Clustering</a:t>
            </a:r>
            <a:endParaRPr 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/>
              <p:cNvSpPr txBox="1"/>
              <p:nvPr/>
            </p:nvSpPr>
            <p:spPr>
              <a:xfrm>
                <a:off x="7883446" y="14999628"/>
                <a:ext cx="20397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𝑠𝑐𝑜𝑟𝑒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54" name="TextBox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446" y="14999628"/>
                <a:ext cx="2039731" cy="461665"/>
              </a:xfrm>
              <a:prstGeom prst="rect">
                <a:avLst/>
              </a:prstGeom>
              <a:blipFill>
                <a:blip r:embed="rId18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5" name="Straight Arrow Connector 154"/>
          <p:cNvCxnSpPr>
            <a:stCxn id="146" idx="2"/>
          </p:cNvCxnSpPr>
          <p:nvPr/>
        </p:nvCxnSpPr>
        <p:spPr bwMode="auto">
          <a:xfrm flipH="1">
            <a:off x="9925357" y="8014050"/>
            <a:ext cx="1" cy="1453299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6" name="Straight Arrow Connector 155"/>
          <p:cNvCxnSpPr/>
          <p:nvPr/>
        </p:nvCxnSpPr>
        <p:spPr bwMode="auto">
          <a:xfrm flipH="1">
            <a:off x="9925357" y="10067608"/>
            <a:ext cx="1" cy="1453299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7" name="Straight Arrow Connector 156"/>
          <p:cNvCxnSpPr/>
          <p:nvPr/>
        </p:nvCxnSpPr>
        <p:spPr bwMode="auto">
          <a:xfrm flipH="1">
            <a:off x="9923177" y="12233862"/>
            <a:ext cx="1" cy="1453299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8" name="Straight Arrow Connector 157"/>
          <p:cNvCxnSpPr/>
          <p:nvPr/>
        </p:nvCxnSpPr>
        <p:spPr bwMode="auto">
          <a:xfrm flipH="1">
            <a:off x="9923177" y="14428622"/>
            <a:ext cx="1" cy="1453299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Rounded Rectangle 22"/>
          <p:cNvSpPr/>
          <p:nvPr/>
        </p:nvSpPr>
        <p:spPr bwMode="auto">
          <a:xfrm>
            <a:off x="1691861" y="21224415"/>
            <a:ext cx="3860397" cy="1374579"/>
          </a:xfrm>
          <a:prstGeom prst="roundRect">
            <a:avLst>
              <a:gd name="adj" fmla="val 0"/>
            </a:avLst>
          </a:prstGeom>
          <a:solidFill>
            <a:srgbClr val="F4D06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25082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4400" b="0" i="0" u="none" strike="noStrike" cap="none" normalizeH="0" baseline="0" smtClean="0">
                <a:ln>
                  <a:noFill/>
                </a:ln>
                <a:solidFill>
                  <a:srgbClr val="3A506B"/>
                </a:solidFill>
                <a:effectLst/>
                <a:latin typeface="Arial Rounded MT Bold" panose="020F0704030504030204" pitchFamily="34" charset="0"/>
              </a:rPr>
              <a:t>3 - RESULTS</a:t>
            </a:r>
            <a:endParaRPr kumimoji="0" lang="en-US" sz="4400" b="0" i="0" u="none" strike="noStrike" cap="none" normalizeH="0" baseline="0" smtClean="0">
              <a:ln>
                <a:noFill/>
              </a:ln>
              <a:solidFill>
                <a:srgbClr val="3A506B"/>
              </a:solidFill>
              <a:effectLst/>
              <a:latin typeface="Arial Rounded MT Bold" panose="020F07040305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842949" y="500830"/>
            <a:ext cx="4812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smtClean="0"/>
              <a:t>thainguyen2893@gmail.com</a:t>
            </a:r>
            <a:endParaRPr lang="en-US" sz="2400"/>
          </a:p>
        </p:txBody>
      </p:sp>
      <p:sp>
        <p:nvSpPr>
          <p:cNvPr id="25" name="Rounded Rectangle 24"/>
          <p:cNvSpPr/>
          <p:nvPr/>
        </p:nvSpPr>
        <p:spPr bwMode="auto">
          <a:xfrm>
            <a:off x="8239976" y="18494011"/>
            <a:ext cx="5143887" cy="1376137"/>
          </a:xfrm>
          <a:prstGeom prst="roundRect">
            <a:avLst>
              <a:gd name="adj" fmla="val 0"/>
            </a:avLst>
          </a:prstGeom>
          <a:solidFill>
            <a:srgbClr val="F4D06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25082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4400" b="0" i="0" u="none" strike="noStrike" cap="none" normalizeH="0" baseline="0" smtClean="0">
                <a:ln>
                  <a:noFill/>
                </a:ln>
                <a:solidFill>
                  <a:srgbClr val="3A506B"/>
                </a:solidFill>
                <a:effectLst/>
                <a:latin typeface="Arial Rounded MT Bold" panose="020F0704030504030204" pitchFamily="34" charset="0"/>
              </a:rPr>
              <a:t>4 - CONCLUSION</a:t>
            </a:r>
            <a:endParaRPr kumimoji="0" lang="en-US" sz="4400" b="0" i="0" u="none" strike="noStrike" cap="none" normalizeH="0" baseline="0" smtClean="0">
              <a:ln>
                <a:noFill/>
              </a:ln>
              <a:solidFill>
                <a:srgbClr val="3A506B"/>
              </a:solidFill>
              <a:effectLst/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48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3064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25082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25082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3064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249</Words>
  <Application>Microsoft Office PowerPoint</Application>
  <PresentationFormat>Custom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Rounded MT Bold</vt:lpstr>
      <vt:lpstr>Cambria Math</vt:lpstr>
      <vt:lpstr>Default Design</vt:lpstr>
      <vt:lpstr>PowerPoint Presentation</vt:lpstr>
    </vt:vector>
  </TitlesOfParts>
  <Company>MegaPrint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90x180 cm vertical poster template</dc:title>
  <dc:creator>Ethan Shulda;www.postersession.com</dc:creator>
  <cp:keywords>www.postersession.com</cp:keywords>
  <dc:description>©MegaPrint Inc. 2009-2015</dc:description>
  <cp:lastModifiedBy>Nguyen Thai</cp:lastModifiedBy>
  <cp:revision>35</cp:revision>
  <cp:lastPrinted>2024-04-15T03:06:39Z</cp:lastPrinted>
  <dcterms:created xsi:type="dcterms:W3CDTF">2008-12-04T00:20:37Z</dcterms:created>
  <dcterms:modified xsi:type="dcterms:W3CDTF">2024-04-15T03:24:17Z</dcterms:modified>
</cp:coreProperties>
</file>