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62"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71" autoAdjust="0"/>
    <p:restoredTop sz="94660"/>
  </p:normalViewPr>
  <p:slideViewPr>
    <p:cSldViewPr snapToGrid="0">
      <p:cViewPr varScale="1">
        <p:scale>
          <a:sx n="115" d="100"/>
          <a:sy n="115" d="100"/>
        </p:scale>
        <p:origin x="33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783D69-4344-482B-8668-832CDB9CEA68}" type="datetimeFigureOut">
              <a:rPr lang="en-US" smtClean="0"/>
              <a:t>7/10/2017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93383E-8E2C-4D20-AB05-B7888DFB9186}" type="slidenum">
              <a:rPr lang="en-US" smtClean="0"/>
              <a:t>‹#›</a:t>
            </a:fld>
            <a:endParaRPr lang="en-US"/>
          </a:p>
        </p:txBody>
      </p:sp>
    </p:spTree>
    <p:extLst>
      <p:ext uri="{BB962C8B-B14F-4D97-AF65-F5344CB8AC3E}">
        <p14:creationId xmlns:p14="http://schemas.microsoft.com/office/powerpoint/2010/main" val="3841610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D0E23B4-3926-4BEB-A12C-B7E2ED53F5C1}" type="datetime1">
              <a:rPr lang="en-US" smtClean="0"/>
              <a:t>7/10/2017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B60663A-D731-422C-B01D-A30E991BA9F9}" type="slidenum">
              <a:rPr lang="en-US" smtClean="0"/>
              <a:t>‹#›</a:t>
            </a:fld>
            <a:endParaRPr lang="en-US"/>
          </a:p>
        </p:txBody>
      </p:sp>
    </p:spTree>
    <p:extLst>
      <p:ext uri="{BB962C8B-B14F-4D97-AF65-F5344CB8AC3E}">
        <p14:creationId xmlns:p14="http://schemas.microsoft.com/office/powerpoint/2010/main" val="3287605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045AEB-7755-4071-A71F-4578FE0D345A}" type="datetime1">
              <a:rPr lang="en-US" smtClean="0"/>
              <a:t>7/10/2017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60663A-D731-422C-B01D-A30E991BA9F9}" type="slidenum">
              <a:rPr lang="en-US" smtClean="0"/>
              <a:t>‹#›</a:t>
            </a:fld>
            <a:endParaRPr lang="en-US"/>
          </a:p>
        </p:txBody>
      </p:sp>
    </p:spTree>
    <p:extLst>
      <p:ext uri="{BB962C8B-B14F-4D97-AF65-F5344CB8AC3E}">
        <p14:creationId xmlns:p14="http://schemas.microsoft.com/office/powerpoint/2010/main" val="3200587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6D12CB-52FA-4FF7-B0A7-6F920187FC02}" type="datetime1">
              <a:rPr lang="en-US" smtClean="0"/>
              <a:t>7/10/2017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60663A-D731-422C-B01D-A30E991BA9F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11582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2570E2A-B06C-4F2F-AC9A-DA4632CDA742}" type="datetime1">
              <a:rPr lang="en-US" smtClean="0"/>
              <a:t>7/10/2017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60663A-D731-422C-B01D-A30E991BA9F9}" type="slidenum">
              <a:rPr lang="en-US" smtClean="0"/>
              <a:t>‹#›</a:t>
            </a:fld>
            <a:endParaRPr lang="en-US"/>
          </a:p>
        </p:txBody>
      </p:sp>
    </p:spTree>
    <p:extLst>
      <p:ext uri="{BB962C8B-B14F-4D97-AF65-F5344CB8AC3E}">
        <p14:creationId xmlns:p14="http://schemas.microsoft.com/office/powerpoint/2010/main" val="2998315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412AA38-229D-4408-B8F6-026D42D4A904}" type="datetime1">
              <a:rPr lang="en-US" smtClean="0"/>
              <a:t>7/10/2017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60663A-D731-422C-B01D-A30E991BA9F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66515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E777CF7-E1AB-49C4-8294-DB019C4A54AB}" type="datetime1">
              <a:rPr lang="en-US" smtClean="0"/>
              <a:t>7/10/2017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60663A-D731-422C-B01D-A30E991BA9F9}" type="slidenum">
              <a:rPr lang="en-US" smtClean="0"/>
              <a:t>‹#›</a:t>
            </a:fld>
            <a:endParaRPr lang="en-US"/>
          </a:p>
        </p:txBody>
      </p:sp>
    </p:spTree>
    <p:extLst>
      <p:ext uri="{BB962C8B-B14F-4D97-AF65-F5344CB8AC3E}">
        <p14:creationId xmlns:p14="http://schemas.microsoft.com/office/powerpoint/2010/main" val="733102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532B0B-D796-43CB-AA9B-37A263E4BFDB}" type="datetime1">
              <a:rPr lang="en-US" smtClean="0"/>
              <a:t>7/10/2017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60663A-D731-422C-B01D-A30E991BA9F9}" type="slidenum">
              <a:rPr lang="en-US" smtClean="0"/>
              <a:t>‹#›</a:t>
            </a:fld>
            <a:endParaRPr lang="en-US"/>
          </a:p>
        </p:txBody>
      </p:sp>
    </p:spTree>
    <p:extLst>
      <p:ext uri="{BB962C8B-B14F-4D97-AF65-F5344CB8AC3E}">
        <p14:creationId xmlns:p14="http://schemas.microsoft.com/office/powerpoint/2010/main" val="956835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C0B1F2-E72A-401E-B1F1-888F3F32FE06}" type="datetime1">
              <a:rPr lang="en-US" smtClean="0"/>
              <a:t>7/10/2017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60663A-D731-422C-B01D-A30E991BA9F9}" type="slidenum">
              <a:rPr lang="en-US" smtClean="0"/>
              <a:t>‹#›</a:t>
            </a:fld>
            <a:endParaRPr lang="en-US"/>
          </a:p>
        </p:txBody>
      </p:sp>
    </p:spTree>
    <p:extLst>
      <p:ext uri="{BB962C8B-B14F-4D97-AF65-F5344CB8AC3E}">
        <p14:creationId xmlns:p14="http://schemas.microsoft.com/office/powerpoint/2010/main" val="580402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BC2F1F-9E89-4DB8-BBC2-FD29A9D4C8F0}" type="datetime1">
              <a:rPr lang="en-US" smtClean="0"/>
              <a:t>7/10/2017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60663A-D731-422C-B01D-A30E991BA9F9}" type="slidenum">
              <a:rPr lang="en-US" smtClean="0"/>
              <a:t>‹#›</a:t>
            </a:fld>
            <a:endParaRPr lang="en-US"/>
          </a:p>
        </p:txBody>
      </p:sp>
    </p:spTree>
    <p:extLst>
      <p:ext uri="{BB962C8B-B14F-4D97-AF65-F5344CB8AC3E}">
        <p14:creationId xmlns:p14="http://schemas.microsoft.com/office/powerpoint/2010/main" val="388214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20577-181D-4B15-B8FD-A056F8E1095C}" type="datetime1">
              <a:rPr lang="en-US" smtClean="0"/>
              <a:t>7/10/2017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60663A-D731-422C-B01D-A30E991BA9F9}" type="slidenum">
              <a:rPr lang="en-US" smtClean="0"/>
              <a:t>‹#›</a:t>
            </a:fld>
            <a:endParaRPr lang="en-US"/>
          </a:p>
        </p:txBody>
      </p:sp>
    </p:spTree>
    <p:extLst>
      <p:ext uri="{BB962C8B-B14F-4D97-AF65-F5344CB8AC3E}">
        <p14:creationId xmlns:p14="http://schemas.microsoft.com/office/powerpoint/2010/main" val="608188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2FFD92-7852-4343-A60C-E2761308D96E}" type="datetime1">
              <a:rPr lang="en-US" smtClean="0"/>
              <a:t>7/10/2017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B60663A-D731-422C-B01D-A30E991BA9F9}" type="slidenum">
              <a:rPr lang="en-US" smtClean="0"/>
              <a:t>‹#›</a:t>
            </a:fld>
            <a:endParaRPr lang="en-US"/>
          </a:p>
        </p:txBody>
      </p:sp>
    </p:spTree>
    <p:extLst>
      <p:ext uri="{BB962C8B-B14F-4D97-AF65-F5344CB8AC3E}">
        <p14:creationId xmlns:p14="http://schemas.microsoft.com/office/powerpoint/2010/main" val="3644558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C098AC-6ADA-489C-8CD1-71CE6CA99CA2}" type="datetime1">
              <a:rPr lang="en-US" smtClean="0"/>
              <a:t>7/10/2017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B60663A-D731-422C-B01D-A30E991BA9F9}" type="slidenum">
              <a:rPr lang="en-US" smtClean="0"/>
              <a:t>‹#›</a:t>
            </a:fld>
            <a:endParaRPr lang="en-US"/>
          </a:p>
        </p:txBody>
      </p:sp>
    </p:spTree>
    <p:extLst>
      <p:ext uri="{BB962C8B-B14F-4D97-AF65-F5344CB8AC3E}">
        <p14:creationId xmlns:p14="http://schemas.microsoft.com/office/powerpoint/2010/main" val="2202126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BE14C4-6B63-48AE-9E57-7D85F19276B8}" type="datetime1">
              <a:rPr lang="en-US" smtClean="0"/>
              <a:t>7/10/2017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B60663A-D731-422C-B01D-A30E991BA9F9}" type="slidenum">
              <a:rPr lang="en-US" smtClean="0"/>
              <a:t>‹#›</a:t>
            </a:fld>
            <a:endParaRPr lang="en-US"/>
          </a:p>
        </p:txBody>
      </p:sp>
    </p:spTree>
    <p:extLst>
      <p:ext uri="{BB962C8B-B14F-4D97-AF65-F5344CB8AC3E}">
        <p14:creationId xmlns:p14="http://schemas.microsoft.com/office/powerpoint/2010/main" val="2766822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469EBF-ABFD-4F90-829F-174979B795D1}" type="datetime1">
              <a:rPr lang="en-US" smtClean="0"/>
              <a:t>7/10/2017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B60663A-D731-422C-B01D-A30E991BA9F9}" type="slidenum">
              <a:rPr lang="en-US" smtClean="0"/>
              <a:t>‹#›</a:t>
            </a:fld>
            <a:endParaRPr lang="en-US"/>
          </a:p>
        </p:txBody>
      </p:sp>
    </p:spTree>
    <p:extLst>
      <p:ext uri="{BB962C8B-B14F-4D97-AF65-F5344CB8AC3E}">
        <p14:creationId xmlns:p14="http://schemas.microsoft.com/office/powerpoint/2010/main" val="730901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51AE0C3-FA10-4D4E-9C1E-1FDAB56776B8}" type="datetime1">
              <a:rPr lang="en-US" smtClean="0"/>
              <a:t>7/10/2017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B60663A-D731-422C-B01D-A30E991BA9F9}" type="slidenum">
              <a:rPr lang="en-US" smtClean="0"/>
              <a:t>‹#›</a:t>
            </a:fld>
            <a:endParaRPr lang="en-US"/>
          </a:p>
        </p:txBody>
      </p:sp>
    </p:spTree>
    <p:extLst>
      <p:ext uri="{BB962C8B-B14F-4D97-AF65-F5344CB8AC3E}">
        <p14:creationId xmlns:p14="http://schemas.microsoft.com/office/powerpoint/2010/main" val="141761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8B079C6-C7A6-42E9-8200-CC47C1DBA96B}" type="datetime1">
              <a:rPr lang="en-US" smtClean="0"/>
              <a:t>7/10/2017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60663A-D731-422C-B01D-A30E991BA9F9}" type="slidenum">
              <a:rPr lang="en-US" smtClean="0"/>
              <a:t>‹#›</a:t>
            </a:fld>
            <a:endParaRPr lang="en-US"/>
          </a:p>
        </p:txBody>
      </p:sp>
    </p:spTree>
    <p:extLst>
      <p:ext uri="{BB962C8B-B14F-4D97-AF65-F5344CB8AC3E}">
        <p14:creationId xmlns:p14="http://schemas.microsoft.com/office/powerpoint/2010/main" val="72796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40275C7-DD94-4B26-AED6-8C1F0ACF0FB1}" type="datetime1">
              <a:rPr lang="en-US" smtClean="0"/>
              <a:t>7/10/2017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B60663A-D731-422C-B01D-A30E991BA9F9}" type="slidenum">
              <a:rPr lang="en-US" smtClean="0"/>
              <a:t>‹#›</a:t>
            </a:fld>
            <a:endParaRPr lang="en-US"/>
          </a:p>
        </p:txBody>
      </p:sp>
    </p:spTree>
    <p:extLst>
      <p:ext uri="{BB962C8B-B14F-4D97-AF65-F5344CB8AC3E}">
        <p14:creationId xmlns:p14="http://schemas.microsoft.com/office/powerpoint/2010/main" val="35288868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99856" y="274638"/>
            <a:ext cx="5410944" cy="2218258"/>
          </a:xfrm>
        </p:spPr>
        <p:txBody>
          <a:bodyPr>
            <a:normAutofit/>
          </a:bodyPr>
          <a:lstStyle/>
          <a:p>
            <a:r>
              <a:rPr lang="en-US" dirty="0" smtClean="0"/>
              <a:t>Chapter 9</a:t>
            </a:r>
            <a:br>
              <a:rPr lang="en-US" dirty="0" smtClean="0"/>
            </a:br>
            <a:r>
              <a:rPr lang="en-US" dirty="0" smtClean="0"/>
              <a:t>Forecasting Techniques</a:t>
            </a:r>
            <a:endParaRPr lang="en-US" dirty="0"/>
          </a:p>
        </p:txBody>
      </p:sp>
      <p:pic>
        <p:nvPicPr>
          <p:cNvPr id="5" name="Picture 4" descr="Cover Graphi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512" y="116632"/>
            <a:ext cx="2316480" cy="2237232"/>
          </a:xfrm>
          <a:prstGeom prst="rect">
            <a:avLst/>
          </a:prstGeom>
        </p:spPr>
      </p:pic>
      <p:pic>
        <p:nvPicPr>
          <p:cNvPr id="3" name="Picture 2"/>
          <p:cNvPicPr>
            <a:picLocks noChangeAspect="1"/>
          </p:cNvPicPr>
          <p:nvPr/>
        </p:nvPicPr>
        <p:blipFill>
          <a:blip r:embed="rId3"/>
          <a:stretch>
            <a:fillRect/>
          </a:stretch>
        </p:blipFill>
        <p:spPr>
          <a:xfrm>
            <a:off x="4079776" y="2636912"/>
            <a:ext cx="5439628" cy="3456384"/>
          </a:xfrm>
          <a:prstGeom prst="rect">
            <a:avLst/>
          </a:prstGeom>
        </p:spPr>
      </p:pic>
      <p:sp>
        <p:nvSpPr>
          <p:cNvPr id="2" name="Slide Number Placeholder 1"/>
          <p:cNvSpPr>
            <a:spLocks noGrp="1"/>
          </p:cNvSpPr>
          <p:nvPr>
            <p:ph type="sldNum" sz="quarter" idx="12"/>
          </p:nvPr>
        </p:nvSpPr>
        <p:spPr/>
        <p:txBody>
          <a:bodyPr/>
          <a:lstStyle/>
          <a:p>
            <a:fld id="{3B60663A-D731-422C-B01D-A30E991BA9F9}" type="slidenum">
              <a:rPr lang="en-US" smtClean="0"/>
              <a:t>1</a:t>
            </a:fld>
            <a:endParaRPr lang="en-US"/>
          </a:p>
        </p:txBody>
      </p:sp>
    </p:spTree>
    <p:extLst>
      <p:ext uri="{BB962C8B-B14F-4D97-AF65-F5344CB8AC3E}">
        <p14:creationId xmlns:p14="http://schemas.microsoft.com/office/powerpoint/2010/main" val="2510474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Content Placeholder 1"/>
          <p:cNvSpPr>
            <a:spLocks noGrp="1"/>
          </p:cNvSpPr>
          <p:nvPr>
            <p:ph idx="1"/>
          </p:nvPr>
        </p:nvSpPr>
        <p:spPr>
          <a:xfrm>
            <a:off x="2057400" y="1189038"/>
            <a:ext cx="8229600" cy="4525962"/>
          </a:xfrm>
        </p:spPr>
        <p:txBody>
          <a:bodyPr/>
          <a:lstStyle/>
          <a:p>
            <a:pPr algn="just"/>
            <a:r>
              <a:rPr lang="en-US" dirty="0" smtClean="0"/>
              <a:t>A </a:t>
            </a:r>
            <a:r>
              <a:rPr lang="en-US" b="1" dirty="0" smtClean="0"/>
              <a:t>seasonal effect </a:t>
            </a:r>
            <a:r>
              <a:rPr lang="en-US" dirty="0"/>
              <a:t>is one that repeats at fixed intervals of time, typically a year, month, week, or day</a:t>
            </a:r>
            <a:r>
              <a:rPr lang="en-US" dirty="0" smtClean="0"/>
              <a:t>.</a:t>
            </a:r>
          </a:p>
        </p:txBody>
      </p:sp>
      <p:sp>
        <p:nvSpPr>
          <p:cNvPr id="5" name="Title 4"/>
          <p:cNvSpPr>
            <a:spLocks noGrp="1"/>
          </p:cNvSpPr>
          <p:nvPr>
            <p:ph type="title"/>
          </p:nvPr>
        </p:nvSpPr>
        <p:spPr>
          <a:xfrm>
            <a:off x="1991544" y="260648"/>
            <a:ext cx="8229600" cy="1143000"/>
          </a:xfrm>
        </p:spPr>
        <p:txBody>
          <a:bodyPr/>
          <a:lstStyle/>
          <a:p>
            <a:pPr>
              <a:defRPr/>
            </a:pPr>
            <a:r>
              <a:rPr lang="en-US" sz="3200" dirty="0"/>
              <a:t>Seasonal Effects</a:t>
            </a:r>
          </a:p>
        </p:txBody>
      </p:sp>
      <p:pic>
        <p:nvPicPr>
          <p:cNvPr id="2" name="Picture 1" descr="BA2-Figure-9.2-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656" y="2708920"/>
            <a:ext cx="6380106" cy="3024336"/>
          </a:xfrm>
          <a:prstGeom prst="rect">
            <a:avLst/>
          </a:prstGeom>
        </p:spPr>
      </p:pic>
      <p:sp>
        <p:nvSpPr>
          <p:cNvPr id="3" name="Slide Number Placeholder 2"/>
          <p:cNvSpPr>
            <a:spLocks noGrp="1"/>
          </p:cNvSpPr>
          <p:nvPr>
            <p:ph type="sldNum" sz="quarter" idx="12"/>
          </p:nvPr>
        </p:nvSpPr>
        <p:spPr/>
        <p:txBody>
          <a:bodyPr/>
          <a:lstStyle/>
          <a:p>
            <a:fld id="{3B60663A-D731-422C-B01D-A30E991BA9F9}" type="slidenum">
              <a:rPr lang="en-US" smtClean="0"/>
              <a:t>10</a:t>
            </a:fld>
            <a:endParaRPr lang="en-US"/>
          </a:p>
        </p:txBody>
      </p:sp>
    </p:spTree>
    <p:extLst>
      <p:ext uri="{BB962C8B-B14F-4D97-AF65-F5344CB8AC3E}">
        <p14:creationId xmlns:p14="http://schemas.microsoft.com/office/powerpoint/2010/main" val="2174519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ontent Placeholder 1"/>
          <p:cNvSpPr>
            <a:spLocks noGrp="1"/>
          </p:cNvSpPr>
          <p:nvPr>
            <p:ph idx="1"/>
          </p:nvPr>
        </p:nvSpPr>
        <p:spPr>
          <a:xfrm>
            <a:off x="1905000" y="1066801"/>
            <a:ext cx="8229600" cy="4525963"/>
          </a:xfrm>
        </p:spPr>
        <p:txBody>
          <a:bodyPr/>
          <a:lstStyle/>
          <a:p>
            <a:pPr algn="just"/>
            <a:r>
              <a:rPr lang="en-US" b="1" dirty="0" smtClean="0"/>
              <a:t>Cyclical </a:t>
            </a:r>
            <a:r>
              <a:rPr lang="en-US" b="1" dirty="0"/>
              <a:t>effects </a:t>
            </a:r>
            <a:r>
              <a:rPr lang="en-US" dirty="0"/>
              <a:t>describe ups and </a:t>
            </a:r>
            <a:r>
              <a:rPr lang="en-US" dirty="0" smtClean="0"/>
              <a:t>downs over </a:t>
            </a:r>
            <a:r>
              <a:rPr lang="en-US" dirty="0"/>
              <a:t>a much longer time frame, such as several years.</a:t>
            </a:r>
            <a:endParaRPr lang="en-US" u="sng" dirty="0" smtClean="0"/>
          </a:p>
          <a:p>
            <a:endParaRPr lang="en-US" dirty="0" smtClean="0"/>
          </a:p>
        </p:txBody>
      </p:sp>
      <p:sp>
        <p:nvSpPr>
          <p:cNvPr id="5" name="Title 4"/>
          <p:cNvSpPr>
            <a:spLocks noGrp="1"/>
          </p:cNvSpPr>
          <p:nvPr>
            <p:ph type="title"/>
          </p:nvPr>
        </p:nvSpPr>
        <p:spPr>
          <a:xfrm>
            <a:off x="1981200" y="274638"/>
            <a:ext cx="8229600" cy="868362"/>
          </a:xfrm>
        </p:spPr>
        <p:txBody>
          <a:bodyPr/>
          <a:lstStyle/>
          <a:p>
            <a:pPr>
              <a:defRPr/>
            </a:pPr>
            <a:r>
              <a:rPr lang="en-US" sz="3200" dirty="0"/>
              <a:t>Cyclical Effects</a:t>
            </a:r>
          </a:p>
        </p:txBody>
      </p:sp>
      <p:pic>
        <p:nvPicPr>
          <p:cNvPr id="2" name="Picture 1" descr="BA2-Figure-9.3-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600" y="2132856"/>
            <a:ext cx="6984776" cy="3816878"/>
          </a:xfrm>
          <a:prstGeom prst="rect">
            <a:avLst/>
          </a:prstGeom>
        </p:spPr>
      </p:pic>
      <p:sp>
        <p:nvSpPr>
          <p:cNvPr id="3" name="Slide Number Placeholder 2"/>
          <p:cNvSpPr>
            <a:spLocks noGrp="1"/>
          </p:cNvSpPr>
          <p:nvPr>
            <p:ph type="sldNum" sz="quarter" idx="12"/>
          </p:nvPr>
        </p:nvSpPr>
        <p:spPr/>
        <p:txBody>
          <a:bodyPr/>
          <a:lstStyle/>
          <a:p>
            <a:fld id="{3B60663A-D731-422C-B01D-A30E991BA9F9}" type="slidenum">
              <a:rPr lang="en-US" smtClean="0"/>
              <a:t>11</a:t>
            </a:fld>
            <a:endParaRPr lang="en-US"/>
          </a:p>
        </p:txBody>
      </p:sp>
    </p:spTree>
    <p:extLst>
      <p:ext uri="{BB962C8B-B14F-4D97-AF65-F5344CB8AC3E}">
        <p14:creationId xmlns:p14="http://schemas.microsoft.com/office/powerpoint/2010/main" val="16535680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56262" y="2324262"/>
            <a:ext cx="8229600" cy="4306292"/>
          </a:xfrm>
        </p:spPr>
        <p:txBody>
          <a:bodyPr/>
          <a:lstStyle/>
          <a:p>
            <a:r>
              <a:rPr lang="en-US" dirty="0" smtClean="0"/>
              <a:t>Moving average model</a:t>
            </a:r>
          </a:p>
          <a:p>
            <a:r>
              <a:rPr lang="en-US" dirty="0" smtClean="0"/>
              <a:t>Exponential smoothing model</a:t>
            </a:r>
          </a:p>
          <a:p>
            <a:pPr lvl="1" algn="just"/>
            <a:r>
              <a:rPr lang="en-US" dirty="0" smtClean="0"/>
              <a:t>These are </a:t>
            </a:r>
            <a:r>
              <a:rPr lang="en-US" dirty="0"/>
              <a:t>useful over short time periods when trend, seasonal, </a:t>
            </a:r>
            <a:r>
              <a:rPr lang="en-US" dirty="0" smtClean="0"/>
              <a:t>or cyclical </a:t>
            </a:r>
            <a:r>
              <a:rPr lang="en-US" dirty="0"/>
              <a:t>effects are not significant</a:t>
            </a:r>
          </a:p>
        </p:txBody>
      </p:sp>
      <p:sp>
        <p:nvSpPr>
          <p:cNvPr id="3" name="Title 2"/>
          <p:cNvSpPr>
            <a:spLocks noGrp="1"/>
          </p:cNvSpPr>
          <p:nvPr>
            <p:ph type="title"/>
          </p:nvPr>
        </p:nvSpPr>
        <p:spPr/>
        <p:txBody>
          <a:bodyPr>
            <a:normAutofit/>
          </a:bodyPr>
          <a:lstStyle/>
          <a:p>
            <a:r>
              <a:rPr lang="en-US" dirty="0" smtClean="0"/>
              <a:t>Forecasting Models for Stationary Time Series</a:t>
            </a:r>
            <a:endParaRPr lang="en-US" dirty="0"/>
          </a:p>
        </p:txBody>
      </p:sp>
      <p:sp>
        <p:nvSpPr>
          <p:cNvPr id="4" name="Slide Number Placeholder 3"/>
          <p:cNvSpPr>
            <a:spLocks noGrp="1"/>
          </p:cNvSpPr>
          <p:nvPr>
            <p:ph type="sldNum" sz="quarter" idx="12"/>
          </p:nvPr>
        </p:nvSpPr>
        <p:spPr/>
        <p:txBody>
          <a:bodyPr/>
          <a:lstStyle/>
          <a:p>
            <a:fld id="{3B60663A-D731-422C-B01D-A30E991BA9F9}" type="slidenum">
              <a:rPr lang="en-US" smtClean="0"/>
              <a:t>12</a:t>
            </a:fld>
            <a:endParaRPr lang="en-US"/>
          </a:p>
        </p:txBody>
      </p:sp>
    </p:spTree>
    <p:extLst>
      <p:ext uri="{BB962C8B-B14F-4D97-AF65-F5344CB8AC3E}">
        <p14:creationId xmlns:p14="http://schemas.microsoft.com/office/powerpoint/2010/main" val="2190519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Content Placeholder 1"/>
          <p:cNvSpPr>
            <a:spLocks noGrp="1"/>
          </p:cNvSpPr>
          <p:nvPr>
            <p:ph idx="1"/>
          </p:nvPr>
        </p:nvSpPr>
        <p:spPr>
          <a:xfrm>
            <a:off x="2007321" y="2067098"/>
            <a:ext cx="8915400" cy="3777622"/>
          </a:xfrm>
        </p:spPr>
        <p:txBody>
          <a:bodyPr/>
          <a:lstStyle/>
          <a:p>
            <a:pPr algn="just"/>
            <a:r>
              <a:rPr lang="en-US" dirty="0" smtClean="0"/>
              <a:t>The </a:t>
            </a:r>
            <a:r>
              <a:rPr lang="en-US" b="1" dirty="0"/>
              <a:t>simple moving </a:t>
            </a:r>
            <a:r>
              <a:rPr lang="en-US" b="1" dirty="0" smtClean="0"/>
              <a:t>average </a:t>
            </a:r>
            <a:r>
              <a:rPr lang="en-US" dirty="0"/>
              <a:t>method is a smoothing method based on the idea of </a:t>
            </a:r>
            <a:r>
              <a:rPr lang="en-US" dirty="0" smtClean="0"/>
              <a:t>averaging random </a:t>
            </a:r>
            <a:r>
              <a:rPr lang="en-US" dirty="0"/>
              <a:t>fluctuations in the time series to identify the underlying direction in </a:t>
            </a:r>
            <a:r>
              <a:rPr lang="en-US" dirty="0" smtClean="0"/>
              <a:t>which the </a:t>
            </a:r>
            <a:r>
              <a:rPr lang="en-US" dirty="0"/>
              <a:t>time series is changing</a:t>
            </a:r>
            <a:r>
              <a:rPr lang="en-US" dirty="0" smtClean="0"/>
              <a:t>.</a:t>
            </a:r>
          </a:p>
          <a:p>
            <a:pPr algn="just"/>
            <a:r>
              <a:rPr lang="en-US" dirty="0" smtClean="0"/>
              <a:t>The </a:t>
            </a:r>
            <a:r>
              <a:rPr lang="en-US" dirty="0"/>
              <a:t>simple moving average forecast for the next period is </a:t>
            </a:r>
            <a:r>
              <a:rPr lang="en-US" dirty="0" smtClean="0"/>
              <a:t>computed as </a:t>
            </a:r>
            <a:r>
              <a:rPr lang="en-US" dirty="0"/>
              <a:t>the average of the most recent </a:t>
            </a:r>
            <a:r>
              <a:rPr lang="en-US" i="1" dirty="0"/>
              <a:t>k</a:t>
            </a:r>
            <a:r>
              <a:rPr lang="en-US" dirty="0"/>
              <a:t> </a:t>
            </a:r>
            <a:r>
              <a:rPr lang="en-US" dirty="0" smtClean="0"/>
              <a:t>observations.</a:t>
            </a:r>
          </a:p>
          <a:p>
            <a:pPr lvl="1" algn="just"/>
            <a:r>
              <a:rPr lang="en-US" dirty="0" smtClean="0"/>
              <a:t>Larger values of </a:t>
            </a:r>
            <a:r>
              <a:rPr lang="en-US" i="1" dirty="0" smtClean="0"/>
              <a:t>k</a:t>
            </a:r>
            <a:r>
              <a:rPr lang="en-US" dirty="0" smtClean="0"/>
              <a:t> result in smoother forecast models since extreme values have less impact.</a:t>
            </a:r>
          </a:p>
          <a:p>
            <a:pPr algn="just"/>
            <a:endParaRPr lang="en-US" dirty="0" smtClean="0"/>
          </a:p>
        </p:txBody>
      </p:sp>
      <p:sp>
        <p:nvSpPr>
          <p:cNvPr id="5" name="Title 4"/>
          <p:cNvSpPr>
            <a:spLocks noGrp="1"/>
          </p:cNvSpPr>
          <p:nvPr>
            <p:ph type="title"/>
          </p:nvPr>
        </p:nvSpPr>
        <p:spPr/>
        <p:txBody>
          <a:bodyPr/>
          <a:lstStyle/>
          <a:p>
            <a:pPr>
              <a:defRPr/>
            </a:pPr>
            <a:r>
              <a:rPr lang="en-US" sz="3200" dirty="0"/>
              <a:t>Moving Average Models</a:t>
            </a:r>
          </a:p>
        </p:txBody>
      </p:sp>
      <p:sp>
        <p:nvSpPr>
          <p:cNvPr id="2" name="Slide Number Placeholder 1"/>
          <p:cNvSpPr>
            <a:spLocks noGrp="1"/>
          </p:cNvSpPr>
          <p:nvPr>
            <p:ph type="sldNum" sz="quarter" idx="12"/>
          </p:nvPr>
        </p:nvSpPr>
        <p:spPr/>
        <p:txBody>
          <a:bodyPr/>
          <a:lstStyle/>
          <a:p>
            <a:fld id="{3B60663A-D731-422C-B01D-A30E991BA9F9}" type="slidenum">
              <a:rPr lang="en-US" smtClean="0"/>
              <a:t>13</a:t>
            </a:fld>
            <a:endParaRPr lang="en-US"/>
          </a:p>
        </p:txBody>
      </p:sp>
    </p:spTree>
    <p:extLst>
      <p:ext uri="{BB962C8B-B14F-4D97-AF65-F5344CB8AC3E}">
        <p14:creationId xmlns:p14="http://schemas.microsoft.com/office/powerpoint/2010/main" val="1870771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Content Placeholder 1"/>
          <p:cNvSpPr>
            <a:spLocks noGrp="1"/>
          </p:cNvSpPr>
          <p:nvPr>
            <p:ph idx="1"/>
          </p:nvPr>
        </p:nvSpPr>
        <p:spPr>
          <a:xfrm>
            <a:off x="1981200" y="1484784"/>
            <a:ext cx="8229600" cy="4306416"/>
          </a:xfrm>
        </p:spPr>
        <p:txBody>
          <a:bodyPr/>
          <a:lstStyle/>
          <a:p>
            <a:pPr algn="just"/>
            <a:r>
              <a:rPr lang="en-US" sz="2400" dirty="0"/>
              <a:t>The </a:t>
            </a:r>
            <a:r>
              <a:rPr lang="en-US" sz="2400" i="1" dirty="0"/>
              <a:t>Tablet Computer Sales</a:t>
            </a:r>
            <a:r>
              <a:rPr lang="en-US" sz="2400" dirty="0"/>
              <a:t> data contains the number of units sold over the past 17 weeks.</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Three-period moving average forecast for week 18:</a:t>
            </a:r>
          </a:p>
        </p:txBody>
      </p:sp>
      <p:sp>
        <p:nvSpPr>
          <p:cNvPr id="5" name="Title 4"/>
          <p:cNvSpPr>
            <a:spLocks noGrp="1"/>
          </p:cNvSpPr>
          <p:nvPr>
            <p:ph type="title"/>
          </p:nvPr>
        </p:nvSpPr>
        <p:spPr/>
        <p:txBody>
          <a:bodyPr/>
          <a:lstStyle/>
          <a:p>
            <a:pPr>
              <a:defRPr/>
            </a:pPr>
            <a:r>
              <a:rPr lang="en-US" sz="3200" dirty="0"/>
              <a:t>Example 9.5: Moving Average Forecasting</a:t>
            </a:r>
          </a:p>
        </p:txBody>
      </p:sp>
      <p:pic>
        <p:nvPicPr>
          <p:cNvPr id="2" name="Picture 1" descr="BA2-Figure-9.4-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3752" y="2348881"/>
            <a:ext cx="3816424" cy="2322125"/>
          </a:xfrm>
          <a:prstGeom prst="rect">
            <a:avLst/>
          </a:prstGeom>
        </p:spPr>
      </p:pic>
      <p:pic>
        <p:nvPicPr>
          <p:cNvPr id="3" name="Picture 2"/>
          <p:cNvPicPr>
            <a:picLocks noChangeAspect="1"/>
          </p:cNvPicPr>
          <p:nvPr/>
        </p:nvPicPr>
        <p:blipFill>
          <a:blip r:embed="rId3"/>
          <a:stretch>
            <a:fillRect/>
          </a:stretch>
        </p:blipFill>
        <p:spPr>
          <a:xfrm>
            <a:off x="3678173" y="5791200"/>
            <a:ext cx="4356100" cy="647700"/>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14</a:t>
            </a:fld>
            <a:endParaRPr lang="en-US"/>
          </a:p>
        </p:txBody>
      </p:sp>
    </p:spTree>
    <p:extLst>
      <p:ext uri="{BB962C8B-B14F-4D97-AF65-F5344CB8AC3E}">
        <p14:creationId xmlns:p14="http://schemas.microsoft.com/office/powerpoint/2010/main" val="103675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Spreadsheet Implementation of Moving Average Forecasting </a:t>
            </a:r>
            <a:endParaRPr lang="en-US" dirty="0"/>
          </a:p>
        </p:txBody>
      </p:sp>
      <p:pic>
        <p:nvPicPr>
          <p:cNvPr id="6" name="Picture 5" descr="BA2-Figure-9.5-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574" y="2160814"/>
            <a:ext cx="4343100" cy="3456384"/>
          </a:xfrm>
          <a:prstGeom prst="rect">
            <a:avLst/>
          </a:prstGeom>
        </p:spPr>
      </p:pic>
      <p:pic>
        <p:nvPicPr>
          <p:cNvPr id="7" name="Picture 6" descr="BA2-Figure-9.6-cop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7760" y="2556858"/>
            <a:ext cx="4378782" cy="2664296"/>
          </a:xfrm>
          <a:prstGeom prst="rect">
            <a:avLst/>
          </a:prstGeom>
        </p:spPr>
      </p:pic>
      <p:sp>
        <p:nvSpPr>
          <p:cNvPr id="2" name="Slide Number Placeholder 1"/>
          <p:cNvSpPr>
            <a:spLocks noGrp="1"/>
          </p:cNvSpPr>
          <p:nvPr>
            <p:ph type="sldNum" sz="quarter" idx="12"/>
          </p:nvPr>
        </p:nvSpPr>
        <p:spPr/>
        <p:txBody>
          <a:bodyPr/>
          <a:lstStyle/>
          <a:p>
            <a:fld id="{3B60663A-D731-422C-B01D-A30E991BA9F9}" type="slidenum">
              <a:rPr lang="en-US" smtClean="0"/>
              <a:t>15</a:t>
            </a:fld>
            <a:endParaRPr lang="en-US"/>
          </a:p>
        </p:txBody>
      </p:sp>
    </p:spTree>
    <p:extLst>
      <p:ext uri="{BB962C8B-B14F-4D97-AF65-F5344CB8AC3E}">
        <p14:creationId xmlns:p14="http://schemas.microsoft.com/office/powerpoint/2010/main" val="324231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052736"/>
            <a:ext cx="8229600" cy="4954364"/>
          </a:xfrm>
        </p:spPr>
        <p:txBody>
          <a:bodyPr/>
          <a:lstStyle/>
          <a:p>
            <a:r>
              <a:rPr lang="en-US" i="1" dirty="0" smtClean="0"/>
              <a:t>Data Analysis </a:t>
            </a:r>
            <a:r>
              <a:rPr lang="en-US" dirty="0" smtClean="0"/>
              <a:t>options</a:t>
            </a:r>
            <a:endParaRPr lang="en-US" dirty="0"/>
          </a:p>
        </p:txBody>
      </p:sp>
      <p:sp>
        <p:nvSpPr>
          <p:cNvPr id="3" name="Title 2"/>
          <p:cNvSpPr>
            <a:spLocks noGrp="1"/>
          </p:cNvSpPr>
          <p:nvPr>
            <p:ph type="title"/>
          </p:nvPr>
        </p:nvSpPr>
        <p:spPr>
          <a:xfrm>
            <a:off x="1981200" y="274638"/>
            <a:ext cx="8229600" cy="634082"/>
          </a:xfrm>
        </p:spPr>
        <p:txBody>
          <a:bodyPr>
            <a:normAutofit fontScale="90000"/>
          </a:bodyPr>
          <a:lstStyle/>
          <a:p>
            <a:r>
              <a:rPr lang="en-US" dirty="0" smtClean="0"/>
              <a:t>Excel </a:t>
            </a:r>
            <a:r>
              <a:rPr lang="en-US" i="1" dirty="0" smtClean="0"/>
              <a:t>Moving Average </a:t>
            </a:r>
            <a:r>
              <a:rPr lang="en-US" dirty="0" smtClean="0"/>
              <a:t>Tool</a:t>
            </a:r>
            <a:endParaRPr lang="en-US" dirty="0"/>
          </a:p>
        </p:txBody>
      </p:sp>
      <p:pic>
        <p:nvPicPr>
          <p:cNvPr id="6" name="Picture 5" descr="BA2-Figure-9.7-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7969" y="908720"/>
            <a:ext cx="3037429" cy="2088232"/>
          </a:xfrm>
          <a:prstGeom prst="rect">
            <a:avLst/>
          </a:prstGeom>
        </p:spPr>
      </p:pic>
      <p:pic>
        <p:nvPicPr>
          <p:cNvPr id="7" name="Picture 6" descr="BA2-Figure-9.8-cop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512" y="3068960"/>
            <a:ext cx="6516216" cy="3349628"/>
          </a:xfrm>
          <a:prstGeom prst="rect">
            <a:avLst/>
          </a:prstGeom>
        </p:spPr>
      </p:pic>
      <p:sp>
        <p:nvSpPr>
          <p:cNvPr id="8" name="TextBox 7"/>
          <p:cNvSpPr txBox="1"/>
          <p:nvPr/>
        </p:nvSpPr>
        <p:spPr>
          <a:xfrm>
            <a:off x="8328248" y="3501009"/>
            <a:ext cx="2232248" cy="2062103"/>
          </a:xfrm>
          <a:prstGeom prst="rect">
            <a:avLst/>
          </a:prstGeom>
          <a:noFill/>
        </p:spPr>
        <p:txBody>
          <a:bodyPr wrap="square" rtlCol="0">
            <a:spAutoFit/>
          </a:bodyPr>
          <a:lstStyle/>
          <a:p>
            <a:pPr algn="just"/>
            <a:r>
              <a:rPr lang="en-US" sz="1600" dirty="0"/>
              <a:t>We do not recommend using the chart or error options because the forecasts generated by this tool are not properly aligned with the data</a:t>
            </a:r>
          </a:p>
        </p:txBody>
      </p:sp>
      <p:sp>
        <p:nvSpPr>
          <p:cNvPr id="4" name="Slide Number Placeholder 3"/>
          <p:cNvSpPr>
            <a:spLocks noGrp="1"/>
          </p:cNvSpPr>
          <p:nvPr>
            <p:ph type="sldNum" sz="quarter" idx="12"/>
          </p:nvPr>
        </p:nvSpPr>
        <p:spPr/>
        <p:txBody>
          <a:bodyPr/>
          <a:lstStyle/>
          <a:p>
            <a:fld id="{3B60663A-D731-422C-B01D-A30E991BA9F9}" type="slidenum">
              <a:rPr lang="en-US" smtClean="0"/>
              <a:t>16</a:t>
            </a:fld>
            <a:endParaRPr lang="en-US"/>
          </a:p>
        </p:txBody>
      </p:sp>
    </p:spTree>
    <p:extLst>
      <p:ext uri="{BB962C8B-B14F-4D97-AF65-F5344CB8AC3E}">
        <p14:creationId xmlns:p14="http://schemas.microsoft.com/office/powerpoint/2010/main" val="33582855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73189" y="1843082"/>
            <a:ext cx="4330824" cy="3900339"/>
          </a:xfrm>
        </p:spPr>
        <p:txBody>
          <a:bodyPr>
            <a:normAutofit lnSpcReduction="10000"/>
          </a:bodyPr>
          <a:lstStyle/>
          <a:p>
            <a:pPr marL="365760" indent="-256032" algn="just">
              <a:buFont typeface="Wingdings 3"/>
              <a:buChar char=""/>
              <a:defRPr/>
            </a:pPr>
            <a:r>
              <a:rPr lang="en-US" sz="2400" dirty="0"/>
              <a:t>Select </a:t>
            </a:r>
            <a:r>
              <a:rPr lang="en-US" sz="2400" i="1" dirty="0"/>
              <a:t>Smoothing</a:t>
            </a:r>
            <a:r>
              <a:rPr lang="en-US" sz="2400" dirty="0"/>
              <a:t> from the </a:t>
            </a:r>
            <a:r>
              <a:rPr lang="en-US" sz="2400" i="1" dirty="0"/>
              <a:t>Time Series </a:t>
            </a:r>
            <a:r>
              <a:rPr lang="en-US" sz="2400" dirty="0"/>
              <a:t>group and select </a:t>
            </a:r>
            <a:r>
              <a:rPr lang="en-US" sz="2400" i="1" dirty="0"/>
              <a:t>Moving Average</a:t>
            </a:r>
          </a:p>
          <a:p>
            <a:pPr marL="365760" indent="-256032" algn="just">
              <a:spcBef>
                <a:spcPts val="1200"/>
              </a:spcBef>
              <a:buFont typeface="Wingdings 3"/>
              <a:buChar char=""/>
              <a:defRPr/>
            </a:pPr>
            <a:r>
              <a:rPr lang="en-US" sz="2400" dirty="0"/>
              <a:t>Enter the data range and move the time variable and dependent variable to the boxes on the right.  Enter the interval (</a:t>
            </a:r>
            <a:r>
              <a:rPr lang="en-US" sz="2400" i="1" dirty="0"/>
              <a:t>k</a:t>
            </a:r>
            <a:r>
              <a:rPr lang="en-US" sz="2400" dirty="0"/>
              <a:t>).</a:t>
            </a:r>
          </a:p>
          <a:p>
            <a:pPr marL="365760" indent="-256032" algn="just">
              <a:spcBef>
                <a:spcPts val="0"/>
              </a:spcBef>
              <a:buFont typeface="Wingdings 3"/>
              <a:buChar char=""/>
              <a:defRPr/>
            </a:pPr>
            <a:endParaRPr lang="en-US" sz="2400" i="1" dirty="0"/>
          </a:p>
        </p:txBody>
      </p:sp>
      <p:sp>
        <p:nvSpPr>
          <p:cNvPr id="5" name="Title 4"/>
          <p:cNvSpPr>
            <a:spLocks noGrp="1"/>
          </p:cNvSpPr>
          <p:nvPr>
            <p:ph type="title"/>
          </p:nvPr>
        </p:nvSpPr>
        <p:spPr/>
        <p:txBody>
          <a:bodyPr/>
          <a:lstStyle/>
          <a:p>
            <a:pPr>
              <a:defRPr/>
            </a:pPr>
            <a:r>
              <a:rPr lang="en-US" sz="3200" dirty="0"/>
              <a:t>Example 9.7: Moving Average Forecasting with </a:t>
            </a:r>
            <a:r>
              <a:rPr lang="en-US" sz="3200" i="1" dirty="0" err="1"/>
              <a:t>XLMiner</a:t>
            </a:r>
            <a:endParaRPr lang="en-US" sz="3200" i="1" dirty="0"/>
          </a:p>
        </p:txBody>
      </p:sp>
      <p:pic>
        <p:nvPicPr>
          <p:cNvPr id="3" name="Picture 2" descr="BA2-Figure-9.9-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6148" y="1692603"/>
            <a:ext cx="3727607" cy="4616935"/>
          </a:xfrm>
          <a:prstGeom prst="rect">
            <a:avLst/>
          </a:prstGeom>
        </p:spPr>
      </p:pic>
      <p:cxnSp>
        <p:nvCxnSpPr>
          <p:cNvPr id="6" name="Straight Arrow Connector 5"/>
          <p:cNvCxnSpPr/>
          <p:nvPr/>
        </p:nvCxnSpPr>
        <p:spPr>
          <a:xfrm>
            <a:off x="6960096" y="2708920"/>
            <a:ext cx="1656184" cy="288032"/>
          </a:xfrm>
          <a:prstGeom prst="straightConnector1">
            <a:avLst/>
          </a:prstGeom>
          <a:ln w="32766">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7104112" y="2852936"/>
            <a:ext cx="1512168" cy="504056"/>
          </a:xfrm>
          <a:prstGeom prst="straightConnector1">
            <a:avLst/>
          </a:prstGeom>
          <a:ln w="32766">
            <a:tailEnd type="arrow"/>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6528048" y="4221088"/>
            <a:ext cx="1512168" cy="43204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3B60663A-D731-422C-B01D-A30E991BA9F9}" type="slidenum">
              <a:rPr lang="en-US" smtClean="0"/>
              <a:t>17</a:t>
            </a:fld>
            <a:endParaRPr lang="en-US"/>
          </a:p>
        </p:txBody>
      </p:sp>
    </p:spTree>
    <p:extLst>
      <p:ext uri="{BB962C8B-B14F-4D97-AF65-F5344CB8AC3E}">
        <p14:creationId xmlns:p14="http://schemas.microsoft.com/office/powerpoint/2010/main" val="4256344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481138"/>
            <a:ext cx="1954560" cy="4525962"/>
          </a:xfrm>
        </p:spPr>
        <p:txBody>
          <a:bodyPr/>
          <a:lstStyle/>
          <a:p>
            <a:r>
              <a:rPr lang="en-US" i="1" dirty="0" err="1" smtClean="0"/>
              <a:t>XLMiner</a:t>
            </a:r>
            <a:r>
              <a:rPr lang="en-US" dirty="0" smtClean="0"/>
              <a:t> results</a:t>
            </a:r>
            <a:endParaRPr lang="en-US" dirty="0"/>
          </a:p>
        </p:txBody>
      </p:sp>
      <p:sp>
        <p:nvSpPr>
          <p:cNvPr id="3" name="Title 2"/>
          <p:cNvSpPr>
            <a:spLocks noGrp="1"/>
          </p:cNvSpPr>
          <p:nvPr>
            <p:ph type="title"/>
          </p:nvPr>
        </p:nvSpPr>
        <p:spPr/>
        <p:txBody>
          <a:bodyPr/>
          <a:lstStyle/>
          <a:p>
            <a:r>
              <a:rPr lang="en-US" dirty="0" err="1" smtClean="0"/>
              <a:t>Examnle</a:t>
            </a:r>
            <a:r>
              <a:rPr lang="en-US" dirty="0" smtClean="0"/>
              <a:t> 9.7 Continued </a:t>
            </a:r>
            <a:endParaRPr lang="en-US" dirty="0"/>
          </a:p>
        </p:txBody>
      </p:sp>
      <p:pic>
        <p:nvPicPr>
          <p:cNvPr id="6" name="Picture 5" descr="BA2-Figure-9.10-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760" y="1412777"/>
            <a:ext cx="6264696" cy="4678287"/>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18</a:t>
            </a:fld>
            <a:endParaRPr lang="en-US"/>
          </a:p>
        </p:txBody>
      </p:sp>
    </p:spTree>
    <p:extLst>
      <p:ext uri="{BB962C8B-B14F-4D97-AF65-F5344CB8AC3E}">
        <p14:creationId xmlns:p14="http://schemas.microsoft.com/office/powerpoint/2010/main" val="6907766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219200"/>
            <a:ext cx="2962672" cy="4946104"/>
          </a:xfrm>
          <a:ln w="25400"/>
        </p:spPr>
        <p:txBody>
          <a:bodyPr>
            <a:noAutofit/>
          </a:bodyPr>
          <a:lstStyle/>
          <a:p>
            <a:pPr marL="452628">
              <a:defRPr/>
            </a:pPr>
            <a:r>
              <a:rPr lang="en-US" dirty="0"/>
              <a:t>Mean absolute deviation (MAD)</a:t>
            </a:r>
          </a:p>
          <a:p>
            <a:pPr marL="452628">
              <a:defRPr/>
            </a:pPr>
            <a:endParaRPr lang="en-US" dirty="0"/>
          </a:p>
          <a:p>
            <a:pPr marL="109728" indent="0">
              <a:buNone/>
              <a:defRPr/>
            </a:pPr>
            <a:endParaRPr lang="en-US" dirty="0"/>
          </a:p>
          <a:p>
            <a:pPr marL="452628">
              <a:defRPr/>
            </a:pPr>
            <a:r>
              <a:rPr lang="en-US" dirty="0"/>
              <a:t>Mean square error (MSE)</a:t>
            </a:r>
          </a:p>
          <a:p>
            <a:pPr marL="452628">
              <a:defRPr/>
            </a:pPr>
            <a:endParaRPr lang="en-US" dirty="0"/>
          </a:p>
          <a:p>
            <a:pPr marL="109728" indent="0">
              <a:buNone/>
              <a:defRPr/>
            </a:pPr>
            <a:endParaRPr lang="en-US" dirty="0"/>
          </a:p>
          <a:p>
            <a:pPr marL="452628">
              <a:defRPr/>
            </a:pPr>
            <a:r>
              <a:rPr lang="en-US" dirty="0"/>
              <a:t>Root mean square error (RMSE)</a:t>
            </a:r>
          </a:p>
          <a:p>
            <a:pPr marL="109728" indent="0">
              <a:buNone/>
              <a:defRPr/>
            </a:pPr>
            <a:endParaRPr lang="en-US" dirty="0"/>
          </a:p>
          <a:p>
            <a:pPr marL="452628">
              <a:defRPr/>
            </a:pPr>
            <a:endParaRPr lang="en-US" dirty="0"/>
          </a:p>
          <a:p>
            <a:pPr marL="452628">
              <a:defRPr/>
            </a:pPr>
            <a:r>
              <a:rPr lang="en-US" dirty="0"/>
              <a:t>Mean absolute percentage error (MAPE)</a:t>
            </a:r>
          </a:p>
          <a:p>
            <a:pPr marL="452628">
              <a:defRPr/>
            </a:pPr>
            <a:r>
              <a:rPr lang="en-US" dirty="0"/>
              <a:t>          </a:t>
            </a:r>
            <a:r>
              <a:rPr lang="en-US" sz="2400" dirty="0"/>
              <a:t> </a:t>
            </a:r>
          </a:p>
        </p:txBody>
      </p:sp>
      <p:sp>
        <p:nvSpPr>
          <p:cNvPr id="5" name="Title 4"/>
          <p:cNvSpPr>
            <a:spLocks noGrp="1"/>
          </p:cNvSpPr>
          <p:nvPr>
            <p:ph type="title"/>
          </p:nvPr>
        </p:nvSpPr>
        <p:spPr/>
        <p:txBody>
          <a:bodyPr/>
          <a:lstStyle/>
          <a:p>
            <a:pPr>
              <a:defRPr/>
            </a:pPr>
            <a:r>
              <a:rPr lang="en-US" sz="3200" dirty="0"/>
              <a:t>Error Metrics and Forecast </a:t>
            </a:r>
            <a:r>
              <a:rPr lang="en-US" sz="3200" dirty="0" err="1"/>
              <a:t>Accuarcy</a:t>
            </a:r>
            <a:endParaRPr lang="en-US" sz="3200" dirty="0"/>
          </a:p>
        </p:txBody>
      </p:sp>
      <p:pic>
        <p:nvPicPr>
          <p:cNvPr id="4" name="Picture 3"/>
          <p:cNvPicPr>
            <a:picLocks noChangeAspect="1"/>
          </p:cNvPicPr>
          <p:nvPr/>
        </p:nvPicPr>
        <p:blipFill>
          <a:blip r:embed="rId2"/>
          <a:stretch>
            <a:fillRect/>
          </a:stretch>
        </p:blipFill>
        <p:spPr>
          <a:xfrm>
            <a:off x="4617083" y="1359481"/>
            <a:ext cx="5025987" cy="936104"/>
          </a:xfrm>
          <a:prstGeom prst="rect">
            <a:avLst/>
          </a:prstGeom>
        </p:spPr>
      </p:pic>
      <p:pic>
        <p:nvPicPr>
          <p:cNvPr id="6" name="Picture 5"/>
          <p:cNvPicPr>
            <a:picLocks noChangeAspect="1"/>
          </p:cNvPicPr>
          <p:nvPr/>
        </p:nvPicPr>
        <p:blipFill>
          <a:blip r:embed="rId3"/>
          <a:stretch>
            <a:fillRect/>
          </a:stretch>
        </p:blipFill>
        <p:spPr>
          <a:xfrm>
            <a:off x="4684558" y="2784354"/>
            <a:ext cx="5184576" cy="907898"/>
          </a:xfrm>
          <a:prstGeom prst="rect">
            <a:avLst/>
          </a:prstGeom>
        </p:spPr>
      </p:pic>
      <p:pic>
        <p:nvPicPr>
          <p:cNvPr id="7" name="Picture 6"/>
          <p:cNvPicPr>
            <a:picLocks noChangeAspect="1"/>
          </p:cNvPicPr>
          <p:nvPr/>
        </p:nvPicPr>
        <p:blipFill>
          <a:blip r:embed="rId4"/>
          <a:stretch>
            <a:fillRect/>
          </a:stretch>
        </p:blipFill>
        <p:spPr>
          <a:xfrm>
            <a:off x="4684558" y="4276722"/>
            <a:ext cx="5184576" cy="973523"/>
          </a:xfrm>
          <a:prstGeom prst="rect">
            <a:avLst/>
          </a:prstGeom>
        </p:spPr>
      </p:pic>
      <p:pic>
        <p:nvPicPr>
          <p:cNvPr id="8" name="Picture 7"/>
          <p:cNvPicPr>
            <a:picLocks noChangeAspect="1"/>
          </p:cNvPicPr>
          <p:nvPr/>
        </p:nvPicPr>
        <p:blipFill>
          <a:blip r:embed="rId5"/>
          <a:stretch>
            <a:fillRect/>
          </a:stretch>
        </p:blipFill>
        <p:spPr>
          <a:xfrm>
            <a:off x="4763852" y="5720135"/>
            <a:ext cx="5184576" cy="877217"/>
          </a:xfrm>
          <a:prstGeom prst="rect">
            <a:avLst/>
          </a:prstGeom>
        </p:spPr>
      </p:pic>
      <p:sp>
        <p:nvSpPr>
          <p:cNvPr id="3" name="Slide Number Placeholder 2"/>
          <p:cNvSpPr>
            <a:spLocks noGrp="1"/>
          </p:cNvSpPr>
          <p:nvPr>
            <p:ph type="sldNum" sz="quarter" idx="12"/>
          </p:nvPr>
        </p:nvSpPr>
        <p:spPr/>
        <p:txBody>
          <a:bodyPr/>
          <a:lstStyle/>
          <a:p>
            <a:fld id="{3B60663A-D731-422C-B01D-A30E991BA9F9}" type="slidenum">
              <a:rPr lang="en-US" smtClean="0"/>
              <a:t>19</a:t>
            </a:fld>
            <a:endParaRPr lang="en-US"/>
          </a:p>
        </p:txBody>
      </p:sp>
    </p:spTree>
    <p:extLst>
      <p:ext uri="{BB962C8B-B14F-4D97-AF65-F5344CB8AC3E}">
        <p14:creationId xmlns:p14="http://schemas.microsoft.com/office/powerpoint/2010/main" val="2075282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64574" y="1652848"/>
            <a:ext cx="8229600" cy="4525963"/>
          </a:xfrm>
        </p:spPr>
        <p:txBody>
          <a:bodyPr>
            <a:normAutofit/>
          </a:bodyPr>
          <a:lstStyle/>
          <a:p>
            <a:pPr marL="365760" indent="-256032">
              <a:buFont typeface="Wingdings 3"/>
              <a:buChar char=""/>
              <a:defRPr/>
            </a:pPr>
            <a:r>
              <a:rPr lang="en-US" dirty="0" smtClean="0">
                <a:ea typeface="+mn-ea"/>
                <a:cs typeface="+mn-cs"/>
              </a:rPr>
              <a:t>Managers require good forecasts of future events.</a:t>
            </a:r>
          </a:p>
          <a:p>
            <a:pPr marL="365760" indent="-256032" algn="just">
              <a:buFont typeface="Wingdings 3"/>
              <a:buChar char=""/>
              <a:defRPr/>
            </a:pPr>
            <a:r>
              <a:rPr lang="en-US" dirty="0" smtClean="0">
                <a:ea typeface="+mn-ea"/>
                <a:cs typeface="+mn-cs"/>
              </a:rPr>
              <a:t>Business Analysts may choose from a wide range of forecasting techniques to support decision making.</a:t>
            </a:r>
          </a:p>
          <a:p>
            <a:pPr marL="365760" indent="-256032">
              <a:buFont typeface="Wingdings 3"/>
              <a:buChar char=""/>
              <a:defRPr/>
            </a:pPr>
            <a:r>
              <a:rPr lang="en-US" dirty="0" smtClean="0">
                <a:ea typeface="+mn-ea"/>
                <a:cs typeface="+mn-cs"/>
              </a:rPr>
              <a:t>Three major categories of forecasting approaches:</a:t>
            </a:r>
          </a:p>
          <a:p>
            <a:pPr marL="109728" indent="0">
              <a:buNone/>
              <a:defRPr/>
            </a:pPr>
            <a:r>
              <a:rPr lang="en-US" dirty="0">
                <a:ea typeface="+mn-ea"/>
                <a:cs typeface="+mn-cs"/>
              </a:rPr>
              <a:t> </a:t>
            </a:r>
            <a:r>
              <a:rPr lang="en-US" dirty="0" smtClean="0">
                <a:ea typeface="+mn-ea"/>
                <a:cs typeface="+mn-cs"/>
              </a:rPr>
              <a:t>  1. Qualitative and judgmental techniques</a:t>
            </a:r>
          </a:p>
          <a:p>
            <a:pPr marL="109728" indent="0">
              <a:buNone/>
              <a:defRPr/>
            </a:pPr>
            <a:r>
              <a:rPr lang="en-US" dirty="0">
                <a:ea typeface="+mn-ea"/>
                <a:cs typeface="+mn-cs"/>
              </a:rPr>
              <a:t> </a:t>
            </a:r>
            <a:r>
              <a:rPr lang="en-US" dirty="0" smtClean="0">
                <a:ea typeface="+mn-ea"/>
                <a:cs typeface="+mn-cs"/>
              </a:rPr>
              <a:t>  2. Statistical time-series models</a:t>
            </a:r>
          </a:p>
          <a:p>
            <a:pPr marL="109728" indent="0">
              <a:buNone/>
              <a:defRPr/>
            </a:pPr>
            <a:r>
              <a:rPr lang="en-US" dirty="0">
                <a:ea typeface="+mn-ea"/>
                <a:cs typeface="+mn-cs"/>
              </a:rPr>
              <a:t> </a:t>
            </a:r>
            <a:r>
              <a:rPr lang="en-US" dirty="0" smtClean="0">
                <a:ea typeface="+mn-ea"/>
                <a:cs typeface="+mn-cs"/>
              </a:rPr>
              <a:t>  3. Explanatory/causal models</a:t>
            </a:r>
            <a:endParaRPr lang="en-US" dirty="0">
              <a:ea typeface="+mn-ea"/>
              <a:cs typeface="+mn-cs"/>
            </a:endParaRPr>
          </a:p>
        </p:txBody>
      </p:sp>
      <p:sp>
        <p:nvSpPr>
          <p:cNvPr id="5" name="Title 4"/>
          <p:cNvSpPr>
            <a:spLocks noGrp="1"/>
          </p:cNvSpPr>
          <p:nvPr>
            <p:ph type="title"/>
          </p:nvPr>
        </p:nvSpPr>
        <p:spPr/>
        <p:txBody>
          <a:bodyPr/>
          <a:lstStyle/>
          <a:p>
            <a:pPr>
              <a:defRPr/>
            </a:pPr>
            <a:r>
              <a:rPr lang="en-US" sz="3200" dirty="0"/>
              <a:t>Forecasting Techniques</a:t>
            </a:r>
          </a:p>
        </p:txBody>
      </p:sp>
      <p:sp>
        <p:nvSpPr>
          <p:cNvPr id="3" name="Slide Number Placeholder 2"/>
          <p:cNvSpPr>
            <a:spLocks noGrp="1"/>
          </p:cNvSpPr>
          <p:nvPr>
            <p:ph type="sldNum" sz="quarter" idx="12"/>
          </p:nvPr>
        </p:nvSpPr>
        <p:spPr/>
        <p:txBody>
          <a:bodyPr/>
          <a:lstStyle/>
          <a:p>
            <a:fld id="{3B60663A-D731-422C-B01D-A30E991BA9F9}" type="slidenum">
              <a:rPr lang="en-US" smtClean="0"/>
              <a:t>2</a:t>
            </a:fld>
            <a:endParaRPr lang="en-US"/>
          </a:p>
        </p:txBody>
      </p:sp>
    </p:spTree>
    <p:extLst>
      <p:ext uri="{BB962C8B-B14F-4D97-AF65-F5344CB8AC3E}">
        <p14:creationId xmlns:p14="http://schemas.microsoft.com/office/powerpoint/2010/main" val="12029016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Content Placeholder 1"/>
          <p:cNvSpPr>
            <a:spLocks noGrp="1"/>
          </p:cNvSpPr>
          <p:nvPr>
            <p:ph idx="1"/>
          </p:nvPr>
        </p:nvSpPr>
        <p:spPr>
          <a:xfrm>
            <a:off x="1973808" y="1723048"/>
            <a:ext cx="8229600" cy="4264571"/>
          </a:xfrm>
        </p:spPr>
        <p:txBody>
          <a:bodyPr/>
          <a:lstStyle/>
          <a:p>
            <a:r>
              <a:rPr lang="en-US" sz="2400" i="1" dirty="0"/>
              <a:t>Tablet Computer Sales </a:t>
            </a:r>
            <a:r>
              <a:rPr lang="en-US" sz="2400" dirty="0"/>
              <a:t>data</a:t>
            </a:r>
          </a:p>
          <a:p>
            <a:r>
              <a:rPr lang="en-US" sz="2400" dirty="0"/>
              <a:t>2-, 3-, and 4-period moving average models</a:t>
            </a:r>
          </a:p>
          <a:p>
            <a:r>
              <a:rPr lang="en-US" sz="2400" dirty="0"/>
              <a:t>2-period </a:t>
            </a:r>
            <a:r>
              <a:rPr lang="en-US" sz="2400"/>
              <a:t>model </a:t>
            </a:r>
            <a:r>
              <a:rPr lang="en-US" sz="2400" smtClean="0"/>
              <a:t>has </a:t>
            </a:r>
            <a:r>
              <a:rPr lang="en-US" sz="2400" dirty="0"/>
              <a:t>lowest error metric values</a:t>
            </a:r>
          </a:p>
        </p:txBody>
      </p:sp>
      <p:sp>
        <p:nvSpPr>
          <p:cNvPr id="5" name="Title 4"/>
          <p:cNvSpPr>
            <a:spLocks noGrp="1"/>
          </p:cNvSpPr>
          <p:nvPr>
            <p:ph type="title"/>
          </p:nvPr>
        </p:nvSpPr>
        <p:spPr/>
        <p:txBody>
          <a:bodyPr/>
          <a:lstStyle/>
          <a:p>
            <a:pPr>
              <a:defRPr/>
            </a:pPr>
            <a:r>
              <a:rPr lang="en-US" sz="3200" dirty="0"/>
              <a:t>Example 9.8: Using Error Metrics to Compare Moving Average Forecasts</a:t>
            </a:r>
          </a:p>
        </p:txBody>
      </p:sp>
      <p:pic>
        <p:nvPicPr>
          <p:cNvPr id="2" name="Picture 1" descr="BA2-Figure-9.11-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400" y="3373832"/>
            <a:ext cx="8316416" cy="3018551"/>
          </a:xfrm>
          <a:prstGeom prst="rect">
            <a:avLst/>
          </a:prstGeom>
        </p:spPr>
      </p:pic>
      <p:sp>
        <p:nvSpPr>
          <p:cNvPr id="3" name="Slide Number Placeholder 2"/>
          <p:cNvSpPr>
            <a:spLocks noGrp="1"/>
          </p:cNvSpPr>
          <p:nvPr>
            <p:ph type="sldNum" sz="quarter" idx="12"/>
          </p:nvPr>
        </p:nvSpPr>
        <p:spPr/>
        <p:txBody>
          <a:bodyPr/>
          <a:lstStyle/>
          <a:p>
            <a:fld id="{3B60663A-D731-422C-B01D-A30E991BA9F9}" type="slidenum">
              <a:rPr lang="en-US" smtClean="0"/>
              <a:t>20</a:t>
            </a:fld>
            <a:endParaRPr lang="en-US"/>
          </a:p>
        </p:txBody>
      </p:sp>
    </p:spTree>
    <p:extLst>
      <p:ext uri="{BB962C8B-B14F-4D97-AF65-F5344CB8AC3E}">
        <p14:creationId xmlns:p14="http://schemas.microsoft.com/office/powerpoint/2010/main" val="40049813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sz="3200" dirty="0"/>
              <a:t>Exponential Smoothing Models</a:t>
            </a:r>
          </a:p>
        </p:txBody>
      </p:sp>
      <p:sp>
        <p:nvSpPr>
          <p:cNvPr id="3" name="Content Placeholder 2"/>
          <p:cNvSpPr>
            <a:spLocks noGrp="1"/>
          </p:cNvSpPr>
          <p:nvPr>
            <p:ph idx="1"/>
          </p:nvPr>
        </p:nvSpPr>
        <p:spPr/>
        <p:txBody>
          <a:bodyPr>
            <a:normAutofit lnSpcReduction="10000"/>
          </a:bodyPr>
          <a:lstStyle/>
          <a:p>
            <a:pPr algn="just"/>
            <a:r>
              <a:rPr lang="en-US" b="1" dirty="0" smtClean="0"/>
              <a:t>Simple exponential smoothing </a:t>
            </a:r>
            <a:r>
              <a:rPr lang="en-US" dirty="0" smtClean="0"/>
              <a:t>model:</a:t>
            </a:r>
          </a:p>
          <a:p>
            <a:pPr algn="just"/>
            <a:endParaRPr lang="en-US" dirty="0"/>
          </a:p>
          <a:p>
            <a:pPr algn="just"/>
            <a:endParaRPr lang="en-US" dirty="0" smtClean="0"/>
          </a:p>
          <a:p>
            <a:pPr algn="just"/>
            <a:endParaRPr lang="en-US" dirty="0"/>
          </a:p>
          <a:p>
            <a:pPr marL="404813" indent="0" algn="just">
              <a:buNone/>
            </a:pPr>
            <a:r>
              <a:rPr lang="en-US" sz="2400" dirty="0"/>
              <a:t>where </a:t>
            </a:r>
            <a:r>
              <a:rPr lang="en-US" sz="2400" i="1" dirty="0"/>
              <a:t>F</a:t>
            </a:r>
            <a:r>
              <a:rPr lang="en-US" sz="2400" i="1" baseline="-25000" dirty="0"/>
              <a:t>t+1</a:t>
            </a:r>
            <a:r>
              <a:rPr lang="en-US" sz="2400" dirty="0"/>
              <a:t> is the forecast for time period </a:t>
            </a:r>
            <a:r>
              <a:rPr lang="en-US" sz="2400" i="1" dirty="0"/>
              <a:t>t</a:t>
            </a:r>
            <a:r>
              <a:rPr lang="en-US" sz="2400" dirty="0"/>
              <a:t> + 1, </a:t>
            </a:r>
            <a:r>
              <a:rPr lang="en-US" sz="2400" i="1" dirty="0"/>
              <a:t>F</a:t>
            </a:r>
            <a:r>
              <a:rPr lang="en-US" sz="2400" i="1" baseline="-25000" dirty="0"/>
              <a:t>t</a:t>
            </a:r>
            <a:r>
              <a:rPr lang="en-US" sz="2400" i="1" dirty="0"/>
              <a:t> </a:t>
            </a:r>
            <a:r>
              <a:rPr lang="en-US" sz="2400" dirty="0"/>
              <a:t>is the forecast for period </a:t>
            </a:r>
            <a:r>
              <a:rPr lang="en-US" sz="2400" i="1" dirty="0"/>
              <a:t>t</a:t>
            </a:r>
            <a:r>
              <a:rPr lang="en-US" sz="2400" dirty="0"/>
              <a:t>, </a:t>
            </a:r>
            <a:r>
              <a:rPr lang="en-US" sz="2400" i="1" dirty="0"/>
              <a:t>A</a:t>
            </a:r>
            <a:r>
              <a:rPr lang="en-US" sz="2400" i="1" baseline="-25000" dirty="0"/>
              <a:t>t</a:t>
            </a:r>
            <a:r>
              <a:rPr lang="en-US" sz="2400" dirty="0"/>
              <a:t> is the observed value in period </a:t>
            </a:r>
            <a:r>
              <a:rPr lang="en-US" sz="2400" i="1" dirty="0"/>
              <a:t>t</a:t>
            </a:r>
            <a:r>
              <a:rPr lang="en-US" sz="2400" dirty="0"/>
              <a:t>, and </a:t>
            </a:r>
            <a:r>
              <a:rPr lang="en-US" sz="2400" i="1" dirty="0">
                <a:latin typeface="Symbol" charset="2"/>
                <a:cs typeface="Symbol" charset="2"/>
              </a:rPr>
              <a:t>a</a:t>
            </a:r>
            <a:r>
              <a:rPr lang="en-US" sz="2400" dirty="0"/>
              <a:t> is a constant between 0 and 1 called the </a:t>
            </a:r>
            <a:r>
              <a:rPr lang="en-US" sz="2400" b="1" dirty="0"/>
              <a:t>smoothing constant</a:t>
            </a:r>
            <a:r>
              <a:rPr lang="en-US" sz="2400" dirty="0"/>
              <a:t>. </a:t>
            </a:r>
          </a:p>
          <a:p>
            <a:pPr algn="just"/>
            <a:r>
              <a:rPr lang="en-US" sz="2400" dirty="0"/>
              <a:t>To begin, set </a:t>
            </a:r>
            <a:r>
              <a:rPr lang="en-US" sz="2400" i="1" dirty="0"/>
              <a:t>F</a:t>
            </a:r>
            <a:r>
              <a:rPr lang="en-US" sz="2400" i="1" baseline="-25000" dirty="0"/>
              <a:t>1</a:t>
            </a:r>
            <a:r>
              <a:rPr lang="en-US" sz="2400" dirty="0"/>
              <a:t> and </a:t>
            </a:r>
            <a:r>
              <a:rPr lang="en-US" sz="2400" i="1" dirty="0"/>
              <a:t>F</a:t>
            </a:r>
            <a:r>
              <a:rPr lang="en-US" sz="2400" i="1" baseline="-25000" dirty="0"/>
              <a:t>2</a:t>
            </a:r>
            <a:r>
              <a:rPr lang="en-US" sz="2400" i="1" dirty="0"/>
              <a:t> </a:t>
            </a:r>
            <a:r>
              <a:rPr lang="en-US" sz="2400" dirty="0"/>
              <a:t>equal to the actual observation in period 1, </a:t>
            </a:r>
            <a:r>
              <a:rPr lang="en-US" sz="2400" i="1" dirty="0"/>
              <a:t>A</a:t>
            </a:r>
            <a:r>
              <a:rPr lang="en-US" sz="2400" i="1" baseline="-25000" dirty="0"/>
              <a:t>1</a:t>
            </a:r>
            <a:r>
              <a:rPr lang="en-US" sz="2400" dirty="0"/>
              <a:t>.</a:t>
            </a:r>
          </a:p>
        </p:txBody>
      </p:sp>
      <p:pic>
        <p:nvPicPr>
          <p:cNvPr id="4" name="Picture 3"/>
          <p:cNvPicPr>
            <a:picLocks noChangeAspect="1"/>
          </p:cNvPicPr>
          <p:nvPr/>
        </p:nvPicPr>
        <p:blipFill>
          <a:blip r:embed="rId2"/>
          <a:stretch>
            <a:fillRect/>
          </a:stretch>
        </p:blipFill>
        <p:spPr>
          <a:xfrm>
            <a:off x="3320939" y="2432114"/>
            <a:ext cx="5473700" cy="1028700"/>
          </a:xfrm>
          <a:prstGeom prst="rect">
            <a:avLst/>
          </a:prstGeom>
        </p:spPr>
      </p:pic>
      <p:sp>
        <p:nvSpPr>
          <p:cNvPr id="2" name="Slide Number Placeholder 1"/>
          <p:cNvSpPr>
            <a:spLocks noGrp="1"/>
          </p:cNvSpPr>
          <p:nvPr>
            <p:ph type="sldNum" sz="quarter" idx="12"/>
          </p:nvPr>
        </p:nvSpPr>
        <p:spPr/>
        <p:txBody>
          <a:bodyPr/>
          <a:lstStyle/>
          <a:p>
            <a:fld id="{3B60663A-D731-422C-B01D-A30E991BA9F9}" type="slidenum">
              <a:rPr lang="en-US" smtClean="0"/>
              <a:t>21</a:t>
            </a:fld>
            <a:endParaRPr lang="en-US"/>
          </a:p>
        </p:txBody>
      </p:sp>
    </p:spTree>
    <p:extLst>
      <p:ext uri="{BB962C8B-B14F-4D97-AF65-F5344CB8AC3E}">
        <p14:creationId xmlns:p14="http://schemas.microsoft.com/office/powerpoint/2010/main" val="371048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274638"/>
            <a:ext cx="8229600" cy="868362"/>
          </a:xfrm>
        </p:spPr>
        <p:txBody>
          <a:bodyPr>
            <a:normAutofit fontScale="90000"/>
          </a:bodyPr>
          <a:lstStyle/>
          <a:p>
            <a:pPr>
              <a:defRPr/>
            </a:pPr>
            <a:r>
              <a:rPr lang="en-US" sz="3200" dirty="0"/>
              <a:t>Example 9.9: Using Exponential Smoothing to Forecast </a:t>
            </a:r>
            <a:r>
              <a:rPr lang="en-US" sz="3200" i="1" dirty="0"/>
              <a:t>Tablet Computer Sales</a:t>
            </a:r>
          </a:p>
        </p:txBody>
      </p:sp>
      <p:sp>
        <p:nvSpPr>
          <p:cNvPr id="54277" name="TextBox 2"/>
          <p:cNvSpPr txBox="1">
            <a:spLocks noChangeArrowheads="1"/>
          </p:cNvSpPr>
          <p:nvPr/>
        </p:nvSpPr>
        <p:spPr bwMode="auto">
          <a:xfrm>
            <a:off x="2423593" y="5445225"/>
            <a:ext cx="7337425" cy="366713"/>
          </a:xfrm>
          <a:prstGeom prst="rect">
            <a:avLst/>
          </a:prstGeom>
          <a:noFill/>
          <a:ln w="9525">
            <a:noFill/>
            <a:miter lim="800000"/>
            <a:headEnd/>
            <a:tailEnd/>
          </a:ln>
        </p:spPr>
        <p:txBody>
          <a:bodyPr>
            <a:prstTxWarp prst="textNoShape">
              <a:avLst/>
            </a:prstTxWarp>
            <a:spAutoFit/>
          </a:bodyPr>
          <a:lstStyle/>
          <a:p>
            <a:r>
              <a:rPr lang="en-US" dirty="0"/>
              <a:t>Forecast for week 3 when </a:t>
            </a:r>
            <a:r>
              <a:rPr lang="el-GR" dirty="0">
                <a:latin typeface="Cambria Math" charset="0"/>
                <a:ea typeface="Cambria Math" charset="0"/>
                <a:cs typeface="Cambria Math" charset="0"/>
              </a:rPr>
              <a:t>α</a:t>
            </a:r>
            <a:r>
              <a:rPr lang="en-US" dirty="0">
                <a:latin typeface="Cambria Math" charset="0"/>
                <a:ea typeface="Cambria Math" charset="0"/>
                <a:cs typeface="Cambria Math" charset="0"/>
              </a:rPr>
              <a:t> </a:t>
            </a:r>
            <a:r>
              <a:rPr lang="en-US" dirty="0">
                <a:ea typeface="Cambria Math" charset="0"/>
                <a:cs typeface="Cambria Math" charset="0"/>
              </a:rPr>
              <a:t>= 0.7:   </a:t>
            </a:r>
            <a:r>
              <a:rPr lang="en-US" dirty="0"/>
              <a:t>(1 – 0.7)(88) + (0.7)(44) =  57.2</a:t>
            </a:r>
          </a:p>
        </p:txBody>
      </p:sp>
      <p:pic>
        <p:nvPicPr>
          <p:cNvPr id="2" name="Picture 1" descr="BA2-Figure-9.12-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593" y="1268760"/>
            <a:ext cx="6983733" cy="4032448"/>
          </a:xfrm>
          <a:prstGeom prst="rect">
            <a:avLst/>
          </a:prstGeom>
        </p:spPr>
      </p:pic>
      <p:sp>
        <p:nvSpPr>
          <p:cNvPr id="3" name="Slide Number Placeholder 2"/>
          <p:cNvSpPr>
            <a:spLocks noGrp="1"/>
          </p:cNvSpPr>
          <p:nvPr>
            <p:ph type="sldNum" sz="quarter" idx="12"/>
          </p:nvPr>
        </p:nvSpPr>
        <p:spPr/>
        <p:txBody>
          <a:bodyPr/>
          <a:lstStyle/>
          <a:p>
            <a:fld id="{3B60663A-D731-422C-B01D-A30E991BA9F9}" type="slidenum">
              <a:rPr lang="en-US" smtClean="0"/>
              <a:t>22</a:t>
            </a:fld>
            <a:endParaRPr lang="en-US"/>
          </a:p>
        </p:txBody>
      </p:sp>
    </p:spTree>
    <p:extLst>
      <p:ext uri="{BB962C8B-B14F-4D97-AF65-F5344CB8AC3E}">
        <p14:creationId xmlns:p14="http://schemas.microsoft.com/office/powerpoint/2010/main" val="20900165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274638"/>
            <a:ext cx="8229600" cy="868362"/>
          </a:xfrm>
        </p:spPr>
        <p:txBody>
          <a:bodyPr>
            <a:normAutofit fontScale="90000"/>
          </a:bodyPr>
          <a:lstStyle/>
          <a:p>
            <a:pPr>
              <a:defRPr/>
            </a:pPr>
            <a:r>
              <a:rPr lang="en-US" sz="3200" dirty="0"/>
              <a:t>Example 9.10: Finding the Best Exponential Smoothing Model for </a:t>
            </a:r>
            <a:r>
              <a:rPr lang="en-US" sz="3200" i="1" dirty="0"/>
              <a:t>Tablet Computer Sales</a:t>
            </a:r>
          </a:p>
        </p:txBody>
      </p:sp>
      <p:sp>
        <p:nvSpPr>
          <p:cNvPr id="55301" name="TextBox 2"/>
          <p:cNvSpPr txBox="1">
            <a:spLocks noChangeArrowheads="1"/>
          </p:cNvSpPr>
          <p:nvPr/>
        </p:nvSpPr>
        <p:spPr bwMode="auto">
          <a:xfrm>
            <a:off x="2855640" y="5589241"/>
            <a:ext cx="6477000" cy="646331"/>
          </a:xfrm>
          <a:prstGeom prst="rect">
            <a:avLst/>
          </a:prstGeom>
          <a:noFill/>
          <a:ln w="9525">
            <a:noFill/>
            <a:miter lim="800000"/>
            <a:headEnd/>
            <a:tailEnd/>
          </a:ln>
        </p:spPr>
        <p:txBody>
          <a:bodyPr>
            <a:prstTxWarp prst="textNoShape">
              <a:avLst/>
            </a:prstTxWarp>
            <a:spAutoFit/>
          </a:bodyPr>
          <a:lstStyle/>
          <a:p>
            <a:r>
              <a:rPr lang="en-US" dirty="0"/>
              <a:t>The forecast using </a:t>
            </a:r>
            <a:r>
              <a:rPr lang="el-GR" dirty="0">
                <a:latin typeface="Cambria Math" charset="0"/>
                <a:ea typeface="Cambria Math" charset="0"/>
                <a:cs typeface="Cambria Math" charset="0"/>
              </a:rPr>
              <a:t>α</a:t>
            </a:r>
            <a:r>
              <a:rPr lang="en-US" dirty="0">
                <a:latin typeface="Cambria Math" charset="0"/>
                <a:ea typeface="Cambria Math" charset="0"/>
                <a:cs typeface="Cambria Math" charset="0"/>
              </a:rPr>
              <a:t> </a:t>
            </a:r>
            <a:r>
              <a:rPr lang="en-US" dirty="0">
                <a:ea typeface="Cambria Math" charset="0"/>
                <a:cs typeface="Cambria Math" charset="0"/>
              </a:rPr>
              <a:t>= 0.6 provides the lowest error metrics.</a:t>
            </a:r>
            <a:endParaRPr lang="en-US" dirty="0"/>
          </a:p>
        </p:txBody>
      </p:sp>
      <p:pic>
        <p:nvPicPr>
          <p:cNvPr id="3" name="Picture 2" descr="BA2-Figure-9.12-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584" y="1340768"/>
            <a:ext cx="7108442" cy="4104456"/>
          </a:xfrm>
          <a:prstGeom prst="rect">
            <a:avLst/>
          </a:prstGeom>
        </p:spPr>
      </p:pic>
      <p:sp>
        <p:nvSpPr>
          <p:cNvPr id="2" name="Slide Number Placeholder 1"/>
          <p:cNvSpPr>
            <a:spLocks noGrp="1"/>
          </p:cNvSpPr>
          <p:nvPr>
            <p:ph type="sldNum" sz="quarter" idx="12"/>
          </p:nvPr>
        </p:nvSpPr>
        <p:spPr/>
        <p:txBody>
          <a:bodyPr/>
          <a:lstStyle/>
          <a:p>
            <a:fld id="{3B60663A-D731-422C-B01D-A30E991BA9F9}" type="slidenum">
              <a:rPr lang="en-US" smtClean="0"/>
              <a:t>23</a:t>
            </a:fld>
            <a:endParaRPr lang="en-US"/>
          </a:p>
        </p:txBody>
      </p:sp>
    </p:spTree>
    <p:extLst>
      <p:ext uri="{BB962C8B-B14F-4D97-AF65-F5344CB8AC3E}">
        <p14:creationId xmlns:p14="http://schemas.microsoft.com/office/powerpoint/2010/main" val="28143577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5000" y="1556793"/>
            <a:ext cx="8229600" cy="4264571"/>
          </a:xfrm>
        </p:spPr>
        <p:txBody>
          <a:bodyPr>
            <a:normAutofit/>
          </a:bodyPr>
          <a:lstStyle/>
          <a:p>
            <a:pPr marL="404813" indent="-295275" algn="just">
              <a:defRPr/>
            </a:pPr>
            <a:r>
              <a:rPr lang="en-US" sz="2400" dirty="0"/>
              <a:t>Select</a:t>
            </a:r>
            <a:r>
              <a:rPr lang="en-US" sz="2400" i="1" dirty="0"/>
              <a:t> Data Analysis </a:t>
            </a:r>
            <a:r>
              <a:rPr lang="en-US" sz="2400" dirty="0"/>
              <a:t>from the </a:t>
            </a:r>
            <a:r>
              <a:rPr lang="en-US" sz="2400" i="1" dirty="0"/>
              <a:t>Analysis</a:t>
            </a:r>
            <a:r>
              <a:rPr lang="en-US" sz="2400" dirty="0"/>
              <a:t> group and then choose </a:t>
            </a:r>
            <a:r>
              <a:rPr lang="en-US" sz="2400" i="1" dirty="0"/>
              <a:t>Exponential Smoothing</a:t>
            </a:r>
          </a:p>
          <a:p>
            <a:pPr marL="365760" indent="-256032" algn="just">
              <a:buFont typeface="Wingdings 3"/>
              <a:buChar char=""/>
              <a:defRPr/>
            </a:pPr>
            <a:r>
              <a:rPr lang="en-US" sz="2400" dirty="0"/>
              <a:t>Note that </a:t>
            </a:r>
            <a:r>
              <a:rPr lang="en-US" sz="2400" i="1" dirty="0"/>
              <a:t>Damping factor = </a:t>
            </a:r>
            <a:r>
              <a:rPr lang="en-US" sz="2400" dirty="0"/>
              <a:t>1</a:t>
            </a:r>
            <a:r>
              <a:rPr lang="en-US" sz="2400" dirty="0">
                <a:latin typeface="Cambria Math"/>
                <a:ea typeface="Cambria Math"/>
              </a:rPr>
              <a:t>−</a:t>
            </a:r>
            <a:r>
              <a:rPr lang="el-GR" sz="2400" dirty="0">
                <a:latin typeface="Cambria Math"/>
                <a:ea typeface="Cambria Math"/>
              </a:rPr>
              <a:t>α</a:t>
            </a:r>
            <a:endParaRPr lang="en-US" sz="2400" dirty="0">
              <a:latin typeface="Cambria Math"/>
              <a:ea typeface="Cambria Math"/>
            </a:endParaRPr>
          </a:p>
          <a:p>
            <a:pPr algn="just"/>
            <a:r>
              <a:rPr lang="en-US" sz="2400" dirty="0"/>
              <a:t>The first cell of the </a:t>
            </a:r>
            <a:r>
              <a:rPr lang="en-US" sz="2400" i="1" dirty="0"/>
              <a:t>Output Range </a:t>
            </a:r>
            <a:r>
              <a:rPr lang="en-US" sz="2400" dirty="0"/>
              <a:t>should be adjacent to the first data </a:t>
            </a:r>
            <a:r>
              <a:rPr lang="en-US" sz="2400" dirty="0" smtClean="0"/>
              <a:t>point</a:t>
            </a:r>
          </a:p>
          <a:p>
            <a:pPr algn="just"/>
            <a:r>
              <a:rPr lang="en-US" sz="2400" dirty="0" smtClean="0">
                <a:latin typeface="Cambria Math"/>
                <a:ea typeface="Cambria Math"/>
              </a:rPr>
              <a:t>In R: </a:t>
            </a:r>
          </a:p>
          <a:p>
            <a:pPr algn="just"/>
            <a:endParaRPr lang="en-US" sz="2400" dirty="0">
              <a:latin typeface="Cambria Math"/>
              <a:ea typeface="Cambria Math"/>
            </a:endParaRPr>
          </a:p>
          <a:p>
            <a:pPr marL="109728" indent="0" algn="just">
              <a:spcBef>
                <a:spcPts val="0"/>
              </a:spcBef>
              <a:buNone/>
              <a:defRPr/>
            </a:pPr>
            <a:r>
              <a:rPr lang="en-US" sz="2400" i="1" dirty="0"/>
              <a:t>     </a:t>
            </a:r>
            <a:endParaRPr lang="en-US" sz="2400" dirty="0"/>
          </a:p>
        </p:txBody>
      </p:sp>
      <p:sp>
        <p:nvSpPr>
          <p:cNvPr id="5" name="Title 4"/>
          <p:cNvSpPr>
            <a:spLocks noGrp="1"/>
          </p:cNvSpPr>
          <p:nvPr>
            <p:ph type="title"/>
          </p:nvPr>
        </p:nvSpPr>
        <p:spPr/>
        <p:txBody>
          <a:bodyPr/>
          <a:lstStyle/>
          <a:p>
            <a:pPr>
              <a:defRPr/>
            </a:pPr>
            <a:r>
              <a:rPr lang="en-US" sz="3200" dirty="0"/>
              <a:t>Example 9.11: Using Excel’s Exponential Smoothing Tool</a:t>
            </a:r>
          </a:p>
        </p:txBody>
      </p:sp>
      <p:pic>
        <p:nvPicPr>
          <p:cNvPr id="3" name="Picture 2" descr="BA2-Figure-9.13-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4557" y="3578522"/>
            <a:ext cx="3825049" cy="2510188"/>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24</a:t>
            </a:fld>
            <a:endParaRPr lang="en-US"/>
          </a:p>
        </p:txBody>
      </p:sp>
      <p:sp>
        <p:nvSpPr>
          <p:cNvPr id="6" name="Rectangle 1"/>
          <p:cNvSpPr>
            <a:spLocks noChangeArrowheads="1"/>
          </p:cNvSpPr>
          <p:nvPr/>
        </p:nvSpPr>
        <p:spPr bwMode="auto">
          <a:xfrm>
            <a:off x="2951018" y="3905642"/>
            <a:ext cx="3791423" cy="27699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000000"/>
                </a:solidFill>
                <a:effectLst/>
                <a:latin typeface="Consolas" panose="020B0609020204030204" pitchFamily="49" charset="0"/>
              </a:rPr>
              <a:t>HoltWinters</a:t>
            </a:r>
            <a:r>
              <a:rPr kumimoji="0" lang="en-US" altLang="en-US" sz="1200" b="0" i="0" u="none" strike="noStrike" cap="none" normalizeH="0" baseline="0" dirty="0" smtClean="0">
                <a:ln>
                  <a:noFill/>
                </a:ln>
                <a:solidFill>
                  <a:srgbClr val="000000"/>
                </a:solidFill>
                <a:effectLst/>
                <a:latin typeface="Consolas" panose="020B0609020204030204" pitchFamily="49" charset="0"/>
              </a:rPr>
              <a:t>(Data, beta</a:t>
            </a:r>
            <a:r>
              <a:rPr kumimoji="0" lang="en-US" altLang="en-US" sz="1200" b="0" i="0" u="none" strike="noStrike" cap="none" normalizeH="0" baseline="0" dirty="0" smtClean="0">
                <a:ln>
                  <a:noFill/>
                </a:ln>
                <a:solidFill>
                  <a:srgbClr val="666666"/>
                </a:solidFill>
                <a:effectLst/>
                <a:latin typeface="Arial" panose="020B0604020202020204" pitchFamily="34" charset="0"/>
              </a:rPr>
              <a:t>=</a:t>
            </a:r>
            <a:r>
              <a:rPr kumimoji="0" lang="en-US" altLang="en-US" sz="1200" b="1" i="0" u="none" strike="noStrike" cap="none" normalizeH="0" baseline="0" dirty="0" smtClean="0">
                <a:ln>
                  <a:noFill/>
                </a:ln>
                <a:solidFill>
                  <a:srgbClr val="007020"/>
                </a:solidFill>
                <a:effectLst/>
                <a:latin typeface="Consolas" panose="020B0609020204030204" pitchFamily="49" charset="0"/>
              </a:rPr>
              <a:t>FALSE</a:t>
            </a:r>
            <a:r>
              <a:rPr kumimoji="0" lang="en-US" altLang="en-US" sz="1200" b="0" i="0" u="none" strike="noStrike" cap="none" normalizeH="0" baseline="0" dirty="0" smtClean="0">
                <a:ln>
                  <a:noFill/>
                </a:ln>
                <a:solidFill>
                  <a:srgbClr val="000000"/>
                </a:solidFill>
                <a:effectLst/>
                <a:latin typeface="Consolas" panose="020B0609020204030204" pitchFamily="49" charset="0"/>
              </a:rPr>
              <a:t>, gamma</a:t>
            </a:r>
            <a:r>
              <a:rPr kumimoji="0" lang="en-US" altLang="en-US" sz="1200" b="0" i="0" u="none" strike="noStrike" cap="none" normalizeH="0" baseline="0" dirty="0" smtClean="0">
                <a:ln>
                  <a:noFill/>
                </a:ln>
                <a:solidFill>
                  <a:srgbClr val="666666"/>
                </a:solidFill>
                <a:effectLst/>
                <a:latin typeface="Arial" panose="020B0604020202020204" pitchFamily="34" charset="0"/>
              </a:rPr>
              <a:t>=</a:t>
            </a:r>
            <a:r>
              <a:rPr kumimoji="0" lang="en-US" altLang="en-US" sz="1200" b="1" i="0" u="none" strike="noStrike" cap="none" normalizeH="0" baseline="0" dirty="0" smtClean="0">
                <a:ln>
                  <a:noFill/>
                </a:ln>
                <a:solidFill>
                  <a:srgbClr val="007020"/>
                </a:solidFill>
                <a:effectLst/>
                <a:latin typeface="Consolas" panose="020B0609020204030204" pitchFamily="49" charset="0"/>
              </a:rPr>
              <a:t>FALSE</a:t>
            </a:r>
            <a:r>
              <a:rPr kumimoji="0" lang="en-US" altLang="en-US" sz="1200" b="0" i="0" u="none" strike="noStrike" cap="none" normalizeH="0" baseline="0" dirty="0" smtClean="0">
                <a:ln>
                  <a:noFill/>
                </a:ln>
                <a:solidFill>
                  <a:srgbClr val="000000"/>
                </a:solidFill>
                <a:effectLst/>
                <a:latin typeface="Consolas" panose="020B0609020204030204" pitchFamily="49" charset="0"/>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16760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smtClean="0"/>
              <a:t>Exponential Smoothing </a:t>
            </a:r>
            <a:r>
              <a:rPr lang="en-US" dirty="0" smtClean="0"/>
              <a:t>tool results</a:t>
            </a:r>
            <a:endParaRPr lang="en-US" dirty="0"/>
          </a:p>
        </p:txBody>
      </p:sp>
      <p:sp>
        <p:nvSpPr>
          <p:cNvPr id="3" name="Title 2"/>
          <p:cNvSpPr>
            <a:spLocks noGrp="1"/>
          </p:cNvSpPr>
          <p:nvPr>
            <p:ph type="title"/>
          </p:nvPr>
        </p:nvSpPr>
        <p:spPr/>
        <p:txBody>
          <a:bodyPr/>
          <a:lstStyle/>
          <a:p>
            <a:r>
              <a:rPr lang="en-US" dirty="0" smtClean="0"/>
              <a:t>Example 9.11 Continued</a:t>
            </a:r>
            <a:endParaRPr lang="en-US" dirty="0"/>
          </a:p>
        </p:txBody>
      </p:sp>
      <p:pic>
        <p:nvPicPr>
          <p:cNvPr id="6" name="Picture 5" descr="BA2-Figure-9.14-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382" y="2060848"/>
            <a:ext cx="7808530" cy="3384376"/>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25</a:t>
            </a:fld>
            <a:endParaRPr lang="en-US"/>
          </a:p>
        </p:txBody>
      </p:sp>
    </p:spTree>
    <p:extLst>
      <p:ext uri="{BB962C8B-B14F-4D97-AF65-F5344CB8AC3E}">
        <p14:creationId xmlns:p14="http://schemas.microsoft.com/office/powerpoint/2010/main" val="10753835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Select </a:t>
            </a:r>
            <a:r>
              <a:rPr lang="en-US" i="1" dirty="0" smtClean="0"/>
              <a:t>Exponential</a:t>
            </a:r>
            <a:r>
              <a:rPr lang="en-US" dirty="0" smtClean="0"/>
              <a:t> from the </a:t>
            </a:r>
            <a:r>
              <a:rPr lang="en-US" i="1" dirty="0"/>
              <a:t>Time Series/Smoothing</a:t>
            </a:r>
            <a:r>
              <a:rPr lang="en-US" dirty="0"/>
              <a:t> </a:t>
            </a:r>
            <a:r>
              <a:rPr lang="en-US" dirty="0" smtClean="0"/>
              <a:t>menu.</a:t>
            </a:r>
          </a:p>
          <a:p>
            <a:pPr algn="just"/>
            <a:r>
              <a:rPr lang="en-US" dirty="0" smtClean="0"/>
              <a:t>Within </a:t>
            </a:r>
            <a:r>
              <a:rPr lang="en-US" dirty="0"/>
              <a:t>the </a:t>
            </a:r>
            <a:r>
              <a:rPr lang="en-US" i="1" dirty="0" smtClean="0"/>
              <a:t>Weights</a:t>
            </a:r>
            <a:r>
              <a:rPr lang="en-US" dirty="0" smtClean="0"/>
              <a:t> </a:t>
            </a:r>
            <a:r>
              <a:rPr lang="en-US" dirty="0"/>
              <a:t>pane, it provides </a:t>
            </a:r>
            <a:r>
              <a:rPr lang="en-US" dirty="0" smtClean="0"/>
              <a:t>options to </a:t>
            </a:r>
            <a:r>
              <a:rPr lang="en-US" dirty="0"/>
              <a:t>either enter the smoothing constant, </a:t>
            </a:r>
            <a:r>
              <a:rPr lang="en-US" i="1" dirty="0"/>
              <a:t>Level (Alpha)  </a:t>
            </a:r>
            <a:r>
              <a:rPr lang="en-US" dirty="0"/>
              <a:t>or to check an </a:t>
            </a:r>
            <a:r>
              <a:rPr lang="en-US" i="1" dirty="0" smtClean="0"/>
              <a:t>Optimize</a:t>
            </a:r>
            <a:r>
              <a:rPr lang="en-US" dirty="0" smtClean="0"/>
              <a:t> </a:t>
            </a:r>
            <a:r>
              <a:rPr lang="en-US" dirty="0"/>
              <a:t>box</a:t>
            </a:r>
            <a:r>
              <a:rPr lang="en-US" dirty="0" smtClean="0"/>
              <a:t>, which </a:t>
            </a:r>
            <a:r>
              <a:rPr lang="en-US" dirty="0"/>
              <a:t>will find the best value of the smoothing constant.</a:t>
            </a:r>
          </a:p>
        </p:txBody>
      </p:sp>
      <p:sp>
        <p:nvSpPr>
          <p:cNvPr id="3" name="Title 2"/>
          <p:cNvSpPr>
            <a:spLocks noGrp="1"/>
          </p:cNvSpPr>
          <p:nvPr>
            <p:ph type="title"/>
          </p:nvPr>
        </p:nvSpPr>
        <p:spPr/>
        <p:txBody>
          <a:bodyPr>
            <a:normAutofit/>
          </a:bodyPr>
          <a:lstStyle/>
          <a:p>
            <a:r>
              <a:rPr lang="en-US" dirty="0" smtClean="0"/>
              <a:t>Exponential Smoothing in </a:t>
            </a:r>
            <a:r>
              <a:rPr lang="en-US" i="1" dirty="0" err="1" smtClean="0"/>
              <a:t>XLMiner</a:t>
            </a:r>
            <a:endParaRPr lang="en-US" i="1" dirty="0"/>
          </a:p>
        </p:txBody>
      </p:sp>
      <p:sp>
        <p:nvSpPr>
          <p:cNvPr id="4" name="Slide Number Placeholder 3"/>
          <p:cNvSpPr>
            <a:spLocks noGrp="1"/>
          </p:cNvSpPr>
          <p:nvPr>
            <p:ph type="sldNum" sz="quarter" idx="12"/>
          </p:nvPr>
        </p:nvSpPr>
        <p:spPr/>
        <p:txBody>
          <a:bodyPr/>
          <a:lstStyle/>
          <a:p>
            <a:fld id="{3B60663A-D731-422C-B01D-A30E991BA9F9}" type="slidenum">
              <a:rPr lang="en-US" smtClean="0"/>
              <a:t>26</a:t>
            </a:fld>
            <a:endParaRPr lang="en-US"/>
          </a:p>
        </p:txBody>
      </p:sp>
    </p:spTree>
    <p:extLst>
      <p:ext uri="{BB962C8B-B14F-4D97-AF65-F5344CB8AC3E}">
        <p14:creationId xmlns:p14="http://schemas.microsoft.com/office/powerpoint/2010/main" val="17177218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274638"/>
            <a:ext cx="8229600" cy="778098"/>
          </a:xfrm>
        </p:spPr>
        <p:txBody>
          <a:bodyPr>
            <a:normAutofit fontScale="90000"/>
          </a:bodyPr>
          <a:lstStyle/>
          <a:p>
            <a:pPr>
              <a:defRPr/>
            </a:pPr>
            <a:r>
              <a:rPr lang="en-US" sz="3200" dirty="0"/>
              <a:t>Example 9.12: Optimizing Exponential Smoothing Forecasts Using </a:t>
            </a:r>
            <a:r>
              <a:rPr lang="en-US" sz="3200" i="1" dirty="0" err="1"/>
              <a:t>XLMiner</a:t>
            </a:r>
            <a:endParaRPr lang="en-US" sz="3200" i="1" dirty="0"/>
          </a:p>
        </p:txBody>
      </p:sp>
      <p:sp>
        <p:nvSpPr>
          <p:cNvPr id="3" name="Content Placeholder 2"/>
          <p:cNvSpPr>
            <a:spLocks noGrp="1"/>
          </p:cNvSpPr>
          <p:nvPr>
            <p:ph idx="1"/>
          </p:nvPr>
        </p:nvSpPr>
        <p:spPr>
          <a:xfrm>
            <a:off x="1981200" y="1700808"/>
            <a:ext cx="2386608" cy="4306292"/>
          </a:xfrm>
        </p:spPr>
        <p:txBody>
          <a:bodyPr/>
          <a:lstStyle/>
          <a:p>
            <a:r>
              <a:rPr lang="en-US" sz="2400" dirty="0"/>
              <a:t>The best smoothing constant is 0.63</a:t>
            </a:r>
          </a:p>
        </p:txBody>
      </p:sp>
      <p:pic>
        <p:nvPicPr>
          <p:cNvPr id="4" name="Picture 3" descr="BA2-Figure-9.15-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7808" y="1268760"/>
            <a:ext cx="5400600" cy="4867916"/>
          </a:xfrm>
          <a:prstGeom prst="rect">
            <a:avLst/>
          </a:prstGeom>
        </p:spPr>
      </p:pic>
      <p:sp>
        <p:nvSpPr>
          <p:cNvPr id="2" name="Slide Number Placeholder 1"/>
          <p:cNvSpPr>
            <a:spLocks noGrp="1"/>
          </p:cNvSpPr>
          <p:nvPr>
            <p:ph type="sldNum" sz="quarter" idx="12"/>
          </p:nvPr>
        </p:nvSpPr>
        <p:spPr/>
        <p:txBody>
          <a:bodyPr/>
          <a:lstStyle/>
          <a:p>
            <a:fld id="{3B60663A-D731-422C-B01D-A30E991BA9F9}" type="slidenum">
              <a:rPr lang="en-US" smtClean="0"/>
              <a:t>27</a:t>
            </a:fld>
            <a:endParaRPr lang="en-US"/>
          </a:p>
        </p:txBody>
      </p:sp>
    </p:spTree>
    <p:extLst>
      <p:ext uri="{BB962C8B-B14F-4D97-AF65-F5344CB8AC3E}">
        <p14:creationId xmlns:p14="http://schemas.microsoft.com/office/powerpoint/2010/main" val="35975712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57198" y="1905000"/>
            <a:ext cx="8915400" cy="3777622"/>
          </a:xfrm>
        </p:spPr>
        <p:txBody>
          <a:bodyPr>
            <a:noAutofit/>
          </a:bodyPr>
          <a:lstStyle/>
          <a:p>
            <a:pPr marL="346075" indent="-236538" algn="just">
              <a:defRPr/>
            </a:pPr>
            <a:r>
              <a:rPr lang="en-US" sz="2400" b="1" dirty="0"/>
              <a:t>Double moving average </a:t>
            </a:r>
            <a:r>
              <a:rPr lang="en-US" sz="2400" dirty="0"/>
              <a:t>and </a:t>
            </a:r>
            <a:r>
              <a:rPr lang="en-US" sz="2400" b="1" dirty="0"/>
              <a:t>double exponential smoothing</a:t>
            </a:r>
          </a:p>
          <a:p>
            <a:pPr marL="365760" indent="-256032" algn="just">
              <a:buFont typeface="Wingdings 3"/>
              <a:buChar char=""/>
              <a:defRPr/>
            </a:pPr>
            <a:r>
              <a:rPr lang="en-US" sz="2400" dirty="0"/>
              <a:t>Based on the linear trend equation </a:t>
            </a:r>
          </a:p>
          <a:p>
            <a:pPr marL="365760" indent="-256032" algn="just">
              <a:buFont typeface="Wingdings 3"/>
              <a:buChar char=""/>
              <a:defRPr/>
            </a:pPr>
            <a:endParaRPr lang="en-US" sz="2400" i="1" dirty="0"/>
          </a:p>
          <a:p>
            <a:pPr marL="365760" indent="-256032" algn="just">
              <a:buFont typeface="Wingdings 3"/>
              <a:buChar char=""/>
              <a:defRPr/>
            </a:pPr>
            <a:endParaRPr lang="en-US" sz="2400" i="1" dirty="0"/>
          </a:p>
          <a:p>
            <a:pPr marL="365760" indent="-256032" algn="just">
              <a:buFont typeface="Wingdings 3"/>
              <a:buChar char=""/>
              <a:defRPr/>
            </a:pPr>
            <a:r>
              <a:rPr lang="en-US" sz="2400" dirty="0"/>
              <a:t>The forecast for </a:t>
            </a:r>
            <a:r>
              <a:rPr lang="en-US" sz="2400" i="1" dirty="0"/>
              <a:t>k</a:t>
            </a:r>
            <a:r>
              <a:rPr lang="en-US" sz="2400" dirty="0"/>
              <a:t> periods into the future is a function of the </a:t>
            </a:r>
            <a:r>
              <a:rPr lang="en-US" sz="2400" i="1" dirty="0"/>
              <a:t>level</a:t>
            </a:r>
            <a:r>
              <a:rPr lang="en-US" sz="2400" dirty="0"/>
              <a:t> </a:t>
            </a:r>
            <a:r>
              <a:rPr lang="en-US" sz="2400" i="1" dirty="0"/>
              <a:t>a</a:t>
            </a:r>
            <a:r>
              <a:rPr lang="en-US" sz="2400" i="1" baseline="-25000" dirty="0"/>
              <a:t>t  </a:t>
            </a:r>
            <a:r>
              <a:rPr lang="en-US" sz="2400" dirty="0"/>
              <a:t>and the trend </a:t>
            </a:r>
            <a:r>
              <a:rPr lang="en-US" sz="2400" i="1" dirty="0" err="1"/>
              <a:t>b</a:t>
            </a:r>
            <a:r>
              <a:rPr lang="en-US" sz="2400" i="1" baseline="-25000" dirty="0" err="1"/>
              <a:t>t</a:t>
            </a:r>
            <a:r>
              <a:rPr lang="en-US" sz="2400" i="1" baseline="-25000" dirty="0"/>
              <a:t> </a:t>
            </a:r>
          </a:p>
          <a:p>
            <a:pPr marL="365760" indent="-256032" algn="just">
              <a:buFont typeface="Wingdings 3"/>
              <a:buChar char=""/>
              <a:defRPr/>
            </a:pPr>
            <a:r>
              <a:rPr lang="en-US" sz="2400" dirty="0"/>
              <a:t>The models differ in their computations of </a:t>
            </a:r>
            <a:r>
              <a:rPr lang="en-US" sz="2400" i="1" dirty="0"/>
              <a:t>a</a:t>
            </a:r>
            <a:r>
              <a:rPr lang="en-US" sz="2400" i="1" baseline="-25000" dirty="0"/>
              <a:t>t </a:t>
            </a:r>
            <a:r>
              <a:rPr lang="en-US" sz="2400" dirty="0"/>
              <a:t>and </a:t>
            </a:r>
            <a:r>
              <a:rPr lang="en-US" sz="2400" i="1" dirty="0" err="1"/>
              <a:t>b</a:t>
            </a:r>
            <a:r>
              <a:rPr lang="en-US" sz="2400" i="1" baseline="-25000" dirty="0" err="1"/>
              <a:t>t</a:t>
            </a:r>
            <a:r>
              <a:rPr lang="en-US" sz="2400" i="1" baseline="-25000" dirty="0"/>
              <a:t> </a:t>
            </a:r>
          </a:p>
          <a:p>
            <a:pPr algn="just"/>
            <a:r>
              <a:rPr lang="en-US" sz="2400" i="1" dirty="0" err="1"/>
              <a:t>XLMiner</a:t>
            </a:r>
            <a:r>
              <a:rPr lang="en-US" sz="2400" dirty="0"/>
              <a:t> does not support a procedure for double moving average; however, it does provide one for double exponential smoothing.</a:t>
            </a:r>
            <a:endParaRPr lang="en-US" sz="2400" baseline="-25000" dirty="0"/>
          </a:p>
          <a:p>
            <a:pPr marL="365760" indent="-256032" algn="just">
              <a:buFont typeface="Wingdings 3"/>
              <a:buChar char=""/>
              <a:defRPr/>
            </a:pPr>
            <a:endParaRPr lang="en-US" sz="2400" dirty="0"/>
          </a:p>
          <a:p>
            <a:pPr marL="365760" indent="-256032" algn="just">
              <a:buFont typeface="Wingdings 3"/>
              <a:buChar char=""/>
              <a:defRPr/>
            </a:pPr>
            <a:endParaRPr lang="en-US" sz="2400" dirty="0"/>
          </a:p>
        </p:txBody>
      </p:sp>
      <p:sp>
        <p:nvSpPr>
          <p:cNvPr id="5" name="Title 4"/>
          <p:cNvSpPr>
            <a:spLocks noGrp="1"/>
          </p:cNvSpPr>
          <p:nvPr>
            <p:ph type="title"/>
          </p:nvPr>
        </p:nvSpPr>
        <p:spPr/>
        <p:txBody>
          <a:bodyPr/>
          <a:lstStyle/>
          <a:p>
            <a:pPr>
              <a:defRPr/>
            </a:pPr>
            <a:r>
              <a:rPr lang="en-US" sz="3200" dirty="0"/>
              <a:t>Forecasting Models for Time Series with a Linear Trend</a:t>
            </a:r>
          </a:p>
        </p:txBody>
      </p:sp>
      <p:pic>
        <p:nvPicPr>
          <p:cNvPr id="3" name="Picture 2"/>
          <p:cNvPicPr>
            <a:picLocks noChangeAspect="1"/>
          </p:cNvPicPr>
          <p:nvPr/>
        </p:nvPicPr>
        <p:blipFill>
          <a:blip r:embed="rId2"/>
          <a:stretch>
            <a:fillRect/>
          </a:stretch>
        </p:blipFill>
        <p:spPr>
          <a:xfrm>
            <a:off x="3268149" y="3332374"/>
            <a:ext cx="5219700" cy="673100"/>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28</a:t>
            </a:fld>
            <a:endParaRPr lang="en-US"/>
          </a:p>
        </p:txBody>
      </p:sp>
    </p:spTree>
    <p:extLst>
      <p:ext uri="{BB962C8B-B14F-4D97-AF65-F5344CB8AC3E}">
        <p14:creationId xmlns:p14="http://schemas.microsoft.com/office/powerpoint/2010/main" val="5525590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481138"/>
            <a:ext cx="7859216" cy="4525962"/>
          </a:xfrm>
        </p:spPr>
        <p:txBody>
          <a:bodyPr/>
          <a:lstStyle/>
          <a:p>
            <a:pPr algn="just"/>
            <a:r>
              <a:rPr lang="en-US" dirty="0" smtClean="0"/>
              <a:t>Estimates of the parameters are obtained from the following equations:</a:t>
            </a:r>
          </a:p>
          <a:p>
            <a:pPr algn="just"/>
            <a:endParaRPr lang="en-US" dirty="0"/>
          </a:p>
          <a:p>
            <a:pPr algn="just"/>
            <a:endParaRPr lang="en-US" dirty="0" smtClean="0"/>
          </a:p>
          <a:p>
            <a:pPr algn="just"/>
            <a:endParaRPr lang="en-US" dirty="0"/>
          </a:p>
          <a:p>
            <a:pPr algn="just"/>
            <a:r>
              <a:rPr lang="en-US" dirty="0" smtClean="0"/>
              <a:t>Initial </a:t>
            </a:r>
            <a:r>
              <a:rPr lang="en-US" dirty="0"/>
              <a:t>values are chosen for </a:t>
            </a:r>
            <a:r>
              <a:rPr lang="en-US" i="1" dirty="0" smtClean="0"/>
              <a:t>a</a:t>
            </a:r>
            <a:r>
              <a:rPr lang="en-US" i="1" baseline="-25000" dirty="0" smtClean="0"/>
              <a:t>1</a:t>
            </a:r>
            <a:r>
              <a:rPr lang="en-US" i="1" dirty="0" smtClean="0"/>
              <a:t> </a:t>
            </a:r>
            <a:r>
              <a:rPr lang="en-US" dirty="0" smtClean="0"/>
              <a:t>as </a:t>
            </a:r>
            <a:r>
              <a:rPr lang="en-US" i="1" dirty="0" smtClean="0"/>
              <a:t>A</a:t>
            </a:r>
            <a:r>
              <a:rPr lang="en-US" i="1" baseline="-25000" dirty="0" smtClean="0"/>
              <a:t>1</a:t>
            </a:r>
            <a:r>
              <a:rPr lang="en-US" i="1" dirty="0" smtClean="0"/>
              <a:t> </a:t>
            </a:r>
            <a:r>
              <a:rPr lang="en-US" dirty="0" smtClean="0"/>
              <a:t>and </a:t>
            </a:r>
            <a:r>
              <a:rPr lang="en-US" i="1" dirty="0" smtClean="0"/>
              <a:t>b</a:t>
            </a:r>
            <a:r>
              <a:rPr lang="en-US" i="1" baseline="-25000" dirty="0" smtClean="0"/>
              <a:t>1</a:t>
            </a:r>
            <a:r>
              <a:rPr lang="en-US" dirty="0" smtClean="0"/>
              <a:t> </a:t>
            </a:r>
            <a:r>
              <a:rPr lang="en-US" dirty="0"/>
              <a:t>as </a:t>
            </a:r>
            <a:r>
              <a:rPr lang="en-US" i="1" dirty="0"/>
              <a:t>A</a:t>
            </a:r>
            <a:r>
              <a:rPr lang="en-US" i="1" baseline="-25000" dirty="0"/>
              <a:t>2</a:t>
            </a:r>
            <a:r>
              <a:rPr lang="en-US" dirty="0"/>
              <a:t> </a:t>
            </a:r>
            <a:r>
              <a:rPr lang="en-US" dirty="0" smtClean="0"/>
              <a:t>– </a:t>
            </a:r>
            <a:r>
              <a:rPr lang="en-US" i="1" dirty="0" smtClean="0"/>
              <a:t>A</a:t>
            </a:r>
            <a:r>
              <a:rPr lang="en-US" i="1" baseline="-25000" dirty="0" smtClean="0"/>
              <a:t>1</a:t>
            </a:r>
            <a:r>
              <a:rPr lang="en-US" dirty="0" smtClean="0"/>
              <a:t>. </a:t>
            </a:r>
            <a:r>
              <a:rPr lang="en-US" dirty="0"/>
              <a:t>Equation (9.7) must then be used to compute </a:t>
            </a:r>
            <a:r>
              <a:rPr lang="en-US" i="1" dirty="0" smtClean="0"/>
              <a:t>a</a:t>
            </a:r>
            <a:r>
              <a:rPr lang="en-US" i="1" baseline="-25000" dirty="0" smtClean="0"/>
              <a:t>t</a:t>
            </a:r>
            <a:r>
              <a:rPr lang="en-US" dirty="0" smtClean="0"/>
              <a:t> </a:t>
            </a:r>
            <a:r>
              <a:rPr lang="en-US" dirty="0"/>
              <a:t>and </a:t>
            </a:r>
            <a:r>
              <a:rPr lang="en-US" i="1" dirty="0" err="1"/>
              <a:t>b</a:t>
            </a:r>
            <a:r>
              <a:rPr lang="en-US" i="1" baseline="-25000" dirty="0" err="1"/>
              <a:t>t</a:t>
            </a:r>
            <a:r>
              <a:rPr lang="en-US" dirty="0"/>
              <a:t> </a:t>
            </a:r>
            <a:r>
              <a:rPr lang="en-US" dirty="0" smtClean="0"/>
              <a:t>for </a:t>
            </a:r>
            <a:r>
              <a:rPr lang="en-US" dirty="0"/>
              <a:t>the </a:t>
            </a:r>
            <a:r>
              <a:rPr lang="en-US" dirty="0" smtClean="0"/>
              <a:t>entire time </a:t>
            </a:r>
            <a:r>
              <a:rPr lang="en-US" dirty="0"/>
              <a:t>series to be able to generate forecasts into the future.</a:t>
            </a:r>
          </a:p>
        </p:txBody>
      </p:sp>
      <p:sp>
        <p:nvSpPr>
          <p:cNvPr id="3" name="Title 2"/>
          <p:cNvSpPr>
            <a:spLocks noGrp="1"/>
          </p:cNvSpPr>
          <p:nvPr>
            <p:ph type="title"/>
          </p:nvPr>
        </p:nvSpPr>
        <p:spPr/>
        <p:txBody>
          <a:bodyPr/>
          <a:lstStyle/>
          <a:p>
            <a:r>
              <a:rPr lang="en-US" dirty="0" smtClean="0"/>
              <a:t>Double Exponential Smoothing</a:t>
            </a:r>
            <a:endParaRPr lang="en-US" dirty="0"/>
          </a:p>
        </p:txBody>
      </p:sp>
      <p:pic>
        <p:nvPicPr>
          <p:cNvPr id="6" name="Picture 5"/>
          <p:cNvPicPr>
            <a:picLocks noChangeAspect="1"/>
          </p:cNvPicPr>
          <p:nvPr/>
        </p:nvPicPr>
        <p:blipFill>
          <a:blip r:embed="rId2"/>
          <a:stretch>
            <a:fillRect/>
          </a:stretch>
        </p:blipFill>
        <p:spPr>
          <a:xfrm>
            <a:off x="3129746" y="2190831"/>
            <a:ext cx="5930900" cy="1003300"/>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29</a:t>
            </a:fld>
            <a:endParaRPr lang="en-US"/>
          </a:p>
        </p:txBody>
      </p:sp>
    </p:spTree>
    <p:extLst>
      <p:ext uri="{BB962C8B-B14F-4D97-AF65-F5344CB8AC3E}">
        <p14:creationId xmlns:p14="http://schemas.microsoft.com/office/powerpoint/2010/main" val="511857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644535"/>
            <a:ext cx="8229600" cy="4876800"/>
          </a:xfrm>
        </p:spPr>
        <p:txBody>
          <a:bodyPr>
            <a:normAutofit/>
          </a:bodyPr>
          <a:lstStyle/>
          <a:p>
            <a:pPr marL="365760" indent="-256032" algn="just">
              <a:buFont typeface="Wingdings 3"/>
              <a:buChar char=""/>
              <a:defRPr/>
            </a:pPr>
            <a:r>
              <a:rPr lang="en-US" dirty="0" smtClean="0">
                <a:ea typeface="+mn-ea"/>
                <a:cs typeface="+mn-cs"/>
              </a:rPr>
              <a:t>Qualitative and Judgmental techniques rely on experience and intuition.</a:t>
            </a:r>
          </a:p>
          <a:p>
            <a:pPr marL="365760" indent="-256032" algn="just">
              <a:buFont typeface="Wingdings 3"/>
              <a:buChar char=""/>
              <a:defRPr/>
            </a:pPr>
            <a:r>
              <a:rPr lang="en-US" dirty="0" smtClean="0">
                <a:ea typeface="+mn-ea"/>
                <a:cs typeface="+mn-cs"/>
              </a:rPr>
              <a:t>They are necessary when historical data is not available or when predictions are needed far into the future.</a:t>
            </a:r>
          </a:p>
          <a:p>
            <a:pPr marL="365760" indent="-256032" algn="just">
              <a:buFont typeface="Wingdings 3"/>
              <a:buChar char=""/>
              <a:defRPr/>
            </a:pPr>
            <a:r>
              <a:rPr lang="en-US" dirty="0" smtClean="0">
                <a:ea typeface="+mn-ea"/>
                <a:cs typeface="+mn-cs"/>
              </a:rPr>
              <a:t>The </a:t>
            </a:r>
            <a:r>
              <a:rPr lang="en-US" b="1" dirty="0" smtClean="0">
                <a:ea typeface="+mn-ea"/>
                <a:cs typeface="+mn-cs"/>
              </a:rPr>
              <a:t>historical analogy </a:t>
            </a:r>
            <a:r>
              <a:rPr lang="en-US" dirty="0" smtClean="0">
                <a:ea typeface="+mn-ea"/>
                <a:cs typeface="+mn-cs"/>
              </a:rPr>
              <a:t>approach obtains a forecast through comparative analysis with prior situations.</a:t>
            </a:r>
          </a:p>
          <a:p>
            <a:pPr marL="365760" indent="-256032" algn="just">
              <a:buFont typeface="Wingdings 3"/>
              <a:buChar char=""/>
              <a:defRPr/>
            </a:pPr>
            <a:r>
              <a:rPr lang="en-US" dirty="0" smtClean="0">
                <a:ea typeface="+mn-ea"/>
                <a:cs typeface="+mn-cs"/>
              </a:rPr>
              <a:t>The </a:t>
            </a:r>
            <a:r>
              <a:rPr lang="en-US" b="1" dirty="0" smtClean="0">
                <a:ea typeface="+mn-ea"/>
                <a:cs typeface="+mn-cs"/>
              </a:rPr>
              <a:t>Delphi method </a:t>
            </a:r>
            <a:r>
              <a:rPr lang="en-US" dirty="0" smtClean="0">
                <a:ea typeface="+mn-ea"/>
                <a:cs typeface="+mn-cs"/>
              </a:rPr>
              <a:t>questions an anonymous panel of experts 2-3 times in order to reach a convergence of opinion on the forecasted variable. </a:t>
            </a:r>
          </a:p>
        </p:txBody>
      </p:sp>
      <p:sp>
        <p:nvSpPr>
          <p:cNvPr id="5" name="Title 4"/>
          <p:cNvSpPr>
            <a:spLocks noGrp="1"/>
          </p:cNvSpPr>
          <p:nvPr>
            <p:ph type="title"/>
          </p:nvPr>
        </p:nvSpPr>
        <p:spPr/>
        <p:txBody>
          <a:bodyPr/>
          <a:lstStyle/>
          <a:p>
            <a:pPr>
              <a:defRPr/>
            </a:pPr>
            <a:r>
              <a:rPr lang="en-US" sz="3200" dirty="0"/>
              <a:t>Qualitative and Judgmental Forecasting</a:t>
            </a:r>
          </a:p>
        </p:txBody>
      </p:sp>
      <p:sp>
        <p:nvSpPr>
          <p:cNvPr id="3" name="Slide Number Placeholder 2"/>
          <p:cNvSpPr>
            <a:spLocks noGrp="1"/>
          </p:cNvSpPr>
          <p:nvPr>
            <p:ph type="sldNum" sz="quarter" idx="12"/>
          </p:nvPr>
        </p:nvSpPr>
        <p:spPr/>
        <p:txBody>
          <a:bodyPr/>
          <a:lstStyle/>
          <a:p>
            <a:fld id="{3B60663A-D731-422C-B01D-A30E991BA9F9}" type="slidenum">
              <a:rPr lang="en-US" smtClean="0"/>
              <a:t>3</a:t>
            </a:fld>
            <a:endParaRPr lang="en-US"/>
          </a:p>
        </p:txBody>
      </p:sp>
    </p:spTree>
    <p:extLst>
      <p:ext uri="{BB962C8B-B14F-4D97-AF65-F5344CB8AC3E}">
        <p14:creationId xmlns:p14="http://schemas.microsoft.com/office/powerpoint/2010/main" val="20528584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65760" indent="-256032">
              <a:buFont typeface="Wingdings 3"/>
              <a:buChar char=""/>
              <a:defRPr/>
            </a:pPr>
            <a:r>
              <a:rPr lang="en-US" dirty="0" smtClean="0">
                <a:ea typeface="+mn-ea"/>
                <a:cs typeface="+mn-cs"/>
              </a:rPr>
              <a:t>Excel file </a:t>
            </a:r>
            <a:r>
              <a:rPr lang="en-US" i="1" dirty="0" smtClean="0">
                <a:ea typeface="+mn-ea"/>
                <a:cs typeface="+mn-cs"/>
              </a:rPr>
              <a:t>Coal Production</a:t>
            </a:r>
          </a:p>
          <a:p>
            <a:pPr marL="365760" indent="-256032">
              <a:buFont typeface="Wingdings 3"/>
              <a:buChar char=""/>
              <a:defRPr/>
            </a:pPr>
            <a:endParaRPr lang="en-US" dirty="0">
              <a:ea typeface="+mn-ea"/>
              <a:cs typeface="+mn-cs"/>
            </a:endParaRPr>
          </a:p>
        </p:txBody>
      </p:sp>
      <p:sp>
        <p:nvSpPr>
          <p:cNvPr id="5" name="Title 4"/>
          <p:cNvSpPr>
            <a:spLocks noGrp="1"/>
          </p:cNvSpPr>
          <p:nvPr>
            <p:ph type="title"/>
          </p:nvPr>
        </p:nvSpPr>
        <p:spPr/>
        <p:txBody>
          <a:bodyPr/>
          <a:lstStyle/>
          <a:p>
            <a:pPr>
              <a:defRPr/>
            </a:pPr>
            <a:r>
              <a:rPr lang="en-US" sz="3200" dirty="0"/>
              <a:t>Example 9.13: Double Exponential Smoothing with </a:t>
            </a:r>
            <a:r>
              <a:rPr lang="en-US" sz="3200" i="1" dirty="0" err="1"/>
              <a:t>XLMiner</a:t>
            </a:r>
            <a:endParaRPr lang="en-US" sz="3200" i="1" dirty="0"/>
          </a:p>
        </p:txBody>
      </p:sp>
      <p:pic>
        <p:nvPicPr>
          <p:cNvPr id="3" name="Picture 2" descr="BA2-Figure-9.16-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624" y="2132856"/>
            <a:ext cx="6876256" cy="3416572"/>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30</a:t>
            </a:fld>
            <a:endParaRPr lang="en-US"/>
          </a:p>
        </p:txBody>
      </p:sp>
    </p:spTree>
    <p:extLst>
      <p:ext uri="{BB962C8B-B14F-4D97-AF65-F5344CB8AC3E}">
        <p14:creationId xmlns:p14="http://schemas.microsoft.com/office/powerpoint/2010/main" val="42121721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481138"/>
            <a:ext cx="2386608" cy="4525962"/>
          </a:xfrm>
        </p:spPr>
        <p:txBody>
          <a:bodyPr/>
          <a:lstStyle/>
          <a:p>
            <a:r>
              <a:rPr lang="en-US" i="1" dirty="0" err="1" smtClean="0"/>
              <a:t>XLMiner</a:t>
            </a:r>
            <a:r>
              <a:rPr lang="en-US" dirty="0" smtClean="0"/>
              <a:t> optimization results</a:t>
            </a:r>
          </a:p>
          <a:p>
            <a:r>
              <a:rPr lang="en-US" dirty="0"/>
              <a:t>the best values of </a:t>
            </a:r>
            <a:r>
              <a:rPr lang="en-US" i="1" dirty="0" smtClean="0">
                <a:latin typeface="Symbol" charset="2"/>
                <a:cs typeface="Symbol" charset="2"/>
              </a:rPr>
              <a:t>a</a:t>
            </a:r>
            <a:r>
              <a:rPr lang="en-US" dirty="0" smtClean="0"/>
              <a:t> </a:t>
            </a:r>
            <a:r>
              <a:rPr lang="en-US" dirty="0"/>
              <a:t>and </a:t>
            </a:r>
            <a:r>
              <a:rPr lang="en-US" i="1" dirty="0" smtClean="0">
                <a:latin typeface="Symbol" charset="2"/>
                <a:cs typeface="Symbol" charset="2"/>
              </a:rPr>
              <a:t>b</a:t>
            </a:r>
            <a:r>
              <a:rPr lang="en-US" dirty="0" smtClean="0"/>
              <a:t> </a:t>
            </a:r>
            <a:r>
              <a:rPr lang="en-US" dirty="0"/>
              <a:t>are 0.684 and 0.00</a:t>
            </a:r>
          </a:p>
        </p:txBody>
      </p:sp>
      <p:sp>
        <p:nvSpPr>
          <p:cNvPr id="3" name="Title 2"/>
          <p:cNvSpPr>
            <a:spLocks noGrp="1"/>
          </p:cNvSpPr>
          <p:nvPr>
            <p:ph type="title"/>
          </p:nvPr>
        </p:nvSpPr>
        <p:spPr/>
        <p:txBody>
          <a:bodyPr/>
          <a:lstStyle/>
          <a:p>
            <a:r>
              <a:rPr lang="en-US" dirty="0" smtClean="0"/>
              <a:t>Example 9.13 Continued</a:t>
            </a:r>
            <a:endParaRPr lang="en-US" dirty="0"/>
          </a:p>
        </p:txBody>
      </p:sp>
      <p:pic>
        <p:nvPicPr>
          <p:cNvPr id="6" name="Picture 5" descr="BA2-Figure-9.17-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9816" y="1268760"/>
            <a:ext cx="5976664" cy="4768086"/>
          </a:xfrm>
          <a:prstGeom prst="rect">
            <a:avLst/>
          </a:prstGeom>
        </p:spPr>
      </p:pic>
      <p:sp>
        <p:nvSpPr>
          <p:cNvPr id="7" name="Rounded Rectangle 6"/>
          <p:cNvSpPr/>
          <p:nvPr/>
        </p:nvSpPr>
        <p:spPr>
          <a:xfrm>
            <a:off x="5231904" y="2708920"/>
            <a:ext cx="2304256" cy="288032"/>
          </a:xfrm>
          <a:prstGeom prst="round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3B60663A-D731-422C-B01D-A30E991BA9F9}" type="slidenum">
              <a:rPr lang="en-US" smtClean="0"/>
              <a:t>31</a:t>
            </a:fld>
            <a:endParaRPr lang="en-US"/>
          </a:p>
        </p:txBody>
      </p:sp>
    </p:spTree>
    <p:extLst>
      <p:ext uri="{BB962C8B-B14F-4D97-AF65-F5344CB8AC3E}">
        <p14:creationId xmlns:p14="http://schemas.microsoft.com/office/powerpoint/2010/main" val="15627744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14451" y="2038823"/>
            <a:ext cx="8229600" cy="4234284"/>
          </a:xfrm>
        </p:spPr>
        <p:txBody>
          <a:bodyPr/>
          <a:lstStyle/>
          <a:p>
            <a:pPr algn="just"/>
            <a:r>
              <a:rPr lang="en-US" dirty="0" smtClean="0"/>
              <a:t>Simple </a:t>
            </a:r>
            <a:r>
              <a:rPr lang="en-US" dirty="0"/>
              <a:t>linear regression can be applied to forecasting using time </a:t>
            </a:r>
            <a:r>
              <a:rPr lang="en-US" dirty="0" smtClean="0"/>
              <a:t>as the </a:t>
            </a:r>
            <a:r>
              <a:rPr lang="en-US" dirty="0"/>
              <a:t>independent variable.</a:t>
            </a:r>
          </a:p>
        </p:txBody>
      </p:sp>
      <p:sp>
        <p:nvSpPr>
          <p:cNvPr id="3" name="Title 2"/>
          <p:cNvSpPr>
            <a:spLocks noGrp="1"/>
          </p:cNvSpPr>
          <p:nvPr>
            <p:ph type="title"/>
          </p:nvPr>
        </p:nvSpPr>
        <p:spPr/>
        <p:txBody>
          <a:bodyPr>
            <a:normAutofit/>
          </a:bodyPr>
          <a:lstStyle/>
          <a:p>
            <a:r>
              <a:rPr lang="en-US" dirty="0" smtClean="0"/>
              <a:t>Regression-Based Forecasting for Time Series with a Linear Trend</a:t>
            </a:r>
            <a:endParaRPr lang="en-US" dirty="0"/>
          </a:p>
        </p:txBody>
      </p:sp>
      <p:sp>
        <p:nvSpPr>
          <p:cNvPr id="4" name="Slide Number Placeholder 3"/>
          <p:cNvSpPr>
            <a:spLocks noGrp="1"/>
          </p:cNvSpPr>
          <p:nvPr>
            <p:ph type="sldNum" sz="quarter" idx="12"/>
          </p:nvPr>
        </p:nvSpPr>
        <p:spPr/>
        <p:txBody>
          <a:bodyPr/>
          <a:lstStyle/>
          <a:p>
            <a:fld id="{3B60663A-D731-422C-B01D-A30E991BA9F9}" type="slidenum">
              <a:rPr lang="en-US" smtClean="0"/>
              <a:t>32</a:t>
            </a:fld>
            <a:endParaRPr lang="en-US"/>
          </a:p>
        </p:txBody>
      </p:sp>
    </p:spTree>
    <p:extLst>
      <p:ext uri="{BB962C8B-B14F-4D97-AF65-F5344CB8AC3E}">
        <p14:creationId xmlns:p14="http://schemas.microsoft.com/office/powerpoint/2010/main" val="34917742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Content Placeholder 1"/>
          <p:cNvSpPr>
            <a:spLocks noGrp="1"/>
          </p:cNvSpPr>
          <p:nvPr>
            <p:ph idx="1"/>
          </p:nvPr>
        </p:nvSpPr>
        <p:spPr/>
        <p:txBody>
          <a:bodyPr/>
          <a:lstStyle/>
          <a:p>
            <a:r>
              <a:rPr lang="en-US" i="1" dirty="0" smtClean="0"/>
              <a:t>Coal Production</a:t>
            </a:r>
            <a:r>
              <a:rPr lang="en-US" dirty="0" smtClean="0"/>
              <a:t> data with a linear </a:t>
            </a:r>
            <a:r>
              <a:rPr lang="en-US" dirty="0" err="1" smtClean="0"/>
              <a:t>trendline</a:t>
            </a:r>
            <a:endParaRPr lang="en-US" dirty="0" smtClean="0"/>
          </a:p>
          <a:p>
            <a:endParaRPr lang="en-US" dirty="0" smtClean="0"/>
          </a:p>
        </p:txBody>
      </p:sp>
      <p:sp>
        <p:nvSpPr>
          <p:cNvPr id="5" name="Title 4"/>
          <p:cNvSpPr>
            <a:spLocks noGrp="1"/>
          </p:cNvSpPr>
          <p:nvPr>
            <p:ph type="title"/>
          </p:nvPr>
        </p:nvSpPr>
        <p:spPr/>
        <p:txBody>
          <a:bodyPr/>
          <a:lstStyle/>
          <a:p>
            <a:pPr>
              <a:defRPr/>
            </a:pPr>
            <a:r>
              <a:rPr lang="en-US" sz="3200" dirty="0"/>
              <a:t>Example 9.14: Forecasting Using </a:t>
            </a:r>
            <a:r>
              <a:rPr lang="en-US" sz="3200" dirty="0" err="1"/>
              <a:t>Trendlines</a:t>
            </a:r>
            <a:endParaRPr lang="en-US" sz="3200" dirty="0"/>
          </a:p>
        </p:txBody>
      </p:sp>
      <p:pic>
        <p:nvPicPr>
          <p:cNvPr id="2" name="Picture 1" descr="BA2-Figure-9.18-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2590" y="2702483"/>
            <a:ext cx="5688632" cy="3437339"/>
          </a:xfrm>
          <a:prstGeom prst="rect">
            <a:avLst/>
          </a:prstGeom>
        </p:spPr>
      </p:pic>
      <p:sp>
        <p:nvSpPr>
          <p:cNvPr id="3" name="TextBox 2"/>
          <p:cNvSpPr txBox="1"/>
          <p:nvPr/>
        </p:nvSpPr>
        <p:spPr>
          <a:xfrm>
            <a:off x="7995953" y="3145248"/>
            <a:ext cx="2520280" cy="1754326"/>
          </a:xfrm>
          <a:prstGeom prst="rect">
            <a:avLst/>
          </a:prstGeom>
          <a:noFill/>
        </p:spPr>
        <p:txBody>
          <a:bodyPr wrap="square" rtlCol="0">
            <a:spAutoFit/>
          </a:bodyPr>
          <a:lstStyle/>
          <a:p>
            <a:r>
              <a:rPr lang="en-US" dirty="0"/>
              <a:t>Note that the linear model does not adequately predict the recent drop in production after 2008.</a:t>
            </a:r>
          </a:p>
        </p:txBody>
      </p:sp>
      <p:sp>
        <p:nvSpPr>
          <p:cNvPr id="4" name="Slide Number Placeholder 3"/>
          <p:cNvSpPr>
            <a:spLocks noGrp="1"/>
          </p:cNvSpPr>
          <p:nvPr>
            <p:ph type="sldNum" sz="quarter" idx="12"/>
          </p:nvPr>
        </p:nvSpPr>
        <p:spPr/>
        <p:txBody>
          <a:bodyPr/>
          <a:lstStyle/>
          <a:p>
            <a:fld id="{3B60663A-D731-422C-B01D-A30E991BA9F9}" type="slidenum">
              <a:rPr lang="en-US" smtClean="0"/>
              <a:t>33</a:t>
            </a:fld>
            <a:endParaRPr lang="en-US"/>
          </a:p>
        </p:txBody>
      </p:sp>
    </p:spTree>
    <p:extLst>
      <p:ext uri="{BB962C8B-B14F-4D97-AF65-F5344CB8AC3E}">
        <p14:creationId xmlns:p14="http://schemas.microsoft.com/office/powerpoint/2010/main" val="11686465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124744"/>
            <a:ext cx="8229600" cy="4882356"/>
          </a:xfrm>
        </p:spPr>
        <p:txBody>
          <a:bodyPr/>
          <a:lstStyle/>
          <a:p>
            <a:pPr algn="just"/>
            <a:r>
              <a:rPr lang="en-US" sz="2400" dirty="0"/>
              <a:t>When autocorrelation is present, successive observations are correlated with one another; for example, large observations tend to follow other large observations, and small observations also tend to follow one another. </a:t>
            </a:r>
          </a:p>
          <a:p>
            <a:pPr lvl="1" algn="just"/>
            <a:r>
              <a:rPr lang="en-US" sz="2000" dirty="0"/>
              <a:t>In such cases, other approaches, called </a:t>
            </a:r>
            <a:r>
              <a:rPr lang="en-US" sz="2000" b="1" dirty="0"/>
              <a:t>autoregressive models</a:t>
            </a:r>
            <a:r>
              <a:rPr lang="en-US" sz="2000" dirty="0"/>
              <a:t>, are more appropriate.</a:t>
            </a:r>
          </a:p>
        </p:txBody>
      </p:sp>
      <p:sp>
        <p:nvSpPr>
          <p:cNvPr id="3" name="Title 2"/>
          <p:cNvSpPr>
            <a:spLocks noGrp="1"/>
          </p:cNvSpPr>
          <p:nvPr>
            <p:ph type="title"/>
          </p:nvPr>
        </p:nvSpPr>
        <p:spPr>
          <a:xfrm>
            <a:off x="1981200" y="274638"/>
            <a:ext cx="8229600" cy="706090"/>
          </a:xfrm>
        </p:spPr>
        <p:txBody>
          <a:bodyPr>
            <a:normAutofit/>
          </a:bodyPr>
          <a:lstStyle/>
          <a:p>
            <a:r>
              <a:rPr lang="en-US" dirty="0" smtClean="0"/>
              <a:t>Autocorrelation in Time Series</a:t>
            </a:r>
            <a:endParaRPr lang="en-US" dirty="0"/>
          </a:p>
        </p:txBody>
      </p:sp>
      <p:pic>
        <p:nvPicPr>
          <p:cNvPr id="6" name="Picture 5" descr="BA2-Figure-9.19-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6187" y="3933270"/>
            <a:ext cx="4104456" cy="2636383"/>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34</a:t>
            </a:fld>
            <a:endParaRPr lang="en-US"/>
          </a:p>
        </p:txBody>
      </p:sp>
    </p:spTree>
    <p:extLst>
      <p:ext uri="{BB962C8B-B14F-4D97-AF65-F5344CB8AC3E}">
        <p14:creationId xmlns:p14="http://schemas.microsoft.com/office/powerpoint/2010/main" val="42439209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9512" y="1669474"/>
            <a:ext cx="8229600" cy="4525963"/>
          </a:xfrm>
        </p:spPr>
        <p:txBody>
          <a:bodyPr>
            <a:noAutofit/>
          </a:bodyPr>
          <a:lstStyle/>
          <a:p>
            <a:pPr algn="just"/>
            <a:r>
              <a:rPr lang="en-US" dirty="0" smtClean="0"/>
              <a:t>When </a:t>
            </a:r>
            <a:r>
              <a:rPr lang="en-US" dirty="0"/>
              <a:t>time series exhibit seasonality, different </a:t>
            </a:r>
            <a:r>
              <a:rPr lang="en-US" dirty="0" smtClean="0"/>
              <a:t>techniques provide </a:t>
            </a:r>
            <a:r>
              <a:rPr lang="en-US" dirty="0"/>
              <a:t>better forecasts than the ones we have </a:t>
            </a:r>
            <a:r>
              <a:rPr lang="en-US" dirty="0" smtClean="0"/>
              <a:t>described:</a:t>
            </a:r>
          </a:p>
          <a:p>
            <a:pPr lvl="1" algn="just"/>
            <a:r>
              <a:rPr lang="en-US" dirty="0" smtClean="0"/>
              <a:t>Multiple regression models with categorical variables for the seasonal components</a:t>
            </a:r>
          </a:p>
          <a:p>
            <a:pPr lvl="1" algn="just"/>
            <a:r>
              <a:rPr lang="en-US" dirty="0" smtClean="0"/>
              <a:t>Holt-Winters models, </a:t>
            </a:r>
            <a:r>
              <a:rPr lang="en-US" sz="2400" dirty="0"/>
              <a:t>similar to exponential smoothing models in that smoothing constants are used to smooth out variations in the level and seasonal patterns over time. For time series with seasonality but no trend, </a:t>
            </a:r>
            <a:r>
              <a:rPr lang="en-US" sz="2400" i="1" dirty="0" err="1"/>
              <a:t>XLMiner</a:t>
            </a:r>
            <a:r>
              <a:rPr lang="en-US" sz="2400" i="1" dirty="0"/>
              <a:t> </a:t>
            </a:r>
            <a:r>
              <a:rPr lang="en-US" sz="2400" dirty="0"/>
              <a:t>supports a Holt-Winters method but does not have the ability to optimize the parameters.</a:t>
            </a:r>
            <a:endParaRPr lang="en-US" dirty="0" smtClean="0"/>
          </a:p>
        </p:txBody>
      </p:sp>
      <p:sp>
        <p:nvSpPr>
          <p:cNvPr id="5" name="Title 4"/>
          <p:cNvSpPr>
            <a:spLocks noGrp="1"/>
          </p:cNvSpPr>
          <p:nvPr>
            <p:ph type="title"/>
          </p:nvPr>
        </p:nvSpPr>
        <p:spPr/>
        <p:txBody>
          <a:bodyPr/>
          <a:lstStyle/>
          <a:p>
            <a:pPr>
              <a:defRPr/>
            </a:pPr>
            <a:r>
              <a:rPr lang="en-US" sz="3200" dirty="0"/>
              <a:t>Forecasting Time Series with Seasonality</a:t>
            </a:r>
          </a:p>
        </p:txBody>
      </p:sp>
      <p:sp>
        <p:nvSpPr>
          <p:cNvPr id="3" name="Slide Number Placeholder 2"/>
          <p:cNvSpPr>
            <a:spLocks noGrp="1"/>
          </p:cNvSpPr>
          <p:nvPr>
            <p:ph type="sldNum" sz="quarter" idx="12"/>
          </p:nvPr>
        </p:nvSpPr>
        <p:spPr/>
        <p:txBody>
          <a:bodyPr/>
          <a:lstStyle/>
          <a:p>
            <a:fld id="{3B60663A-D731-422C-B01D-A30E991BA9F9}" type="slidenum">
              <a:rPr lang="en-US" smtClean="0"/>
              <a:t>35</a:t>
            </a:fld>
            <a:endParaRPr lang="en-US"/>
          </a:p>
        </p:txBody>
      </p:sp>
    </p:spTree>
    <p:extLst>
      <p:ext uri="{BB962C8B-B14F-4D97-AF65-F5344CB8AC3E}">
        <p14:creationId xmlns:p14="http://schemas.microsoft.com/office/powerpoint/2010/main" val="19181778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556793"/>
            <a:ext cx="4402832" cy="4264571"/>
          </a:xfrm>
        </p:spPr>
        <p:txBody>
          <a:bodyPr>
            <a:normAutofit/>
          </a:bodyPr>
          <a:lstStyle/>
          <a:p>
            <a:pPr marL="346075" indent="-236538">
              <a:defRPr/>
            </a:pPr>
            <a:r>
              <a:rPr lang="en-US" sz="2400" i="1" dirty="0"/>
              <a:t>Gas &amp; Electric </a:t>
            </a:r>
            <a:r>
              <a:rPr lang="en-US" sz="2400" dirty="0"/>
              <a:t>Excel file</a:t>
            </a:r>
          </a:p>
          <a:p>
            <a:r>
              <a:rPr lang="en-US" sz="2400" dirty="0"/>
              <a:t>Use a seasonal categorical</a:t>
            </a:r>
          </a:p>
          <a:p>
            <a:r>
              <a:rPr lang="en-US" sz="2400" dirty="0"/>
              <a:t>variable with </a:t>
            </a:r>
            <a:r>
              <a:rPr lang="en-US" sz="2400" i="1" dirty="0"/>
              <a:t>k</a:t>
            </a:r>
            <a:r>
              <a:rPr lang="en-US" sz="2400" dirty="0"/>
              <a:t> = 12 levels.</a:t>
            </a:r>
          </a:p>
          <a:p>
            <a:pPr algn="just"/>
            <a:r>
              <a:rPr lang="en-US" sz="2400" dirty="0"/>
              <a:t>Construct the regression model using k - 1 dummy variables, with January being the reference month.</a:t>
            </a:r>
          </a:p>
        </p:txBody>
      </p:sp>
      <p:sp>
        <p:nvSpPr>
          <p:cNvPr id="5" name="Title 4"/>
          <p:cNvSpPr>
            <a:spLocks noGrp="1"/>
          </p:cNvSpPr>
          <p:nvPr>
            <p:ph type="title"/>
          </p:nvPr>
        </p:nvSpPr>
        <p:spPr/>
        <p:txBody>
          <a:bodyPr/>
          <a:lstStyle/>
          <a:p>
            <a:pPr>
              <a:defRPr/>
            </a:pPr>
            <a:r>
              <a:rPr lang="en-US" sz="3200" dirty="0"/>
              <a:t>Example 9.15: Regression-Based Forecasting for Natural Gas Usage</a:t>
            </a:r>
          </a:p>
        </p:txBody>
      </p:sp>
      <p:pic>
        <p:nvPicPr>
          <p:cNvPr id="3" name="Picture 2" descr="BA2-Figure-9.2-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5051" y="1905000"/>
            <a:ext cx="3937540" cy="1866496"/>
          </a:xfrm>
          <a:prstGeom prst="rect">
            <a:avLst/>
          </a:prstGeom>
        </p:spPr>
      </p:pic>
      <p:pic>
        <p:nvPicPr>
          <p:cNvPr id="4" name="Picture 3"/>
          <p:cNvPicPr>
            <a:picLocks noChangeAspect="1"/>
          </p:cNvPicPr>
          <p:nvPr/>
        </p:nvPicPr>
        <p:blipFill>
          <a:blip r:embed="rId3"/>
          <a:stretch>
            <a:fillRect/>
          </a:stretch>
        </p:blipFill>
        <p:spPr>
          <a:xfrm>
            <a:off x="4520564" y="5052386"/>
            <a:ext cx="5486400" cy="1257300"/>
          </a:xfrm>
          <a:prstGeom prst="rect">
            <a:avLst/>
          </a:prstGeom>
        </p:spPr>
      </p:pic>
      <p:sp>
        <p:nvSpPr>
          <p:cNvPr id="6" name="Slide Number Placeholder 5"/>
          <p:cNvSpPr>
            <a:spLocks noGrp="1"/>
          </p:cNvSpPr>
          <p:nvPr>
            <p:ph type="sldNum" sz="quarter" idx="12"/>
          </p:nvPr>
        </p:nvSpPr>
        <p:spPr/>
        <p:txBody>
          <a:bodyPr/>
          <a:lstStyle/>
          <a:p>
            <a:fld id="{3B60663A-D731-422C-B01D-A30E991BA9F9}" type="slidenum">
              <a:rPr lang="en-US" smtClean="0"/>
              <a:t>36</a:t>
            </a:fld>
            <a:endParaRPr lang="en-US"/>
          </a:p>
        </p:txBody>
      </p:sp>
    </p:spTree>
    <p:extLst>
      <p:ext uri="{BB962C8B-B14F-4D97-AF65-F5344CB8AC3E}">
        <p14:creationId xmlns:p14="http://schemas.microsoft.com/office/powerpoint/2010/main" val="1587922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Data matrix</a:t>
            </a:r>
            <a:endParaRPr lang="en-US" dirty="0"/>
          </a:p>
        </p:txBody>
      </p:sp>
      <p:sp>
        <p:nvSpPr>
          <p:cNvPr id="3" name="Title 2"/>
          <p:cNvSpPr>
            <a:spLocks noGrp="1"/>
          </p:cNvSpPr>
          <p:nvPr>
            <p:ph type="title"/>
          </p:nvPr>
        </p:nvSpPr>
        <p:spPr/>
        <p:txBody>
          <a:bodyPr/>
          <a:lstStyle/>
          <a:p>
            <a:r>
              <a:rPr lang="en-US" dirty="0" smtClean="0"/>
              <a:t>Example 9.15 Continued</a:t>
            </a:r>
            <a:endParaRPr lang="en-US" dirty="0"/>
          </a:p>
        </p:txBody>
      </p:sp>
      <p:pic>
        <p:nvPicPr>
          <p:cNvPr id="6" name="Picture 5" descr="BA2-Figure-9.20-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3872" y="1340768"/>
            <a:ext cx="4790722" cy="4581128"/>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37</a:t>
            </a:fld>
            <a:endParaRPr lang="en-US"/>
          </a:p>
        </p:txBody>
      </p:sp>
    </p:spTree>
    <p:extLst>
      <p:ext uri="{BB962C8B-B14F-4D97-AF65-F5344CB8AC3E}">
        <p14:creationId xmlns:p14="http://schemas.microsoft.com/office/powerpoint/2010/main" val="13894305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31504" y="1481138"/>
            <a:ext cx="2448272" cy="4525962"/>
          </a:xfrm>
        </p:spPr>
        <p:txBody>
          <a:bodyPr/>
          <a:lstStyle/>
          <a:p>
            <a:r>
              <a:rPr lang="en-US" sz="2400" dirty="0"/>
              <a:t>Final regression results (time and February were insignificant)</a:t>
            </a:r>
          </a:p>
        </p:txBody>
      </p:sp>
      <p:sp>
        <p:nvSpPr>
          <p:cNvPr id="3" name="Title 2"/>
          <p:cNvSpPr>
            <a:spLocks noGrp="1"/>
          </p:cNvSpPr>
          <p:nvPr>
            <p:ph type="title"/>
          </p:nvPr>
        </p:nvSpPr>
        <p:spPr>
          <a:xfrm>
            <a:off x="1981200" y="274638"/>
            <a:ext cx="8229600" cy="706090"/>
          </a:xfrm>
        </p:spPr>
        <p:txBody>
          <a:bodyPr>
            <a:normAutofit/>
          </a:bodyPr>
          <a:lstStyle/>
          <a:p>
            <a:r>
              <a:rPr lang="en-US" dirty="0" smtClean="0"/>
              <a:t>Example 9.15 Continued </a:t>
            </a:r>
            <a:endParaRPr lang="en-US" dirty="0"/>
          </a:p>
        </p:txBody>
      </p:sp>
      <p:pic>
        <p:nvPicPr>
          <p:cNvPr id="6" name="Picture 5" descr="BA2-Figure-9.21-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3792" y="980728"/>
            <a:ext cx="6255968" cy="3384376"/>
          </a:xfrm>
          <a:prstGeom prst="rect">
            <a:avLst/>
          </a:prstGeom>
        </p:spPr>
      </p:pic>
      <p:pic>
        <p:nvPicPr>
          <p:cNvPr id="7" name="Picture 6"/>
          <p:cNvPicPr>
            <a:picLocks noChangeAspect="1"/>
          </p:cNvPicPr>
          <p:nvPr/>
        </p:nvPicPr>
        <p:blipFill>
          <a:blip r:embed="rId3"/>
          <a:stretch>
            <a:fillRect/>
          </a:stretch>
        </p:blipFill>
        <p:spPr>
          <a:xfrm>
            <a:off x="3143672" y="4509120"/>
            <a:ext cx="5112568" cy="1547842"/>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38</a:t>
            </a:fld>
            <a:endParaRPr lang="en-US"/>
          </a:p>
        </p:txBody>
      </p:sp>
    </p:spTree>
    <p:extLst>
      <p:ext uri="{BB962C8B-B14F-4D97-AF65-F5344CB8AC3E}">
        <p14:creationId xmlns:p14="http://schemas.microsoft.com/office/powerpoint/2010/main" val="28455259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230188" indent="-120650" algn="just"/>
            <a:r>
              <a:rPr lang="en-US" sz="2000" dirty="0"/>
              <a:t> The </a:t>
            </a:r>
            <a:r>
              <a:rPr lang="en-US" sz="2000" b="1" dirty="0"/>
              <a:t>Holt-Winters additive model </a:t>
            </a:r>
            <a:r>
              <a:rPr lang="en-US" sz="2000" dirty="0"/>
              <a:t>applies to time series with relatively stable seasonality and is based on the equation</a:t>
            </a:r>
          </a:p>
          <a:p>
            <a:pPr marL="230188" indent="-120650" algn="just"/>
            <a:endParaRPr lang="en-US" sz="2000" dirty="0"/>
          </a:p>
          <a:p>
            <a:pPr marL="230188" indent="-120650" algn="just"/>
            <a:endParaRPr lang="en-US" sz="2000" dirty="0"/>
          </a:p>
          <a:p>
            <a:pPr marL="230188" indent="-120650" algn="just"/>
            <a:endParaRPr lang="en-US" sz="2000" dirty="0"/>
          </a:p>
          <a:p>
            <a:pPr marL="230188" indent="-120650" algn="just"/>
            <a:r>
              <a:rPr lang="en-US" sz="2000" dirty="0"/>
              <a:t> The </a:t>
            </a:r>
            <a:r>
              <a:rPr lang="en-US" sz="2000" b="1" dirty="0"/>
              <a:t>Holt-Winters multiplicative model </a:t>
            </a:r>
            <a:r>
              <a:rPr lang="en-US" sz="2000" dirty="0"/>
              <a:t>applies to time series whose amplitude increases or decreases over time and is</a:t>
            </a:r>
          </a:p>
          <a:p>
            <a:pPr marL="230188" indent="-120650" algn="just"/>
            <a:endParaRPr lang="en-US" sz="2000" dirty="0"/>
          </a:p>
          <a:p>
            <a:pPr marL="230188" indent="-120650" algn="just"/>
            <a:endParaRPr lang="en-US" sz="2000" dirty="0"/>
          </a:p>
          <a:p>
            <a:pPr marL="230188" indent="-120650" algn="just"/>
            <a:endParaRPr lang="en-US" sz="2000" dirty="0"/>
          </a:p>
          <a:p>
            <a:pPr algn="just"/>
            <a:r>
              <a:rPr lang="en-US" sz="2000" dirty="0"/>
              <a:t>A chart of the time series should be viewed first to identify the appropriate type of model to use.</a:t>
            </a:r>
          </a:p>
        </p:txBody>
      </p:sp>
      <p:sp>
        <p:nvSpPr>
          <p:cNvPr id="3" name="Title 2"/>
          <p:cNvSpPr>
            <a:spLocks noGrp="1"/>
          </p:cNvSpPr>
          <p:nvPr>
            <p:ph type="title"/>
          </p:nvPr>
        </p:nvSpPr>
        <p:spPr/>
        <p:txBody>
          <a:bodyPr>
            <a:noAutofit/>
          </a:bodyPr>
          <a:lstStyle/>
          <a:p>
            <a:r>
              <a:rPr lang="en-US" sz="3200" dirty="0"/>
              <a:t>Holt-Winters Models for Forecasting Time Series with Seasonality and Trend</a:t>
            </a:r>
          </a:p>
        </p:txBody>
      </p:sp>
      <p:pic>
        <p:nvPicPr>
          <p:cNvPr id="6" name="Picture 5"/>
          <p:cNvPicPr>
            <a:picLocks noChangeAspect="1"/>
          </p:cNvPicPr>
          <p:nvPr/>
        </p:nvPicPr>
        <p:blipFill>
          <a:blip r:embed="rId2"/>
          <a:stretch>
            <a:fillRect/>
          </a:stretch>
        </p:blipFill>
        <p:spPr>
          <a:xfrm>
            <a:off x="3495506" y="2634319"/>
            <a:ext cx="5943600" cy="711200"/>
          </a:xfrm>
          <a:prstGeom prst="rect">
            <a:avLst/>
          </a:prstGeom>
        </p:spPr>
      </p:pic>
      <p:pic>
        <p:nvPicPr>
          <p:cNvPr id="7" name="Picture 6"/>
          <p:cNvPicPr>
            <a:picLocks noChangeAspect="1"/>
          </p:cNvPicPr>
          <p:nvPr/>
        </p:nvPicPr>
        <p:blipFill>
          <a:blip r:embed="rId3"/>
          <a:stretch>
            <a:fillRect/>
          </a:stretch>
        </p:blipFill>
        <p:spPr>
          <a:xfrm>
            <a:off x="3271062" y="4285470"/>
            <a:ext cx="5702300" cy="685800"/>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39</a:t>
            </a:fld>
            <a:endParaRPr lang="en-US"/>
          </a:p>
        </p:txBody>
      </p:sp>
    </p:spTree>
    <p:extLst>
      <p:ext uri="{BB962C8B-B14F-4D97-AF65-F5344CB8AC3E}">
        <p14:creationId xmlns:p14="http://schemas.microsoft.com/office/powerpoint/2010/main" val="1632977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Content Placeholder 1"/>
          <p:cNvSpPr>
            <a:spLocks noGrp="1"/>
          </p:cNvSpPr>
          <p:nvPr>
            <p:ph idx="1"/>
          </p:nvPr>
        </p:nvSpPr>
        <p:spPr>
          <a:xfrm>
            <a:off x="1874317" y="2008909"/>
            <a:ext cx="8915400" cy="3777622"/>
          </a:xfrm>
        </p:spPr>
        <p:txBody>
          <a:bodyPr/>
          <a:lstStyle/>
          <a:p>
            <a:r>
              <a:rPr lang="en-US" dirty="0" smtClean="0"/>
              <a:t>Early 1988 – oil price was about $22 a barrel</a:t>
            </a:r>
          </a:p>
          <a:p>
            <a:pPr algn="just"/>
            <a:r>
              <a:rPr lang="en-US" dirty="0" smtClean="0"/>
              <a:t>Mid-1988 – oil price dropped to $11 a barrel because of oversupply, high production in non-OPEC regions, and lower than normal demand</a:t>
            </a:r>
          </a:p>
          <a:p>
            <a:r>
              <a:rPr lang="en-US" dirty="0" smtClean="0"/>
              <a:t>In the past, OPEC would raise the price of oil.</a:t>
            </a:r>
          </a:p>
          <a:p>
            <a:r>
              <a:rPr lang="en-US" dirty="0" smtClean="0"/>
              <a:t>Historical analogy would forecast a higher price.</a:t>
            </a:r>
          </a:p>
          <a:p>
            <a:pPr algn="just"/>
            <a:r>
              <a:rPr lang="en-US" dirty="0" smtClean="0"/>
              <a:t>However, the price continued to drop even though OPEC agreed to cut production.</a:t>
            </a:r>
          </a:p>
          <a:p>
            <a:r>
              <a:rPr lang="en-US" dirty="0" smtClean="0"/>
              <a:t>Historical analogies cannot always account for current realities!</a:t>
            </a:r>
          </a:p>
        </p:txBody>
      </p:sp>
      <p:sp>
        <p:nvSpPr>
          <p:cNvPr id="5" name="Title 4"/>
          <p:cNvSpPr>
            <a:spLocks noGrp="1"/>
          </p:cNvSpPr>
          <p:nvPr>
            <p:ph type="title"/>
          </p:nvPr>
        </p:nvSpPr>
        <p:spPr/>
        <p:txBody>
          <a:bodyPr/>
          <a:lstStyle/>
          <a:p>
            <a:pPr>
              <a:defRPr/>
            </a:pPr>
            <a:r>
              <a:rPr lang="en-US" sz="3200" dirty="0"/>
              <a:t>Example 9.1: Predicting the Price of Oil</a:t>
            </a:r>
          </a:p>
        </p:txBody>
      </p:sp>
      <p:sp>
        <p:nvSpPr>
          <p:cNvPr id="2" name="Slide Number Placeholder 1"/>
          <p:cNvSpPr>
            <a:spLocks noGrp="1"/>
          </p:cNvSpPr>
          <p:nvPr>
            <p:ph type="sldNum" sz="quarter" idx="12"/>
          </p:nvPr>
        </p:nvSpPr>
        <p:spPr/>
        <p:txBody>
          <a:bodyPr/>
          <a:lstStyle/>
          <a:p>
            <a:fld id="{3B60663A-D731-422C-B01D-A30E991BA9F9}" type="slidenum">
              <a:rPr lang="en-US" smtClean="0"/>
              <a:t>4</a:t>
            </a:fld>
            <a:endParaRPr lang="en-US"/>
          </a:p>
        </p:txBody>
      </p:sp>
    </p:spTree>
    <p:extLst>
      <p:ext uri="{BB962C8B-B14F-4D97-AF65-F5344CB8AC3E}">
        <p14:creationId xmlns:p14="http://schemas.microsoft.com/office/powerpoint/2010/main" val="28729969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57402" y="1700808"/>
            <a:ext cx="3894583" cy="4699992"/>
          </a:xfrm>
        </p:spPr>
        <p:txBody>
          <a:bodyPr>
            <a:normAutofit/>
          </a:bodyPr>
          <a:lstStyle/>
          <a:p>
            <a:pPr marL="346075" indent="-236538">
              <a:spcBef>
                <a:spcPts val="600"/>
              </a:spcBef>
              <a:defRPr/>
            </a:pPr>
            <a:r>
              <a:rPr lang="en-US" sz="2000" i="1" dirty="0" err="1"/>
              <a:t>XLMiner</a:t>
            </a:r>
            <a:r>
              <a:rPr lang="en-US" sz="2000" i="1" dirty="0"/>
              <a:t> &gt; Time Series &gt; Smoothing &gt;Holt Winter No Trend…   </a:t>
            </a:r>
          </a:p>
          <a:p>
            <a:r>
              <a:rPr lang="en-US" sz="2000" dirty="0"/>
              <a:t>In the </a:t>
            </a:r>
            <a:r>
              <a:rPr lang="en-US" sz="2000" i="1" dirty="0"/>
              <a:t>Parameters</a:t>
            </a:r>
            <a:r>
              <a:rPr lang="en-US" sz="2000" dirty="0"/>
              <a:t> pane, the value of </a:t>
            </a:r>
            <a:r>
              <a:rPr lang="en-US" sz="2000" i="1" dirty="0"/>
              <a:t>Period</a:t>
            </a:r>
            <a:r>
              <a:rPr lang="en-US" sz="2000" dirty="0"/>
              <a:t> is the length of the season, in this case, 12 months.</a:t>
            </a:r>
            <a:r>
              <a:rPr lang="en-US" sz="2000" i="1" dirty="0"/>
              <a:t> </a:t>
            </a:r>
          </a:p>
          <a:p>
            <a:r>
              <a:rPr lang="en-US" sz="2000" dirty="0"/>
              <a:t>You will generally have to experiment with the smoothing constants</a:t>
            </a:r>
            <a:r>
              <a:rPr lang="en-US" sz="2000" i="1" dirty="0"/>
              <a:t> </a:t>
            </a:r>
            <a:r>
              <a:rPr lang="en-US" sz="2000" dirty="0"/>
              <a:t>to identify the best model.</a:t>
            </a:r>
            <a:endParaRPr lang="en-US" sz="2000" i="1" dirty="0"/>
          </a:p>
          <a:p>
            <a:pPr marL="109728" indent="0">
              <a:spcBef>
                <a:spcPts val="600"/>
              </a:spcBef>
              <a:buNone/>
              <a:defRPr/>
            </a:pPr>
            <a:r>
              <a:rPr lang="en-US" sz="2000" i="1" dirty="0"/>
              <a:t>             </a:t>
            </a:r>
          </a:p>
          <a:p>
            <a:pPr marL="109728" indent="0">
              <a:lnSpc>
                <a:spcPct val="110000"/>
              </a:lnSpc>
              <a:spcBef>
                <a:spcPts val="0"/>
              </a:spcBef>
              <a:buNone/>
              <a:defRPr/>
            </a:pPr>
            <a:r>
              <a:rPr lang="en-US" sz="2000" i="1" dirty="0"/>
              <a:t>   </a:t>
            </a:r>
            <a:endParaRPr lang="en-US" sz="2000" dirty="0"/>
          </a:p>
          <a:p>
            <a:pPr marL="365760" indent="-256032">
              <a:buFont typeface="Wingdings 3"/>
              <a:buChar char=""/>
              <a:defRPr/>
            </a:pPr>
            <a:endParaRPr lang="en-US" sz="2000" dirty="0"/>
          </a:p>
        </p:txBody>
      </p:sp>
      <p:sp>
        <p:nvSpPr>
          <p:cNvPr id="5" name="Title 4"/>
          <p:cNvSpPr>
            <a:spLocks noGrp="1"/>
          </p:cNvSpPr>
          <p:nvPr>
            <p:ph type="title"/>
          </p:nvPr>
        </p:nvSpPr>
        <p:spPr/>
        <p:txBody>
          <a:bodyPr>
            <a:normAutofit/>
          </a:bodyPr>
          <a:lstStyle/>
          <a:p>
            <a:pPr>
              <a:defRPr/>
            </a:pPr>
            <a:r>
              <a:rPr lang="en-US" sz="3200" dirty="0"/>
              <a:t>Example 9.16: Forecasting Natural Gas Usage Using Holt-Winters No-Trend Model</a:t>
            </a:r>
          </a:p>
        </p:txBody>
      </p:sp>
      <p:pic>
        <p:nvPicPr>
          <p:cNvPr id="3" name="Picture 2" descr="BA2-Figure-9.22-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8078" y="1764717"/>
            <a:ext cx="3960440" cy="4905316"/>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40</a:t>
            </a:fld>
            <a:endParaRPr lang="en-US"/>
          </a:p>
        </p:txBody>
      </p:sp>
    </p:spTree>
    <p:extLst>
      <p:ext uri="{BB962C8B-B14F-4D97-AF65-F5344CB8AC3E}">
        <p14:creationId xmlns:p14="http://schemas.microsoft.com/office/powerpoint/2010/main" val="19508345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481138"/>
            <a:ext cx="2242592" cy="4525962"/>
          </a:xfrm>
        </p:spPr>
        <p:txBody>
          <a:bodyPr/>
          <a:lstStyle/>
          <a:p>
            <a:r>
              <a:rPr lang="en-US" i="1" dirty="0" err="1" smtClean="0"/>
              <a:t>XLMiner</a:t>
            </a:r>
            <a:r>
              <a:rPr lang="en-US" dirty="0" smtClean="0"/>
              <a:t> results</a:t>
            </a:r>
            <a:endParaRPr lang="en-US" dirty="0"/>
          </a:p>
        </p:txBody>
      </p:sp>
      <p:sp>
        <p:nvSpPr>
          <p:cNvPr id="3" name="Title 2"/>
          <p:cNvSpPr>
            <a:spLocks noGrp="1"/>
          </p:cNvSpPr>
          <p:nvPr>
            <p:ph type="title"/>
          </p:nvPr>
        </p:nvSpPr>
        <p:spPr>
          <a:xfrm>
            <a:off x="1981200" y="274638"/>
            <a:ext cx="8229600" cy="706090"/>
          </a:xfrm>
        </p:spPr>
        <p:txBody>
          <a:bodyPr>
            <a:normAutofit/>
          </a:bodyPr>
          <a:lstStyle/>
          <a:p>
            <a:r>
              <a:rPr lang="en-US" dirty="0" smtClean="0"/>
              <a:t>Example 9.16 Continued</a:t>
            </a:r>
            <a:endParaRPr lang="en-US" dirty="0"/>
          </a:p>
        </p:txBody>
      </p:sp>
      <p:pic>
        <p:nvPicPr>
          <p:cNvPr id="6" name="Picture 5" descr="BA2-Figure-9.23-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5801" y="1052736"/>
            <a:ext cx="5292289" cy="4797152"/>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41</a:t>
            </a:fld>
            <a:endParaRPr lang="en-US"/>
          </a:p>
        </p:txBody>
      </p:sp>
    </p:spTree>
    <p:extLst>
      <p:ext uri="{BB962C8B-B14F-4D97-AF65-F5344CB8AC3E}">
        <p14:creationId xmlns:p14="http://schemas.microsoft.com/office/powerpoint/2010/main" val="14524978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Content Placeholder 1"/>
          <p:cNvSpPr>
            <a:spLocks noGrp="1"/>
          </p:cNvSpPr>
          <p:nvPr>
            <p:ph idx="1"/>
          </p:nvPr>
        </p:nvSpPr>
        <p:spPr>
          <a:xfrm>
            <a:off x="1989513" y="1808981"/>
            <a:ext cx="8229600" cy="4336579"/>
          </a:xfrm>
        </p:spPr>
        <p:txBody>
          <a:bodyPr/>
          <a:lstStyle/>
          <a:p>
            <a:pPr algn="just"/>
            <a:r>
              <a:rPr lang="en-US" sz="2400" dirty="0"/>
              <a:t>There is clearly a stable seasonal factor in the time series, along with an increasing trend; therefore, the Holt-Winters additive model would appear</a:t>
            </a:r>
          </a:p>
        </p:txBody>
      </p:sp>
      <p:sp>
        <p:nvSpPr>
          <p:cNvPr id="5" name="Title 4"/>
          <p:cNvSpPr>
            <a:spLocks noGrp="1"/>
          </p:cNvSpPr>
          <p:nvPr>
            <p:ph type="title"/>
          </p:nvPr>
        </p:nvSpPr>
        <p:spPr/>
        <p:txBody>
          <a:bodyPr/>
          <a:lstStyle/>
          <a:p>
            <a:pPr>
              <a:defRPr/>
            </a:pPr>
            <a:r>
              <a:rPr lang="en-US" sz="3200" dirty="0"/>
              <a:t>Example 9.17: Forecasting </a:t>
            </a:r>
            <a:r>
              <a:rPr lang="en-US" sz="3200" i="1" dirty="0"/>
              <a:t>New Car Sales </a:t>
            </a:r>
            <a:r>
              <a:rPr lang="en-US" sz="3200" dirty="0"/>
              <a:t>Using Holt-Winters Models</a:t>
            </a:r>
          </a:p>
        </p:txBody>
      </p:sp>
      <p:pic>
        <p:nvPicPr>
          <p:cNvPr id="2" name="Picture 1" descr="BA2-Figure-9.24-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203" y="3265874"/>
            <a:ext cx="6224240" cy="3048047"/>
          </a:xfrm>
          <a:prstGeom prst="rect">
            <a:avLst/>
          </a:prstGeom>
        </p:spPr>
      </p:pic>
      <p:sp>
        <p:nvSpPr>
          <p:cNvPr id="3" name="Slide Number Placeholder 2"/>
          <p:cNvSpPr>
            <a:spLocks noGrp="1"/>
          </p:cNvSpPr>
          <p:nvPr>
            <p:ph type="sldNum" sz="quarter" idx="12"/>
          </p:nvPr>
        </p:nvSpPr>
        <p:spPr/>
        <p:txBody>
          <a:bodyPr/>
          <a:lstStyle/>
          <a:p>
            <a:fld id="{3B60663A-D731-422C-B01D-A30E991BA9F9}" type="slidenum">
              <a:rPr lang="en-US" smtClean="0"/>
              <a:t>42</a:t>
            </a:fld>
            <a:endParaRPr lang="en-US"/>
          </a:p>
        </p:txBody>
      </p:sp>
    </p:spTree>
    <p:extLst>
      <p:ext uri="{BB962C8B-B14F-4D97-AF65-F5344CB8AC3E}">
        <p14:creationId xmlns:p14="http://schemas.microsoft.com/office/powerpoint/2010/main" val="10995768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57400" y="1208089"/>
            <a:ext cx="3606552" cy="5133975"/>
          </a:xfrm>
        </p:spPr>
        <p:txBody>
          <a:bodyPr>
            <a:normAutofit/>
          </a:bodyPr>
          <a:lstStyle/>
          <a:p>
            <a:pPr marL="452628">
              <a:lnSpc>
                <a:spcPct val="110000"/>
              </a:lnSpc>
              <a:spcBef>
                <a:spcPts val="0"/>
              </a:spcBef>
              <a:defRPr/>
            </a:pPr>
            <a:r>
              <a:rPr lang="en-US" sz="2400" i="1" dirty="0" err="1"/>
              <a:t>XLMiner</a:t>
            </a:r>
            <a:r>
              <a:rPr lang="en-US" sz="2400" i="1" dirty="0"/>
              <a:t> &gt; Time Series &gt; Smoothing &gt; Holt Winter Additive…</a:t>
            </a:r>
          </a:p>
          <a:p>
            <a:pPr marL="109728" indent="0">
              <a:lnSpc>
                <a:spcPct val="110000"/>
              </a:lnSpc>
              <a:spcBef>
                <a:spcPts val="0"/>
              </a:spcBef>
              <a:buNone/>
              <a:defRPr/>
            </a:pPr>
            <a:r>
              <a:rPr lang="en-US" sz="2400" i="1" dirty="0"/>
              <a:t>    </a:t>
            </a:r>
            <a:endParaRPr lang="en-US" sz="2400" dirty="0"/>
          </a:p>
        </p:txBody>
      </p:sp>
      <p:sp>
        <p:nvSpPr>
          <p:cNvPr id="5" name="Title 4"/>
          <p:cNvSpPr>
            <a:spLocks noGrp="1"/>
          </p:cNvSpPr>
          <p:nvPr>
            <p:ph type="title"/>
          </p:nvPr>
        </p:nvSpPr>
        <p:spPr/>
        <p:txBody>
          <a:bodyPr/>
          <a:lstStyle/>
          <a:p>
            <a:pPr>
              <a:defRPr/>
            </a:pPr>
            <a:r>
              <a:rPr lang="en-US" sz="3200" dirty="0"/>
              <a:t>Example 9.17: Continued</a:t>
            </a:r>
          </a:p>
        </p:txBody>
      </p:sp>
      <p:pic>
        <p:nvPicPr>
          <p:cNvPr id="3" name="Picture 2" descr="BA2-Figure-9.25-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8008" y="1268760"/>
            <a:ext cx="3888432" cy="4816128"/>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43</a:t>
            </a:fld>
            <a:endParaRPr lang="en-US"/>
          </a:p>
        </p:txBody>
      </p:sp>
    </p:spTree>
    <p:extLst>
      <p:ext uri="{BB962C8B-B14F-4D97-AF65-F5344CB8AC3E}">
        <p14:creationId xmlns:p14="http://schemas.microsoft.com/office/powerpoint/2010/main" val="38044851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481138"/>
            <a:ext cx="2098576" cy="4525962"/>
          </a:xfrm>
        </p:spPr>
        <p:txBody>
          <a:bodyPr/>
          <a:lstStyle/>
          <a:p>
            <a:r>
              <a:rPr lang="en-US" i="1" dirty="0" err="1" smtClean="0"/>
              <a:t>XLMiner</a:t>
            </a:r>
            <a:r>
              <a:rPr lang="en-US" dirty="0" smtClean="0"/>
              <a:t> results</a:t>
            </a:r>
            <a:endParaRPr lang="en-US" dirty="0"/>
          </a:p>
        </p:txBody>
      </p:sp>
      <p:sp>
        <p:nvSpPr>
          <p:cNvPr id="3" name="Title 2"/>
          <p:cNvSpPr>
            <a:spLocks noGrp="1"/>
          </p:cNvSpPr>
          <p:nvPr>
            <p:ph type="title"/>
          </p:nvPr>
        </p:nvSpPr>
        <p:spPr>
          <a:xfrm>
            <a:off x="1981200" y="274638"/>
            <a:ext cx="8229600" cy="634082"/>
          </a:xfrm>
        </p:spPr>
        <p:txBody>
          <a:bodyPr>
            <a:normAutofit fontScale="90000"/>
          </a:bodyPr>
          <a:lstStyle/>
          <a:p>
            <a:r>
              <a:rPr lang="en-US" dirty="0" smtClean="0"/>
              <a:t>Example 9.17 Continued</a:t>
            </a:r>
            <a:endParaRPr lang="en-US" dirty="0"/>
          </a:p>
        </p:txBody>
      </p:sp>
      <p:pic>
        <p:nvPicPr>
          <p:cNvPr id="6" name="Picture 5" descr="BA2-Figure-9.26-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3792" y="980728"/>
            <a:ext cx="5165090" cy="5013176"/>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44</a:t>
            </a:fld>
            <a:endParaRPr lang="en-US"/>
          </a:p>
        </p:txBody>
      </p:sp>
    </p:spTree>
    <p:extLst>
      <p:ext uri="{BB962C8B-B14F-4D97-AF65-F5344CB8AC3E}">
        <p14:creationId xmlns:p14="http://schemas.microsoft.com/office/powerpoint/2010/main" val="36448580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sz="3200" dirty="0"/>
              <a:t>Selecting Appropriate Time-Series-Based Forecasting Methods</a:t>
            </a:r>
          </a:p>
        </p:txBody>
      </p:sp>
      <p:pic>
        <p:nvPicPr>
          <p:cNvPr id="4" name="Picture 3"/>
          <p:cNvPicPr>
            <a:picLocks noChangeAspect="1"/>
          </p:cNvPicPr>
          <p:nvPr/>
        </p:nvPicPr>
        <p:blipFill>
          <a:blip r:embed="rId2"/>
          <a:stretch>
            <a:fillRect/>
          </a:stretch>
        </p:blipFill>
        <p:spPr>
          <a:xfrm>
            <a:off x="1847528" y="1700808"/>
            <a:ext cx="8432800" cy="2044700"/>
          </a:xfrm>
          <a:prstGeom prst="rect">
            <a:avLst/>
          </a:prstGeom>
        </p:spPr>
      </p:pic>
      <p:sp>
        <p:nvSpPr>
          <p:cNvPr id="2" name="Slide Number Placeholder 1"/>
          <p:cNvSpPr>
            <a:spLocks noGrp="1"/>
          </p:cNvSpPr>
          <p:nvPr>
            <p:ph type="sldNum" sz="quarter" idx="12"/>
          </p:nvPr>
        </p:nvSpPr>
        <p:spPr/>
        <p:txBody>
          <a:bodyPr/>
          <a:lstStyle/>
          <a:p>
            <a:fld id="{3B60663A-D731-422C-B01D-A30E991BA9F9}" type="slidenum">
              <a:rPr lang="en-US" smtClean="0"/>
              <a:t>45</a:t>
            </a:fld>
            <a:endParaRPr lang="en-US"/>
          </a:p>
        </p:txBody>
      </p:sp>
    </p:spTree>
    <p:extLst>
      <p:ext uri="{BB962C8B-B14F-4D97-AF65-F5344CB8AC3E}">
        <p14:creationId xmlns:p14="http://schemas.microsoft.com/office/powerpoint/2010/main" val="23748679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In </a:t>
            </a:r>
            <a:r>
              <a:rPr lang="en-US" dirty="0"/>
              <a:t>many forecasting applications, other independent variables besides time, such as </a:t>
            </a:r>
            <a:r>
              <a:rPr lang="en-US" dirty="0" smtClean="0"/>
              <a:t>economic indexes </a:t>
            </a:r>
            <a:r>
              <a:rPr lang="en-US" dirty="0"/>
              <a:t>or demographic factors, may influence the time series</a:t>
            </a:r>
            <a:r>
              <a:rPr lang="en-US" dirty="0" smtClean="0"/>
              <a:t>.</a:t>
            </a:r>
          </a:p>
          <a:p>
            <a:pPr algn="just"/>
            <a:r>
              <a:rPr lang="en-US" dirty="0" smtClean="0"/>
              <a:t>Explanatory</a:t>
            </a:r>
            <a:r>
              <a:rPr lang="en-US" dirty="0"/>
              <a:t>/causal models, often called </a:t>
            </a:r>
            <a:r>
              <a:rPr lang="en-US" b="1" dirty="0"/>
              <a:t>econometric </a:t>
            </a:r>
            <a:r>
              <a:rPr lang="en-US" b="1" dirty="0" smtClean="0"/>
              <a:t>models</a:t>
            </a:r>
            <a:r>
              <a:rPr lang="en-US" dirty="0" smtClean="0"/>
              <a:t>, </a:t>
            </a:r>
            <a:r>
              <a:rPr lang="en-US" dirty="0"/>
              <a:t>seek to </a:t>
            </a:r>
            <a:r>
              <a:rPr lang="en-US" dirty="0" smtClean="0"/>
              <a:t>identify factors </a:t>
            </a:r>
            <a:r>
              <a:rPr lang="en-US" dirty="0"/>
              <a:t>that explain statistically the patterns observed in the variable being forecast</a:t>
            </a:r>
            <a:r>
              <a:rPr lang="en-US" dirty="0" smtClean="0"/>
              <a:t>, usually </a:t>
            </a:r>
            <a:r>
              <a:rPr lang="en-US" dirty="0"/>
              <a:t>with regression analysis</a:t>
            </a:r>
          </a:p>
        </p:txBody>
      </p:sp>
      <p:sp>
        <p:nvSpPr>
          <p:cNvPr id="3" name="Title 2"/>
          <p:cNvSpPr>
            <a:spLocks noGrp="1"/>
          </p:cNvSpPr>
          <p:nvPr>
            <p:ph type="title"/>
          </p:nvPr>
        </p:nvSpPr>
        <p:spPr/>
        <p:txBody>
          <a:bodyPr>
            <a:normAutofit/>
          </a:bodyPr>
          <a:lstStyle/>
          <a:p>
            <a:r>
              <a:rPr lang="en-US" dirty="0" smtClean="0"/>
              <a:t>Regression Forecasting with Causal Variables</a:t>
            </a:r>
            <a:endParaRPr lang="en-US" dirty="0"/>
          </a:p>
        </p:txBody>
      </p:sp>
      <p:sp>
        <p:nvSpPr>
          <p:cNvPr id="4" name="Slide Number Placeholder 3"/>
          <p:cNvSpPr>
            <a:spLocks noGrp="1"/>
          </p:cNvSpPr>
          <p:nvPr>
            <p:ph type="sldNum" sz="quarter" idx="12"/>
          </p:nvPr>
        </p:nvSpPr>
        <p:spPr/>
        <p:txBody>
          <a:bodyPr/>
          <a:lstStyle/>
          <a:p>
            <a:fld id="{3B60663A-D731-422C-B01D-A30E991BA9F9}" type="slidenum">
              <a:rPr lang="en-US" smtClean="0"/>
              <a:t>46</a:t>
            </a:fld>
            <a:endParaRPr lang="en-US"/>
          </a:p>
        </p:txBody>
      </p:sp>
    </p:spTree>
    <p:extLst>
      <p:ext uri="{BB962C8B-B14F-4D97-AF65-F5344CB8AC3E}">
        <p14:creationId xmlns:p14="http://schemas.microsoft.com/office/powerpoint/2010/main" val="17826514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Content Placeholder 1"/>
          <p:cNvSpPr>
            <a:spLocks noGrp="1"/>
          </p:cNvSpPr>
          <p:nvPr>
            <p:ph idx="1"/>
          </p:nvPr>
        </p:nvSpPr>
        <p:spPr/>
        <p:txBody>
          <a:bodyPr/>
          <a:lstStyle/>
          <a:p>
            <a:r>
              <a:rPr lang="en-US" sz="2400" dirty="0"/>
              <a:t>Excel file </a:t>
            </a:r>
            <a:r>
              <a:rPr lang="en-US" sz="2400" i="1" dirty="0"/>
              <a:t>Gasoline Sales</a:t>
            </a:r>
            <a:endParaRPr lang="en-US" sz="2400" dirty="0"/>
          </a:p>
          <a:p>
            <a:r>
              <a:rPr lang="en-US" sz="2400" dirty="0"/>
              <a:t>Simple </a:t>
            </a:r>
            <a:r>
              <a:rPr lang="en-US" sz="2400" dirty="0" err="1"/>
              <a:t>trendline</a:t>
            </a:r>
            <a:r>
              <a:rPr lang="en-US" sz="2400" dirty="0"/>
              <a:t> using week as the independent variable</a:t>
            </a:r>
          </a:p>
        </p:txBody>
      </p:sp>
      <p:sp>
        <p:nvSpPr>
          <p:cNvPr id="5" name="Title 4"/>
          <p:cNvSpPr>
            <a:spLocks noGrp="1"/>
          </p:cNvSpPr>
          <p:nvPr>
            <p:ph type="title"/>
          </p:nvPr>
        </p:nvSpPr>
        <p:spPr/>
        <p:txBody>
          <a:bodyPr/>
          <a:lstStyle/>
          <a:p>
            <a:pPr>
              <a:defRPr/>
            </a:pPr>
            <a:r>
              <a:rPr lang="en-US" sz="3200" dirty="0"/>
              <a:t>Example 9.18: Forecasting Gasoline Sales Using Simple Linear Regression</a:t>
            </a:r>
          </a:p>
        </p:txBody>
      </p:sp>
      <p:sp>
        <p:nvSpPr>
          <p:cNvPr id="80903" name="TextBox 7"/>
          <p:cNvSpPr txBox="1">
            <a:spLocks noChangeArrowheads="1"/>
          </p:cNvSpPr>
          <p:nvPr/>
        </p:nvSpPr>
        <p:spPr bwMode="auto">
          <a:xfrm>
            <a:off x="2919549" y="6139822"/>
            <a:ext cx="7162800" cy="646331"/>
          </a:xfrm>
          <a:prstGeom prst="rect">
            <a:avLst/>
          </a:prstGeom>
          <a:solidFill>
            <a:schemeClr val="bg2"/>
          </a:solidFill>
          <a:ln w="12700">
            <a:solidFill>
              <a:schemeClr val="tx1"/>
            </a:solidFill>
            <a:miter lim="800000"/>
            <a:headEnd/>
            <a:tailEnd/>
          </a:ln>
        </p:spPr>
        <p:txBody>
          <a:bodyPr>
            <a:prstTxWarp prst="textNoShape">
              <a:avLst/>
            </a:prstTxWarp>
            <a:spAutoFit/>
          </a:bodyPr>
          <a:lstStyle/>
          <a:p>
            <a:r>
              <a:rPr lang="en-US" dirty="0">
                <a:ea typeface="Cambria Math" charset="0"/>
                <a:cs typeface="Cambria Math" charset="0"/>
              </a:rPr>
              <a:t>Predicted sales for week 11 = 812.99(11) + 4790.1 = 13,733 gallons</a:t>
            </a:r>
            <a:endParaRPr lang="en-US" dirty="0"/>
          </a:p>
        </p:txBody>
      </p:sp>
      <p:pic>
        <p:nvPicPr>
          <p:cNvPr id="2" name="Picture 1" descr="BA2-Figure-9.27-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9245" y="3064641"/>
            <a:ext cx="6876256" cy="2960881"/>
          </a:xfrm>
          <a:prstGeom prst="rect">
            <a:avLst/>
          </a:prstGeom>
        </p:spPr>
      </p:pic>
      <p:sp>
        <p:nvSpPr>
          <p:cNvPr id="3" name="Slide Number Placeholder 2"/>
          <p:cNvSpPr>
            <a:spLocks noGrp="1"/>
          </p:cNvSpPr>
          <p:nvPr>
            <p:ph type="sldNum" sz="quarter" idx="12"/>
          </p:nvPr>
        </p:nvSpPr>
        <p:spPr/>
        <p:txBody>
          <a:bodyPr/>
          <a:lstStyle/>
          <a:p>
            <a:fld id="{3B60663A-D731-422C-B01D-A30E991BA9F9}" type="slidenum">
              <a:rPr lang="en-US" smtClean="0"/>
              <a:t>47</a:t>
            </a:fld>
            <a:endParaRPr lang="en-US"/>
          </a:p>
        </p:txBody>
      </p:sp>
    </p:spTree>
    <p:extLst>
      <p:ext uri="{BB962C8B-B14F-4D97-AF65-F5344CB8AC3E}">
        <p14:creationId xmlns:p14="http://schemas.microsoft.com/office/powerpoint/2010/main" val="35021779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Content Placeholder 1"/>
          <p:cNvSpPr>
            <a:spLocks noGrp="1"/>
          </p:cNvSpPr>
          <p:nvPr>
            <p:ph idx="1"/>
          </p:nvPr>
        </p:nvSpPr>
        <p:spPr>
          <a:xfrm>
            <a:off x="2265015" y="1905000"/>
            <a:ext cx="8915400" cy="3777622"/>
          </a:xfrm>
        </p:spPr>
        <p:txBody>
          <a:bodyPr/>
          <a:lstStyle/>
          <a:p>
            <a:pPr algn="just"/>
            <a:r>
              <a:rPr lang="en-US" sz="2400" dirty="0"/>
              <a:t>The average price per gallon changes each week, and this may influence consumer sales.  Average price per gallon is a </a:t>
            </a:r>
            <a:r>
              <a:rPr lang="en-US" sz="2400" i="1" dirty="0"/>
              <a:t>causal variable.</a:t>
            </a:r>
          </a:p>
          <a:p>
            <a:pPr algn="just"/>
            <a:r>
              <a:rPr lang="en-US" sz="2400" dirty="0"/>
              <a:t>Develop a multiple linear regression model to predict gasoline sales using both </a:t>
            </a:r>
            <a:r>
              <a:rPr lang="en-US" sz="2400" u="sng" dirty="0"/>
              <a:t>time</a:t>
            </a:r>
            <a:r>
              <a:rPr lang="en-US" sz="2400" dirty="0"/>
              <a:t> and </a:t>
            </a:r>
            <a:r>
              <a:rPr lang="en-US" sz="2400" u="sng" dirty="0"/>
              <a:t>price per gallon</a:t>
            </a:r>
            <a:r>
              <a:rPr lang="en-US" sz="2400" dirty="0"/>
              <a:t>.</a:t>
            </a:r>
          </a:p>
        </p:txBody>
      </p:sp>
      <p:sp>
        <p:nvSpPr>
          <p:cNvPr id="5" name="Title 4"/>
          <p:cNvSpPr>
            <a:spLocks noGrp="1"/>
          </p:cNvSpPr>
          <p:nvPr>
            <p:ph type="title"/>
          </p:nvPr>
        </p:nvSpPr>
        <p:spPr/>
        <p:txBody>
          <a:bodyPr>
            <a:normAutofit fontScale="90000"/>
          </a:bodyPr>
          <a:lstStyle/>
          <a:p>
            <a:pPr>
              <a:defRPr/>
            </a:pPr>
            <a:r>
              <a:rPr lang="en-US" sz="3200" dirty="0"/>
              <a:t>Example 9.19: Incorporating Causal Variables in a Regression-Based Forecasting Model</a:t>
            </a:r>
          </a:p>
        </p:txBody>
      </p:sp>
      <p:pic>
        <p:nvPicPr>
          <p:cNvPr id="2" name="Picture 1" descr="BA2-Figure-9.27-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622" y="4096718"/>
            <a:ext cx="5688632" cy="2449496"/>
          </a:xfrm>
          <a:prstGeom prst="rect">
            <a:avLst/>
          </a:prstGeom>
        </p:spPr>
      </p:pic>
      <p:sp>
        <p:nvSpPr>
          <p:cNvPr id="3" name="Slide Number Placeholder 2"/>
          <p:cNvSpPr>
            <a:spLocks noGrp="1"/>
          </p:cNvSpPr>
          <p:nvPr>
            <p:ph type="sldNum" sz="quarter" idx="12"/>
          </p:nvPr>
        </p:nvSpPr>
        <p:spPr/>
        <p:txBody>
          <a:bodyPr/>
          <a:lstStyle/>
          <a:p>
            <a:fld id="{3B60663A-D731-422C-B01D-A30E991BA9F9}" type="slidenum">
              <a:rPr lang="en-US" smtClean="0"/>
              <a:t>48</a:t>
            </a:fld>
            <a:endParaRPr lang="en-US"/>
          </a:p>
        </p:txBody>
      </p:sp>
    </p:spTree>
    <p:extLst>
      <p:ext uri="{BB962C8B-B14F-4D97-AF65-F5344CB8AC3E}">
        <p14:creationId xmlns:p14="http://schemas.microsoft.com/office/powerpoint/2010/main" val="23064117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Content Placeholder 1"/>
          <p:cNvSpPr>
            <a:spLocks noGrp="1"/>
          </p:cNvSpPr>
          <p:nvPr>
            <p:ph idx="1"/>
          </p:nvPr>
        </p:nvSpPr>
        <p:spPr>
          <a:xfrm>
            <a:off x="1981200" y="1052736"/>
            <a:ext cx="8229600" cy="4954364"/>
          </a:xfrm>
        </p:spPr>
        <p:txBody>
          <a:bodyPr/>
          <a:lstStyle/>
          <a:p>
            <a:r>
              <a:rPr lang="en-US" sz="2400" dirty="0"/>
              <a:t>Multiple regression model</a:t>
            </a:r>
          </a:p>
        </p:txBody>
      </p:sp>
      <p:sp>
        <p:nvSpPr>
          <p:cNvPr id="5" name="Title 4"/>
          <p:cNvSpPr>
            <a:spLocks noGrp="1"/>
          </p:cNvSpPr>
          <p:nvPr>
            <p:ph type="title"/>
          </p:nvPr>
        </p:nvSpPr>
        <p:spPr>
          <a:xfrm>
            <a:off x="1981200" y="274638"/>
            <a:ext cx="8229600" cy="634082"/>
          </a:xfrm>
        </p:spPr>
        <p:txBody>
          <a:bodyPr/>
          <a:lstStyle/>
          <a:p>
            <a:pPr>
              <a:defRPr/>
            </a:pPr>
            <a:r>
              <a:rPr lang="en-US" sz="3200" dirty="0"/>
              <a:t>Example 9.19 Continued </a:t>
            </a:r>
          </a:p>
        </p:txBody>
      </p:sp>
      <p:sp>
        <p:nvSpPr>
          <p:cNvPr id="82951" name="TextBox 7"/>
          <p:cNvSpPr txBox="1">
            <a:spLocks noChangeArrowheads="1"/>
          </p:cNvSpPr>
          <p:nvPr/>
        </p:nvSpPr>
        <p:spPr bwMode="auto">
          <a:xfrm>
            <a:off x="2639616" y="5229201"/>
            <a:ext cx="6588224" cy="646331"/>
          </a:xfrm>
          <a:prstGeom prst="rect">
            <a:avLst/>
          </a:prstGeom>
          <a:solidFill>
            <a:schemeClr val="bg2"/>
          </a:solidFill>
          <a:ln w="12700">
            <a:solidFill>
              <a:schemeClr val="tx1"/>
            </a:solidFill>
            <a:miter lim="800000"/>
            <a:headEnd/>
            <a:tailEnd/>
          </a:ln>
        </p:spPr>
        <p:txBody>
          <a:bodyPr wrap="square">
            <a:prstTxWarp prst="textNoShape">
              <a:avLst/>
            </a:prstTxWarp>
            <a:spAutoFit/>
          </a:bodyPr>
          <a:lstStyle/>
          <a:p>
            <a:r>
              <a:rPr lang="en-US" dirty="0">
                <a:ea typeface="Cambria Math" charset="0"/>
                <a:cs typeface="Cambria Math" charset="0"/>
              </a:rPr>
              <a:t>Predicted sales for week 11 </a:t>
            </a:r>
          </a:p>
          <a:p>
            <a:r>
              <a:rPr lang="en-US" dirty="0">
                <a:ea typeface="Cambria Math" charset="0"/>
                <a:cs typeface="Cambria Math" charset="0"/>
              </a:rPr>
              <a:t> = 72,333 + 508.7(11) </a:t>
            </a:r>
            <a:r>
              <a:rPr lang="en-US" dirty="0">
                <a:latin typeface="Cambria Math" charset="0"/>
                <a:ea typeface="Cambria Math" charset="0"/>
                <a:cs typeface="Cambria Math" charset="0"/>
              </a:rPr>
              <a:t>−</a:t>
            </a:r>
            <a:r>
              <a:rPr lang="en-US" dirty="0">
                <a:ea typeface="Cambria Math" charset="0"/>
                <a:cs typeface="Cambria Math" charset="0"/>
              </a:rPr>
              <a:t> 16,463(3.80) = 15,368 gallons</a:t>
            </a:r>
            <a:endParaRPr lang="en-US" dirty="0"/>
          </a:p>
        </p:txBody>
      </p:sp>
      <p:pic>
        <p:nvPicPr>
          <p:cNvPr id="2" name="Picture 1"/>
          <p:cNvPicPr>
            <a:picLocks noChangeAspect="1"/>
          </p:cNvPicPr>
          <p:nvPr/>
        </p:nvPicPr>
        <p:blipFill>
          <a:blip r:embed="rId2"/>
          <a:stretch>
            <a:fillRect/>
          </a:stretch>
        </p:blipFill>
        <p:spPr>
          <a:xfrm>
            <a:off x="6887579" y="1041506"/>
            <a:ext cx="4680521" cy="515287"/>
          </a:xfrm>
          <a:prstGeom prst="rect">
            <a:avLst/>
          </a:prstGeom>
        </p:spPr>
      </p:pic>
      <p:pic>
        <p:nvPicPr>
          <p:cNvPr id="3" name="Picture 2" descr="BA2-Figure-9.28-cop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632" y="1628801"/>
            <a:ext cx="6264696" cy="3537089"/>
          </a:xfrm>
          <a:prstGeom prst="rect">
            <a:avLst/>
          </a:prstGeom>
        </p:spPr>
      </p:pic>
      <p:sp>
        <p:nvSpPr>
          <p:cNvPr id="4" name="Slide Number Placeholder 3"/>
          <p:cNvSpPr>
            <a:spLocks noGrp="1"/>
          </p:cNvSpPr>
          <p:nvPr>
            <p:ph type="sldNum" sz="quarter" idx="12"/>
          </p:nvPr>
        </p:nvSpPr>
        <p:spPr/>
        <p:txBody>
          <a:bodyPr/>
          <a:lstStyle/>
          <a:p>
            <a:fld id="{3B60663A-D731-422C-B01D-A30E991BA9F9}" type="slidenum">
              <a:rPr lang="en-US" smtClean="0"/>
              <a:t>49</a:t>
            </a:fld>
            <a:endParaRPr lang="en-US"/>
          </a:p>
        </p:txBody>
      </p:sp>
    </p:spTree>
    <p:extLst>
      <p:ext uri="{BB962C8B-B14F-4D97-AF65-F5344CB8AC3E}">
        <p14:creationId xmlns:p14="http://schemas.microsoft.com/office/powerpoint/2010/main" val="3077681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98514" y="2067098"/>
            <a:ext cx="8915400" cy="3777622"/>
          </a:xfrm>
        </p:spPr>
        <p:txBody>
          <a:bodyPr/>
          <a:lstStyle/>
          <a:p>
            <a:pPr algn="just"/>
            <a:r>
              <a:rPr lang="en-US" b="1" dirty="0" smtClean="0"/>
              <a:t>Indicators</a:t>
            </a:r>
            <a:r>
              <a:rPr lang="en-US" dirty="0" smtClean="0"/>
              <a:t> </a:t>
            </a:r>
            <a:r>
              <a:rPr lang="en-US" dirty="0"/>
              <a:t>are measures that are believed to influence the behavior of a variable </a:t>
            </a:r>
            <a:r>
              <a:rPr lang="en-US" dirty="0" smtClean="0"/>
              <a:t>we wish </a:t>
            </a:r>
            <a:r>
              <a:rPr lang="en-US" dirty="0"/>
              <a:t>to forecast</a:t>
            </a:r>
            <a:r>
              <a:rPr lang="en-US" dirty="0" smtClean="0"/>
              <a:t>.</a:t>
            </a:r>
          </a:p>
          <a:p>
            <a:pPr algn="just"/>
            <a:r>
              <a:rPr lang="en-US" dirty="0" smtClean="0"/>
              <a:t>Indicators </a:t>
            </a:r>
            <a:r>
              <a:rPr lang="en-US" dirty="0"/>
              <a:t>are often combined quantitatively into an </a:t>
            </a:r>
            <a:r>
              <a:rPr lang="en-US" b="1" dirty="0" smtClean="0"/>
              <a:t>index</a:t>
            </a:r>
            <a:r>
              <a:rPr lang="en-US" dirty="0" smtClean="0"/>
              <a:t>, </a:t>
            </a:r>
            <a:r>
              <a:rPr lang="en-US" dirty="0"/>
              <a:t>a single measure </a:t>
            </a:r>
            <a:r>
              <a:rPr lang="en-US" dirty="0" smtClean="0"/>
              <a:t>that weights </a:t>
            </a:r>
            <a:r>
              <a:rPr lang="en-US" dirty="0"/>
              <a:t>multiple indicators, thus providing a measure of overall expectation</a:t>
            </a:r>
            <a:r>
              <a:rPr lang="en-US" dirty="0" smtClean="0"/>
              <a:t>.</a:t>
            </a:r>
          </a:p>
          <a:p>
            <a:pPr lvl="1"/>
            <a:r>
              <a:rPr lang="en-US" dirty="0" smtClean="0"/>
              <a:t>Example: Dow Jones Industrial Average</a:t>
            </a:r>
            <a:endParaRPr lang="en-US" dirty="0"/>
          </a:p>
        </p:txBody>
      </p:sp>
      <p:sp>
        <p:nvSpPr>
          <p:cNvPr id="3" name="Title 2"/>
          <p:cNvSpPr>
            <a:spLocks noGrp="1"/>
          </p:cNvSpPr>
          <p:nvPr>
            <p:ph type="title"/>
          </p:nvPr>
        </p:nvSpPr>
        <p:spPr/>
        <p:txBody>
          <a:bodyPr/>
          <a:lstStyle/>
          <a:p>
            <a:r>
              <a:rPr lang="en-US" dirty="0" smtClean="0"/>
              <a:t>Indicators and Indexes</a:t>
            </a:r>
            <a:endParaRPr lang="en-US" dirty="0"/>
          </a:p>
        </p:txBody>
      </p:sp>
      <p:pic>
        <p:nvPicPr>
          <p:cNvPr id="4" name="Picture 3"/>
          <p:cNvPicPr>
            <a:picLocks noChangeAspect="1"/>
          </p:cNvPicPr>
          <p:nvPr/>
        </p:nvPicPr>
        <p:blipFill>
          <a:blip r:embed="rId2"/>
          <a:stretch>
            <a:fillRect/>
          </a:stretch>
        </p:blipFill>
        <p:spPr>
          <a:xfrm>
            <a:off x="7162800" y="3669030"/>
            <a:ext cx="3876502" cy="2834692"/>
          </a:xfrm>
          <a:prstGeom prst="rect">
            <a:avLst/>
          </a:prstGeom>
        </p:spPr>
      </p:pic>
      <p:sp>
        <p:nvSpPr>
          <p:cNvPr id="5" name="Slide Number Placeholder 4"/>
          <p:cNvSpPr>
            <a:spLocks noGrp="1"/>
          </p:cNvSpPr>
          <p:nvPr>
            <p:ph type="sldNum" sz="quarter" idx="12"/>
          </p:nvPr>
        </p:nvSpPr>
        <p:spPr/>
        <p:txBody>
          <a:bodyPr/>
          <a:lstStyle/>
          <a:p>
            <a:fld id="{3B60663A-D731-422C-B01D-A30E991BA9F9}" type="slidenum">
              <a:rPr lang="en-US" smtClean="0"/>
              <a:t>5</a:t>
            </a:fld>
            <a:endParaRPr lang="en-US"/>
          </a:p>
        </p:txBody>
      </p:sp>
    </p:spTree>
    <p:extLst>
      <p:ext uri="{BB962C8B-B14F-4D97-AF65-F5344CB8AC3E}">
        <p14:creationId xmlns:p14="http://schemas.microsoft.com/office/powerpoint/2010/main" val="39193896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Content Placeholder 1"/>
          <p:cNvSpPr>
            <a:spLocks noGrp="1"/>
          </p:cNvSpPr>
          <p:nvPr>
            <p:ph idx="1"/>
          </p:nvPr>
        </p:nvSpPr>
        <p:spPr>
          <a:xfrm>
            <a:off x="2015634" y="2083724"/>
            <a:ext cx="8915400" cy="3777622"/>
          </a:xfrm>
        </p:spPr>
        <p:txBody>
          <a:bodyPr/>
          <a:lstStyle/>
          <a:p>
            <a:pPr algn="just"/>
            <a:r>
              <a:rPr lang="en-US" dirty="0" smtClean="0"/>
              <a:t>Judgmental and qualitative methods are used for forecasting sales of product lines and broad company and industry forecasts.</a:t>
            </a:r>
          </a:p>
          <a:p>
            <a:pPr algn="just"/>
            <a:r>
              <a:rPr lang="en-US" dirty="0" smtClean="0"/>
              <a:t>Simple time-series models are used for short- and medium-range forecasts.</a:t>
            </a:r>
          </a:p>
          <a:p>
            <a:pPr algn="just"/>
            <a:r>
              <a:rPr lang="en-US" dirty="0" smtClean="0"/>
              <a:t>Regression methods are typically used for long-term forecasts.</a:t>
            </a:r>
          </a:p>
        </p:txBody>
      </p:sp>
      <p:sp>
        <p:nvSpPr>
          <p:cNvPr id="5" name="Title 4"/>
          <p:cNvSpPr>
            <a:spLocks noGrp="1"/>
          </p:cNvSpPr>
          <p:nvPr>
            <p:ph type="title"/>
          </p:nvPr>
        </p:nvSpPr>
        <p:spPr/>
        <p:txBody>
          <a:bodyPr/>
          <a:lstStyle/>
          <a:p>
            <a:pPr>
              <a:defRPr/>
            </a:pPr>
            <a:r>
              <a:rPr lang="en-US" sz="3200" dirty="0"/>
              <a:t>The Practice of Forecasting</a:t>
            </a:r>
          </a:p>
        </p:txBody>
      </p:sp>
      <p:sp>
        <p:nvSpPr>
          <p:cNvPr id="2" name="Slide Number Placeholder 1"/>
          <p:cNvSpPr>
            <a:spLocks noGrp="1"/>
          </p:cNvSpPr>
          <p:nvPr>
            <p:ph type="sldNum" sz="quarter" idx="12"/>
          </p:nvPr>
        </p:nvSpPr>
        <p:spPr/>
        <p:txBody>
          <a:bodyPr/>
          <a:lstStyle/>
          <a:p>
            <a:fld id="{3B60663A-D731-422C-B01D-A30E991BA9F9}" type="slidenum">
              <a:rPr lang="en-US" smtClean="0"/>
              <a:t>50</a:t>
            </a:fld>
            <a:endParaRPr lang="en-US"/>
          </a:p>
        </p:txBody>
      </p:sp>
    </p:spTree>
    <p:extLst>
      <p:ext uri="{BB962C8B-B14F-4D97-AF65-F5344CB8AC3E}">
        <p14:creationId xmlns:p14="http://schemas.microsoft.com/office/powerpoint/2010/main" val="1993273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371600"/>
            <a:ext cx="8229600" cy="4876800"/>
          </a:xfrm>
        </p:spPr>
        <p:txBody>
          <a:bodyPr>
            <a:normAutofit fontScale="92500" lnSpcReduction="10000"/>
          </a:bodyPr>
          <a:lstStyle/>
          <a:p>
            <a:pPr marL="365760" indent="-256032" algn="just">
              <a:buFont typeface="Wingdings 3"/>
              <a:buChar char=""/>
              <a:defRPr/>
            </a:pPr>
            <a:r>
              <a:rPr lang="en-US" sz="2400" dirty="0"/>
              <a:t>GDP (Gross Domestic Product) measures the value of all goods and services produced.</a:t>
            </a:r>
          </a:p>
          <a:p>
            <a:pPr marL="621348" lvl="1" indent="-256032" algn="just">
              <a:buFont typeface="Wingdings 3"/>
              <a:buChar char=""/>
              <a:defRPr/>
            </a:pPr>
            <a:r>
              <a:rPr lang="en-US" sz="2000" dirty="0"/>
              <a:t>GDP rises and falls in a cyclic fashion.</a:t>
            </a:r>
          </a:p>
          <a:p>
            <a:pPr marL="365760" indent="-256032" algn="just">
              <a:buFont typeface="Wingdings 3"/>
              <a:buChar char=""/>
              <a:defRPr/>
            </a:pPr>
            <a:r>
              <a:rPr lang="en-US" sz="2400" dirty="0"/>
              <a:t>Forecasting GDP is often done using </a:t>
            </a:r>
            <a:r>
              <a:rPr lang="en-US" sz="2400" b="1" dirty="0"/>
              <a:t>leading indicators</a:t>
            </a:r>
            <a:r>
              <a:rPr lang="en-US" sz="2400" b="1" i="1" dirty="0"/>
              <a:t> </a:t>
            </a:r>
            <a:r>
              <a:rPr lang="en-US" sz="2400" dirty="0"/>
              <a:t>(series that change before the GDP changes) and</a:t>
            </a:r>
            <a:r>
              <a:rPr lang="en-US" sz="2400" i="1" dirty="0"/>
              <a:t> </a:t>
            </a:r>
            <a:r>
              <a:rPr lang="en-US" sz="2400" b="1" dirty="0"/>
              <a:t>lagging indicators</a:t>
            </a:r>
            <a:r>
              <a:rPr lang="en-US" sz="2400" b="1" i="1" dirty="0"/>
              <a:t> </a:t>
            </a:r>
            <a:r>
              <a:rPr lang="en-US" sz="2400" dirty="0"/>
              <a:t>(series that follow changes in the GDP)</a:t>
            </a:r>
            <a:r>
              <a:rPr lang="en-US" sz="2400" i="1" dirty="0"/>
              <a:t> </a:t>
            </a:r>
            <a:r>
              <a:rPr lang="en-US" sz="2400" dirty="0"/>
              <a:t>indicators.</a:t>
            </a:r>
            <a:endParaRPr lang="en-US" sz="2400" i="1" dirty="0"/>
          </a:p>
          <a:p>
            <a:pPr marL="344488" indent="-234950" algn="just">
              <a:spcBef>
                <a:spcPts val="1200"/>
              </a:spcBef>
              <a:defRPr/>
            </a:pPr>
            <a:r>
              <a:rPr lang="en-US" sz="2400" dirty="0"/>
              <a:t>Examples</a:t>
            </a:r>
          </a:p>
          <a:p>
            <a:pPr marL="109728" indent="0" algn="just">
              <a:spcBef>
                <a:spcPts val="1200"/>
              </a:spcBef>
              <a:buNone/>
              <a:defRPr/>
            </a:pPr>
            <a:r>
              <a:rPr lang="en-US" sz="2400" dirty="0"/>
              <a:t>   </a:t>
            </a:r>
            <a:r>
              <a:rPr lang="en-US" sz="2000" u="sng" dirty="0"/>
              <a:t>Leading</a:t>
            </a:r>
            <a:r>
              <a:rPr lang="en-US" sz="2000" i="1" dirty="0"/>
              <a:t> -</a:t>
            </a:r>
            <a:r>
              <a:rPr lang="en-US" sz="2000" dirty="0"/>
              <a:t> formation of business enterprises</a:t>
            </a:r>
          </a:p>
          <a:p>
            <a:pPr marL="109728" indent="0" algn="just">
              <a:buNone/>
              <a:defRPr/>
            </a:pPr>
            <a:r>
              <a:rPr lang="en-US" sz="2000" dirty="0"/>
              <a:t>                 - percent change in money supply (M1)</a:t>
            </a:r>
          </a:p>
          <a:p>
            <a:pPr marL="109728" indent="0" algn="just">
              <a:buNone/>
              <a:defRPr/>
            </a:pPr>
            <a:r>
              <a:rPr lang="en-US" sz="2000" dirty="0"/>
              <a:t>   </a:t>
            </a:r>
            <a:r>
              <a:rPr lang="en-US" sz="2000" u="sng" dirty="0"/>
              <a:t>Lagging</a:t>
            </a:r>
            <a:r>
              <a:rPr lang="en-US" sz="2000" dirty="0"/>
              <a:t> - business investment expenditures</a:t>
            </a:r>
          </a:p>
          <a:p>
            <a:pPr marL="109728" indent="0" algn="just">
              <a:buNone/>
              <a:defRPr/>
            </a:pPr>
            <a:r>
              <a:rPr lang="en-US" sz="2000" dirty="0"/>
              <a:t>                 - prime rate</a:t>
            </a:r>
          </a:p>
          <a:p>
            <a:pPr marL="109728" indent="0" algn="just">
              <a:buNone/>
              <a:defRPr/>
            </a:pPr>
            <a:r>
              <a:rPr lang="en-US" sz="2000" dirty="0"/>
              <a:t>                 - inventories on hand</a:t>
            </a:r>
          </a:p>
        </p:txBody>
      </p:sp>
      <p:sp>
        <p:nvSpPr>
          <p:cNvPr id="5" name="Title 4"/>
          <p:cNvSpPr>
            <a:spLocks noGrp="1"/>
          </p:cNvSpPr>
          <p:nvPr>
            <p:ph type="title"/>
          </p:nvPr>
        </p:nvSpPr>
        <p:spPr/>
        <p:txBody>
          <a:bodyPr/>
          <a:lstStyle/>
          <a:p>
            <a:pPr>
              <a:defRPr/>
            </a:pPr>
            <a:r>
              <a:rPr lang="en-US" sz="3200" dirty="0"/>
              <a:t>Example 9.2: Economic Indicators </a:t>
            </a:r>
          </a:p>
        </p:txBody>
      </p:sp>
      <p:pic>
        <p:nvPicPr>
          <p:cNvPr id="1026" name="Picture 2" descr="https://upload.wikimedia.org/wikipedia/commons/thumb/5/5b/GDP_PPP_2016_Selection_EN.svg/512px-GDP_PPP_2016_Selection_E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7109" y="3843655"/>
            <a:ext cx="2404745" cy="240474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3B60663A-D731-422C-B01D-A30E991BA9F9}" type="slidenum">
              <a:rPr lang="en-US" smtClean="0"/>
              <a:t>6</a:t>
            </a:fld>
            <a:endParaRPr lang="en-US"/>
          </a:p>
        </p:txBody>
      </p:sp>
    </p:spTree>
    <p:extLst>
      <p:ext uri="{BB962C8B-B14F-4D97-AF65-F5344CB8AC3E}">
        <p14:creationId xmlns:p14="http://schemas.microsoft.com/office/powerpoint/2010/main" val="1910880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14451" y="1752600"/>
            <a:ext cx="8229600" cy="4953000"/>
          </a:xfrm>
        </p:spPr>
        <p:txBody>
          <a:bodyPr>
            <a:normAutofit/>
          </a:bodyPr>
          <a:lstStyle/>
          <a:p>
            <a:pPr marL="365760" indent="-256032" algn="just">
              <a:buFont typeface="Wingdings 3"/>
              <a:buChar char=""/>
              <a:defRPr/>
            </a:pPr>
            <a:r>
              <a:rPr lang="en-US" dirty="0" smtClean="0">
                <a:ea typeface="+mn-ea"/>
                <a:cs typeface="+mn-cs"/>
              </a:rPr>
              <a:t>An</a:t>
            </a:r>
            <a:r>
              <a:rPr lang="en-US" i="1" dirty="0" smtClean="0">
                <a:ea typeface="+mn-ea"/>
                <a:cs typeface="+mn-cs"/>
              </a:rPr>
              <a:t> Index of Leading Indicators </a:t>
            </a:r>
            <a:r>
              <a:rPr lang="en-US" dirty="0" smtClean="0">
                <a:ea typeface="+mn-ea"/>
                <a:cs typeface="+mn-cs"/>
              </a:rPr>
              <a:t>was developed by the Department of Commerce.</a:t>
            </a:r>
          </a:p>
          <a:p>
            <a:pPr marL="365760" indent="-256032" algn="just">
              <a:buFont typeface="Wingdings 3"/>
              <a:buChar char=""/>
              <a:defRPr/>
            </a:pPr>
            <a:r>
              <a:rPr lang="en-US" dirty="0" smtClean="0">
                <a:ea typeface="+mn-ea"/>
                <a:cs typeface="+mn-cs"/>
              </a:rPr>
              <a:t>This index is related to the economic performance is available from www.conference-board.org.</a:t>
            </a:r>
          </a:p>
          <a:p>
            <a:pPr marL="365760" indent="-256032" algn="just">
              <a:buFont typeface="Wingdings 3"/>
              <a:buChar char=""/>
              <a:defRPr/>
            </a:pPr>
            <a:r>
              <a:rPr lang="en-US" dirty="0" smtClean="0">
                <a:ea typeface="+mn-ea"/>
                <a:cs typeface="+mn-cs"/>
              </a:rPr>
              <a:t>It includes measures such as:</a:t>
            </a:r>
          </a:p>
          <a:p>
            <a:pPr marL="365760" indent="0" algn="just">
              <a:spcBef>
                <a:spcPts val="0"/>
              </a:spcBef>
              <a:buNone/>
              <a:defRPr/>
            </a:pPr>
            <a:r>
              <a:rPr lang="en-US" dirty="0" smtClean="0">
                <a:ea typeface="+mn-ea"/>
                <a:cs typeface="+mn-cs"/>
              </a:rPr>
              <a:t>- average weekly manufacturing hours </a:t>
            </a:r>
          </a:p>
          <a:p>
            <a:pPr marL="365760" indent="0" algn="just">
              <a:spcBef>
                <a:spcPts val="0"/>
              </a:spcBef>
              <a:buNone/>
              <a:defRPr/>
            </a:pPr>
            <a:r>
              <a:rPr lang="en-US" dirty="0" smtClean="0">
                <a:ea typeface="+mn-ea"/>
                <a:cs typeface="+mn-cs"/>
              </a:rPr>
              <a:t>- new orders for consumer goods</a:t>
            </a:r>
          </a:p>
          <a:p>
            <a:pPr marL="365760" indent="0" algn="just">
              <a:spcBef>
                <a:spcPts val="0"/>
              </a:spcBef>
              <a:buNone/>
              <a:defRPr/>
            </a:pPr>
            <a:r>
              <a:rPr lang="en-US" dirty="0" smtClean="0">
                <a:ea typeface="+mn-ea"/>
                <a:cs typeface="+mn-cs"/>
              </a:rPr>
              <a:t>- building permits for private housing</a:t>
            </a:r>
          </a:p>
          <a:p>
            <a:pPr marL="365760" indent="0" algn="just">
              <a:spcBef>
                <a:spcPts val="0"/>
              </a:spcBef>
              <a:buNone/>
              <a:defRPr/>
            </a:pPr>
            <a:r>
              <a:rPr lang="en-US" dirty="0" smtClean="0">
                <a:ea typeface="+mn-ea"/>
                <a:cs typeface="+mn-cs"/>
              </a:rPr>
              <a:t>- </a:t>
            </a:r>
            <a:r>
              <a:rPr lang="en-US" dirty="0">
                <a:ea typeface="+mn-ea"/>
                <a:cs typeface="+mn-cs"/>
              </a:rPr>
              <a:t>S&amp;P 500 stock </a:t>
            </a:r>
            <a:r>
              <a:rPr lang="en-US" dirty="0" smtClean="0">
                <a:ea typeface="+mn-ea"/>
                <a:cs typeface="+mn-cs"/>
              </a:rPr>
              <a:t>prices</a:t>
            </a:r>
            <a:endParaRPr lang="en-US" dirty="0">
              <a:ea typeface="+mn-ea"/>
              <a:cs typeface="+mn-cs"/>
            </a:endParaRPr>
          </a:p>
        </p:txBody>
      </p:sp>
      <p:sp>
        <p:nvSpPr>
          <p:cNvPr id="5" name="Title 4"/>
          <p:cNvSpPr>
            <a:spLocks noGrp="1"/>
          </p:cNvSpPr>
          <p:nvPr>
            <p:ph type="title"/>
          </p:nvPr>
        </p:nvSpPr>
        <p:spPr/>
        <p:txBody>
          <a:bodyPr/>
          <a:lstStyle/>
          <a:p>
            <a:pPr>
              <a:defRPr/>
            </a:pPr>
            <a:r>
              <a:rPr lang="en-US" sz="3200" dirty="0"/>
              <a:t>Example 9.3: Leading Economic Indicators</a:t>
            </a:r>
          </a:p>
        </p:txBody>
      </p:sp>
      <p:sp>
        <p:nvSpPr>
          <p:cNvPr id="3" name="Slide Number Placeholder 2"/>
          <p:cNvSpPr>
            <a:spLocks noGrp="1"/>
          </p:cNvSpPr>
          <p:nvPr>
            <p:ph type="sldNum" sz="quarter" idx="12"/>
          </p:nvPr>
        </p:nvSpPr>
        <p:spPr/>
        <p:txBody>
          <a:bodyPr/>
          <a:lstStyle/>
          <a:p>
            <a:fld id="{3B60663A-D731-422C-B01D-A30E991BA9F9}" type="slidenum">
              <a:rPr lang="en-US" smtClean="0"/>
              <a:t>7</a:t>
            </a:fld>
            <a:endParaRPr lang="en-US"/>
          </a:p>
        </p:txBody>
      </p:sp>
    </p:spTree>
    <p:extLst>
      <p:ext uri="{BB962C8B-B14F-4D97-AF65-F5344CB8AC3E}">
        <p14:creationId xmlns:p14="http://schemas.microsoft.com/office/powerpoint/2010/main" val="2705534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341313" algn="just">
              <a:defRPr/>
            </a:pPr>
            <a:r>
              <a:rPr lang="en-US" b="1" dirty="0" smtClean="0">
                <a:ea typeface="+mn-ea"/>
                <a:cs typeface="+mn-cs"/>
              </a:rPr>
              <a:t>Time Series </a:t>
            </a:r>
            <a:r>
              <a:rPr lang="en-US" dirty="0" smtClean="0">
                <a:ea typeface="+mn-ea"/>
                <a:cs typeface="+mn-cs"/>
              </a:rPr>
              <a:t>– a stream of historical data, such as weekly sales</a:t>
            </a:r>
          </a:p>
          <a:p>
            <a:pPr marL="621348" lvl="1" indent="-256032" algn="just">
              <a:buFont typeface="Wingdings 3"/>
              <a:buChar char=""/>
              <a:defRPr/>
            </a:pPr>
            <a:r>
              <a:rPr lang="en-US" i="1" dirty="0" smtClean="0">
                <a:ea typeface="+mn-ea"/>
                <a:cs typeface="+mn-cs"/>
              </a:rPr>
              <a:t>T</a:t>
            </a:r>
            <a:r>
              <a:rPr lang="en-US" dirty="0" smtClean="0">
                <a:ea typeface="+mn-ea"/>
                <a:cs typeface="+mn-cs"/>
              </a:rPr>
              <a:t> = number of periods, </a:t>
            </a:r>
            <a:r>
              <a:rPr lang="en-US" i="1" dirty="0" smtClean="0">
                <a:ea typeface="+mn-ea"/>
                <a:cs typeface="+mn-cs"/>
              </a:rPr>
              <a:t>t</a:t>
            </a:r>
            <a:r>
              <a:rPr lang="en-US" dirty="0" smtClean="0">
                <a:ea typeface="+mn-ea"/>
                <a:cs typeface="+mn-cs"/>
              </a:rPr>
              <a:t> = 1, 2, …, </a:t>
            </a:r>
            <a:r>
              <a:rPr lang="en-US" i="1" dirty="0" smtClean="0">
                <a:ea typeface="+mn-ea"/>
                <a:cs typeface="+mn-cs"/>
              </a:rPr>
              <a:t>T</a:t>
            </a:r>
            <a:endParaRPr lang="en-US" dirty="0" smtClean="0">
              <a:ea typeface="+mn-ea"/>
              <a:cs typeface="+mn-cs"/>
            </a:endParaRPr>
          </a:p>
          <a:p>
            <a:pPr marL="365760" indent="-256032" algn="just">
              <a:buFont typeface="Wingdings 3"/>
              <a:buChar char=""/>
              <a:defRPr/>
            </a:pPr>
            <a:r>
              <a:rPr lang="en-US" dirty="0" smtClean="0">
                <a:ea typeface="+mn-ea"/>
                <a:cs typeface="+mn-cs"/>
              </a:rPr>
              <a:t>Time series generally have components such as:</a:t>
            </a:r>
          </a:p>
          <a:p>
            <a:pPr marL="109728" indent="0" algn="just">
              <a:spcBef>
                <a:spcPts val="0"/>
              </a:spcBef>
              <a:buNone/>
              <a:defRPr/>
            </a:pPr>
            <a:r>
              <a:rPr lang="en-US" dirty="0" smtClean="0">
                <a:ea typeface="+mn-ea"/>
                <a:cs typeface="+mn-cs"/>
              </a:rPr>
              <a:t>   - random behavior</a:t>
            </a:r>
          </a:p>
          <a:p>
            <a:pPr marL="109728" indent="0" algn="just">
              <a:spcBef>
                <a:spcPts val="0"/>
              </a:spcBef>
              <a:buNone/>
              <a:defRPr/>
            </a:pPr>
            <a:r>
              <a:rPr lang="en-US" dirty="0" smtClean="0">
                <a:ea typeface="+mn-ea"/>
                <a:cs typeface="+mn-cs"/>
              </a:rPr>
              <a:t>   - trends (upward or downward)</a:t>
            </a:r>
          </a:p>
          <a:p>
            <a:pPr marL="109728" indent="0" algn="just">
              <a:spcBef>
                <a:spcPts val="0"/>
              </a:spcBef>
              <a:buNone/>
              <a:defRPr/>
            </a:pPr>
            <a:r>
              <a:rPr lang="en-US" dirty="0" smtClean="0">
                <a:ea typeface="+mn-ea"/>
                <a:cs typeface="+mn-cs"/>
              </a:rPr>
              <a:t>   - seasonal effects</a:t>
            </a:r>
          </a:p>
          <a:p>
            <a:pPr marL="109728" indent="0" algn="just">
              <a:spcBef>
                <a:spcPts val="0"/>
              </a:spcBef>
              <a:buNone/>
              <a:defRPr/>
            </a:pPr>
            <a:r>
              <a:rPr lang="en-US" dirty="0" smtClean="0">
                <a:ea typeface="+mn-ea"/>
                <a:cs typeface="+mn-cs"/>
              </a:rPr>
              <a:t>   - cyclical effects</a:t>
            </a:r>
          </a:p>
          <a:p>
            <a:pPr marL="365760" indent="-256032" algn="just">
              <a:buFont typeface="Wingdings 3"/>
              <a:buChar char=""/>
              <a:defRPr/>
            </a:pPr>
            <a:r>
              <a:rPr lang="en-US" b="1" dirty="0" smtClean="0">
                <a:ea typeface="+mn-ea"/>
                <a:cs typeface="+mn-cs"/>
              </a:rPr>
              <a:t>Stationary time series </a:t>
            </a:r>
            <a:r>
              <a:rPr lang="en-US" dirty="0" smtClean="0">
                <a:ea typeface="+mn-ea"/>
                <a:cs typeface="+mn-cs"/>
              </a:rPr>
              <a:t>have only random behavior.</a:t>
            </a:r>
          </a:p>
          <a:p>
            <a:pPr marL="365760" indent="-256032" algn="just">
              <a:buFont typeface="Wingdings 3"/>
              <a:buChar char=""/>
              <a:defRPr/>
            </a:pPr>
            <a:r>
              <a:rPr lang="en-US" dirty="0" smtClean="0">
                <a:ea typeface="+mn-ea"/>
                <a:cs typeface="+mn-cs"/>
              </a:rPr>
              <a:t>A </a:t>
            </a:r>
            <a:r>
              <a:rPr lang="en-US" b="1" dirty="0" smtClean="0">
                <a:ea typeface="+mn-ea"/>
                <a:cs typeface="+mn-cs"/>
              </a:rPr>
              <a:t>trend</a:t>
            </a:r>
            <a:r>
              <a:rPr lang="en-US" dirty="0" smtClean="0">
                <a:ea typeface="+mn-ea"/>
                <a:cs typeface="+mn-cs"/>
              </a:rPr>
              <a:t> is a gradual upward or downward movement of a time series.</a:t>
            </a:r>
          </a:p>
          <a:p>
            <a:pPr marL="365760" indent="-256032" algn="just">
              <a:buFont typeface="Wingdings 3"/>
              <a:buChar char=""/>
              <a:defRPr/>
            </a:pPr>
            <a:endParaRPr lang="en-US" dirty="0">
              <a:ea typeface="+mn-ea"/>
              <a:cs typeface="+mn-cs"/>
            </a:endParaRPr>
          </a:p>
        </p:txBody>
      </p:sp>
      <p:sp>
        <p:nvSpPr>
          <p:cNvPr id="5" name="Title 4"/>
          <p:cNvSpPr>
            <a:spLocks noGrp="1"/>
          </p:cNvSpPr>
          <p:nvPr>
            <p:ph type="title"/>
          </p:nvPr>
        </p:nvSpPr>
        <p:spPr/>
        <p:txBody>
          <a:bodyPr/>
          <a:lstStyle/>
          <a:p>
            <a:pPr>
              <a:defRPr/>
            </a:pPr>
            <a:r>
              <a:rPr lang="en-US" sz="3200" dirty="0"/>
              <a:t>Statistical Forecasting Models</a:t>
            </a:r>
          </a:p>
        </p:txBody>
      </p:sp>
      <p:sp>
        <p:nvSpPr>
          <p:cNvPr id="3" name="Slide Number Placeholder 2"/>
          <p:cNvSpPr>
            <a:spLocks noGrp="1"/>
          </p:cNvSpPr>
          <p:nvPr>
            <p:ph type="sldNum" sz="quarter" idx="12"/>
          </p:nvPr>
        </p:nvSpPr>
        <p:spPr/>
        <p:txBody>
          <a:bodyPr/>
          <a:lstStyle/>
          <a:p>
            <a:fld id="{3B60663A-D731-422C-B01D-A30E991BA9F9}" type="slidenum">
              <a:rPr lang="en-US" smtClean="0"/>
              <a:t>8</a:t>
            </a:fld>
            <a:endParaRPr lang="en-US"/>
          </a:p>
        </p:txBody>
      </p:sp>
    </p:spTree>
    <p:extLst>
      <p:ext uri="{BB962C8B-B14F-4D97-AF65-F5344CB8AC3E}">
        <p14:creationId xmlns:p14="http://schemas.microsoft.com/office/powerpoint/2010/main" val="869451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Content Placeholder 1"/>
          <p:cNvSpPr>
            <a:spLocks noGrp="1"/>
          </p:cNvSpPr>
          <p:nvPr>
            <p:ph idx="1"/>
          </p:nvPr>
        </p:nvSpPr>
        <p:spPr>
          <a:xfrm>
            <a:off x="2038263" y="1797051"/>
            <a:ext cx="8229600" cy="4525963"/>
          </a:xfrm>
        </p:spPr>
        <p:txBody>
          <a:bodyPr/>
          <a:lstStyle/>
          <a:p>
            <a:pPr algn="just"/>
            <a:r>
              <a:rPr lang="en-US" dirty="0" smtClean="0"/>
              <a:t>The</a:t>
            </a:r>
            <a:r>
              <a:rPr lang="en-US" i="1" dirty="0" smtClean="0"/>
              <a:t> Energy Production &amp; Consumption</a:t>
            </a:r>
          </a:p>
          <a:p>
            <a:pPr lvl="1" algn="just"/>
            <a:r>
              <a:rPr lang="en-US" dirty="0" smtClean="0"/>
              <a:t>General upward trend with some short downward trends; the time series is composed of several different short trends.</a:t>
            </a:r>
          </a:p>
        </p:txBody>
      </p:sp>
      <p:sp>
        <p:nvSpPr>
          <p:cNvPr id="5" name="Title 4"/>
          <p:cNvSpPr>
            <a:spLocks noGrp="1"/>
          </p:cNvSpPr>
          <p:nvPr>
            <p:ph type="title"/>
          </p:nvPr>
        </p:nvSpPr>
        <p:spPr/>
        <p:txBody>
          <a:bodyPr/>
          <a:lstStyle/>
          <a:p>
            <a:pPr>
              <a:defRPr/>
            </a:pPr>
            <a:r>
              <a:rPr lang="en-US" sz="3200" dirty="0"/>
              <a:t>Example 9.4: Identifying Trends in a Time Series</a:t>
            </a:r>
          </a:p>
        </p:txBody>
      </p:sp>
      <p:pic>
        <p:nvPicPr>
          <p:cNvPr id="2" name="Picture 1" descr="BA2-Figure-9.1-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4642" y="3077941"/>
            <a:ext cx="5528953" cy="3364124"/>
          </a:xfrm>
          <a:prstGeom prst="rect">
            <a:avLst/>
          </a:prstGeom>
        </p:spPr>
      </p:pic>
      <p:sp>
        <p:nvSpPr>
          <p:cNvPr id="6" name="Oval 5"/>
          <p:cNvSpPr/>
          <p:nvPr/>
        </p:nvSpPr>
        <p:spPr>
          <a:xfrm rot="20099812">
            <a:off x="4572863" y="4333875"/>
            <a:ext cx="2699261" cy="546583"/>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Oval 9"/>
          <p:cNvSpPr/>
          <p:nvPr/>
        </p:nvSpPr>
        <p:spPr>
          <a:xfrm rot="20673711">
            <a:off x="7126891" y="3760086"/>
            <a:ext cx="2006562" cy="443123"/>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Oval 10"/>
          <p:cNvSpPr/>
          <p:nvPr/>
        </p:nvSpPr>
        <p:spPr>
          <a:xfrm rot="705227">
            <a:off x="8994923" y="3699551"/>
            <a:ext cx="560069" cy="240285"/>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Slide Number Placeholder 2"/>
          <p:cNvSpPr>
            <a:spLocks noGrp="1"/>
          </p:cNvSpPr>
          <p:nvPr>
            <p:ph type="sldNum" sz="quarter" idx="12"/>
          </p:nvPr>
        </p:nvSpPr>
        <p:spPr/>
        <p:txBody>
          <a:bodyPr/>
          <a:lstStyle/>
          <a:p>
            <a:fld id="{3B60663A-D731-422C-B01D-A30E991BA9F9}" type="slidenum">
              <a:rPr lang="en-US" smtClean="0"/>
              <a:t>9</a:t>
            </a:fld>
            <a:endParaRPr lang="en-US"/>
          </a:p>
        </p:txBody>
      </p:sp>
    </p:spTree>
    <p:extLst>
      <p:ext uri="{BB962C8B-B14F-4D97-AF65-F5344CB8AC3E}">
        <p14:creationId xmlns:p14="http://schemas.microsoft.com/office/powerpoint/2010/main" val="334376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3506</TotalTime>
  <Words>1989</Words>
  <Application>Microsoft Office PowerPoint</Application>
  <PresentationFormat>Widescreen</PresentationFormat>
  <Paragraphs>261</Paragraphs>
  <Slides>50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Cambria Math</vt:lpstr>
      <vt:lpstr>Century Gothic</vt:lpstr>
      <vt:lpstr>Consolas</vt:lpstr>
      <vt:lpstr>Symbol</vt:lpstr>
      <vt:lpstr>Wingdings 3</vt:lpstr>
      <vt:lpstr>Wisp</vt:lpstr>
      <vt:lpstr>Chapter 9 Forecasting Techniques</vt:lpstr>
      <vt:lpstr>Forecasting Techniques</vt:lpstr>
      <vt:lpstr>Qualitative and Judgmental Forecasting</vt:lpstr>
      <vt:lpstr>Example 9.1: Predicting the Price of Oil</vt:lpstr>
      <vt:lpstr>Indicators and Indexes</vt:lpstr>
      <vt:lpstr>Example 9.2: Economic Indicators </vt:lpstr>
      <vt:lpstr>Example 9.3: Leading Economic Indicators</vt:lpstr>
      <vt:lpstr>Statistical Forecasting Models</vt:lpstr>
      <vt:lpstr>Example 9.4: Identifying Trends in a Time Series</vt:lpstr>
      <vt:lpstr>Seasonal Effects</vt:lpstr>
      <vt:lpstr>Cyclical Effects</vt:lpstr>
      <vt:lpstr>Forecasting Models for Stationary Time Series</vt:lpstr>
      <vt:lpstr>Moving Average Models</vt:lpstr>
      <vt:lpstr>Example 9.5: Moving Average Forecasting</vt:lpstr>
      <vt:lpstr>Spreadsheet Implementation of Moving Average Forecasting </vt:lpstr>
      <vt:lpstr>Excel Moving Average Tool</vt:lpstr>
      <vt:lpstr>Example 9.7: Moving Average Forecasting with XLMiner</vt:lpstr>
      <vt:lpstr>Examnle 9.7 Continued </vt:lpstr>
      <vt:lpstr>Error Metrics and Forecast Accuarcy</vt:lpstr>
      <vt:lpstr>Example 9.8: Using Error Metrics to Compare Moving Average Forecasts</vt:lpstr>
      <vt:lpstr>Exponential Smoothing Models</vt:lpstr>
      <vt:lpstr>Example 9.9: Using Exponential Smoothing to Forecast Tablet Computer Sales</vt:lpstr>
      <vt:lpstr>Example 9.10: Finding the Best Exponential Smoothing Model for Tablet Computer Sales</vt:lpstr>
      <vt:lpstr>Example 9.11: Using Excel’s Exponential Smoothing Tool</vt:lpstr>
      <vt:lpstr>Example 9.11 Continued</vt:lpstr>
      <vt:lpstr>Exponential Smoothing in XLMiner</vt:lpstr>
      <vt:lpstr>Example 9.12: Optimizing Exponential Smoothing Forecasts Using XLMiner</vt:lpstr>
      <vt:lpstr>Forecasting Models for Time Series with a Linear Trend</vt:lpstr>
      <vt:lpstr>Double Exponential Smoothing</vt:lpstr>
      <vt:lpstr>Example 9.13: Double Exponential Smoothing with XLMiner</vt:lpstr>
      <vt:lpstr>Example 9.13 Continued</vt:lpstr>
      <vt:lpstr>Regression-Based Forecasting for Time Series with a Linear Trend</vt:lpstr>
      <vt:lpstr>Example 9.14: Forecasting Using Trendlines</vt:lpstr>
      <vt:lpstr>Autocorrelation in Time Series</vt:lpstr>
      <vt:lpstr>Forecasting Time Series with Seasonality</vt:lpstr>
      <vt:lpstr>Example 9.15: Regression-Based Forecasting for Natural Gas Usage</vt:lpstr>
      <vt:lpstr>Example 9.15 Continued</vt:lpstr>
      <vt:lpstr>Example 9.15 Continued </vt:lpstr>
      <vt:lpstr>Holt-Winters Models for Forecasting Time Series with Seasonality and Trend</vt:lpstr>
      <vt:lpstr>Example 9.16: Forecasting Natural Gas Usage Using Holt-Winters No-Trend Model</vt:lpstr>
      <vt:lpstr>Example 9.16 Continued</vt:lpstr>
      <vt:lpstr>Example 9.17: Forecasting New Car Sales Using Holt-Winters Models</vt:lpstr>
      <vt:lpstr>Example 9.17: Continued</vt:lpstr>
      <vt:lpstr>Example 9.17 Continued</vt:lpstr>
      <vt:lpstr>Selecting Appropriate Time-Series-Based Forecasting Methods</vt:lpstr>
      <vt:lpstr>Regression Forecasting with Causal Variables</vt:lpstr>
      <vt:lpstr>Example 9.18: Forecasting Gasoline Sales Using Simple Linear Regression</vt:lpstr>
      <vt:lpstr>Example 9.19: Incorporating Causal Variables in a Regression-Based Forecasting Model</vt:lpstr>
      <vt:lpstr>Example 9.19 Continued </vt:lpstr>
      <vt:lpstr>The Practice of Forecasting</vt:lpstr>
    </vt:vector>
  </TitlesOfParts>
  <Company>Harrisburg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Roozbeh Sadeghian</dc:creator>
  <cp:lastModifiedBy>Roozbeh Sadeghian</cp:lastModifiedBy>
  <cp:revision>149</cp:revision>
  <dcterms:created xsi:type="dcterms:W3CDTF">2017-03-07T20:47:22Z</dcterms:created>
  <dcterms:modified xsi:type="dcterms:W3CDTF">2017-07-10T16:30:01Z</dcterms:modified>
</cp:coreProperties>
</file>