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34"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5" d="100"/>
          <a:sy n="115"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83D69-4344-482B-8668-832CDB9CEA68}"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3383E-8E2C-4D20-AB05-B7888DFB9186}" type="slidenum">
              <a:rPr lang="en-US" smtClean="0"/>
              <a:t>‹#›</a:t>
            </a:fld>
            <a:endParaRPr lang="en-US"/>
          </a:p>
        </p:txBody>
      </p:sp>
    </p:spTree>
    <p:extLst>
      <p:ext uri="{BB962C8B-B14F-4D97-AF65-F5344CB8AC3E}">
        <p14:creationId xmlns:p14="http://schemas.microsoft.com/office/powerpoint/2010/main" val="384161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07838-D24B-4B67-9B3A-36B51EBB0B1C}"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28760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98A37C-F28D-4EFF-B687-F1E1C293C380}"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20058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E1B5B5-455C-4CF4-83BB-B7310F944E20}"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60663A-D731-422C-B01D-A30E991BA9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158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8D22D94-4F57-49F2-A7AD-FF09DBE51D8E}" type="datetime1">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299831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6573D0-3591-48D0-A819-AA75CD8A2E48}" type="datetime1">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6515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AC3EC71-1064-4DE2-AA5D-ED7E913B0EA5}" type="datetime1">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73310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455E55-B566-4D30-A636-1D3F8ADFC9CC}"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95683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2C2B81-6A50-4CB2-9EA6-F462BE22D50F}"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58040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5772FE-B246-4EEC-A0CE-E3527ACF6F31}"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88214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50E1A0-8618-4996-B32D-72B522C564F3}" type="datetime1">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60818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9FC821-786C-497C-AA0B-FB4355524F32}" type="datetime1">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6445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C4CDB7-00CC-429F-A901-71B2AE3BAE50}" type="datetime1">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220212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E7DD0C-5DDC-4D15-B383-E6B6A8B4EA2C}" type="datetime1">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276682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6A061-F55D-48D8-A864-E048F63DE83A}" type="datetime1">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73090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0DC6D5-A3AF-4267-8CC1-2641164B303E}" type="datetime1">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141761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DE26DA-3FC9-4A0D-83D2-384FEB2C1911}" type="datetime1">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7279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856404-60FE-49CD-B405-A2A2729DDCDE}" type="datetime1">
              <a:rPr lang="en-US" smtClean="0"/>
              <a:t>6/26/2017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60663A-D731-422C-B01D-A30E991BA9F9}" type="slidenum">
              <a:rPr lang="en-US" smtClean="0"/>
              <a:t>‹#›</a:t>
            </a:fld>
            <a:endParaRPr lang="en-US"/>
          </a:p>
        </p:txBody>
      </p:sp>
    </p:spTree>
    <p:extLst>
      <p:ext uri="{BB962C8B-B14F-4D97-AF65-F5344CB8AC3E}">
        <p14:creationId xmlns:p14="http://schemas.microsoft.com/office/powerpoint/2010/main" val="3528886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r-forge.r-project.org/R/?group_id=343"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99856" y="274638"/>
            <a:ext cx="5410944" cy="2218258"/>
          </a:xfrm>
        </p:spPr>
        <p:txBody>
          <a:bodyPr>
            <a:normAutofit/>
          </a:bodyPr>
          <a:lstStyle/>
          <a:p>
            <a:r>
              <a:rPr lang="en-US" dirty="0" smtClean="0"/>
              <a:t>Chapter 8</a:t>
            </a:r>
            <a:br>
              <a:rPr lang="en-US" dirty="0" smtClean="0"/>
            </a:br>
            <a:r>
              <a:rPr lang="en-US" dirty="0" err="1" smtClean="0"/>
              <a:t>Trendlines</a:t>
            </a:r>
            <a:r>
              <a:rPr lang="en-US" dirty="0" smtClean="0"/>
              <a:t> and Regression Analysis</a:t>
            </a:r>
            <a:endParaRPr lang="en-US" dirty="0"/>
          </a:p>
        </p:txBody>
      </p:sp>
      <p:pic>
        <p:nvPicPr>
          <p:cNvPr id="5" name="Picture 4" descr="Cover Graph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16632"/>
            <a:ext cx="2316480" cy="2237232"/>
          </a:xfrm>
          <a:prstGeom prst="rect">
            <a:avLst/>
          </a:prstGeom>
        </p:spPr>
      </p:pic>
      <p:pic>
        <p:nvPicPr>
          <p:cNvPr id="3" name="Picture 2"/>
          <p:cNvPicPr>
            <a:picLocks noChangeAspect="1"/>
          </p:cNvPicPr>
          <p:nvPr/>
        </p:nvPicPr>
        <p:blipFill>
          <a:blip r:embed="rId3"/>
          <a:stretch>
            <a:fillRect/>
          </a:stretch>
        </p:blipFill>
        <p:spPr>
          <a:xfrm>
            <a:off x="4151784" y="2708920"/>
            <a:ext cx="5472608" cy="3511810"/>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1</a:t>
            </a:fld>
            <a:endParaRPr lang="en-US"/>
          </a:p>
        </p:txBody>
      </p:sp>
    </p:spTree>
    <p:extLst>
      <p:ext uri="{BB962C8B-B14F-4D97-AF65-F5344CB8AC3E}">
        <p14:creationId xmlns:p14="http://schemas.microsoft.com/office/powerpoint/2010/main" val="1904718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a:t>
            </a:r>
            <a:r>
              <a:rPr lang="en-US" i="1" dirty="0" smtClean="0"/>
              <a:t>R</a:t>
            </a:r>
            <a:r>
              <a:rPr lang="en-US" i="1" baseline="30000" dirty="0" smtClean="0"/>
              <a:t>2</a:t>
            </a:r>
            <a:r>
              <a:rPr lang="en-US" dirty="0" smtClean="0"/>
              <a:t> value </a:t>
            </a:r>
            <a:r>
              <a:rPr lang="en-US" dirty="0"/>
              <a:t>will continue to increase as the order of the polynomial increases; that is, a 4th order polynomial will provide a better fit than a 3rd order, and so on.  </a:t>
            </a:r>
            <a:endParaRPr lang="en-US" dirty="0" smtClean="0"/>
          </a:p>
          <a:p>
            <a:pPr algn="just"/>
            <a:r>
              <a:rPr lang="en-US" dirty="0" smtClean="0"/>
              <a:t>Higher </a:t>
            </a:r>
            <a:r>
              <a:rPr lang="en-US" dirty="0"/>
              <a:t>order polynomials will generally not be very smooth and will be difficult to interpret visually.  </a:t>
            </a:r>
            <a:endParaRPr lang="en-US" dirty="0" smtClean="0"/>
          </a:p>
          <a:p>
            <a:pPr lvl="1" algn="just"/>
            <a:r>
              <a:rPr lang="en-US" dirty="0" smtClean="0"/>
              <a:t>Thus</a:t>
            </a:r>
            <a:r>
              <a:rPr lang="en-US" dirty="0"/>
              <a:t>, we don't recommend going beyond a third-order polynomial when fitting data. </a:t>
            </a:r>
            <a:endParaRPr lang="en-US" dirty="0" smtClean="0"/>
          </a:p>
          <a:p>
            <a:r>
              <a:rPr lang="en-US" dirty="0" smtClean="0"/>
              <a:t>Use </a:t>
            </a:r>
            <a:r>
              <a:rPr lang="en-US" dirty="0"/>
              <a:t>your eye to make a good judgment!</a:t>
            </a:r>
          </a:p>
        </p:txBody>
      </p:sp>
      <p:sp>
        <p:nvSpPr>
          <p:cNvPr id="3" name="Title 2"/>
          <p:cNvSpPr>
            <a:spLocks noGrp="1"/>
          </p:cNvSpPr>
          <p:nvPr>
            <p:ph type="title"/>
          </p:nvPr>
        </p:nvSpPr>
        <p:spPr/>
        <p:txBody>
          <a:bodyPr/>
          <a:lstStyle/>
          <a:p>
            <a:r>
              <a:rPr lang="en-US" dirty="0" smtClean="0"/>
              <a:t>Caution About Polynomials</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10</a:t>
            </a:fld>
            <a:endParaRPr lang="en-US"/>
          </a:p>
        </p:txBody>
      </p:sp>
    </p:spTree>
    <p:extLst>
      <p:ext uri="{BB962C8B-B14F-4D97-AF65-F5344CB8AC3E}">
        <p14:creationId xmlns:p14="http://schemas.microsoft.com/office/powerpoint/2010/main" val="1554033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1"/>
          <p:cNvSpPr>
            <a:spLocks noGrp="1"/>
          </p:cNvSpPr>
          <p:nvPr>
            <p:ph idx="1"/>
          </p:nvPr>
        </p:nvSpPr>
        <p:spPr/>
        <p:txBody>
          <a:bodyPr/>
          <a:lstStyle/>
          <a:p>
            <a:pPr algn="just" eaLnBrk="1" hangingPunct="1"/>
            <a:r>
              <a:rPr lang="en-US" b="1" dirty="0" smtClean="0"/>
              <a:t>Regression analysis </a:t>
            </a:r>
            <a:r>
              <a:rPr lang="en-US" dirty="0" smtClean="0"/>
              <a:t>is a tool for building mathematical and statistical models that characterize relationships between a dependent (ratio) variable and one or more independent, or explanatory variables (ratio or categorical), all of which are numerical.</a:t>
            </a:r>
          </a:p>
          <a:p>
            <a:pPr eaLnBrk="1" hangingPunct="1"/>
            <a:r>
              <a:rPr lang="en-US" b="1" dirty="0" smtClean="0"/>
              <a:t>Simple linear regression</a:t>
            </a:r>
            <a:r>
              <a:rPr lang="en-US" dirty="0" smtClean="0"/>
              <a:t> involves a single independent variable.</a:t>
            </a:r>
          </a:p>
          <a:p>
            <a:pPr eaLnBrk="1" hangingPunct="1"/>
            <a:r>
              <a:rPr lang="en-US" b="1" dirty="0" smtClean="0"/>
              <a:t>Multiple regression </a:t>
            </a:r>
            <a:r>
              <a:rPr lang="en-US" dirty="0" smtClean="0"/>
              <a:t>involves two or more independent variables.</a:t>
            </a:r>
          </a:p>
          <a:p>
            <a:pPr eaLnBrk="1" hangingPunct="1"/>
            <a:endParaRPr lang="en-US" dirty="0" smtClean="0"/>
          </a:p>
        </p:txBody>
      </p:sp>
      <p:sp>
        <p:nvSpPr>
          <p:cNvPr id="5" name="Title 4"/>
          <p:cNvSpPr>
            <a:spLocks noGrp="1"/>
          </p:cNvSpPr>
          <p:nvPr>
            <p:ph type="title"/>
          </p:nvPr>
        </p:nvSpPr>
        <p:spPr/>
        <p:txBody>
          <a:bodyPr/>
          <a:lstStyle/>
          <a:p>
            <a:pPr>
              <a:defRPr/>
            </a:pPr>
            <a:r>
              <a:rPr lang="en-US" sz="3200" dirty="0"/>
              <a:t>Regression Analysis</a:t>
            </a:r>
          </a:p>
        </p:txBody>
      </p:sp>
      <p:sp>
        <p:nvSpPr>
          <p:cNvPr id="2" name="Slide Number Placeholder 1"/>
          <p:cNvSpPr>
            <a:spLocks noGrp="1"/>
          </p:cNvSpPr>
          <p:nvPr>
            <p:ph type="sldNum" sz="quarter" idx="12"/>
          </p:nvPr>
        </p:nvSpPr>
        <p:spPr/>
        <p:txBody>
          <a:bodyPr/>
          <a:lstStyle/>
          <a:p>
            <a:fld id="{3B60663A-D731-422C-B01D-A30E991BA9F9}" type="slidenum">
              <a:rPr lang="en-US" smtClean="0"/>
              <a:t>11</a:t>
            </a:fld>
            <a:endParaRPr lang="en-US"/>
          </a:p>
        </p:txBody>
      </p:sp>
    </p:spTree>
    <p:extLst>
      <p:ext uri="{BB962C8B-B14F-4D97-AF65-F5344CB8AC3E}">
        <p14:creationId xmlns:p14="http://schemas.microsoft.com/office/powerpoint/2010/main" val="2917061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95401"/>
            <a:ext cx="8293100" cy="4525963"/>
          </a:xfrm>
        </p:spPr>
        <p:txBody>
          <a:bodyPr>
            <a:normAutofit/>
          </a:bodyPr>
          <a:lstStyle/>
          <a:p>
            <a:pPr marL="365760" indent="-256032">
              <a:buFont typeface="Wingdings 3"/>
              <a:buChar char=""/>
              <a:defRPr/>
            </a:pPr>
            <a:r>
              <a:rPr lang="en-US" dirty="0" smtClean="0">
                <a:ea typeface="+mn-ea"/>
                <a:cs typeface="+mn-cs"/>
              </a:rPr>
              <a:t>Finds a linear relationship between:</a:t>
            </a:r>
          </a:p>
          <a:p>
            <a:pPr marL="109728" indent="0">
              <a:spcBef>
                <a:spcPts val="0"/>
              </a:spcBef>
              <a:buNone/>
              <a:defRPr/>
            </a:pPr>
            <a:r>
              <a:rPr lang="en-US" dirty="0" smtClean="0">
                <a:ea typeface="+mn-ea"/>
                <a:cs typeface="+mn-cs"/>
              </a:rPr>
              <a:t>   - one independent variable </a:t>
            </a:r>
            <a:r>
              <a:rPr lang="en-US" i="1" dirty="0" smtClean="0">
                <a:ea typeface="+mn-ea"/>
                <a:cs typeface="+mn-cs"/>
              </a:rPr>
              <a:t>X</a:t>
            </a:r>
            <a:r>
              <a:rPr lang="en-US" dirty="0" smtClean="0">
                <a:ea typeface="+mn-ea"/>
                <a:cs typeface="+mn-cs"/>
              </a:rPr>
              <a:t>  and </a:t>
            </a:r>
          </a:p>
          <a:p>
            <a:pPr marL="109728" indent="0">
              <a:spcBef>
                <a:spcPts val="0"/>
              </a:spcBef>
              <a:buNone/>
              <a:defRPr/>
            </a:pPr>
            <a:r>
              <a:rPr lang="en-US" dirty="0" smtClean="0">
                <a:ea typeface="+mn-ea"/>
                <a:cs typeface="+mn-cs"/>
              </a:rPr>
              <a:t>   - one dependent variable </a:t>
            </a:r>
            <a:r>
              <a:rPr lang="en-US" i="1" dirty="0" smtClean="0">
                <a:ea typeface="+mn-ea"/>
                <a:cs typeface="+mn-cs"/>
              </a:rPr>
              <a:t>Y</a:t>
            </a:r>
          </a:p>
          <a:p>
            <a:pPr marL="365760" indent="-256032">
              <a:buFont typeface="Wingdings 3"/>
              <a:buChar char=""/>
              <a:defRPr/>
            </a:pPr>
            <a:r>
              <a:rPr lang="en-US" dirty="0" smtClean="0">
                <a:ea typeface="+mn-ea"/>
                <a:cs typeface="+mn-cs"/>
              </a:rPr>
              <a:t>First prepare a scatter plot to verify the data has a linear trend.</a:t>
            </a:r>
          </a:p>
          <a:p>
            <a:pPr marL="365760" indent="-256032">
              <a:buFont typeface="Wingdings 3"/>
              <a:buChar char=""/>
              <a:defRPr/>
            </a:pPr>
            <a:r>
              <a:rPr lang="en-US" dirty="0" smtClean="0">
                <a:ea typeface="+mn-ea"/>
                <a:cs typeface="+mn-cs"/>
              </a:rPr>
              <a:t>Use alternative approaches if the data is not linear.  </a:t>
            </a:r>
            <a:endParaRPr lang="en-US" i="1" dirty="0" smtClean="0">
              <a:ea typeface="+mn-ea"/>
              <a:cs typeface="+mn-cs"/>
            </a:endParaRPr>
          </a:p>
          <a:p>
            <a:pPr marL="365760" indent="-256032">
              <a:buFont typeface="Wingdings 3"/>
              <a:buChar char=""/>
              <a:defRPr/>
            </a:pPr>
            <a:endParaRPr lang="en-US" i="1" dirty="0">
              <a:ea typeface="+mn-ea"/>
              <a:cs typeface="+mn-cs"/>
            </a:endParaRPr>
          </a:p>
        </p:txBody>
      </p:sp>
      <p:sp>
        <p:nvSpPr>
          <p:cNvPr id="5" name="Title 4"/>
          <p:cNvSpPr>
            <a:spLocks noGrp="1"/>
          </p:cNvSpPr>
          <p:nvPr>
            <p:ph type="title"/>
          </p:nvPr>
        </p:nvSpPr>
        <p:spPr/>
        <p:txBody>
          <a:bodyPr/>
          <a:lstStyle/>
          <a:p>
            <a:pPr>
              <a:defRPr/>
            </a:pPr>
            <a:r>
              <a:rPr lang="en-US" sz="3200" dirty="0"/>
              <a:t>Simple Linear Regression</a:t>
            </a:r>
          </a:p>
        </p:txBody>
      </p:sp>
      <p:pic>
        <p:nvPicPr>
          <p:cNvPr id="32774" name="Picture 2"/>
          <p:cNvPicPr>
            <a:picLocks noChangeAspect="1" noChangeArrowheads="1"/>
          </p:cNvPicPr>
          <p:nvPr/>
        </p:nvPicPr>
        <p:blipFill>
          <a:blip r:embed="rId2"/>
          <a:srcRect/>
          <a:stretch>
            <a:fillRect/>
          </a:stretch>
        </p:blipFill>
        <p:spPr bwMode="auto">
          <a:xfrm>
            <a:off x="2573339" y="4032251"/>
            <a:ext cx="7172325" cy="18764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3B60663A-D731-422C-B01D-A30E991BA9F9}" type="slidenum">
              <a:rPr lang="en-US" smtClean="0"/>
              <a:t>12</a:t>
            </a:fld>
            <a:endParaRPr lang="en-US"/>
          </a:p>
        </p:txBody>
      </p:sp>
    </p:spTree>
    <p:extLst>
      <p:ext uri="{BB962C8B-B14F-4D97-AF65-F5344CB8AC3E}">
        <p14:creationId xmlns:p14="http://schemas.microsoft.com/office/powerpoint/2010/main" val="3951020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944562"/>
          </a:xfrm>
        </p:spPr>
        <p:txBody>
          <a:bodyPr/>
          <a:lstStyle/>
          <a:p>
            <a:pPr>
              <a:defRPr/>
            </a:pPr>
            <a:r>
              <a:rPr lang="en-US" sz="3200" dirty="0"/>
              <a:t>Example 8.3: </a:t>
            </a:r>
            <a:r>
              <a:rPr lang="en-US" sz="3200" i="1" dirty="0"/>
              <a:t>Home Market Value </a:t>
            </a:r>
            <a:r>
              <a:rPr lang="en-US" sz="3200" dirty="0"/>
              <a:t>Data</a:t>
            </a:r>
          </a:p>
        </p:txBody>
      </p:sp>
      <p:sp>
        <p:nvSpPr>
          <p:cNvPr id="33801" name="TextBox 2"/>
          <p:cNvSpPr txBox="1">
            <a:spLocks noChangeArrowheads="1"/>
          </p:cNvSpPr>
          <p:nvPr/>
        </p:nvSpPr>
        <p:spPr bwMode="auto">
          <a:xfrm>
            <a:off x="2063552" y="1340769"/>
            <a:ext cx="4108450" cy="3724275"/>
          </a:xfrm>
          <a:prstGeom prst="rect">
            <a:avLst/>
          </a:prstGeom>
          <a:noFill/>
          <a:ln w="9525">
            <a:noFill/>
            <a:miter lim="800000"/>
            <a:headEnd/>
            <a:tailEnd/>
          </a:ln>
        </p:spPr>
        <p:txBody>
          <a:bodyPr>
            <a:prstTxWarp prst="textNoShape">
              <a:avLst/>
            </a:prstTxWarp>
            <a:spAutoFit/>
          </a:bodyPr>
          <a:lstStyle/>
          <a:p>
            <a:pPr algn="just"/>
            <a:r>
              <a:rPr lang="en-US" sz="2700" dirty="0"/>
              <a:t>Size of a house is typically related to its market value.</a:t>
            </a:r>
          </a:p>
          <a:p>
            <a:pPr>
              <a:spcBef>
                <a:spcPts val="1200"/>
              </a:spcBef>
            </a:pPr>
            <a:r>
              <a:rPr lang="en-US" sz="2700" i="1" dirty="0"/>
              <a:t>X</a:t>
            </a:r>
            <a:r>
              <a:rPr lang="en-US" sz="2700" dirty="0"/>
              <a:t> = square footage</a:t>
            </a:r>
          </a:p>
          <a:p>
            <a:r>
              <a:rPr lang="en-US" sz="2700" i="1" dirty="0"/>
              <a:t>Y</a:t>
            </a:r>
            <a:r>
              <a:rPr lang="en-US" sz="2700" dirty="0"/>
              <a:t> = market value ($)</a:t>
            </a:r>
          </a:p>
          <a:p>
            <a:pPr algn="just">
              <a:spcBef>
                <a:spcPts val="1200"/>
              </a:spcBef>
            </a:pPr>
            <a:r>
              <a:rPr lang="en-US" sz="2700" dirty="0"/>
              <a:t>The scatter plot of the full data set (42 homes) indicates a linear trend.</a:t>
            </a:r>
          </a:p>
        </p:txBody>
      </p:sp>
      <p:pic>
        <p:nvPicPr>
          <p:cNvPr id="2" name="Picture 1" descr="BA2-Figure-8.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1" y="1268760"/>
            <a:ext cx="2961673" cy="2107952"/>
          </a:xfrm>
          <a:prstGeom prst="rect">
            <a:avLst/>
          </a:prstGeom>
        </p:spPr>
      </p:pic>
      <p:pic>
        <p:nvPicPr>
          <p:cNvPr id="3" name="Picture 2"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3717032"/>
            <a:ext cx="3767328" cy="2292096"/>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13</a:t>
            </a:fld>
            <a:endParaRPr lang="en-US"/>
          </a:p>
        </p:txBody>
      </p:sp>
    </p:spTree>
    <p:extLst>
      <p:ext uri="{BB962C8B-B14F-4D97-AF65-F5344CB8AC3E}">
        <p14:creationId xmlns:p14="http://schemas.microsoft.com/office/powerpoint/2010/main" val="3905723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89051"/>
            <a:ext cx="8229600" cy="4525963"/>
          </a:xfrm>
        </p:spPr>
        <p:txBody>
          <a:bodyPr>
            <a:normAutofit/>
          </a:bodyPr>
          <a:lstStyle/>
          <a:p>
            <a:pPr marL="365760" indent="-256032">
              <a:buFont typeface="Wingdings 3"/>
              <a:buChar char=""/>
              <a:defRPr/>
            </a:pPr>
            <a:r>
              <a:rPr lang="en-US" dirty="0" smtClean="0">
                <a:ea typeface="+mn-ea"/>
                <a:cs typeface="+mn-cs"/>
              </a:rPr>
              <a:t>Market value = </a:t>
            </a:r>
            <a:r>
              <a:rPr lang="en-US" i="1" dirty="0" smtClean="0">
                <a:ea typeface="+mn-ea"/>
                <a:cs typeface="+mn-cs"/>
              </a:rPr>
              <a:t>a</a:t>
            </a:r>
            <a:r>
              <a:rPr lang="en-US" dirty="0" smtClean="0">
                <a:ea typeface="+mn-ea"/>
                <a:cs typeface="+mn-cs"/>
              </a:rPr>
              <a:t> + </a:t>
            </a:r>
            <a:r>
              <a:rPr lang="en-US" i="1" dirty="0" smtClean="0">
                <a:ea typeface="+mn-ea"/>
                <a:cs typeface="+mn-cs"/>
              </a:rPr>
              <a:t>b</a:t>
            </a:r>
            <a:r>
              <a:rPr lang="en-US" dirty="0" smtClean="0">
                <a:ea typeface="+mn-ea"/>
                <a:cs typeface="+mn-cs"/>
              </a:rPr>
              <a:t> × square feet</a:t>
            </a:r>
          </a:p>
          <a:p>
            <a:pPr marL="365760" indent="-256032">
              <a:buFont typeface="Wingdings 3"/>
              <a:buChar char=""/>
              <a:defRPr/>
            </a:pPr>
            <a:r>
              <a:rPr lang="en-US" dirty="0" smtClean="0">
                <a:ea typeface="+mn-ea"/>
                <a:cs typeface="+mn-cs"/>
              </a:rPr>
              <a:t>Two possible lines are shown below.</a:t>
            </a:r>
          </a:p>
          <a:p>
            <a:pPr marL="365760" indent="-256032">
              <a:buFont typeface="Wingdings 3"/>
              <a:buChar char=""/>
              <a:defRPr/>
            </a:pPr>
            <a:endParaRPr lang="en-US" dirty="0" smtClean="0">
              <a:ea typeface="+mn-ea"/>
              <a:cs typeface="+mn-cs"/>
            </a:endParaRPr>
          </a:p>
          <a:p>
            <a:pPr marL="365760" indent="-256032">
              <a:buFont typeface="Wingdings 3"/>
              <a:buChar char=""/>
              <a:defRPr/>
            </a:pPr>
            <a:endParaRPr lang="en-US" dirty="0">
              <a:ea typeface="+mn-ea"/>
              <a:cs typeface="+mn-cs"/>
            </a:endParaRPr>
          </a:p>
          <a:p>
            <a:pPr marL="365760" indent="-256032">
              <a:buFont typeface="Wingdings 3"/>
              <a:buChar char=""/>
              <a:defRPr/>
            </a:pPr>
            <a:endParaRPr lang="en-US" dirty="0" smtClean="0">
              <a:ea typeface="+mn-ea"/>
              <a:cs typeface="+mn-cs"/>
            </a:endParaRPr>
          </a:p>
          <a:p>
            <a:pPr marL="365760" indent="-256032">
              <a:buFont typeface="Wingdings 3"/>
              <a:buChar char=""/>
              <a:defRPr/>
            </a:pPr>
            <a:endParaRPr lang="en-US" dirty="0">
              <a:ea typeface="+mn-ea"/>
              <a:cs typeface="+mn-cs"/>
            </a:endParaRPr>
          </a:p>
          <a:p>
            <a:pPr marL="365760" indent="-256032">
              <a:buFont typeface="Wingdings 3"/>
              <a:buChar char=""/>
              <a:defRPr/>
            </a:pPr>
            <a:endParaRPr lang="en-US" dirty="0" smtClean="0">
              <a:ea typeface="+mn-ea"/>
              <a:cs typeface="+mn-cs"/>
            </a:endParaRPr>
          </a:p>
          <a:p>
            <a:pPr marL="365760" indent="-256032">
              <a:buFont typeface="Wingdings 3"/>
              <a:buChar char=""/>
              <a:defRPr/>
            </a:pPr>
            <a:endParaRPr lang="en-US" dirty="0" smtClean="0">
              <a:ea typeface="+mn-ea"/>
              <a:cs typeface="+mn-cs"/>
            </a:endParaRPr>
          </a:p>
          <a:p>
            <a:pPr marL="365760" indent="-256032">
              <a:buFont typeface="Wingdings 3"/>
              <a:buChar char=""/>
              <a:defRPr/>
            </a:pPr>
            <a:endParaRPr lang="en-US" dirty="0">
              <a:ea typeface="+mn-ea"/>
              <a:cs typeface="+mn-cs"/>
            </a:endParaRPr>
          </a:p>
          <a:p>
            <a:pPr marL="365760" indent="-256032">
              <a:buFont typeface="Wingdings 3"/>
              <a:buChar char=""/>
              <a:defRPr/>
            </a:pPr>
            <a:r>
              <a:rPr lang="en-US" dirty="0" smtClean="0">
                <a:ea typeface="+mn-ea"/>
                <a:cs typeface="+mn-cs"/>
              </a:rPr>
              <a:t>Line A is clearly a better fit to the data.</a:t>
            </a:r>
          </a:p>
          <a:p>
            <a:pPr marL="365760" indent="-256032">
              <a:buFont typeface="Wingdings 3"/>
              <a:buChar char=""/>
              <a:defRPr/>
            </a:pPr>
            <a:r>
              <a:rPr lang="en-US" dirty="0" smtClean="0">
                <a:ea typeface="+mn-ea"/>
                <a:cs typeface="+mn-cs"/>
              </a:rPr>
              <a:t>We want to determine the best regression line.</a:t>
            </a:r>
          </a:p>
        </p:txBody>
      </p:sp>
      <p:sp>
        <p:nvSpPr>
          <p:cNvPr id="5" name="Title 4"/>
          <p:cNvSpPr>
            <a:spLocks noGrp="1"/>
          </p:cNvSpPr>
          <p:nvPr>
            <p:ph type="title"/>
          </p:nvPr>
        </p:nvSpPr>
        <p:spPr/>
        <p:txBody>
          <a:bodyPr/>
          <a:lstStyle/>
          <a:p>
            <a:pPr>
              <a:defRPr/>
            </a:pPr>
            <a:r>
              <a:rPr lang="en-US" sz="3200" dirty="0"/>
              <a:t>Finding the Best-Fitting Regression Line</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704" y="2204864"/>
            <a:ext cx="4208048" cy="25588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14</a:t>
            </a:fld>
            <a:endParaRPr lang="en-US"/>
          </a:p>
        </p:txBody>
      </p:sp>
    </p:spTree>
    <p:extLst>
      <p:ext uri="{BB962C8B-B14F-4D97-AF65-F5344CB8AC3E}">
        <p14:creationId xmlns:p14="http://schemas.microsoft.com/office/powerpoint/2010/main" val="4097297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1"/>
          <p:cNvSpPr>
            <a:spLocks noGrp="1"/>
          </p:cNvSpPr>
          <p:nvPr>
            <p:ph idx="1"/>
          </p:nvPr>
        </p:nvSpPr>
        <p:spPr>
          <a:xfrm>
            <a:off x="1981200" y="1556792"/>
            <a:ext cx="8229600" cy="4158208"/>
          </a:xfrm>
        </p:spPr>
        <p:txBody>
          <a:bodyPr/>
          <a:lstStyle/>
          <a:p>
            <a:pPr eaLnBrk="1" hangingPunct="1"/>
            <a:r>
              <a:rPr lang="en-US" sz="2400" dirty="0"/>
              <a:t>Market value = 32,673 + $35.036 × square feet</a:t>
            </a:r>
          </a:p>
          <a:p>
            <a:pPr lvl="1"/>
            <a:r>
              <a:rPr lang="en-US" sz="2000" dirty="0"/>
              <a:t>The estimated market value of a home with 2,200 square feet would be: </a:t>
            </a:r>
            <a:r>
              <a:rPr lang="fi-FI" sz="2000" dirty="0" err="1"/>
              <a:t>market</a:t>
            </a:r>
            <a:r>
              <a:rPr lang="fi-FI" sz="2000" dirty="0"/>
              <a:t> </a:t>
            </a:r>
            <a:r>
              <a:rPr lang="fi-FI" sz="2000" dirty="0" err="1"/>
              <a:t>value</a:t>
            </a:r>
            <a:r>
              <a:rPr lang="fi-FI" sz="2000" dirty="0"/>
              <a:t> = $32,673 + $35.036 × 2,200 = $109,752</a:t>
            </a:r>
            <a:endParaRPr lang="en-US" sz="2000" dirty="0"/>
          </a:p>
          <a:p>
            <a:pPr lvl="1"/>
            <a:endParaRPr lang="en-US" sz="2000" dirty="0"/>
          </a:p>
          <a:p>
            <a:pPr eaLnBrk="1" hangingPunct="1"/>
            <a:endParaRPr lang="en-US" sz="2400" dirty="0"/>
          </a:p>
        </p:txBody>
      </p:sp>
      <p:sp>
        <p:nvSpPr>
          <p:cNvPr id="5" name="Title 4"/>
          <p:cNvSpPr>
            <a:spLocks noGrp="1"/>
          </p:cNvSpPr>
          <p:nvPr>
            <p:ph type="title"/>
          </p:nvPr>
        </p:nvSpPr>
        <p:spPr/>
        <p:txBody>
          <a:bodyPr/>
          <a:lstStyle/>
          <a:p>
            <a:pPr>
              <a:defRPr/>
            </a:pPr>
            <a:r>
              <a:rPr lang="en-US" sz="3200" dirty="0"/>
              <a:t>Example 8.4: Using Excel to Find the Best Regression Line</a:t>
            </a:r>
          </a:p>
        </p:txBody>
      </p:sp>
      <p:sp>
        <p:nvSpPr>
          <p:cNvPr id="35847" name="TextBox 2"/>
          <p:cNvSpPr txBox="1">
            <a:spLocks noChangeArrowheads="1"/>
          </p:cNvSpPr>
          <p:nvPr/>
        </p:nvSpPr>
        <p:spPr bwMode="auto">
          <a:xfrm>
            <a:off x="7392145" y="3140968"/>
            <a:ext cx="2786063" cy="3077766"/>
          </a:xfrm>
          <a:prstGeom prst="rect">
            <a:avLst/>
          </a:prstGeom>
          <a:solidFill>
            <a:schemeClr val="bg2"/>
          </a:solidFill>
          <a:ln w="12700">
            <a:solidFill>
              <a:schemeClr val="tx1"/>
            </a:solidFill>
            <a:miter lim="800000"/>
            <a:headEnd/>
            <a:tailEnd/>
          </a:ln>
        </p:spPr>
        <p:txBody>
          <a:bodyPr>
            <a:prstTxWarp prst="textNoShape">
              <a:avLst/>
            </a:prstTxWarp>
            <a:spAutoFit/>
          </a:bodyPr>
          <a:lstStyle/>
          <a:p>
            <a:r>
              <a:rPr lang="en-US" sz="2100" dirty="0"/>
              <a:t>The regression model explains variation in market value  due to size of the home.  </a:t>
            </a:r>
          </a:p>
          <a:p>
            <a:pPr>
              <a:spcBef>
                <a:spcPts val="600"/>
              </a:spcBef>
            </a:pPr>
            <a:r>
              <a:rPr lang="en-US" sz="2100" dirty="0"/>
              <a:t>It provides better estimates of market value than simply using the average.</a:t>
            </a:r>
          </a:p>
        </p:txBody>
      </p:sp>
      <p:pic>
        <p:nvPicPr>
          <p:cNvPr id="2" name="Picture 1"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668" y="3140968"/>
            <a:ext cx="5187696" cy="3182112"/>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15</a:t>
            </a:fld>
            <a:endParaRPr lang="en-US"/>
          </a:p>
        </p:txBody>
      </p:sp>
    </p:spTree>
    <p:extLst>
      <p:ext uri="{BB962C8B-B14F-4D97-AF65-F5344CB8AC3E}">
        <p14:creationId xmlns:p14="http://schemas.microsoft.com/office/powerpoint/2010/main" val="1538850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52736"/>
            <a:ext cx="8229600" cy="4320480"/>
          </a:xfrm>
        </p:spPr>
        <p:txBody>
          <a:bodyPr>
            <a:noAutofit/>
          </a:bodyPr>
          <a:lstStyle/>
          <a:p>
            <a:pPr marL="566928" indent="-457200">
              <a:defRPr/>
            </a:pPr>
            <a:r>
              <a:rPr lang="en-US" sz="2400" dirty="0"/>
              <a:t>Simple linear regression model:</a:t>
            </a:r>
          </a:p>
          <a:p>
            <a:pPr marL="566928" indent="-457200">
              <a:defRPr/>
            </a:pPr>
            <a:endParaRPr lang="en-US" sz="2400" dirty="0"/>
          </a:p>
          <a:p>
            <a:pPr marL="566928" indent="-457200">
              <a:defRPr/>
            </a:pPr>
            <a:endParaRPr lang="en-US" sz="2400" dirty="0"/>
          </a:p>
          <a:p>
            <a:pPr marL="566928" indent="-457200">
              <a:defRPr/>
            </a:pPr>
            <a:r>
              <a:rPr lang="en-US" sz="2400" dirty="0"/>
              <a:t>We estimate the parameters from the sample data:</a:t>
            </a:r>
          </a:p>
          <a:p>
            <a:pPr marL="566928" indent="-457200">
              <a:defRPr/>
            </a:pPr>
            <a:endParaRPr lang="en-US" sz="2400" dirty="0"/>
          </a:p>
          <a:p>
            <a:pPr marL="566928" indent="-457200">
              <a:defRPr/>
            </a:pPr>
            <a:endParaRPr lang="en-US" sz="2400" dirty="0"/>
          </a:p>
          <a:p>
            <a:pPr marL="566928" indent="-457200">
              <a:defRPr/>
            </a:pPr>
            <a:endParaRPr lang="en-US" sz="2400" dirty="0"/>
          </a:p>
          <a:p>
            <a:pPr marL="454025" indent="-338138" algn="just"/>
            <a:r>
              <a:rPr lang="en-US" sz="2400" dirty="0"/>
              <a:t>Let </a:t>
            </a:r>
            <a:r>
              <a:rPr lang="en-US" sz="2400" i="1" dirty="0"/>
              <a:t>X</a:t>
            </a:r>
            <a:r>
              <a:rPr lang="en-US" sz="2400" i="1" baseline="-25000" dirty="0"/>
              <a:t>i</a:t>
            </a:r>
            <a:r>
              <a:rPr lang="en-US" sz="2400" dirty="0"/>
              <a:t> be the value of the independent variable of the </a:t>
            </a:r>
            <a:r>
              <a:rPr lang="en-US" sz="2400" i="1" dirty="0" err="1"/>
              <a:t>i</a:t>
            </a:r>
            <a:r>
              <a:rPr lang="en-US" sz="2400" baseline="30000" dirty="0" err="1"/>
              <a:t>th</a:t>
            </a:r>
            <a:r>
              <a:rPr lang="en-US" sz="2400" dirty="0"/>
              <a:t> observation. When the value </a:t>
            </a:r>
            <a:r>
              <a:rPr lang="en-US" sz="2400" dirty="0" smtClean="0"/>
              <a:t>of </a:t>
            </a:r>
            <a:r>
              <a:rPr lang="en-US" sz="2400" dirty="0"/>
              <a:t>the independent variable is </a:t>
            </a:r>
            <a:r>
              <a:rPr lang="en-US" sz="2400" i="1" dirty="0"/>
              <a:t>X</a:t>
            </a:r>
            <a:r>
              <a:rPr lang="en-US" sz="2400" i="1" baseline="-25000" dirty="0"/>
              <a:t>i</a:t>
            </a:r>
            <a:r>
              <a:rPr lang="en-US" sz="2400" dirty="0"/>
              <a:t>, then </a:t>
            </a:r>
            <a:r>
              <a:rPr lang="en-US" sz="2400" i="1" dirty="0"/>
              <a:t>Y</a:t>
            </a:r>
            <a:r>
              <a:rPr lang="en-US" sz="2400" baseline="-25000" dirty="0"/>
              <a:t>i</a:t>
            </a:r>
            <a:r>
              <a:rPr lang="en-US" sz="2400" dirty="0"/>
              <a:t> = </a:t>
            </a:r>
            <a:r>
              <a:rPr lang="en-US" sz="2400" i="1" dirty="0"/>
              <a:t>b</a:t>
            </a:r>
            <a:r>
              <a:rPr lang="en-US" sz="2400" i="1" baseline="-25000" dirty="0"/>
              <a:t>0</a:t>
            </a:r>
            <a:r>
              <a:rPr lang="en-US" sz="2400" i="1" dirty="0"/>
              <a:t> + b</a:t>
            </a:r>
            <a:r>
              <a:rPr lang="en-US" sz="2400" i="1" baseline="-25000" dirty="0"/>
              <a:t>1</a:t>
            </a:r>
            <a:r>
              <a:rPr lang="en-US" sz="2400" i="1" dirty="0"/>
              <a:t>X</a:t>
            </a:r>
            <a:r>
              <a:rPr lang="en-US" sz="2400" i="1" baseline="-25000" dirty="0"/>
              <a:t>i</a:t>
            </a:r>
            <a:r>
              <a:rPr lang="en-US" sz="2400" i="1" dirty="0"/>
              <a:t> </a:t>
            </a:r>
            <a:r>
              <a:rPr lang="en-US" sz="2400" dirty="0"/>
              <a:t>is the estimated value of </a:t>
            </a:r>
            <a:r>
              <a:rPr lang="en-US" sz="2400" i="1" dirty="0"/>
              <a:t>Y</a:t>
            </a:r>
            <a:r>
              <a:rPr lang="en-US" sz="2400" dirty="0"/>
              <a:t> for </a:t>
            </a:r>
            <a:r>
              <a:rPr lang="en-US" sz="2400" i="1" dirty="0"/>
              <a:t>X</a:t>
            </a:r>
            <a:r>
              <a:rPr lang="en-US" sz="2400" i="1" baseline="-25000" dirty="0"/>
              <a:t>i</a:t>
            </a:r>
            <a:r>
              <a:rPr lang="en-US" sz="2400" dirty="0"/>
              <a:t>.</a:t>
            </a:r>
          </a:p>
          <a:p>
            <a:pPr marL="566928" indent="-457200">
              <a:defRPr/>
            </a:pPr>
            <a:endParaRPr lang="en-US" sz="2400" dirty="0"/>
          </a:p>
          <a:p>
            <a:pPr marL="365760" indent="-256032">
              <a:buNone/>
              <a:defRPr/>
            </a:pPr>
            <a:endParaRPr lang="en-US" sz="2400" u="sng" dirty="0"/>
          </a:p>
          <a:p>
            <a:pPr marL="365760" indent="-256032">
              <a:buNone/>
              <a:defRPr/>
            </a:pPr>
            <a:endParaRPr lang="en-US" sz="2400" u="sng" dirty="0"/>
          </a:p>
          <a:p>
            <a:pPr marL="365760" indent="-256032">
              <a:buNone/>
              <a:defRPr/>
            </a:pPr>
            <a:endParaRPr lang="en-US" sz="2400" u="sng" dirty="0"/>
          </a:p>
          <a:p>
            <a:pPr marL="365760" indent="-256032">
              <a:buNone/>
              <a:defRPr/>
            </a:pPr>
            <a:endParaRPr lang="en-US" sz="2400" u="sng" dirty="0"/>
          </a:p>
          <a:p>
            <a:pPr marL="365760" indent="-256032">
              <a:buNone/>
              <a:defRPr/>
            </a:pPr>
            <a:endParaRPr lang="en-US" sz="2400" u="sng" dirty="0"/>
          </a:p>
          <a:p>
            <a:pPr marL="365760" indent="-256032">
              <a:buNone/>
              <a:defRPr/>
            </a:pPr>
            <a:endParaRPr lang="en-US" sz="2400" u="sng" dirty="0"/>
          </a:p>
        </p:txBody>
      </p:sp>
      <p:sp>
        <p:nvSpPr>
          <p:cNvPr id="5" name="Title 4"/>
          <p:cNvSpPr>
            <a:spLocks noGrp="1"/>
          </p:cNvSpPr>
          <p:nvPr>
            <p:ph type="title"/>
          </p:nvPr>
        </p:nvSpPr>
        <p:spPr>
          <a:xfrm>
            <a:off x="1981200" y="274638"/>
            <a:ext cx="8229600" cy="706090"/>
          </a:xfrm>
        </p:spPr>
        <p:txBody>
          <a:bodyPr/>
          <a:lstStyle/>
          <a:p>
            <a:pPr>
              <a:defRPr/>
            </a:pPr>
            <a:r>
              <a:rPr lang="en-US" sz="3200" dirty="0"/>
              <a:t>Least-Squares Regression</a:t>
            </a:r>
          </a:p>
        </p:txBody>
      </p:sp>
      <p:pic>
        <p:nvPicPr>
          <p:cNvPr id="4" name="Picture 3"/>
          <p:cNvPicPr>
            <a:picLocks noChangeAspect="1"/>
          </p:cNvPicPr>
          <p:nvPr/>
        </p:nvPicPr>
        <p:blipFill>
          <a:blip r:embed="rId2"/>
          <a:stretch>
            <a:fillRect/>
          </a:stretch>
        </p:blipFill>
        <p:spPr>
          <a:xfrm>
            <a:off x="2639616" y="1556792"/>
            <a:ext cx="6908800" cy="647700"/>
          </a:xfrm>
          <a:prstGeom prst="rect">
            <a:avLst/>
          </a:prstGeom>
        </p:spPr>
      </p:pic>
      <p:pic>
        <p:nvPicPr>
          <p:cNvPr id="6" name="Picture 5"/>
          <p:cNvPicPr>
            <a:picLocks noChangeAspect="1"/>
          </p:cNvPicPr>
          <p:nvPr/>
        </p:nvPicPr>
        <p:blipFill>
          <a:blip r:embed="rId3"/>
          <a:stretch>
            <a:fillRect/>
          </a:stretch>
        </p:blipFill>
        <p:spPr>
          <a:xfrm>
            <a:off x="2390233" y="3558984"/>
            <a:ext cx="6870700" cy="825500"/>
          </a:xfrm>
          <a:prstGeom prst="rect">
            <a:avLst/>
          </a:prstGeom>
        </p:spPr>
      </p:pic>
      <p:grpSp>
        <p:nvGrpSpPr>
          <p:cNvPr id="13" name="Group 12"/>
          <p:cNvGrpSpPr/>
          <p:nvPr/>
        </p:nvGrpSpPr>
        <p:grpSpPr>
          <a:xfrm>
            <a:off x="7263278" y="5595700"/>
            <a:ext cx="144016" cy="72008"/>
            <a:chOff x="3995936" y="5733256"/>
            <a:chExt cx="144016" cy="72008"/>
          </a:xfrm>
        </p:grpSpPr>
        <p:cxnSp>
          <p:nvCxnSpPr>
            <p:cNvPr id="8" name="Straight Connector 7"/>
            <p:cNvCxnSpPr/>
            <p:nvPr/>
          </p:nvCxnSpPr>
          <p:spPr>
            <a:xfrm flipV="1">
              <a:off x="3995936" y="5733256"/>
              <a:ext cx="72008" cy="72008"/>
            </a:xfrm>
            <a:prstGeom prst="line">
              <a:avLst/>
            </a:prstGeom>
            <a:ln w="23241">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067944" y="5733256"/>
              <a:ext cx="72008" cy="72008"/>
            </a:xfrm>
            <a:prstGeom prst="line">
              <a:avLst/>
            </a:prstGeom>
            <a:ln w="23241">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3B60663A-D731-422C-B01D-A30E991BA9F9}" type="slidenum">
              <a:rPr lang="en-US" smtClean="0"/>
              <a:t>16</a:t>
            </a:fld>
            <a:endParaRPr lang="en-US"/>
          </a:p>
        </p:txBody>
      </p:sp>
    </p:spTree>
    <p:extLst>
      <p:ext uri="{BB962C8B-B14F-4D97-AF65-F5344CB8AC3E}">
        <p14:creationId xmlns:p14="http://schemas.microsoft.com/office/powerpoint/2010/main" val="490874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73823" y="1802325"/>
            <a:ext cx="8915400" cy="3777622"/>
          </a:xfrm>
        </p:spPr>
        <p:txBody>
          <a:bodyPr>
            <a:normAutofit/>
          </a:bodyPr>
          <a:lstStyle/>
          <a:p>
            <a:pPr marL="566928" indent="-457200" algn="just">
              <a:defRPr/>
            </a:pPr>
            <a:r>
              <a:rPr lang="en-US" dirty="0" smtClean="0">
                <a:ea typeface="+mn-ea"/>
                <a:cs typeface="+mn-cs"/>
              </a:rPr>
              <a:t>Residuals are the observed errors associated with estimating the value of the dependent variable using the regression line:</a:t>
            </a: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Residuals</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776" y="3789040"/>
            <a:ext cx="3975178" cy="2304256"/>
          </a:xfrm>
          <a:prstGeom prst="rect">
            <a:avLst/>
          </a:prstGeom>
        </p:spPr>
      </p:pic>
      <p:pic>
        <p:nvPicPr>
          <p:cNvPr id="6" name="Picture 5"/>
          <p:cNvPicPr>
            <a:picLocks noChangeAspect="1"/>
          </p:cNvPicPr>
          <p:nvPr/>
        </p:nvPicPr>
        <p:blipFill>
          <a:blip r:embed="rId3"/>
          <a:stretch>
            <a:fillRect/>
          </a:stretch>
        </p:blipFill>
        <p:spPr>
          <a:xfrm>
            <a:off x="2592925" y="2595241"/>
            <a:ext cx="6731000" cy="8382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17</a:t>
            </a:fld>
            <a:endParaRPr lang="en-US"/>
          </a:p>
        </p:txBody>
      </p:sp>
    </p:spTree>
    <p:extLst>
      <p:ext uri="{BB962C8B-B14F-4D97-AF65-F5344CB8AC3E}">
        <p14:creationId xmlns:p14="http://schemas.microsoft.com/office/powerpoint/2010/main" val="861947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9212" y="2133599"/>
            <a:ext cx="8915400" cy="4192385"/>
          </a:xfrm>
        </p:spPr>
        <p:txBody>
          <a:bodyPr>
            <a:normAutofit fontScale="85000" lnSpcReduction="20000"/>
          </a:bodyPr>
          <a:lstStyle/>
          <a:p>
            <a:r>
              <a:rPr lang="en-US" sz="2400" dirty="0"/>
              <a:t>The best-fitting line minimizes the sum of squares of the residuals.</a:t>
            </a: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r>
              <a:rPr lang="en-US" sz="2400" dirty="0"/>
              <a:t>Excel functions:</a:t>
            </a:r>
          </a:p>
          <a:p>
            <a:pPr lvl="1"/>
            <a:r>
              <a:rPr lang="en-US" sz="2000" dirty="0">
                <a:solidFill>
                  <a:srgbClr val="39639D"/>
                </a:solidFill>
              </a:rPr>
              <a:t>=INTERCEPT(</a:t>
            </a:r>
            <a:r>
              <a:rPr lang="en-US" sz="2000" i="1" dirty="0" err="1">
                <a:solidFill>
                  <a:srgbClr val="39639D"/>
                </a:solidFill>
              </a:rPr>
              <a:t>known_y’s</a:t>
            </a:r>
            <a:r>
              <a:rPr lang="en-US" sz="2000" i="1" dirty="0">
                <a:solidFill>
                  <a:srgbClr val="39639D"/>
                </a:solidFill>
              </a:rPr>
              <a:t>, </a:t>
            </a:r>
            <a:r>
              <a:rPr lang="en-US" sz="2000" i="1" dirty="0" err="1">
                <a:solidFill>
                  <a:srgbClr val="39639D"/>
                </a:solidFill>
              </a:rPr>
              <a:t>known_x’s</a:t>
            </a:r>
            <a:r>
              <a:rPr lang="en-US" sz="2000" dirty="0">
                <a:solidFill>
                  <a:srgbClr val="39639D"/>
                </a:solidFill>
              </a:rPr>
              <a:t>) </a:t>
            </a:r>
          </a:p>
          <a:p>
            <a:pPr lvl="1"/>
            <a:r>
              <a:rPr lang="en-US" sz="2000" dirty="0">
                <a:solidFill>
                  <a:srgbClr val="39639D"/>
                </a:solidFill>
              </a:rPr>
              <a:t>=SLOPE(</a:t>
            </a:r>
            <a:r>
              <a:rPr lang="en-US" sz="2000" i="1" dirty="0" err="1">
                <a:solidFill>
                  <a:srgbClr val="39639D"/>
                </a:solidFill>
              </a:rPr>
              <a:t>known_y’s</a:t>
            </a:r>
            <a:r>
              <a:rPr lang="en-US" sz="2000" i="1" dirty="0">
                <a:solidFill>
                  <a:srgbClr val="39639D"/>
                </a:solidFill>
              </a:rPr>
              <a:t>, </a:t>
            </a:r>
            <a:r>
              <a:rPr lang="en-US" sz="2000" i="1" dirty="0" err="1">
                <a:solidFill>
                  <a:srgbClr val="39639D"/>
                </a:solidFill>
              </a:rPr>
              <a:t>known_x’s</a:t>
            </a:r>
            <a:r>
              <a:rPr lang="en-US" sz="2000" dirty="0" smtClean="0">
                <a:solidFill>
                  <a:srgbClr val="39639D"/>
                </a:solidFill>
              </a:rPr>
              <a:t>)</a:t>
            </a:r>
          </a:p>
          <a:p>
            <a:r>
              <a:rPr lang="en-US" sz="2200" dirty="0" smtClean="0">
                <a:solidFill>
                  <a:schemeClr val="tx1"/>
                </a:solidFill>
              </a:rPr>
              <a:t>In R use function lm</a:t>
            </a:r>
            <a:endParaRPr lang="en-US" sz="2200" dirty="0">
              <a:solidFill>
                <a:schemeClr val="tx1"/>
              </a:solidFill>
            </a:endParaRPr>
          </a:p>
        </p:txBody>
      </p:sp>
      <p:sp>
        <p:nvSpPr>
          <p:cNvPr id="3" name="Title 2"/>
          <p:cNvSpPr>
            <a:spLocks noGrp="1"/>
          </p:cNvSpPr>
          <p:nvPr>
            <p:ph type="title"/>
          </p:nvPr>
        </p:nvSpPr>
        <p:spPr/>
        <p:txBody>
          <a:bodyPr/>
          <a:lstStyle/>
          <a:p>
            <a:r>
              <a:rPr lang="en-US" dirty="0" smtClean="0"/>
              <a:t>Least Squares Regression</a:t>
            </a:r>
            <a:endParaRPr lang="en-US" dirty="0"/>
          </a:p>
        </p:txBody>
      </p:sp>
      <p:pic>
        <p:nvPicPr>
          <p:cNvPr id="4" name="Picture 3"/>
          <p:cNvPicPr>
            <a:picLocks noChangeAspect="1"/>
          </p:cNvPicPr>
          <p:nvPr/>
        </p:nvPicPr>
        <p:blipFill>
          <a:blip r:embed="rId2"/>
          <a:stretch>
            <a:fillRect/>
          </a:stretch>
        </p:blipFill>
        <p:spPr>
          <a:xfrm>
            <a:off x="2999656" y="2510587"/>
            <a:ext cx="5544616" cy="702389"/>
          </a:xfrm>
          <a:prstGeom prst="rect">
            <a:avLst/>
          </a:prstGeom>
        </p:spPr>
      </p:pic>
      <p:pic>
        <p:nvPicPr>
          <p:cNvPr id="5" name="Picture 4"/>
          <p:cNvPicPr>
            <a:picLocks noChangeAspect="1"/>
          </p:cNvPicPr>
          <p:nvPr/>
        </p:nvPicPr>
        <p:blipFill>
          <a:blip r:embed="rId3"/>
          <a:stretch>
            <a:fillRect/>
          </a:stretch>
        </p:blipFill>
        <p:spPr>
          <a:xfrm>
            <a:off x="2999656" y="3212976"/>
            <a:ext cx="4608512" cy="1486272"/>
          </a:xfrm>
          <a:prstGeom prst="rect">
            <a:avLst/>
          </a:prstGeom>
        </p:spPr>
      </p:pic>
      <p:sp>
        <p:nvSpPr>
          <p:cNvPr id="6" name="Slide Number Placeholder 5"/>
          <p:cNvSpPr>
            <a:spLocks noGrp="1"/>
          </p:cNvSpPr>
          <p:nvPr>
            <p:ph type="sldNum" sz="quarter" idx="12"/>
          </p:nvPr>
        </p:nvSpPr>
        <p:spPr/>
        <p:txBody>
          <a:bodyPr/>
          <a:lstStyle/>
          <a:p>
            <a:fld id="{3B60663A-D731-422C-B01D-A30E991BA9F9}" type="slidenum">
              <a:rPr lang="en-US" smtClean="0"/>
              <a:t>18</a:t>
            </a:fld>
            <a:endParaRPr lang="en-US"/>
          </a:p>
        </p:txBody>
      </p:sp>
    </p:spTree>
    <p:extLst>
      <p:ext uri="{BB962C8B-B14F-4D97-AF65-F5344CB8AC3E}">
        <p14:creationId xmlns:p14="http://schemas.microsoft.com/office/powerpoint/2010/main" val="271815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0808"/>
            <a:ext cx="8229600" cy="4471392"/>
          </a:xfrm>
        </p:spPr>
        <p:txBody>
          <a:bodyPr>
            <a:normAutofit/>
          </a:bodyPr>
          <a:lstStyle/>
          <a:p>
            <a:pPr marL="365760" indent="-256032">
              <a:spcBef>
                <a:spcPts val="1800"/>
              </a:spcBef>
              <a:buFont typeface="Wingdings 3"/>
              <a:buChar char=""/>
              <a:defRPr/>
            </a:pPr>
            <a:r>
              <a:rPr lang="en-US" dirty="0" smtClean="0">
                <a:ea typeface="+mn-ea"/>
                <a:cs typeface="+mn-cs"/>
              </a:rPr>
              <a:t>Slope = </a:t>
            </a:r>
            <a:r>
              <a:rPr lang="en-US" i="1" dirty="0">
                <a:ea typeface="+mn-ea"/>
                <a:cs typeface="+mn-cs"/>
              </a:rPr>
              <a:t>b</a:t>
            </a:r>
            <a:r>
              <a:rPr lang="en-US" baseline="-25000" dirty="0">
                <a:ea typeface="+mn-ea"/>
                <a:cs typeface="+mn-cs"/>
              </a:rPr>
              <a:t>1 </a:t>
            </a:r>
            <a:r>
              <a:rPr lang="en-US" dirty="0" smtClean="0">
                <a:ea typeface="+mn-ea"/>
                <a:cs typeface="+mn-cs"/>
              </a:rPr>
              <a:t>= 35.036</a:t>
            </a:r>
          </a:p>
          <a:p>
            <a:pPr marL="109728" indent="0">
              <a:buNone/>
              <a:defRPr/>
            </a:pPr>
            <a:r>
              <a:rPr lang="en-US" dirty="0" smtClean="0">
                <a:ea typeface="+mn-ea"/>
                <a:cs typeface="+mn-cs"/>
              </a:rPr>
              <a:t>   =SLOPE(C4:C45, B4:B45)</a:t>
            </a:r>
            <a:endParaRPr lang="en-US" dirty="0">
              <a:ea typeface="+mn-ea"/>
              <a:cs typeface="+mn-cs"/>
            </a:endParaRPr>
          </a:p>
          <a:p>
            <a:pPr marL="365760" indent="-256032">
              <a:spcBef>
                <a:spcPts val="1300"/>
              </a:spcBef>
              <a:buFont typeface="Wingdings 3"/>
              <a:buChar char=""/>
              <a:defRPr/>
            </a:pPr>
            <a:r>
              <a:rPr lang="en-US" dirty="0" smtClean="0">
                <a:ea typeface="+mn-ea"/>
                <a:cs typeface="+mn-cs"/>
              </a:rPr>
              <a:t>Intercept = </a:t>
            </a:r>
            <a:r>
              <a:rPr lang="en-US" i="1" dirty="0" smtClean="0">
                <a:ea typeface="+mn-ea"/>
                <a:cs typeface="+mn-cs"/>
              </a:rPr>
              <a:t>b</a:t>
            </a:r>
            <a:r>
              <a:rPr lang="en-US" baseline="-25000" dirty="0" smtClean="0">
                <a:ea typeface="+mn-ea"/>
                <a:cs typeface="+mn-cs"/>
              </a:rPr>
              <a:t>0 </a:t>
            </a:r>
            <a:r>
              <a:rPr lang="en-US" dirty="0">
                <a:ea typeface="+mn-ea"/>
                <a:cs typeface="+mn-cs"/>
              </a:rPr>
              <a:t>= 32,673</a:t>
            </a:r>
            <a:endParaRPr lang="en-US" dirty="0" smtClean="0">
              <a:ea typeface="+mn-ea"/>
              <a:cs typeface="+mn-cs"/>
            </a:endParaRPr>
          </a:p>
          <a:p>
            <a:pPr marL="109728" indent="0">
              <a:buNone/>
              <a:defRPr/>
            </a:pPr>
            <a:r>
              <a:rPr lang="en-US" dirty="0" smtClean="0">
                <a:ea typeface="+mn-ea"/>
                <a:cs typeface="+mn-cs"/>
              </a:rPr>
              <a:t>   =</a:t>
            </a:r>
            <a:r>
              <a:rPr lang="en-US" dirty="0">
                <a:ea typeface="+mn-ea"/>
                <a:cs typeface="+mn-cs"/>
              </a:rPr>
              <a:t>INTERCEPT(C4:C45, B4:B45</a:t>
            </a:r>
            <a:r>
              <a:rPr lang="en-US" dirty="0" smtClean="0">
                <a:ea typeface="+mn-ea"/>
                <a:cs typeface="+mn-cs"/>
              </a:rPr>
              <a:t>)</a:t>
            </a:r>
          </a:p>
          <a:p>
            <a:pPr marL="365760" indent="-256032">
              <a:spcBef>
                <a:spcPts val="1600"/>
              </a:spcBef>
              <a:buFont typeface="Wingdings 3"/>
              <a:buChar char=""/>
              <a:defRPr/>
            </a:pPr>
            <a:r>
              <a:rPr lang="en-US" dirty="0" smtClean="0">
                <a:ea typeface="+mn-ea"/>
                <a:cs typeface="+mn-cs"/>
              </a:rPr>
              <a:t>Estimate </a:t>
            </a:r>
            <a:r>
              <a:rPr lang="en-US" i="1" dirty="0" smtClean="0">
                <a:ea typeface="+mn-ea"/>
                <a:cs typeface="+mn-cs"/>
              </a:rPr>
              <a:t>Y</a:t>
            </a:r>
            <a:r>
              <a:rPr lang="en-US" dirty="0" smtClean="0">
                <a:ea typeface="+mn-ea"/>
                <a:cs typeface="+mn-cs"/>
              </a:rPr>
              <a:t> when </a:t>
            </a:r>
            <a:r>
              <a:rPr lang="en-US" i="1" dirty="0" smtClean="0">
                <a:ea typeface="+mn-ea"/>
                <a:cs typeface="+mn-cs"/>
              </a:rPr>
              <a:t>X </a:t>
            </a:r>
            <a:r>
              <a:rPr lang="en-US" dirty="0" smtClean="0">
                <a:ea typeface="+mn-ea"/>
                <a:cs typeface="+mn-cs"/>
              </a:rPr>
              <a:t>= 1750 square feet</a:t>
            </a:r>
          </a:p>
          <a:p>
            <a:pPr marL="109728" indent="0">
              <a:spcBef>
                <a:spcPts val="600"/>
              </a:spcBef>
              <a:buNone/>
              <a:defRPr/>
            </a:pPr>
            <a:r>
              <a:rPr lang="en-US" dirty="0" smtClean="0">
                <a:ea typeface="+mn-ea"/>
                <a:cs typeface="+mn-cs"/>
                <a:sym typeface="Wingdings" pitchFamily="2" charset="2"/>
              </a:rPr>
              <a:t>   </a:t>
            </a:r>
            <a:r>
              <a:rPr lang="en-US" i="1" dirty="0" smtClean="0">
                <a:ea typeface="+mn-ea"/>
                <a:cs typeface="+mn-cs"/>
                <a:sym typeface="Wingdings" pitchFamily="2" charset="2"/>
              </a:rPr>
              <a:t>Y</a:t>
            </a:r>
            <a:r>
              <a:rPr lang="en-US" dirty="0" smtClean="0">
                <a:ea typeface="+mn-ea"/>
                <a:cs typeface="+mn-cs"/>
                <a:sym typeface="Wingdings" pitchFamily="2" charset="2"/>
              </a:rPr>
              <a:t> = 32,673 + 35.036(1750) = $93,986</a:t>
            </a:r>
            <a:endParaRPr lang="en-US" dirty="0" smtClean="0">
              <a:ea typeface="+mn-ea"/>
              <a:cs typeface="+mn-cs"/>
            </a:endParaRPr>
          </a:p>
          <a:p>
            <a:pPr marL="109728" indent="0">
              <a:buNone/>
              <a:defRPr/>
            </a:pPr>
            <a:r>
              <a:rPr lang="en-US" dirty="0" smtClean="0">
                <a:ea typeface="+mn-ea"/>
                <a:cs typeface="+mn-cs"/>
              </a:rPr>
              <a:t>   =TREND(C4:C45</a:t>
            </a:r>
            <a:r>
              <a:rPr lang="en-US" dirty="0">
                <a:ea typeface="+mn-ea"/>
                <a:cs typeface="+mn-cs"/>
              </a:rPr>
              <a:t>, </a:t>
            </a:r>
            <a:r>
              <a:rPr lang="en-US" dirty="0" smtClean="0">
                <a:ea typeface="+mn-ea"/>
                <a:cs typeface="+mn-cs"/>
              </a:rPr>
              <a:t>B4:B45, 1750)</a:t>
            </a:r>
            <a:endParaRPr lang="en-US" dirty="0">
              <a:ea typeface="+mn-ea"/>
              <a:cs typeface="+mn-cs"/>
            </a:endParaRPr>
          </a:p>
          <a:p>
            <a:pPr marL="365760" indent="-256032">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Example 8.5: Using Excel Functions to Find Least-Squares Coefficients</a:t>
            </a:r>
          </a:p>
        </p:txBody>
      </p:sp>
      <p:pic>
        <p:nvPicPr>
          <p:cNvPr id="4" name="Picture 3" descr="BA2-Figure-8.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408" y="2368834"/>
            <a:ext cx="2832795" cy="2016224"/>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19</a:t>
            </a:fld>
            <a:endParaRPr lang="en-US"/>
          </a:p>
        </p:txBody>
      </p:sp>
    </p:spTree>
    <p:extLst>
      <p:ext uri="{BB962C8B-B14F-4D97-AF65-F5344CB8AC3E}">
        <p14:creationId xmlns:p14="http://schemas.microsoft.com/office/powerpoint/2010/main" val="1367983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Content Placeholder 1"/>
          <p:cNvSpPr>
            <a:spLocks noGrp="1"/>
          </p:cNvSpPr>
          <p:nvPr>
            <p:ph idx="1"/>
          </p:nvPr>
        </p:nvSpPr>
        <p:spPr>
          <a:xfrm>
            <a:off x="1981200" y="1772816"/>
            <a:ext cx="8229600" cy="4627984"/>
          </a:xfrm>
        </p:spPr>
        <p:txBody>
          <a:bodyPr/>
          <a:lstStyle/>
          <a:p>
            <a:pPr eaLnBrk="1" hangingPunct="1"/>
            <a:r>
              <a:rPr lang="en-US" dirty="0" smtClean="0"/>
              <a:t>Create charts to better understand data sets.</a:t>
            </a:r>
          </a:p>
          <a:p>
            <a:pPr eaLnBrk="1" hangingPunct="1"/>
            <a:r>
              <a:rPr lang="en-US" dirty="0" smtClean="0"/>
              <a:t>For cross-sectional data, use a scatter chart.</a:t>
            </a:r>
          </a:p>
          <a:p>
            <a:pPr eaLnBrk="1" hangingPunct="1"/>
            <a:r>
              <a:rPr lang="en-US" dirty="0" smtClean="0"/>
              <a:t>For time series data, use a line chart.</a:t>
            </a:r>
          </a:p>
        </p:txBody>
      </p:sp>
      <p:sp>
        <p:nvSpPr>
          <p:cNvPr id="5" name="Title 4"/>
          <p:cNvSpPr>
            <a:spLocks noGrp="1"/>
          </p:cNvSpPr>
          <p:nvPr>
            <p:ph type="title"/>
          </p:nvPr>
        </p:nvSpPr>
        <p:spPr/>
        <p:txBody>
          <a:bodyPr/>
          <a:lstStyle/>
          <a:p>
            <a:pPr>
              <a:defRPr/>
            </a:pPr>
            <a:r>
              <a:rPr lang="en-US" sz="3200" dirty="0"/>
              <a:t>Modeling Relationships and Trends in Data</a:t>
            </a:r>
          </a:p>
        </p:txBody>
      </p:sp>
      <p:sp>
        <p:nvSpPr>
          <p:cNvPr id="2" name="Slide Number Placeholder 1"/>
          <p:cNvSpPr>
            <a:spLocks noGrp="1"/>
          </p:cNvSpPr>
          <p:nvPr>
            <p:ph type="sldNum" sz="quarter" idx="12"/>
          </p:nvPr>
        </p:nvSpPr>
        <p:spPr/>
        <p:txBody>
          <a:bodyPr/>
          <a:lstStyle/>
          <a:p>
            <a:fld id="{3B60663A-D731-422C-B01D-A30E991BA9F9}" type="slidenum">
              <a:rPr lang="en-US" smtClean="0"/>
              <a:t>2</a:t>
            </a:fld>
            <a:endParaRPr lang="en-US"/>
          </a:p>
        </p:txBody>
      </p:sp>
    </p:spTree>
    <p:extLst>
      <p:ext uri="{BB962C8B-B14F-4D97-AF65-F5344CB8AC3E}">
        <p14:creationId xmlns:p14="http://schemas.microsoft.com/office/powerpoint/2010/main" val="1946199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3886200" cy="4525963"/>
          </a:xfrm>
        </p:spPr>
        <p:txBody>
          <a:bodyPr>
            <a:noAutofit/>
          </a:bodyPr>
          <a:lstStyle/>
          <a:p>
            <a:pPr marL="109728" indent="0">
              <a:spcBef>
                <a:spcPts val="0"/>
              </a:spcBef>
              <a:buNone/>
              <a:defRPr/>
            </a:pPr>
            <a:r>
              <a:rPr lang="en-US" sz="2400" i="1" dirty="0"/>
              <a:t>Data &gt; Data Analysis &gt;</a:t>
            </a:r>
          </a:p>
          <a:p>
            <a:pPr marL="109728" indent="0">
              <a:spcBef>
                <a:spcPts val="0"/>
              </a:spcBef>
              <a:buNone/>
              <a:defRPr/>
            </a:pPr>
            <a:r>
              <a:rPr lang="en-US" sz="2400" i="1" dirty="0"/>
              <a:t>Regression</a:t>
            </a:r>
          </a:p>
          <a:p>
            <a:pPr marL="109728" indent="0">
              <a:spcBef>
                <a:spcPts val="0"/>
              </a:spcBef>
              <a:buNone/>
              <a:defRPr/>
            </a:pPr>
            <a:r>
              <a:rPr lang="en-US" sz="2400" i="1" dirty="0"/>
              <a:t>Input Y Range </a:t>
            </a:r>
            <a:r>
              <a:rPr lang="en-US" sz="2400" dirty="0"/>
              <a:t>(with header)</a:t>
            </a:r>
            <a:r>
              <a:rPr lang="en-US" sz="2400" i="1" dirty="0"/>
              <a:t> </a:t>
            </a:r>
          </a:p>
          <a:p>
            <a:pPr marL="109728" indent="0">
              <a:spcBef>
                <a:spcPts val="0"/>
              </a:spcBef>
              <a:buNone/>
              <a:defRPr/>
            </a:pPr>
            <a:r>
              <a:rPr lang="en-US" sz="2400" i="1" dirty="0"/>
              <a:t>Input X Range </a:t>
            </a:r>
            <a:r>
              <a:rPr lang="en-US" sz="2400" dirty="0"/>
              <a:t>(with header)</a:t>
            </a:r>
            <a:endParaRPr lang="en-US" sz="2400" i="1" dirty="0"/>
          </a:p>
          <a:p>
            <a:pPr marL="109728" indent="0">
              <a:spcBef>
                <a:spcPts val="0"/>
              </a:spcBef>
              <a:buNone/>
              <a:defRPr/>
            </a:pPr>
            <a:r>
              <a:rPr lang="en-US" sz="2400" dirty="0"/>
              <a:t>Check</a:t>
            </a:r>
            <a:r>
              <a:rPr lang="en-US" sz="2400" i="1" dirty="0"/>
              <a:t> Labels</a:t>
            </a:r>
          </a:p>
          <a:p>
            <a:pPr marL="109728" indent="0">
              <a:spcBef>
                <a:spcPts val="0"/>
              </a:spcBef>
              <a:buNone/>
              <a:defRPr/>
            </a:pPr>
            <a:endParaRPr lang="en-US" sz="2400" i="1" dirty="0"/>
          </a:p>
          <a:p>
            <a:pPr marL="109728" indent="0">
              <a:spcBef>
                <a:spcPts val="0"/>
              </a:spcBef>
              <a:buNone/>
              <a:defRPr/>
            </a:pPr>
            <a:r>
              <a:rPr lang="en-US" sz="2400" dirty="0"/>
              <a:t>Excel outputs a table with many useful regression statistics.</a:t>
            </a:r>
          </a:p>
        </p:txBody>
      </p:sp>
      <p:sp>
        <p:nvSpPr>
          <p:cNvPr id="5" name="Title 4"/>
          <p:cNvSpPr>
            <a:spLocks noGrp="1"/>
          </p:cNvSpPr>
          <p:nvPr>
            <p:ph type="title"/>
          </p:nvPr>
        </p:nvSpPr>
        <p:spPr>
          <a:xfrm>
            <a:off x="1981200" y="152400"/>
            <a:ext cx="8229600" cy="990600"/>
          </a:xfrm>
        </p:spPr>
        <p:txBody>
          <a:bodyPr/>
          <a:lstStyle/>
          <a:p>
            <a:pPr>
              <a:defRPr/>
            </a:pPr>
            <a:r>
              <a:rPr lang="en-US" sz="3200" dirty="0"/>
              <a:t>Simple Linear Regression With Excel</a:t>
            </a:r>
          </a:p>
        </p:txBody>
      </p:sp>
      <p:pic>
        <p:nvPicPr>
          <p:cNvPr id="3" name="Picture 2" descr="BA2-Figure-8.1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976" y="1268760"/>
            <a:ext cx="4635500" cy="43815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20</a:t>
            </a:fld>
            <a:endParaRPr lang="en-US"/>
          </a:p>
        </p:txBody>
      </p:sp>
    </p:spTree>
    <p:extLst>
      <p:ext uri="{BB962C8B-B14F-4D97-AF65-F5344CB8AC3E}">
        <p14:creationId xmlns:p14="http://schemas.microsoft.com/office/powerpoint/2010/main" val="1764343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i="1" dirty="0" smtClean="0"/>
              <a:t>Home Market Value </a:t>
            </a:r>
            <a:r>
              <a:rPr lang="en-US" dirty="0" smtClean="0"/>
              <a:t>Regression Results</a:t>
            </a:r>
            <a:endParaRPr lang="en-US" dirty="0"/>
          </a:p>
        </p:txBody>
      </p:sp>
      <p:pic>
        <p:nvPicPr>
          <p:cNvPr id="6" name="Picture 5" descr="BA2-Figure-8.1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484784"/>
            <a:ext cx="8547100" cy="4191000"/>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21</a:t>
            </a:fld>
            <a:endParaRPr lang="en-US"/>
          </a:p>
        </p:txBody>
      </p:sp>
    </p:spTree>
    <p:extLst>
      <p:ext uri="{BB962C8B-B14F-4D97-AF65-F5344CB8AC3E}">
        <p14:creationId xmlns:p14="http://schemas.microsoft.com/office/powerpoint/2010/main" val="3192828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371601"/>
            <a:ext cx="8229600" cy="4691063"/>
          </a:xfrm>
        </p:spPr>
        <p:txBody>
          <a:bodyPr>
            <a:noAutofit/>
          </a:bodyPr>
          <a:lstStyle/>
          <a:p>
            <a:pPr marL="365760" indent="-256032" algn="just">
              <a:buFont typeface="Wingdings 3"/>
              <a:buChar char=""/>
              <a:defRPr/>
            </a:pPr>
            <a:r>
              <a:rPr lang="en-US" b="1" dirty="0" smtClean="0">
                <a:ea typeface="+mn-ea"/>
                <a:cs typeface="+mn-cs"/>
              </a:rPr>
              <a:t>Multiple R </a:t>
            </a:r>
            <a:r>
              <a:rPr lang="en-US" dirty="0" smtClean="0">
                <a:ea typeface="+mn-ea"/>
                <a:cs typeface="+mn-cs"/>
              </a:rPr>
              <a:t>- | </a:t>
            </a:r>
            <a:r>
              <a:rPr lang="en-US" i="1" dirty="0" smtClean="0">
                <a:ea typeface="+mn-ea"/>
                <a:cs typeface="+mn-cs"/>
              </a:rPr>
              <a:t>r </a:t>
            </a:r>
            <a:r>
              <a:rPr lang="en-US" dirty="0" smtClean="0">
                <a:ea typeface="+mn-ea"/>
                <a:cs typeface="+mn-cs"/>
              </a:rPr>
              <a:t>|, where </a:t>
            </a:r>
            <a:r>
              <a:rPr lang="en-US" i="1" dirty="0" smtClean="0">
                <a:ea typeface="+mn-ea"/>
                <a:cs typeface="+mn-cs"/>
              </a:rPr>
              <a:t>r</a:t>
            </a:r>
            <a:r>
              <a:rPr lang="en-US" dirty="0" smtClean="0">
                <a:ea typeface="+mn-ea"/>
                <a:cs typeface="+mn-cs"/>
              </a:rPr>
              <a:t> is the sample correlation coefficient. The value of</a:t>
            </a:r>
            <a:r>
              <a:rPr lang="en-US" i="1" dirty="0" smtClean="0">
                <a:ea typeface="+mn-ea"/>
                <a:cs typeface="+mn-cs"/>
              </a:rPr>
              <a:t> r</a:t>
            </a:r>
            <a:r>
              <a:rPr lang="en-US" dirty="0" smtClean="0">
                <a:ea typeface="+mn-ea"/>
                <a:cs typeface="+mn-cs"/>
              </a:rPr>
              <a:t> varies from -1 to +1 (</a:t>
            </a:r>
            <a:r>
              <a:rPr lang="en-US" i="1" dirty="0" smtClean="0">
                <a:ea typeface="+mn-ea"/>
                <a:cs typeface="+mn-cs"/>
              </a:rPr>
              <a:t>r</a:t>
            </a:r>
            <a:r>
              <a:rPr lang="en-US" dirty="0" smtClean="0">
                <a:ea typeface="+mn-ea"/>
                <a:cs typeface="+mn-cs"/>
              </a:rPr>
              <a:t> is negative if slope is negative) </a:t>
            </a:r>
          </a:p>
          <a:p>
            <a:pPr marL="365760" indent="-256032">
              <a:buFont typeface="Wingdings 3"/>
              <a:buChar char=""/>
              <a:defRPr/>
            </a:pPr>
            <a:r>
              <a:rPr lang="en-US" b="1" dirty="0" smtClean="0">
                <a:ea typeface="+mn-ea"/>
                <a:cs typeface="+mn-cs"/>
              </a:rPr>
              <a:t>R Square </a:t>
            </a:r>
            <a:r>
              <a:rPr lang="en-US" dirty="0" smtClean="0">
                <a:ea typeface="+mn-ea"/>
                <a:cs typeface="+mn-cs"/>
              </a:rPr>
              <a:t>- coefficient of determination, </a:t>
            </a:r>
            <a:r>
              <a:rPr lang="en-US" i="1" dirty="0" smtClean="0">
                <a:ea typeface="+mn-ea"/>
                <a:cs typeface="+mn-cs"/>
              </a:rPr>
              <a:t>R</a:t>
            </a:r>
            <a:r>
              <a:rPr lang="en-US" baseline="30000" dirty="0" smtClean="0">
                <a:ea typeface="+mn-ea"/>
                <a:cs typeface="+mn-cs"/>
              </a:rPr>
              <a:t>2</a:t>
            </a:r>
            <a:r>
              <a:rPr lang="en-US" dirty="0" smtClean="0">
                <a:ea typeface="+mn-ea"/>
                <a:cs typeface="+mn-cs"/>
              </a:rPr>
              <a:t>, which</a:t>
            </a:r>
          </a:p>
          <a:p>
            <a:pPr marL="109728" indent="0">
              <a:spcBef>
                <a:spcPts val="0"/>
              </a:spcBef>
              <a:buNone/>
              <a:defRPr/>
            </a:pPr>
            <a:r>
              <a:rPr lang="en-US" dirty="0">
                <a:ea typeface="+mn-ea"/>
                <a:cs typeface="+mn-cs"/>
              </a:rPr>
              <a:t> </a:t>
            </a:r>
            <a:r>
              <a:rPr lang="en-US" dirty="0" smtClean="0">
                <a:ea typeface="+mn-ea"/>
                <a:cs typeface="+mn-cs"/>
              </a:rPr>
              <a:t>  varies from 0 (no fit) to 1 (perfect fit)</a:t>
            </a:r>
          </a:p>
          <a:p>
            <a:pPr marL="365760" indent="-256032">
              <a:buFont typeface="Wingdings 3"/>
              <a:buChar char=""/>
              <a:defRPr/>
            </a:pPr>
            <a:r>
              <a:rPr lang="en-US" b="1" dirty="0" smtClean="0">
                <a:ea typeface="+mn-ea"/>
                <a:cs typeface="+mn-cs"/>
              </a:rPr>
              <a:t>Adjusted R Square </a:t>
            </a:r>
            <a:r>
              <a:rPr lang="en-US" dirty="0" smtClean="0">
                <a:ea typeface="+mn-ea"/>
                <a:cs typeface="+mn-cs"/>
              </a:rPr>
              <a:t>- adjusts </a:t>
            </a:r>
            <a:r>
              <a:rPr lang="en-US" i="1" dirty="0" smtClean="0">
                <a:ea typeface="+mn-ea"/>
                <a:cs typeface="+mn-cs"/>
              </a:rPr>
              <a:t>R</a:t>
            </a:r>
            <a:r>
              <a:rPr lang="en-US" baseline="30000" dirty="0" smtClean="0">
                <a:ea typeface="+mn-ea"/>
                <a:cs typeface="+mn-cs"/>
              </a:rPr>
              <a:t>2</a:t>
            </a:r>
            <a:r>
              <a:rPr lang="en-US" dirty="0" smtClean="0">
                <a:ea typeface="+mn-ea"/>
                <a:cs typeface="+mn-cs"/>
              </a:rPr>
              <a:t> for sample size and number of </a:t>
            </a:r>
            <a:r>
              <a:rPr lang="en-US" i="1" dirty="0" smtClean="0">
                <a:ea typeface="+mn-ea"/>
                <a:cs typeface="+mn-cs"/>
              </a:rPr>
              <a:t>X </a:t>
            </a:r>
            <a:r>
              <a:rPr lang="en-US" dirty="0" smtClean="0">
                <a:ea typeface="+mn-ea"/>
                <a:cs typeface="+mn-cs"/>
              </a:rPr>
              <a:t>variables</a:t>
            </a:r>
          </a:p>
          <a:p>
            <a:pPr marL="365760" indent="-256032" algn="just">
              <a:buFont typeface="Wingdings 3"/>
              <a:buChar char=""/>
              <a:defRPr/>
            </a:pPr>
            <a:r>
              <a:rPr lang="en-US" b="1" dirty="0" smtClean="0">
                <a:ea typeface="+mn-ea"/>
                <a:cs typeface="+mn-cs"/>
              </a:rPr>
              <a:t>Standard Error </a:t>
            </a:r>
            <a:r>
              <a:rPr lang="en-US" dirty="0" smtClean="0">
                <a:ea typeface="+mn-ea"/>
                <a:cs typeface="+mn-cs"/>
              </a:rPr>
              <a:t>- variability between observed and  predicted </a:t>
            </a:r>
            <a:r>
              <a:rPr lang="en-US" i="1" dirty="0" smtClean="0">
                <a:ea typeface="+mn-ea"/>
                <a:cs typeface="+mn-cs"/>
              </a:rPr>
              <a:t>Y</a:t>
            </a:r>
            <a:r>
              <a:rPr lang="en-US" dirty="0" smtClean="0">
                <a:ea typeface="+mn-ea"/>
                <a:cs typeface="+mn-cs"/>
              </a:rPr>
              <a:t> values. </a:t>
            </a:r>
            <a:r>
              <a:rPr lang="en-US" dirty="0"/>
              <a:t>This is formally called the </a:t>
            </a:r>
            <a:r>
              <a:rPr lang="en-US" b="1" dirty="0"/>
              <a:t>standard error of the </a:t>
            </a:r>
            <a:r>
              <a:rPr lang="en-US" b="1" dirty="0" smtClean="0"/>
              <a:t>estimate</a:t>
            </a:r>
            <a:r>
              <a:rPr lang="en-US" dirty="0" smtClean="0"/>
              <a:t>, </a:t>
            </a:r>
            <a:r>
              <a:rPr lang="en-US" b="1" i="1" dirty="0" smtClean="0"/>
              <a:t>S</a:t>
            </a:r>
            <a:r>
              <a:rPr lang="en-US" b="1" i="1" baseline="-25000" dirty="0" smtClean="0"/>
              <a:t>YX</a:t>
            </a:r>
            <a:r>
              <a:rPr lang="en-US" dirty="0" smtClean="0"/>
              <a:t>.</a:t>
            </a:r>
            <a:endParaRPr lang="en-US" dirty="0" smtClean="0">
              <a:ea typeface="+mn-ea"/>
              <a:cs typeface="+mn-cs"/>
            </a:endParaRPr>
          </a:p>
          <a:p>
            <a:pPr marL="365760" indent="-256032">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Regression Statistics</a:t>
            </a:r>
          </a:p>
        </p:txBody>
      </p:sp>
      <p:sp>
        <p:nvSpPr>
          <p:cNvPr id="3" name="Slide Number Placeholder 2"/>
          <p:cNvSpPr>
            <a:spLocks noGrp="1"/>
          </p:cNvSpPr>
          <p:nvPr>
            <p:ph type="sldNum" sz="quarter" idx="12"/>
          </p:nvPr>
        </p:nvSpPr>
        <p:spPr/>
        <p:txBody>
          <a:bodyPr/>
          <a:lstStyle/>
          <a:p>
            <a:fld id="{3B60663A-D731-422C-B01D-A30E991BA9F9}" type="slidenum">
              <a:rPr lang="en-US" smtClean="0"/>
              <a:t>22</a:t>
            </a:fld>
            <a:endParaRPr lang="en-US"/>
          </a:p>
        </p:txBody>
      </p:sp>
    </p:spTree>
    <p:extLst>
      <p:ext uri="{BB962C8B-B14F-4D97-AF65-F5344CB8AC3E}">
        <p14:creationId xmlns:p14="http://schemas.microsoft.com/office/powerpoint/2010/main" val="3648802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3200" dirty="0"/>
              <a:t>Example 8.6: Interpreting Regression Statistics for Simple Linear Regression</a:t>
            </a:r>
          </a:p>
        </p:txBody>
      </p:sp>
      <p:pic>
        <p:nvPicPr>
          <p:cNvPr id="3" name="Picture 2" descr="BA2-Figure-8.1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033" y="2204864"/>
            <a:ext cx="8517456" cy="4176464"/>
          </a:xfrm>
          <a:prstGeom prst="rect">
            <a:avLst/>
          </a:prstGeom>
        </p:spPr>
      </p:pic>
      <p:sp>
        <p:nvSpPr>
          <p:cNvPr id="41991" name="TextBox 2"/>
          <p:cNvSpPr txBox="1">
            <a:spLocks noChangeArrowheads="1"/>
          </p:cNvSpPr>
          <p:nvPr/>
        </p:nvSpPr>
        <p:spPr bwMode="auto">
          <a:xfrm>
            <a:off x="5292793" y="2803380"/>
            <a:ext cx="4572000" cy="1554272"/>
          </a:xfrm>
          <a:prstGeom prst="rect">
            <a:avLst/>
          </a:prstGeom>
          <a:solidFill>
            <a:schemeClr val="bg2"/>
          </a:solidFill>
          <a:ln w="12700">
            <a:solidFill>
              <a:schemeClr val="tx1"/>
            </a:solidFill>
            <a:miter lim="800000"/>
            <a:headEnd/>
            <a:tailEnd/>
          </a:ln>
        </p:spPr>
        <p:txBody>
          <a:bodyPr>
            <a:prstTxWarp prst="textNoShape">
              <a:avLst/>
            </a:prstTxWarp>
            <a:spAutoFit/>
          </a:bodyPr>
          <a:lstStyle/>
          <a:p>
            <a:r>
              <a:rPr lang="en-US" dirty="0"/>
              <a:t>53% of the variation in home market values can be explained by home size.</a:t>
            </a:r>
          </a:p>
          <a:p>
            <a:pPr>
              <a:spcBef>
                <a:spcPts val="600"/>
              </a:spcBef>
            </a:pPr>
            <a:r>
              <a:rPr lang="en-US" dirty="0"/>
              <a:t>The standard error of $7287 is less than standard deviation (not shown) of $10,553.</a:t>
            </a:r>
          </a:p>
        </p:txBody>
      </p:sp>
      <p:sp>
        <p:nvSpPr>
          <p:cNvPr id="2" name="Slide Number Placeholder 1"/>
          <p:cNvSpPr>
            <a:spLocks noGrp="1"/>
          </p:cNvSpPr>
          <p:nvPr>
            <p:ph type="sldNum" sz="quarter" idx="12"/>
          </p:nvPr>
        </p:nvSpPr>
        <p:spPr/>
        <p:txBody>
          <a:bodyPr/>
          <a:lstStyle/>
          <a:p>
            <a:fld id="{3B60663A-D731-422C-B01D-A30E991BA9F9}" type="slidenum">
              <a:rPr lang="en-US" smtClean="0"/>
              <a:t>23</a:t>
            </a:fld>
            <a:endParaRPr lang="en-US"/>
          </a:p>
        </p:txBody>
      </p:sp>
    </p:spTree>
    <p:extLst>
      <p:ext uri="{BB962C8B-B14F-4D97-AF65-F5344CB8AC3E}">
        <p14:creationId xmlns:p14="http://schemas.microsoft.com/office/powerpoint/2010/main" val="975464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1"/>
          <p:cNvSpPr>
            <a:spLocks noGrp="1"/>
          </p:cNvSpPr>
          <p:nvPr>
            <p:ph idx="1"/>
          </p:nvPr>
        </p:nvSpPr>
        <p:spPr>
          <a:xfrm>
            <a:off x="1895475" y="1556793"/>
            <a:ext cx="8229600" cy="4188371"/>
          </a:xfrm>
        </p:spPr>
        <p:txBody>
          <a:bodyPr/>
          <a:lstStyle/>
          <a:p>
            <a:pPr algn="just" eaLnBrk="1" hangingPunct="1">
              <a:lnSpc>
                <a:spcPct val="90000"/>
              </a:lnSpc>
              <a:buFont typeface="Wingdings 3" pitchFamily="-72" charset="2"/>
              <a:buNone/>
            </a:pPr>
            <a:r>
              <a:rPr lang="en-US" dirty="0" smtClean="0"/>
              <a:t>ANOVA conducts an </a:t>
            </a:r>
            <a:r>
              <a:rPr lang="en-US" i="1" dirty="0" smtClean="0"/>
              <a:t>F</a:t>
            </a:r>
            <a:r>
              <a:rPr lang="en-US" dirty="0" smtClean="0"/>
              <a:t>-test to determine whether variation in </a:t>
            </a:r>
            <a:r>
              <a:rPr lang="en-US" i="1" dirty="0" smtClean="0"/>
              <a:t>Y</a:t>
            </a:r>
            <a:r>
              <a:rPr lang="en-US" dirty="0" smtClean="0"/>
              <a:t> is due to varying levels of </a:t>
            </a:r>
            <a:r>
              <a:rPr lang="en-US" i="1" dirty="0" smtClean="0"/>
              <a:t>X.</a:t>
            </a:r>
          </a:p>
          <a:p>
            <a:pPr eaLnBrk="1" hangingPunct="1">
              <a:buFont typeface="Wingdings 3" pitchFamily="-72" charset="2"/>
              <a:buNone/>
            </a:pPr>
            <a:r>
              <a:rPr lang="en-US" dirty="0" smtClean="0"/>
              <a:t>ANOVA is used to test for </a:t>
            </a:r>
            <a:r>
              <a:rPr lang="en-US" i="1" dirty="0" smtClean="0"/>
              <a:t>significance of regression:</a:t>
            </a:r>
          </a:p>
          <a:p>
            <a:pPr eaLnBrk="1" hangingPunct="1">
              <a:buFont typeface="Wingdings 3" pitchFamily="-72" charset="2"/>
              <a:buNone/>
            </a:pPr>
            <a:r>
              <a:rPr lang="en-US" i="1" dirty="0" smtClean="0"/>
              <a:t>    H</a:t>
            </a:r>
            <a:r>
              <a:rPr lang="en-US" i="1" baseline="-25000" dirty="0" smtClean="0"/>
              <a:t>0</a:t>
            </a:r>
            <a:r>
              <a:rPr lang="en-US" i="1" dirty="0" smtClean="0"/>
              <a:t>: </a:t>
            </a:r>
            <a:r>
              <a:rPr lang="en-US" dirty="0" smtClean="0"/>
              <a:t>population slope coefficient = 0</a:t>
            </a:r>
          </a:p>
          <a:p>
            <a:pPr eaLnBrk="1" hangingPunct="1">
              <a:spcBef>
                <a:spcPct val="0"/>
              </a:spcBef>
              <a:buFont typeface="Wingdings 3" pitchFamily="-72" charset="2"/>
              <a:buNone/>
            </a:pPr>
            <a:r>
              <a:rPr lang="en-US" i="1" dirty="0" smtClean="0"/>
              <a:t>    H</a:t>
            </a:r>
            <a:r>
              <a:rPr lang="en-US" i="1" baseline="-25000" dirty="0" smtClean="0"/>
              <a:t>1</a:t>
            </a:r>
            <a:r>
              <a:rPr lang="en-US" i="1" dirty="0" smtClean="0"/>
              <a:t>: </a:t>
            </a:r>
            <a:r>
              <a:rPr lang="en-US" dirty="0" smtClean="0"/>
              <a:t>population slope coefficient </a:t>
            </a:r>
            <a:r>
              <a:rPr lang="en-US" dirty="0" smtClean="0">
                <a:latin typeface="Cambria Math" charset="0"/>
                <a:ea typeface="Cambria Math" charset="0"/>
                <a:cs typeface="Cambria Math" charset="0"/>
              </a:rPr>
              <a:t>≠</a:t>
            </a:r>
            <a:r>
              <a:rPr lang="en-US" dirty="0" smtClean="0"/>
              <a:t> 0</a:t>
            </a:r>
          </a:p>
          <a:p>
            <a:pPr eaLnBrk="1" hangingPunct="1">
              <a:buFont typeface="Wingdings 3" pitchFamily="-72" charset="2"/>
              <a:buNone/>
            </a:pPr>
            <a:r>
              <a:rPr lang="en-US" dirty="0" smtClean="0"/>
              <a:t>Excel reports the </a:t>
            </a:r>
            <a:r>
              <a:rPr lang="en-US" i="1" dirty="0" smtClean="0"/>
              <a:t>p</a:t>
            </a:r>
            <a:r>
              <a:rPr lang="en-US" dirty="0" smtClean="0"/>
              <a:t>-value (</a:t>
            </a:r>
            <a:r>
              <a:rPr lang="en-US" i="1" dirty="0" smtClean="0"/>
              <a:t>Significance F</a:t>
            </a:r>
            <a:r>
              <a:rPr lang="en-US" dirty="0" smtClean="0"/>
              <a:t>).</a:t>
            </a:r>
          </a:p>
          <a:p>
            <a:pPr eaLnBrk="1" hangingPunct="1">
              <a:buFont typeface="Wingdings 3" pitchFamily="-72" charset="2"/>
              <a:buNone/>
            </a:pPr>
            <a:r>
              <a:rPr lang="en-US" dirty="0" smtClean="0"/>
              <a:t>Rejecting </a:t>
            </a:r>
            <a:r>
              <a:rPr lang="en-US" i="1" dirty="0" smtClean="0"/>
              <a:t>H</a:t>
            </a:r>
            <a:r>
              <a:rPr lang="en-US" i="1" baseline="-25000" dirty="0" smtClean="0"/>
              <a:t>0 </a:t>
            </a:r>
            <a:r>
              <a:rPr lang="en-US" dirty="0" smtClean="0"/>
              <a:t>indicates that </a:t>
            </a:r>
            <a:r>
              <a:rPr lang="en-US" i="1" dirty="0" smtClean="0"/>
              <a:t>X</a:t>
            </a:r>
            <a:r>
              <a:rPr lang="en-US" dirty="0" smtClean="0"/>
              <a:t> explains variation in </a:t>
            </a:r>
            <a:r>
              <a:rPr lang="en-US" i="1" dirty="0" smtClean="0"/>
              <a:t>Y</a:t>
            </a:r>
            <a:r>
              <a:rPr lang="en-US" dirty="0" smtClean="0"/>
              <a:t>.</a:t>
            </a:r>
          </a:p>
          <a:p>
            <a:pPr eaLnBrk="1" hangingPunct="1">
              <a:buFont typeface="Wingdings 3" pitchFamily="-72" charset="2"/>
              <a:buNone/>
            </a:pPr>
            <a:endParaRPr lang="en-US" dirty="0" smtClean="0"/>
          </a:p>
          <a:p>
            <a:pPr eaLnBrk="1" hangingPunct="1"/>
            <a:endParaRPr lang="en-US" dirty="0" smtClean="0"/>
          </a:p>
        </p:txBody>
      </p:sp>
      <p:sp>
        <p:nvSpPr>
          <p:cNvPr id="5" name="Title 4"/>
          <p:cNvSpPr>
            <a:spLocks noGrp="1"/>
          </p:cNvSpPr>
          <p:nvPr>
            <p:ph type="title"/>
          </p:nvPr>
        </p:nvSpPr>
        <p:spPr/>
        <p:txBody>
          <a:bodyPr/>
          <a:lstStyle/>
          <a:p>
            <a:pPr>
              <a:defRPr/>
            </a:pPr>
            <a:r>
              <a:rPr lang="en-US" sz="3200" dirty="0"/>
              <a:t>Regression as Analysis of Variance</a:t>
            </a:r>
          </a:p>
        </p:txBody>
      </p:sp>
      <p:sp>
        <p:nvSpPr>
          <p:cNvPr id="2" name="Slide Number Placeholder 1"/>
          <p:cNvSpPr>
            <a:spLocks noGrp="1"/>
          </p:cNvSpPr>
          <p:nvPr>
            <p:ph type="sldNum" sz="quarter" idx="12"/>
          </p:nvPr>
        </p:nvSpPr>
        <p:spPr/>
        <p:txBody>
          <a:bodyPr/>
          <a:lstStyle/>
          <a:p>
            <a:fld id="{3B60663A-D731-422C-B01D-A30E991BA9F9}" type="slidenum">
              <a:rPr lang="en-US" smtClean="0"/>
              <a:t>24</a:t>
            </a:fld>
            <a:endParaRPr lang="en-US"/>
          </a:p>
        </p:txBody>
      </p:sp>
    </p:spTree>
    <p:extLst>
      <p:ext uri="{BB962C8B-B14F-4D97-AF65-F5344CB8AC3E}">
        <p14:creationId xmlns:p14="http://schemas.microsoft.com/office/powerpoint/2010/main" val="69399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1"/>
          <p:cNvSpPr>
            <a:spLocks noGrp="1"/>
          </p:cNvSpPr>
          <p:nvPr>
            <p:ph idx="1"/>
          </p:nvPr>
        </p:nvSpPr>
        <p:spPr>
          <a:xfrm>
            <a:off x="1913313" y="1757623"/>
            <a:ext cx="8364538" cy="4350866"/>
          </a:xfrm>
        </p:spPr>
        <p:txBody>
          <a:bodyPr/>
          <a:lstStyle/>
          <a:p>
            <a:pPr eaLnBrk="1" hangingPunct="1">
              <a:buFont typeface="Wingdings 3" pitchFamily="-72" charset="2"/>
              <a:buNone/>
            </a:pPr>
            <a:r>
              <a:rPr lang="en-US" sz="2400" dirty="0"/>
              <a:t>			 </a:t>
            </a:r>
            <a:r>
              <a:rPr lang="en-US" sz="2400" dirty="0" smtClean="0"/>
              <a:t>         Home </a:t>
            </a:r>
            <a:r>
              <a:rPr lang="en-US" sz="2400" dirty="0"/>
              <a:t>size is </a:t>
            </a:r>
            <a:r>
              <a:rPr lang="en-US" sz="2400" u="sng" dirty="0"/>
              <a:t>not</a:t>
            </a:r>
            <a:r>
              <a:rPr lang="en-US" sz="2400" dirty="0"/>
              <a:t> a significant variable</a:t>
            </a:r>
          </a:p>
          <a:p>
            <a:pPr>
              <a:spcBef>
                <a:spcPts val="1200"/>
              </a:spcBef>
              <a:buNone/>
            </a:pPr>
            <a:r>
              <a:rPr lang="en-US" sz="2400" dirty="0"/>
              <a:t>                     Home size is a significant variable</a:t>
            </a:r>
          </a:p>
          <a:p>
            <a:pPr>
              <a:spcBef>
                <a:spcPts val="1200"/>
              </a:spcBef>
            </a:pPr>
            <a:r>
              <a:rPr lang="en-US" sz="2400" i="1" dirty="0"/>
              <a:t>p</a:t>
            </a:r>
            <a:r>
              <a:rPr lang="en-US" sz="2400" dirty="0"/>
              <a:t>-value = 3.798 x 10</a:t>
            </a:r>
            <a:r>
              <a:rPr lang="en-US" sz="2400" baseline="30000" dirty="0"/>
              <a:t>-8</a:t>
            </a:r>
          </a:p>
          <a:p>
            <a:pPr lvl="1" eaLnBrk="1" hangingPunct="1">
              <a:spcBef>
                <a:spcPct val="0"/>
              </a:spcBef>
            </a:pPr>
            <a:r>
              <a:rPr lang="en-US" sz="2000" dirty="0"/>
              <a:t>Reject </a:t>
            </a:r>
            <a:r>
              <a:rPr lang="en-US" sz="2000" i="1" dirty="0"/>
              <a:t>H</a:t>
            </a:r>
            <a:r>
              <a:rPr lang="en-US" sz="2000" baseline="-25000" dirty="0"/>
              <a:t>0</a:t>
            </a:r>
            <a:r>
              <a:rPr lang="en-US" sz="2000" dirty="0"/>
              <a:t>: The slope is not equal to zero. Using a linear relationship, home size is a significant variable in explaining variation in market value. </a:t>
            </a:r>
          </a:p>
          <a:p>
            <a:pPr eaLnBrk="1" hangingPunct="1"/>
            <a:endParaRPr lang="en-US" sz="2400" dirty="0"/>
          </a:p>
        </p:txBody>
      </p:sp>
      <p:sp>
        <p:nvSpPr>
          <p:cNvPr id="5" name="Title 4"/>
          <p:cNvSpPr>
            <a:spLocks noGrp="1"/>
          </p:cNvSpPr>
          <p:nvPr>
            <p:ph type="title"/>
          </p:nvPr>
        </p:nvSpPr>
        <p:spPr/>
        <p:txBody>
          <a:bodyPr/>
          <a:lstStyle/>
          <a:p>
            <a:pPr>
              <a:defRPr/>
            </a:pPr>
            <a:r>
              <a:rPr lang="en-US" sz="3200" dirty="0"/>
              <a:t>Example 8.7: Interpreting Significance of Regression</a:t>
            </a:r>
          </a:p>
        </p:txBody>
      </p:sp>
      <p:pic>
        <p:nvPicPr>
          <p:cNvPr id="44039" name="Picture 2"/>
          <p:cNvPicPr>
            <a:picLocks noChangeAspect="1" noChangeArrowheads="1"/>
          </p:cNvPicPr>
          <p:nvPr/>
        </p:nvPicPr>
        <p:blipFill>
          <a:blip r:embed="rId2"/>
          <a:srcRect/>
          <a:stretch>
            <a:fillRect/>
          </a:stretch>
        </p:blipFill>
        <p:spPr bwMode="auto">
          <a:xfrm>
            <a:off x="2243532" y="1786199"/>
            <a:ext cx="1440651" cy="864096"/>
          </a:xfrm>
          <a:prstGeom prst="rect">
            <a:avLst/>
          </a:prstGeom>
          <a:noFill/>
          <a:ln w="9525">
            <a:noFill/>
            <a:miter lim="800000"/>
            <a:headEnd/>
            <a:tailEnd/>
          </a:ln>
        </p:spPr>
      </p:pic>
      <p:pic>
        <p:nvPicPr>
          <p:cNvPr id="9" name="Picture 8" descr="BA2-Figure-8.12-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263" y="3933056"/>
            <a:ext cx="5317609" cy="2607446"/>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25</a:t>
            </a:fld>
            <a:endParaRPr lang="en-US"/>
          </a:p>
        </p:txBody>
      </p:sp>
    </p:spTree>
    <p:extLst>
      <p:ext uri="{BB962C8B-B14F-4D97-AF65-F5344CB8AC3E}">
        <p14:creationId xmlns:p14="http://schemas.microsoft.com/office/powerpoint/2010/main" val="210932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3">
                                            <p:txEl>
                                              <p:pRg st="3" end="3"/>
                                            </p:txEl>
                                          </p:spTgt>
                                        </p:tgtEl>
                                        <p:attrNameLst>
                                          <p:attrName>style.visibility</p:attrName>
                                        </p:attrNameLst>
                                      </p:cBhvr>
                                      <p:to>
                                        <p:strVal val="visible"/>
                                      </p:to>
                                    </p:set>
                                    <p:anim calcmode="lin" valueType="num">
                                      <p:cBhvr additive="base">
                                        <p:cTn id="7" dur="500" fill="hold"/>
                                        <p:tgtEl>
                                          <p:spTgt spid="4403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4890" y="1796934"/>
            <a:ext cx="8915400" cy="3777622"/>
          </a:xfrm>
        </p:spPr>
        <p:txBody>
          <a:bodyPr>
            <a:normAutofit/>
          </a:bodyPr>
          <a:lstStyle/>
          <a:p>
            <a:pPr marL="365760" indent="-256032" algn="just">
              <a:buFont typeface="Wingdings 3"/>
              <a:buChar char=""/>
              <a:defRPr/>
            </a:pPr>
            <a:r>
              <a:rPr lang="en-US" sz="2400" dirty="0"/>
              <a:t>An alternate method for testing whether a slope or intercept is zero is to use a t-test:</a:t>
            </a:r>
          </a:p>
          <a:p>
            <a:pPr marL="365760" indent="-256032">
              <a:buFont typeface="Wingdings 3"/>
              <a:buChar char=""/>
              <a:defRPr/>
            </a:pPr>
            <a:endParaRPr lang="en-US" sz="2400" dirty="0"/>
          </a:p>
          <a:p>
            <a:pPr marL="365760" indent="-256032">
              <a:buFont typeface="Wingdings 3"/>
              <a:buChar char=""/>
              <a:defRPr/>
            </a:pPr>
            <a:endParaRPr lang="en-US" sz="2400" dirty="0"/>
          </a:p>
          <a:p>
            <a:pPr marL="365760" indent="-256032" algn="just">
              <a:buFont typeface="Wingdings 3"/>
              <a:buChar char=""/>
              <a:defRPr/>
            </a:pPr>
            <a:r>
              <a:rPr lang="en-US" sz="2400" dirty="0"/>
              <a:t>Excel provides the </a:t>
            </a:r>
            <a:r>
              <a:rPr lang="en-US" sz="2400" i="1" dirty="0"/>
              <a:t>p</a:t>
            </a:r>
            <a:r>
              <a:rPr lang="en-US" sz="2400" dirty="0"/>
              <a:t>-values for tests on the slope and intercept.</a:t>
            </a:r>
          </a:p>
        </p:txBody>
      </p:sp>
      <p:sp>
        <p:nvSpPr>
          <p:cNvPr id="5" name="Title 4"/>
          <p:cNvSpPr>
            <a:spLocks noGrp="1"/>
          </p:cNvSpPr>
          <p:nvPr>
            <p:ph type="title"/>
          </p:nvPr>
        </p:nvSpPr>
        <p:spPr/>
        <p:txBody>
          <a:bodyPr/>
          <a:lstStyle/>
          <a:p>
            <a:pPr>
              <a:defRPr/>
            </a:pPr>
            <a:r>
              <a:rPr lang="en-US" sz="3200" dirty="0"/>
              <a:t>Testing Hypotheses for Regression Coefficients</a:t>
            </a:r>
          </a:p>
        </p:txBody>
      </p:sp>
      <p:pic>
        <p:nvPicPr>
          <p:cNvPr id="3" name="Picture 2"/>
          <p:cNvPicPr>
            <a:picLocks noChangeAspect="1"/>
          </p:cNvPicPr>
          <p:nvPr/>
        </p:nvPicPr>
        <p:blipFill>
          <a:blip r:embed="rId2"/>
          <a:stretch>
            <a:fillRect/>
          </a:stretch>
        </p:blipFill>
        <p:spPr>
          <a:xfrm>
            <a:off x="2500577" y="2592104"/>
            <a:ext cx="5763409" cy="827893"/>
          </a:xfrm>
          <a:prstGeom prst="rect">
            <a:avLst/>
          </a:prstGeom>
        </p:spPr>
      </p:pic>
      <p:pic>
        <p:nvPicPr>
          <p:cNvPr id="11" name="Picture 10" descr="BA2-Figure-8.12-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281" y="4063932"/>
            <a:ext cx="5472608" cy="2683448"/>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26</a:t>
            </a:fld>
            <a:endParaRPr lang="en-US"/>
          </a:p>
        </p:txBody>
      </p:sp>
    </p:spTree>
    <p:extLst>
      <p:ext uri="{BB962C8B-B14F-4D97-AF65-F5344CB8AC3E}">
        <p14:creationId xmlns:p14="http://schemas.microsoft.com/office/powerpoint/2010/main" val="966273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3200" dirty="0"/>
              <a:t>Example 8.8: Interpreting Hypothesis Tests for Regression Coefficients</a:t>
            </a:r>
          </a:p>
        </p:txBody>
      </p:sp>
      <p:pic>
        <p:nvPicPr>
          <p:cNvPr id="8" name="Picture 7" descr="BA2-Figure-8.1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72" y="3165176"/>
            <a:ext cx="5544616" cy="2718756"/>
          </a:xfrm>
          <a:prstGeom prst="rect">
            <a:avLst/>
          </a:prstGeom>
        </p:spPr>
      </p:pic>
      <p:sp>
        <p:nvSpPr>
          <p:cNvPr id="2" name="Content Placeholder 1"/>
          <p:cNvSpPr>
            <a:spLocks noGrp="1"/>
          </p:cNvSpPr>
          <p:nvPr>
            <p:ph idx="1"/>
          </p:nvPr>
        </p:nvSpPr>
        <p:spPr>
          <a:xfrm>
            <a:off x="1986372" y="2656057"/>
            <a:ext cx="8075240" cy="1800200"/>
          </a:xfrm>
        </p:spPr>
        <p:txBody>
          <a:bodyPr>
            <a:normAutofit fontScale="25000" lnSpcReduction="20000"/>
          </a:bodyPr>
          <a:lstStyle/>
          <a:p>
            <a:r>
              <a:rPr lang="en-US" sz="9600" dirty="0"/>
              <a:t>Use </a:t>
            </a:r>
            <a:r>
              <a:rPr lang="en-US" sz="9600" i="1" dirty="0"/>
              <a:t>p</a:t>
            </a:r>
            <a:r>
              <a:rPr lang="en-US" sz="9600" dirty="0"/>
              <a:t>-values to draw conclusion</a:t>
            </a:r>
          </a:p>
          <a:p>
            <a:endParaRPr lang="en-US" sz="2400" dirty="0"/>
          </a:p>
          <a:p>
            <a:endParaRPr lang="en-US" sz="2400" dirty="0"/>
          </a:p>
          <a:p>
            <a:endParaRPr lang="en-US" sz="2400" dirty="0"/>
          </a:p>
          <a:p>
            <a:endParaRPr lang="en-US" sz="2400" dirty="0"/>
          </a:p>
          <a:p>
            <a:endParaRPr lang="en-US" sz="2400" dirty="0"/>
          </a:p>
          <a:p>
            <a:endParaRPr lang="en-US" sz="2400" dirty="0"/>
          </a:p>
          <a:p>
            <a:pPr marL="109537" indent="0">
              <a:buNone/>
            </a:pPr>
            <a:endParaRPr lang="en-US" sz="2400" dirty="0"/>
          </a:p>
          <a:p>
            <a:endParaRPr lang="en-US" sz="9600" dirty="0" smtClean="0"/>
          </a:p>
          <a:p>
            <a:endParaRPr lang="en-US" sz="9600" dirty="0"/>
          </a:p>
          <a:p>
            <a:endParaRPr lang="en-US" sz="9600" dirty="0" smtClean="0"/>
          </a:p>
          <a:p>
            <a:endParaRPr lang="en-US" sz="9600" dirty="0"/>
          </a:p>
          <a:p>
            <a:r>
              <a:rPr lang="en-US" sz="9600" dirty="0" smtClean="0"/>
              <a:t>Neither </a:t>
            </a:r>
            <a:r>
              <a:rPr lang="en-US" sz="9600" dirty="0"/>
              <a:t>coefficient is statistically equal to zero.</a:t>
            </a:r>
          </a:p>
        </p:txBody>
      </p:sp>
      <p:pic>
        <p:nvPicPr>
          <p:cNvPr id="11" name="Picture 10"/>
          <p:cNvPicPr>
            <a:picLocks noChangeAspect="1"/>
          </p:cNvPicPr>
          <p:nvPr/>
        </p:nvPicPr>
        <p:blipFill>
          <a:blip r:embed="rId3"/>
          <a:stretch>
            <a:fillRect/>
          </a:stretch>
        </p:blipFill>
        <p:spPr>
          <a:xfrm>
            <a:off x="2376200" y="1884286"/>
            <a:ext cx="4896544" cy="703371"/>
          </a:xfrm>
          <a:prstGeom prst="rect">
            <a:avLst/>
          </a:prstGeom>
        </p:spPr>
      </p:pic>
      <p:sp>
        <p:nvSpPr>
          <p:cNvPr id="3" name="Rounded Rectangle 2"/>
          <p:cNvSpPr/>
          <p:nvPr/>
        </p:nvSpPr>
        <p:spPr>
          <a:xfrm>
            <a:off x="8168676" y="5428401"/>
            <a:ext cx="792088" cy="576064"/>
          </a:xfrm>
          <a:prstGeom prst="roundRect">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B60663A-D731-422C-B01D-A30E991BA9F9}" type="slidenum">
              <a:rPr lang="en-US" smtClean="0"/>
              <a:t>27</a:t>
            </a:fld>
            <a:endParaRPr lang="en-US"/>
          </a:p>
        </p:txBody>
      </p:sp>
    </p:spTree>
    <p:extLst>
      <p:ext uri="{BB962C8B-B14F-4D97-AF65-F5344CB8AC3E}">
        <p14:creationId xmlns:p14="http://schemas.microsoft.com/office/powerpoint/2010/main" val="311890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Confidence </a:t>
            </a:r>
            <a:r>
              <a:rPr lang="en-US" dirty="0"/>
              <a:t>intervals (</a:t>
            </a:r>
            <a:r>
              <a:rPr lang="en-US" i="1" dirty="0"/>
              <a:t>Lower 95% </a:t>
            </a:r>
            <a:r>
              <a:rPr lang="en-US" dirty="0" smtClean="0"/>
              <a:t>and </a:t>
            </a:r>
            <a:r>
              <a:rPr lang="en-US" i="1" dirty="0"/>
              <a:t>Upper 95%</a:t>
            </a:r>
            <a:r>
              <a:rPr lang="en-US" dirty="0"/>
              <a:t>  values in the output) provide </a:t>
            </a:r>
            <a:r>
              <a:rPr lang="en-US" dirty="0" smtClean="0"/>
              <a:t>information about </a:t>
            </a:r>
            <a:r>
              <a:rPr lang="en-US" dirty="0"/>
              <a:t>the unknown values of the true regression coefficients, accounting for </a:t>
            </a:r>
            <a:r>
              <a:rPr lang="en-US" dirty="0" smtClean="0"/>
              <a:t>sampling error.</a:t>
            </a:r>
            <a:endParaRPr lang="en-US" dirty="0"/>
          </a:p>
          <a:p>
            <a:pPr algn="just"/>
            <a:r>
              <a:rPr lang="en-US" dirty="0" smtClean="0"/>
              <a:t>We </a:t>
            </a:r>
            <a:r>
              <a:rPr lang="en-US" dirty="0"/>
              <a:t>may also use confidence intervals to test hypotheses about the regression coefficients</a:t>
            </a:r>
            <a:r>
              <a:rPr lang="en-US" dirty="0" smtClean="0"/>
              <a:t>.</a:t>
            </a:r>
          </a:p>
          <a:p>
            <a:pPr lvl="1" algn="just"/>
            <a:r>
              <a:rPr lang="en-US" dirty="0" smtClean="0"/>
              <a:t>To test the hypotheses</a:t>
            </a:r>
          </a:p>
          <a:p>
            <a:pPr lvl="1" algn="just"/>
            <a:endParaRPr lang="en-US" dirty="0"/>
          </a:p>
          <a:p>
            <a:pPr lvl="1" algn="just"/>
            <a:endParaRPr lang="en-US" dirty="0" smtClean="0"/>
          </a:p>
          <a:p>
            <a:pPr marL="392113" lvl="1" indent="0" algn="just">
              <a:buNone/>
            </a:pPr>
            <a:r>
              <a:rPr lang="en-US" dirty="0" smtClean="0"/>
              <a:t>check whether </a:t>
            </a:r>
            <a:r>
              <a:rPr lang="en-US" i="1" dirty="0" smtClean="0"/>
              <a:t>B</a:t>
            </a:r>
            <a:r>
              <a:rPr lang="en-US" i="1" baseline="-25000" dirty="0" smtClean="0"/>
              <a:t>1</a:t>
            </a:r>
            <a:r>
              <a:rPr lang="en-US" dirty="0" smtClean="0"/>
              <a:t> falls within the confidence interval for the slope.  If it does, reject the null hypothesis.</a:t>
            </a:r>
            <a:endParaRPr lang="en-US" dirty="0"/>
          </a:p>
        </p:txBody>
      </p:sp>
      <p:sp>
        <p:nvSpPr>
          <p:cNvPr id="3" name="Title 2"/>
          <p:cNvSpPr>
            <a:spLocks noGrp="1"/>
          </p:cNvSpPr>
          <p:nvPr>
            <p:ph type="title"/>
          </p:nvPr>
        </p:nvSpPr>
        <p:spPr/>
        <p:txBody>
          <a:bodyPr>
            <a:normAutofit/>
          </a:bodyPr>
          <a:lstStyle/>
          <a:p>
            <a:r>
              <a:rPr lang="en-US" dirty="0" smtClean="0"/>
              <a:t>Confidence Intervals for Regression Coefficients</a:t>
            </a:r>
            <a:endParaRPr lang="en-US" dirty="0"/>
          </a:p>
        </p:txBody>
      </p:sp>
      <p:pic>
        <p:nvPicPr>
          <p:cNvPr id="6" name="Picture 5"/>
          <p:cNvPicPr>
            <a:picLocks noChangeAspect="1"/>
          </p:cNvPicPr>
          <p:nvPr/>
        </p:nvPicPr>
        <p:blipFill>
          <a:blip r:embed="rId2"/>
          <a:stretch>
            <a:fillRect/>
          </a:stretch>
        </p:blipFill>
        <p:spPr>
          <a:xfrm>
            <a:off x="6098914" y="3799945"/>
            <a:ext cx="1623591" cy="1008112"/>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28</a:t>
            </a:fld>
            <a:endParaRPr lang="en-US"/>
          </a:p>
        </p:txBody>
      </p:sp>
    </p:spTree>
    <p:extLst>
      <p:ext uri="{BB962C8B-B14F-4D97-AF65-F5344CB8AC3E}">
        <p14:creationId xmlns:p14="http://schemas.microsoft.com/office/powerpoint/2010/main" val="2607859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3200" dirty="0"/>
              <a:t>Example 8.9: Interpreting Confidence Intervals for Regression Coefficients</a:t>
            </a:r>
          </a:p>
        </p:txBody>
      </p:sp>
      <p:sp>
        <p:nvSpPr>
          <p:cNvPr id="3" name="Content Placeholder 2"/>
          <p:cNvSpPr>
            <a:spLocks noGrp="1"/>
          </p:cNvSpPr>
          <p:nvPr>
            <p:ph idx="1"/>
          </p:nvPr>
        </p:nvSpPr>
        <p:spPr>
          <a:xfrm>
            <a:off x="2589212" y="2133599"/>
            <a:ext cx="8915400" cy="3976255"/>
          </a:xfrm>
        </p:spPr>
        <p:txBody>
          <a:bodyPr>
            <a:normAutofit fontScale="92500" lnSpcReduction="10000"/>
          </a:bodyPr>
          <a:lstStyle/>
          <a:p>
            <a:pPr algn="just"/>
            <a:r>
              <a:rPr lang="en-US" sz="2400" dirty="0"/>
              <a:t>For the Home Market Value data, a 95% confidence interval for the intercept is [14,823, 50,523], and for the slope, [24.59, 45.48].</a:t>
            </a:r>
          </a:p>
          <a:p>
            <a:pPr algn="just"/>
            <a:r>
              <a:rPr lang="en-US" sz="2400" dirty="0"/>
              <a:t>Although we estimated that a house with 1,750 square feet has a market value of 32,673 + 35.036(1,750) =$93,986, if the true population parameters are at the extremes of the confidence intervals, the estimate might be as low as 14,823 + 24.59(1,750) = $57,855 or as high as 50,523 + 45.48(1,750) = $130,113</a:t>
            </a:r>
            <a:r>
              <a:rPr lang="en-US" sz="2400" dirty="0" smtClean="0"/>
              <a:t>.</a:t>
            </a:r>
          </a:p>
          <a:p>
            <a:pPr algn="just"/>
            <a:r>
              <a:rPr lang="en-US" sz="2400" dirty="0" smtClean="0"/>
              <a:t>In R to find these confidence intervals you can use </a:t>
            </a:r>
            <a:r>
              <a:rPr lang="en-US" sz="2400" dirty="0" err="1" smtClean="0"/>
              <a:t>confint</a:t>
            </a:r>
            <a:r>
              <a:rPr lang="en-US" sz="2400" dirty="0" smtClean="0"/>
              <a:t> command</a:t>
            </a:r>
            <a:endParaRPr lang="en-US" sz="2400" dirty="0"/>
          </a:p>
        </p:txBody>
      </p:sp>
      <p:sp>
        <p:nvSpPr>
          <p:cNvPr id="2" name="Slide Number Placeholder 1"/>
          <p:cNvSpPr>
            <a:spLocks noGrp="1"/>
          </p:cNvSpPr>
          <p:nvPr>
            <p:ph type="sldNum" sz="quarter" idx="12"/>
          </p:nvPr>
        </p:nvSpPr>
        <p:spPr/>
        <p:txBody>
          <a:bodyPr/>
          <a:lstStyle/>
          <a:p>
            <a:fld id="{3B60663A-D731-422C-B01D-A30E991BA9F9}" type="slidenum">
              <a:rPr lang="en-US" smtClean="0"/>
              <a:t>29</a:t>
            </a:fld>
            <a:endParaRPr lang="en-US"/>
          </a:p>
        </p:txBody>
      </p:sp>
    </p:spTree>
    <p:extLst>
      <p:ext uri="{BB962C8B-B14F-4D97-AF65-F5344CB8AC3E}">
        <p14:creationId xmlns:p14="http://schemas.microsoft.com/office/powerpoint/2010/main" val="1501882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1"/>
          <p:cNvSpPr>
            <a:spLocks noGrp="1"/>
          </p:cNvSpPr>
          <p:nvPr>
            <p:ph idx="1"/>
          </p:nvPr>
        </p:nvSpPr>
        <p:spPr>
          <a:xfrm>
            <a:off x="2047702" y="2088700"/>
            <a:ext cx="7715200" cy="4627984"/>
          </a:xfrm>
        </p:spPr>
        <p:txBody>
          <a:bodyPr/>
          <a:lstStyle/>
          <a:p>
            <a:pPr marL="365760" indent="0">
              <a:buNone/>
            </a:pPr>
            <a:r>
              <a:rPr lang="en-US" dirty="0" smtClean="0"/>
              <a:t>Linear                           </a:t>
            </a:r>
            <a:r>
              <a:rPr lang="en-US" i="1" dirty="0" smtClean="0">
                <a:latin typeface="Times New Roman" pitchFamily="-72" charset="0"/>
                <a:ea typeface="Times New Roman" pitchFamily="-72" charset="0"/>
                <a:cs typeface="Times New Roman" pitchFamily="-72" charset="0"/>
              </a:rPr>
              <a:t>y = a + </a:t>
            </a:r>
            <a:r>
              <a:rPr lang="en-US" i="1" dirty="0" err="1" smtClean="0">
                <a:latin typeface="Times New Roman" pitchFamily="-72" charset="0"/>
                <a:ea typeface="Times New Roman" pitchFamily="-72" charset="0"/>
                <a:cs typeface="Times New Roman" pitchFamily="-72" charset="0"/>
              </a:rPr>
              <a:t>bx</a:t>
            </a:r>
            <a:endParaRPr lang="en-US" i="1" dirty="0" smtClean="0">
              <a:latin typeface="Times New Roman" pitchFamily="-72" charset="0"/>
              <a:ea typeface="Times New Roman" pitchFamily="-72" charset="0"/>
              <a:cs typeface="Times New Roman" pitchFamily="-72" charset="0"/>
            </a:endParaRPr>
          </a:p>
          <a:p>
            <a:pPr>
              <a:spcBef>
                <a:spcPts val="600"/>
              </a:spcBef>
              <a:buNone/>
            </a:pPr>
            <a:r>
              <a:rPr lang="en-US" dirty="0" smtClean="0"/>
              <a:t>     Logarithmic                  </a:t>
            </a:r>
            <a:r>
              <a:rPr lang="en-US" i="1" dirty="0" smtClean="0">
                <a:latin typeface="Times New Roman" pitchFamily="-72" charset="0"/>
                <a:ea typeface="Times New Roman" pitchFamily="-72" charset="0"/>
                <a:cs typeface="Times New Roman" pitchFamily="-72" charset="0"/>
              </a:rPr>
              <a:t>y = </a:t>
            </a:r>
            <a:r>
              <a:rPr lang="en-US" i="1" dirty="0" err="1" smtClean="0">
                <a:latin typeface="Times New Roman" pitchFamily="-72" charset="0"/>
                <a:ea typeface="Times New Roman" pitchFamily="-72" charset="0"/>
                <a:cs typeface="Times New Roman" pitchFamily="-72" charset="0"/>
              </a:rPr>
              <a:t>ln</a:t>
            </a:r>
            <a:r>
              <a:rPr lang="en-US" i="1" dirty="0" smtClean="0">
                <a:latin typeface="Times New Roman" pitchFamily="-72" charset="0"/>
                <a:ea typeface="Times New Roman" pitchFamily="-72" charset="0"/>
                <a:cs typeface="Times New Roman" pitchFamily="-72" charset="0"/>
              </a:rPr>
              <a:t>(x)</a:t>
            </a:r>
          </a:p>
          <a:p>
            <a:pPr>
              <a:spcBef>
                <a:spcPts val="600"/>
              </a:spcBef>
              <a:buNone/>
            </a:pPr>
            <a:r>
              <a:rPr lang="en-US" dirty="0" smtClean="0"/>
              <a:t>     Polynomial (2</a:t>
            </a:r>
            <a:r>
              <a:rPr lang="en-US" baseline="30000" dirty="0" smtClean="0"/>
              <a:t>nd</a:t>
            </a:r>
            <a:r>
              <a:rPr lang="en-US" dirty="0" smtClean="0"/>
              <a:t> order)  </a:t>
            </a:r>
            <a:r>
              <a:rPr lang="en-US" i="1" dirty="0" smtClean="0">
                <a:latin typeface="Times New Roman" pitchFamily="-72" charset="0"/>
                <a:ea typeface="Times New Roman" pitchFamily="-72" charset="0"/>
                <a:cs typeface="Times New Roman" pitchFamily="-72" charset="0"/>
              </a:rPr>
              <a:t>y = ax</a:t>
            </a:r>
            <a:r>
              <a:rPr lang="en-US" i="1" baseline="30000" dirty="0" smtClean="0">
                <a:latin typeface="Times New Roman" pitchFamily="-72" charset="0"/>
                <a:ea typeface="Times New Roman" pitchFamily="-72" charset="0"/>
                <a:cs typeface="Times New Roman" pitchFamily="-72" charset="0"/>
              </a:rPr>
              <a:t>2 </a:t>
            </a:r>
            <a:r>
              <a:rPr lang="en-US" i="1" dirty="0" smtClean="0">
                <a:latin typeface="Times New Roman" pitchFamily="-72" charset="0"/>
                <a:ea typeface="Times New Roman" pitchFamily="-72" charset="0"/>
                <a:cs typeface="Times New Roman" pitchFamily="-72" charset="0"/>
              </a:rPr>
              <a:t>+ </a:t>
            </a:r>
            <a:r>
              <a:rPr lang="en-US" i="1" dirty="0" err="1" smtClean="0">
                <a:latin typeface="Times New Roman" pitchFamily="-72" charset="0"/>
                <a:ea typeface="Times New Roman" pitchFamily="-72" charset="0"/>
                <a:cs typeface="Times New Roman" pitchFamily="-72" charset="0"/>
              </a:rPr>
              <a:t>bx</a:t>
            </a:r>
            <a:r>
              <a:rPr lang="en-US" i="1" dirty="0" smtClean="0">
                <a:latin typeface="Times New Roman" pitchFamily="-72" charset="0"/>
                <a:ea typeface="Times New Roman" pitchFamily="-72" charset="0"/>
                <a:cs typeface="Times New Roman" pitchFamily="-72" charset="0"/>
              </a:rPr>
              <a:t> + c</a:t>
            </a:r>
          </a:p>
          <a:p>
            <a:pPr>
              <a:spcBef>
                <a:spcPts val="600"/>
              </a:spcBef>
              <a:buNone/>
            </a:pPr>
            <a:r>
              <a:rPr lang="en-US" dirty="0" smtClean="0"/>
              <a:t>     Polynomial (3</a:t>
            </a:r>
            <a:r>
              <a:rPr lang="en-US" baseline="30000" dirty="0" smtClean="0"/>
              <a:t>rd</a:t>
            </a:r>
            <a:r>
              <a:rPr lang="en-US" dirty="0" smtClean="0"/>
              <a:t> order)  </a:t>
            </a:r>
            <a:r>
              <a:rPr lang="en-US" i="1" dirty="0" smtClean="0">
                <a:latin typeface="Times New Roman" pitchFamily="-72" charset="0"/>
                <a:ea typeface="Times New Roman" pitchFamily="-72" charset="0"/>
                <a:cs typeface="Times New Roman" pitchFamily="-72" charset="0"/>
              </a:rPr>
              <a:t>y = ax</a:t>
            </a:r>
            <a:r>
              <a:rPr lang="en-US" i="1" baseline="30000" dirty="0" smtClean="0">
                <a:latin typeface="Times New Roman" pitchFamily="-72" charset="0"/>
                <a:ea typeface="Times New Roman" pitchFamily="-72" charset="0"/>
                <a:cs typeface="Times New Roman" pitchFamily="-72" charset="0"/>
              </a:rPr>
              <a:t>3 </a:t>
            </a:r>
            <a:r>
              <a:rPr lang="en-US" i="1" dirty="0" smtClean="0">
                <a:latin typeface="Times New Roman" pitchFamily="-72" charset="0"/>
                <a:ea typeface="Times New Roman" pitchFamily="-72" charset="0"/>
                <a:cs typeface="Times New Roman" pitchFamily="-72" charset="0"/>
              </a:rPr>
              <a:t>+ bx</a:t>
            </a:r>
            <a:r>
              <a:rPr lang="en-US" i="1" baseline="30000" dirty="0" smtClean="0">
                <a:latin typeface="Times New Roman" pitchFamily="-72" charset="0"/>
                <a:ea typeface="Times New Roman" pitchFamily="-72" charset="0"/>
                <a:cs typeface="Times New Roman" pitchFamily="-72" charset="0"/>
              </a:rPr>
              <a:t>2 </a:t>
            </a:r>
            <a:r>
              <a:rPr lang="en-US" i="1" dirty="0" smtClean="0">
                <a:latin typeface="Times New Roman" pitchFamily="-72" charset="0"/>
                <a:ea typeface="Times New Roman" pitchFamily="-72" charset="0"/>
                <a:cs typeface="Times New Roman" pitchFamily="-72" charset="0"/>
              </a:rPr>
              <a:t>+ dx + e</a:t>
            </a:r>
          </a:p>
          <a:p>
            <a:pPr>
              <a:spcBef>
                <a:spcPts val="600"/>
              </a:spcBef>
              <a:buNone/>
            </a:pPr>
            <a:r>
              <a:rPr lang="en-US" dirty="0" smtClean="0"/>
              <a:t>     Power                          </a:t>
            </a:r>
            <a:r>
              <a:rPr lang="en-US" i="1" dirty="0" smtClean="0">
                <a:latin typeface="Times New Roman" pitchFamily="-72" charset="0"/>
                <a:ea typeface="Times New Roman" pitchFamily="-72" charset="0"/>
                <a:cs typeface="Times New Roman" pitchFamily="-72" charset="0"/>
              </a:rPr>
              <a:t>y =</a:t>
            </a:r>
            <a:r>
              <a:rPr lang="en-US" dirty="0" smtClean="0"/>
              <a:t> </a:t>
            </a:r>
            <a:r>
              <a:rPr lang="en-US" i="1" dirty="0" err="1" smtClean="0">
                <a:latin typeface="Times New Roman" pitchFamily="-72" charset="0"/>
                <a:ea typeface="Times New Roman" pitchFamily="-72" charset="0"/>
                <a:cs typeface="Times New Roman" pitchFamily="-72" charset="0"/>
              </a:rPr>
              <a:t>ax</a:t>
            </a:r>
            <a:r>
              <a:rPr lang="en-US" i="1" baseline="30000" dirty="0" err="1" smtClean="0">
                <a:latin typeface="Times New Roman" pitchFamily="-72" charset="0"/>
                <a:ea typeface="Times New Roman" pitchFamily="-72" charset="0"/>
                <a:cs typeface="Times New Roman" pitchFamily="-72" charset="0"/>
              </a:rPr>
              <a:t>b</a:t>
            </a:r>
            <a:endParaRPr lang="en-US" i="1" dirty="0" smtClean="0">
              <a:latin typeface="Times New Roman" pitchFamily="-72" charset="0"/>
              <a:ea typeface="Times New Roman" pitchFamily="-72" charset="0"/>
              <a:cs typeface="Times New Roman" pitchFamily="-72" charset="0"/>
            </a:endParaRPr>
          </a:p>
          <a:p>
            <a:pPr>
              <a:spcBef>
                <a:spcPts val="600"/>
              </a:spcBef>
              <a:buNone/>
            </a:pPr>
            <a:r>
              <a:rPr lang="en-US" dirty="0" smtClean="0"/>
              <a:t>     Exponential                 </a:t>
            </a:r>
            <a:r>
              <a:rPr lang="en-US" i="1" dirty="0" smtClean="0">
                <a:latin typeface="Times New Roman" pitchFamily="-72" charset="0"/>
                <a:ea typeface="Times New Roman" pitchFamily="-72" charset="0"/>
                <a:cs typeface="Times New Roman" pitchFamily="-72" charset="0"/>
              </a:rPr>
              <a:t>y = </a:t>
            </a:r>
            <a:r>
              <a:rPr lang="en-US" i="1" dirty="0" err="1" smtClean="0">
                <a:latin typeface="Times New Roman" pitchFamily="-72" charset="0"/>
                <a:ea typeface="Times New Roman" pitchFamily="-72" charset="0"/>
                <a:cs typeface="Times New Roman" pitchFamily="-72" charset="0"/>
              </a:rPr>
              <a:t>ab</a:t>
            </a:r>
            <a:r>
              <a:rPr lang="en-US" i="1" baseline="30000" dirty="0" err="1" smtClean="0">
                <a:latin typeface="Times New Roman" pitchFamily="-72" charset="0"/>
                <a:ea typeface="Times New Roman" pitchFamily="-72" charset="0"/>
                <a:cs typeface="Times New Roman" pitchFamily="-72" charset="0"/>
              </a:rPr>
              <a:t>x</a:t>
            </a:r>
            <a:endParaRPr lang="en-US" i="1" baseline="30000" dirty="0" smtClean="0">
              <a:latin typeface="Times New Roman" pitchFamily="-72" charset="0"/>
              <a:ea typeface="Times New Roman" pitchFamily="-72" charset="0"/>
              <a:cs typeface="Times New Roman" pitchFamily="-72" charset="0"/>
            </a:endParaRPr>
          </a:p>
          <a:p>
            <a:pPr marL="627063" indent="0" algn="just">
              <a:spcBef>
                <a:spcPts val="600"/>
              </a:spcBef>
              <a:buNone/>
            </a:pPr>
            <a:r>
              <a:rPr lang="en-US" sz="2000" dirty="0">
                <a:ea typeface="Times New Roman" pitchFamily="-72" charset="0"/>
                <a:cs typeface="Times New Roman" pitchFamily="-72" charset="0"/>
              </a:rPr>
              <a:t>(the base of natural logarithms, </a:t>
            </a:r>
            <a:r>
              <a:rPr lang="en-US" sz="2000" i="1" dirty="0">
                <a:ea typeface="Times New Roman" pitchFamily="-72" charset="0"/>
                <a:cs typeface="Times New Roman" pitchFamily="-72" charset="0"/>
              </a:rPr>
              <a:t>e</a:t>
            </a:r>
            <a:r>
              <a:rPr lang="en-US" sz="2000" dirty="0">
                <a:ea typeface="Times New Roman" pitchFamily="-72" charset="0"/>
                <a:cs typeface="Times New Roman" pitchFamily="-72" charset="0"/>
              </a:rPr>
              <a:t> = 2.71828…is often used for the constant </a:t>
            </a:r>
            <a:r>
              <a:rPr lang="en-US" sz="2000" i="1" dirty="0">
                <a:ea typeface="Times New Roman" pitchFamily="-72" charset="0"/>
                <a:cs typeface="Times New Roman" pitchFamily="-72" charset="0"/>
              </a:rPr>
              <a:t>b</a:t>
            </a:r>
            <a:r>
              <a:rPr lang="en-US" sz="2000" dirty="0">
                <a:ea typeface="Times New Roman" pitchFamily="-72" charset="0"/>
                <a:cs typeface="Times New Roman" pitchFamily="-72" charset="0"/>
              </a:rPr>
              <a:t>)</a:t>
            </a:r>
          </a:p>
        </p:txBody>
      </p:sp>
      <p:sp>
        <p:nvSpPr>
          <p:cNvPr id="5" name="Title 4"/>
          <p:cNvSpPr>
            <a:spLocks noGrp="1"/>
          </p:cNvSpPr>
          <p:nvPr>
            <p:ph type="title"/>
          </p:nvPr>
        </p:nvSpPr>
        <p:spPr/>
        <p:txBody>
          <a:bodyPr/>
          <a:lstStyle/>
          <a:p>
            <a:pPr>
              <a:defRPr/>
            </a:pPr>
            <a:r>
              <a:rPr lang="en-US" sz="3200" dirty="0"/>
              <a:t>Common Mathematical Functions Used n Predictive Analytical Models</a:t>
            </a:r>
          </a:p>
        </p:txBody>
      </p:sp>
      <p:sp>
        <p:nvSpPr>
          <p:cNvPr id="2" name="Slide Number Placeholder 1"/>
          <p:cNvSpPr>
            <a:spLocks noGrp="1"/>
          </p:cNvSpPr>
          <p:nvPr>
            <p:ph type="sldNum" sz="quarter" idx="12"/>
          </p:nvPr>
        </p:nvSpPr>
        <p:spPr/>
        <p:txBody>
          <a:bodyPr/>
          <a:lstStyle/>
          <a:p>
            <a:fld id="{3B60663A-D731-422C-B01D-A30E991BA9F9}" type="slidenum">
              <a:rPr lang="en-US" smtClean="0"/>
              <a:t>3</a:t>
            </a:fld>
            <a:endParaRPr lang="en-US"/>
          </a:p>
        </p:txBody>
      </p:sp>
    </p:spTree>
    <p:extLst>
      <p:ext uri="{BB962C8B-B14F-4D97-AF65-F5344CB8AC3E}">
        <p14:creationId xmlns:p14="http://schemas.microsoft.com/office/powerpoint/2010/main" val="2574873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idx="1"/>
          </p:nvPr>
        </p:nvSpPr>
        <p:spPr>
          <a:xfrm>
            <a:off x="1981200" y="1295401"/>
            <a:ext cx="8229600" cy="4525963"/>
          </a:xfrm>
        </p:spPr>
        <p:txBody>
          <a:bodyPr/>
          <a:lstStyle/>
          <a:p>
            <a:pPr eaLnBrk="1" hangingPunct="1"/>
            <a:r>
              <a:rPr lang="en-US" b="1" dirty="0" smtClean="0"/>
              <a:t>Residual</a:t>
            </a:r>
            <a:r>
              <a:rPr lang="en-US" dirty="0" smtClean="0"/>
              <a:t> = Actual </a:t>
            </a:r>
            <a:r>
              <a:rPr lang="en-US" i="1" dirty="0" smtClean="0"/>
              <a:t>Y</a:t>
            </a:r>
            <a:r>
              <a:rPr lang="en-US" dirty="0" smtClean="0"/>
              <a:t> value </a:t>
            </a:r>
            <a:r>
              <a:rPr lang="en-US" dirty="0" smtClean="0">
                <a:latin typeface="Cambria Math" charset="0"/>
                <a:ea typeface="Cambria Math" charset="0"/>
                <a:cs typeface="Cambria Math" charset="0"/>
              </a:rPr>
              <a:t>− </a:t>
            </a:r>
            <a:r>
              <a:rPr lang="en-US" dirty="0" smtClean="0"/>
              <a:t>Predicted </a:t>
            </a:r>
            <a:r>
              <a:rPr lang="en-US" i="1" dirty="0" smtClean="0"/>
              <a:t>Y</a:t>
            </a:r>
            <a:r>
              <a:rPr lang="en-US" dirty="0" smtClean="0"/>
              <a:t> value</a:t>
            </a:r>
          </a:p>
          <a:p>
            <a:pPr eaLnBrk="1" hangingPunct="1"/>
            <a:r>
              <a:rPr lang="en-US" b="1" dirty="0" smtClean="0"/>
              <a:t>Standard residual </a:t>
            </a:r>
            <a:r>
              <a:rPr lang="en-US" dirty="0" smtClean="0"/>
              <a:t>= residual / standard deviation</a:t>
            </a:r>
          </a:p>
          <a:p>
            <a:pPr algn="just" eaLnBrk="1" hangingPunct="1"/>
            <a:r>
              <a:rPr lang="en-US" dirty="0" smtClean="0"/>
              <a:t>Rule of thumb: Standard residuals outside of </a:t>
            </a:r>
            <a:r>
              <a:rPr lang="en-US" dirty="0" smtClean="0">
                <a:ea typeface="Cambria Math" charset="0"/>
                <a:cs typeface="Cambria Math" charset="0"/>
              </a:rPr>
              <a:t>±2 or ±3 are potential outliers.</a:t>
            </a:r>
          </a:p>
          <a:p>
            <a:pPr eaLnBrk="1" hangingPunct="1"/>
            <a:r>
              <a:rPr lang="en-US" dirty="0" smtClean="0">
                <a:ea typeface="Cambria Math" charset="0"/>
                <a:cs typeface="Cambria Math" charset="0"/>
              </a:rPr>
              <a:t>Excel provides a table and a plot of residuals. </a:t>
            </a:r>
          </a:p>
          <a:p>
            <a:pPr eaLnBrk="1" hangingPunct="1"/>
            <a:r>
              <a:rPr lang="en-US" dirty="0" smtClean="0">
                <a:ea typeface="Cambria Math" charset="0"/>
              </a:rPr>
              <a:t>The command </a:t>
            </a:r>
            <a:r>
              <a:rPr lang="en-US" i="1" dirty="0" err="1" smtClean="0">
                <a:ea typeface="Cambria Math" charset="0"/>
              </a:rPr>
              <a:t>resid</a:t>
            </a:r>
            <a:r>
              <a:rPr lang="en-US" dirty="0" smtClean="0">
                <a:ea typeface="Cambria Math" charset="0"/>
              </a:rPr>
              <a:t> and </a:t>
            </a:r>
            <a:r>
              <a:rPr lang="en-US" i="1" dirty="0" err="1" smtClean="0">
                <a:ea typeface="Cambria Math" charset="0"/>
              </a:rPr>
              <a:t>rstandard</a:t>
            </a:r>
            <a:r>
              <a:rPr lang="en-US" dirty="0" smtClean="0">
                <a:ea typeface="Cambria Math" charset="0"/>
              </a:rPr>
              <a:t> does the same thing in R</a:t>
            </a:r>
            <a:endParaRPr lang="en-US" dirty="0" smtClean="0"/>
          </a:p>
        </p:txBody>
      </p:sp>
      <p:sp>
        <p:nvSpPr>
          <p:cNvPr id="5" name="Title 4"/>
          <p:cNvSpPr>
            <a:spLocks noGrp="1"/>
          </p:cNvSpPr>
          <p:nvPr>
            <p:ph type="title"/>
          </p:nvPr>
        </p:nvSpPr>
        <p:spPr>
          <a:xfrm>
            <a:off x="1981200" y="274638"/>
            <a:ext cx="8458200" cy="1143000"/>
          </a:xfrm>
        </p:spPr>
        <p:txBody>
          <a:bodyPr/>
          <a:lstStyle/>
          <a:p>
            <a:pPr>
              <a:defRPr/>
            </a:pPr>
            <a:r>
              <a:rPr lang="en-US" sz="2800" dirty="0"/>
              <a:t>Residual Analysis and Regression Assumptions</a:t>
            </a:r>
          </a:p>
        </p:txBody>
      </p:sp>
      <p:pic>
        <p:nvPicPr>
          <p:cNvPr id="48134" name="Picture 3"/>
          <p:cNvPicPr>
            <a:picLocks noChangeAspect="1" noChangeArrowheads="1"/>
          </p:cNvPicPr>
          <p:nvPr/>
        </p:nvPicPr>
        <p:blipFill>
          <a:blip r:embed="rId2"/>
          <a:srcRect/>
          <a:stretch>
            <a:fillRect/>
          </a:stretch>
        </p:blipFill>
        <p:spPr bwMode="auto">
          <a:xfrm>
            <a:off x="7320136" y="3717032"/>
            <a:ext cx="3215585" cy="1872208"/>
          </a:xfrm>
          <a:prstGeom prst="rect">
            <a:avLst/>
          </a:prstGeom>
          <a:noFill/>
          <a:ln w="9525">
            <a:noFill/>
            <a:miter lim="800000"/>
            <a:headEnd/>
            <a:tailEnd/>
          </a:ln>
        </p:spPr>
      </p:pic>
      <p:pic>
        <p:nvPicPr>
          <p:cNvPr id="2" name="Picture 1" descr="BA2-Figure-8.13-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3717032"/>
            <a:ext cx="5372740" cy="1656184"/>
          </a:xfrm>
          <a:prstGeom prst="rect">
            <a:avLst/>
          </a:prstGeom>
        </p:spPr>
      </p:pic>
      <p:cxnSp>
        <p:nvCxnSpPr>
          <p:cNvPr id="4" name="Straight Arrow Connector 3"/>
          <p:cNvCxnSpPr/>
          <p:nvPr/>
        </p:nvCxnSpPr>
        <p:spPr>
          <a:xfrm flipV="1">
            <a:off x="7392144" y="4437112"/>
            <a:ext cx="1944216" cy="1440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95900" y="5576464"/>
            <a:ext cx="3168352" cy="1015663"/>
          </a:xfrm>
          <a:prstGeom prst="rect">
            <a:avLst/>
          </a:prstGeom>
          <a:noFill/>
        </p:spPr>
        <p:txBody>
          <a:bodyPr wrap="square" rtlCol="0">
            <a:spAutoFit/>
          </a:bodyPr>
          <a:lstStyle/>
          <a:p>
            <a:r>
              <a:rPr lang="en-US" sz="2000" dirty="0"/>
              <a:t>This point has a standard residual of 4.53</a:t>
            </a:r>
          </a:p>
        </p:txBody>
      </p:sp>
      <p:sp>
        <p:nvSpPr>
          <p:cNvPr id="3" name="Slide Number Placeholder 2"/>
          <p:cNvSpPr>
            <a:spLocks noGrp="1"/>
          </p:cNvSpPr>
          <p:nvPr>
            <p:ph type="sldNum" sz="quarter" idx="12"/>
          </p:nvPr>
        </p:nvSpPr>
        <p:spPr/>
        <p:txBody>
          <a:bodyPr/>
          <a:lstStyle/>
          <a:p>
            <a:fld id="{3B60663A-D731-422C-B01D-A30E991BA9F9}" type="slidenum">
              <a:rPr lang="en-US" smtClean="0"/>
              <a:t>30</a:t>
            </a:fld>
            <a:endParaRPr lang="en-US"/>
          </a:p>
        </p:txBody>
      </p:sp>
    </p:spTree>
    <p:extLst>
      <p:ext uri="{BB962C8B-B14F-4D97-AF65-F5344CB8AC3E}">
        <p14:creationId xmlns:p14="http://schemas.microsoft.com/office/powerpoint/2010/main" val="116694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0"/>
            <a:ext cx="8229600" cy="5009728"/>
          </a:xfrm>
        </p:spPr>
        <p:txBody>
          <a:bodyPr>
            <a:noAutofit/>
          </a:bodyPr>
          <a:lstStyle/>
          <a:p>
            <a:pPr marL="365760" indent="-256032">
              <a:buFont typeface="Wingdings 3"/>
              <a:buChar char=""/>
              <a:defRPr/>
            </a:pPr>
            <a:r>
              <a:rPr lang="en-US" sz="2400" i="1" dirty="0"/>
              <a:t>Linearity</a:t>
            </a:r>
          </a:p>
          <a:p>
            <a:pPr marL="621348" lvl="1" indent="-256032">
              <a:buFont typeface="Wingdings 3"/>
              <a:buChar char=""/>
              <a:defRPr/>
            </a:pPr>
            <a:r>
              <a:rPr lang="en-US" sz="2000" dirty="0"/>
              <a:t>examine scatter diagram (should appear linear)</a:t>
            </a:r>
          </a:p>
          <a:p>
            <a:pPr marL="621348" lvl="1" indent="-256032">
              <a:buFont typeface="Wingdings 3"/>
              <a:buChar char=""/>
              <a:defRPr/>
            </a:pPr>
            <a:r>
              <a:rPr lang="en-US" sz="2000" dirty="0"/>
              <a:t>examine residual plot (should appear random)</a:t>
            </a:r>
          </a:p>
          <a:p>
            <a:pPr marL="365760" indent="-256032">
              <a:buFont typeface="Wingdings 3"/>
              <a:buChar char=""/>
              <a:defRPr/>
            </a:pPr>
            <a:r>
              <a:rPr lang="en-US" sz="2400" i="1" dirty="0"/>
              <a:t>Normality of Errors</a:t>
            </a:r>
          </a:p>
          <a:p>
            <a:pPr marL="621348" lvl="1" indent="-256032">
              <a:buFont typeface="Wingdings 3"/>
              <a:buChar char=""/>
              <a:defRPr/>
            </a:pPr>
            <a:r>
              <a:rPr lang="en-US" sz="2000" dirty="0"/>
              <a:t>view a histogram of standard residuals </a:t>
            </a:r>
          </a:p>
          <a:p>
            <a:pPr marL="621348" lvl="1" indent="-256032">
              <a:buFont typeface="Wingdings 3"/>
              <a:buChar char=""/>
              <a:defRPr/>
            </a:pPr>
            <a:r>
              <a:rPr lang="en-US" sz="2000" dirty="0"/>
              <a:t>regression is robust to departures from normality</a:t>
            </a:r>
          </a:p>
          <a:p>
            <a:pPr marL="365760" indent="-256032" algn="just">
              <a:buFont typeface="Wingdings 3"/>
              <a:buChar char=""/>
              <a:defRPr/>
            </a:pPr>
            <a:r>
              <a:rPr lang="en-US" sz="2400" i="1" dirty="0"/>
              <a:t>Homoscedasticity:</a:t>
            </a:r>
            <a:r>
              <a:rPr lang="en-US" sz="2400" dirty="0"/>
              <a:t> variation about the regression line is constant</a:t>
            </a:r>
          </a:p>
          <a:p>
            <a:pPr marL="621348" lvl="1" indent="-256032">
              <a:buFont typeface="Wingdings 3"/>
              <a:buChar char=""/>
              <a:defRPr/>
            </a:pPr>
            <a:r>
              <a:rPr lang="en-US" sz="2000" dirty="0"/>
              <a:t>examine the residual plot</a:t>
            </a:r>
          </a:p>
          <a:p>
            <a:pPr marL="365760" indent="-256032" algn="just">
              <a:buFont typeface="Wingdings 3"/>
              <a:buChar char=""/>
              <a:defRPr/>
            </a:pPr>
            <a:r>
              <a:rPr lang="en-US" sz="2400" i="1" dirty="0"/>
              <a:t>Independence of Errors</a:t>
            </a:r>
            <a:r>
              <a:rPr lang="en-US" sz="2400" dirty="0"/>
              <a:t>: successive observations should not be related. </a:t>
            </a:r>
          </a:p>
          <a:p>
            <a:pPr marL="621348" lvl="1" indent="-256032">
              <a:buFont typeface="Wingdings 3"/>
              <a:buChar char=""/>
              <a:defRPr/>
            </a:pPr>
            <a:r>
              <a:rPr lang="en-US" sz="2000" dirty="0"/>
              <a:t>This is important when the independent variable is time.</a:t>
            </a:r>
          </a:p>
          <a:p>
            <a:pPr marL="109728" indent="0">
              <a:spcBef>
                <a:spcPts val="0"/>
              </a:spcBef>
              <a:buNone/>
              <a:defRPr/>
            </a:pPr>
            <a:endParaRPr lang="en-US" sz="2400" dirty="0"/>
          </a:p>
        </p:txBody>
      </p:sp>
      <p:sp>
        <p:nvSpPr>
          <p:cNvPr id="5" name="Title 4"/>
          <p:cNvSpPr>
            <a:spLocks noGrp="1"/>
          </p:cNvSpPr>
          <p:nvPr>
            <p:ph type="title"/>
          </p:nvPr>
        </p:nvSpPr>
        <p:spPr>
          <a:xfrm>
            <a:off x="1981200" y="274638"/>
            <a:ext cx="8458200" cy="1143000"/>
          </a:xfrm>
        </p:spPr>
        <p:txBody>
          <a:bodyPr/>
          <a:lstStyle/>
          <a:p>
            <a:pPr>
              <a:defRPr/>
            </a:pPr>
            <a:r>
              <a:rPr lang="en-US" sz="2800" dirty="0"/>
              <a:t>Checking Assumptions</a:t>
            </a:r>
          </a:p>
        </p:txBody>
      </p:sp>
      <p:sp>
        <p:nvSpPr>
          <p:cNvPr id="3" name="Slide Number Placeholder 2"/>
          <p:cNvSpPr>
            <a:spLocks noGrp="1"/>
          </p:cNvSpPr>
          <p:nvPr>
            <p:ph type="sldNum" sz="quarter" idx="12"/>
          </p:nvPr>
        </p:nvSpPr>
        <p:spPr/>
        <p:txBody>
          <a:bodyPr/>
          <a:lstStyle/>
          <a:p>
            <a:fld id="{3B60663A-D731-422C-B01D-A30E991BA9F9}" type="slidenum">
              <a:rPr lang="en-US" smtClean="0"/>
              <a:t>31</a:t>
            </a:fld>
            <a:endParaRPr lang="en-US"/>
          </a:p>
        </p:txBody>
      </p:sp>
    </p:spTree>
    <p:extLst>
      <p:ext uri="{BB962C8B-B14F-4D97-AF65-F5344CB8AC3E}">
        <p14:creationId xmlns:p14="http://schemas.microsoft.com/office/powerpoint/2010/main" val="38409838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a:buFont typeface="Wingdings 3"/>
              <a:buChar char=""/>
              <a:defRPr/>
            </a:pPr>
            <a:r>
              <a:rPr lang="en-US" u="sng" dirty="0" smtClean="0">
                <a:ea typeface="+mn-ea"/>
                <a:cs typeface="+mn-cs"/>
              </a:rPr>
              <a:t>Linearity</a:t>
            </a:r>
            <a:r>
              <a:rPr lang="en-US" dirty="0" smtClean="0">
                <a:ea typeface="+mn-ea"/>
                <a:cs typeface="+mn-cs"/>
              </a:rPr>
              <a:t> - linear trend in scatterplot</a:t>
            </a:r>
          </a:p>
          <a:p>
            <a:pPr marL="109728" indent="0">
              <a:spcBef>
                <a:spcPts val="0"/>
              </a:spcBef>
              <a:buNone/>
              <a:defRPr/>
            </a:pPr>
            <a:r>
              <a:rPr lang="en-US" dirty="0" smtClean="0">
                <a:ea typeface="+mn-ea"/>
                <a:cs typeface="+mn-cs"/>
              </a:rPr>
              <a:t>                  - no pattern in residual plot</a:t>
            </a:r>
            <a:endParaRPr lang="en-US" dirty="0">
              <a:ea typeface="+mn-ea"/>
              <a:cs typeface="+mn-cs"/>
            </a:endParaRPr>
          </a:p>
        </p:txBody>
      </p:sp>
      <p:sp>
        <p:nvSpPr>
          <p:cNvPr id="5" name="Title 4"/>
          <p:cNvSpPr>
            <a:spLocks noGrp="1"/>
          </p:cNvSpPr>
          <p:nvPr>
            <p:ph type="title"/>
          </p:nvPr>
        </p:nvSpPr>
        <p:spPr>
          <a:xfrm>
            <a:off x="1981200" y="274638"/>
            <a:ext cx="8458200" cy="1143000"/>
          </a:xfrm>
        </p:spPr>
        <p:txBody>
          <a:bodyPr/>
          <a:lstStyle/>
          <a:p>
            <a:pPr>
              <a:defRPr/>
            </a:pPr>
            <a:r>
              <a:rPr lang="en-US" sz="2800" dirty="0"/>
              <a:t>Example 8.11: Checking Regression Assumptions for the </a:t>
            </a:r>
            <a:r>
              <a:rPr lang="en-US" sz="2800" i="1" dirty="0"/>
              <a:t>Home Market Value </a:t>
            </a:r>
            <a:r>
              <a:rPr lang="en-US" sz="2800" dirty="0"/>
              <a:t>Data</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80541"/>
            <a:ext cx="4003876" cy="2448272"/>
          </a:xfrm>
          <a:prstGeom prst="rect">
            <a:avLst/>
          </a:prstGeom>
        </p:spPr>
      </p:pic>
      <p:pic>
        <p:nvPicPr>
          <p:cNvPr id="4" name="Picture 3"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143" y="2980541"/>
            <a:ext cx="4207352" cy="2448272"/>
          </a:xfrm>
          <a:prstGeom prst="rect">
            <a:avLst/>
          </a:prstGeom>
        </p:spPr>
      </p:pic>
      <p:sp>
        <p:nvSpPr>
          <p:cNvPr id="6" name="Slide Number Placeholder 5"/>
          <p:cNvSpPr>
            <a:spLocks noGrp="1"/>
          </p:cNvSpPr>
          <p:nvPr>
            <p:ph type="sldNum" sz="quarter" idx="12"/>
          </p:nvPr>
        </p:nvSpPr>
        <p:spPr/>
        <p:txBody>
          <a:bodyPr/>
          <a:lstStyle/>
          <a:p>
            <a:fld id="{3B60663A-D731-422C-B01D-A30E991BA9F9}" type="slidenum">
              <a:rPr lang="en-US" smtClean="0"/>
              <a:t>32</a:t>
            </a:fld>
            <a:endParaRPr lang="en-US"/>
          </a:p>
        </p:txBody>
      </p:sp>
    </p:spTree>
    <p:extLst>
      <p:ext uri="{BB962C8B-B14F-4D97-AF65-F5344CB8AC3E}">
        <p14:creationId xmlns:p14="http://schemas.microsoft.com/office/powerpoint/2010/main" val="2197239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1"/>
          <p:cNvSpPr>
            <a:spLocks noGrp="1"/>
          </p:cNvSpPr>
          <p:nvPr>
            <p:ph idx="1"/>
          </p:nvPr>
        </p:nvSpPr>
        <p:spPr>
          <a:xfrm>
            <a:off x="1981200" y="1336676"/>
            <a:ext cx="8229600" cy="4525963"/>
          </a:xfrm>
        </p:spPr>
        <p:txBody>
          <a:bodyPr/>
          <a:lstStyle/>
          <a:p>
            <a:pPr marL="115888" indent="-6350">
              <a:buNone/>
            </a:pPr>
            <a:r>
              <a:rPr lang="en-US" u="sng" dirty="0" smtClean="0"/>
              <a:t>Normality of Errors</a:t>
            </a:r>
            <a:r>
              <a:rPr lang="en-US" dirty="0" smtClean="0"/>
              <a:t> – residual histogram appears slightly skewed but is not a serious departure</a:t>
            </a:r>
          </a:p>
        </p:txBody>
      </p:sp>
      <p:sp>
        <p:nvSpPr>
          <p:cNvPr id="5" name="Title 4"/>
          <p:cNvSpPr>
            <a:spLocks noGrp="1"/>
          </p:cNvSpPr>
          <p:nvPr>
            <p:ph type="title"/>
          </p:nvPr>
        </p:nvSpPr>
        <p:spPr>
          <a:xfrm>
            <a:off x="1981200" y="274638"/>
            <a:ext cx="8458200" cy="1143000"/>
          </a:xfrm>
        </p:spPr>
        <p:txBody>
          <a:bodyPr/>
          <a:lstStyle/>
          <a:p>
            <a:pPr>
              <a:defRPr/>
            </a:pPr>
            <a:r>
              <a:rPr lang="en-US" sz="2800" dirty="0"/>
              <a:t>Example 8.11 Continued</a:t>
            </a:r>
          </a:p>
        </p:txBody>
      </p:sp>
      <p:pic>
        <p:nvPicPr>
          <p:cNvPr id="2" name="Picture 1"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760" y="2492896"/>
            <a:ext cx="3938016" cy="2791968"/>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33</a:t>
            </a:fld>
            <a:endParaRPr lang="en-US"/>
          </a:p>
        </p:txBody>
      </p:sp>
    </p:spTree>
    <p:extLst>
      <p:ext uri="{BB962C8B-B14F-4D97-AF65-F5344CB8AC3E}">
        <p14:creationId xmlns:p14="http://schemas.microsoft.com/office/powerpoint/2010/main" val="1865582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idx="1"/>
          </p:nvPr>
        </p:nvSpPr>
        <p:spPr>
          <a:xfrm>
            <a:off x="1981200" y="1295401"/>
            <a:ext cx="8229600" cy="4525963"/>
          </a:xfrm>
        </p:spPr>
        <p:txBody>
          <a:bodyPr/>
          <a:lstStyle/>
          <a:p>
            <a:pPr>
              <a:spcBef>
                <a:spcPts val="0"/>
              </a:spcBef>
            </a:pPr>
            <a:r>
              <a:rPr lang="en-US" u="sng" dirty="0" smtClean="0"/>
              <a:t>Homoscedasticity</a:t>
            </a:r>
            <a:r>
              <a:rPr lang="en-US" dirty="0" smtClean="0"/>
              <a:t> – residual plot shows no serious difference in the spread of the data for different </a:t>
            </a:r>
            <a:r>
              <a:rPr lang="en-US" i="1" dirty="0" smtClean="0"/>
              <a:t>X</a:t>
            </a:r>
            <a:r>
              <a:rPr lang="en-US" dirty="0"/>
              <a:t> </a:t>
            </a:r>
            <a:r>
              <a:rPr lang="en-US" dirty="0" smtClean="0"/>
              <a:t>values.</a:t>
            </a:r>
          </a:p>
        </p:txBody>
      </p:sp>
      <p:sp>
        <p:nvSpPr>
          <p:cNvPr id="5" name="Title 4"/>
          <p:cNvSpPr>
            <a:spLocks noGrp="1"/>
          </p:cNvSpPr>
          <p:nvPr>
            <p:ph type="title"/>
          </p:nvPr>
        </p:nvSpPr>
        <p:spPr>
          <a:xfrm>
            <a:off x="1981200" y="274638"/>
            <a:ext cx="8458200" cy="1143000"/>
          </a:xfrm>
        </p:spPr>
        <p:txBody>
          <a:bodyPr/>
          <a:lstStyle/>
          <a:p>
            <a:pPr>
              <a:defRPr/>
            </a:pPr>
            <a:r>
              <a:rPr lang="en-US" sz="2800" dirty="0"/>
              <a:t>Example 8.11 Continued</a:t>
            </a:r>
          </a:p>
        </p:txBody>
      </p:sp>
      <p:pic>
        <p:nvPicPr>
          <p:cNvPr id="8" name="Picture 7"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760" y="2780928"/>
            <a:ext cx="4207352" cy="2448272"/>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34</a:t>
            </a:fld>
            <a:endParaRPr lang="en-US"/>
          </a:p>
        </p:txBody>
      </p:sp>
    </p:spTree>
    <p:extLst>
      <p:ext uri="{BB962C8B-B14F-4D97-AF65-F5344CB8AC3E}">
        <p14:creationId xmlns:p14="http://schemas.microsoft.com/office/powerpoint/2010/main" val="4100682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1"/>
          <p:cNvSpPr>
            <a:spLocks noGrp="1"/>
          </p:cNvSpPr>
          <p:nvPr>
            <p:ph idx="1"/>
          </p:nvPr>
        </p:nvSpPr>
        <p:spPr/>
        <p:txBody>
          <a:bodyPr/>
          <a:lstStyle/>
          <a:p>
            <a:pPr algn="just" eaLnBrk="1" hangingPunct="1"/>
            <a:r>
              <a:rPr lang="en-US" u="sng" dirty="0" smtClean="0"/>
              <a:t>Independence of Errors</a:t>
            </a:r>
            <a:r>
              <a:rPr lang="en-US" dirty="0" smtClean="0"/>
              <a:t> – Because the data is cross-sectional, we can assume this assumption holds.</a:t>
            </a:r>
          </a:p>
          <a:p>
            <a:pPr lvl="1" algn="just"/>
            <a:r>
              <a:rPr lang="en-US" dirty="0"/>
              <a:t>Cross-sectional data refers to data collected by observing many subjects (such as individuals, firms or countries/regions) at the same point of time, or without regard to differences in time.</a:t>
            </a:r>
            <a:endParaRPr lang="en-US" dirty="0" smtClean="0"/>
          </a:p>
        </p:txBody>
      </p:sp>
      <p:sp>
        <p:nvSpPr>
          <p:cNvPr id="5" name="Title 4"/>
          <p:cNvSpPr>
            <a:spLocks noGrp="1"/>
          </p:cNvSpPr>
          <p:nvPr>
            <p:ph type="title"/>
          </p:nvPr>
        </p:nvSpPr>
        <p:spPr>
          <a:xfrm>
            <a:off x="1981200" y="274638"/>
            <a:ext cx="8458200" cy="1143000"/>
          </a:xfrm>
        </p:spPr>
        <p:txBody>
          <a:bodyPr/>
          <a:lstStyle/>
          <a:p>
            <a:pPr>
              <a:defRPr/>
            </a:pPr>
            <a:r>
              <a:rPr lang="en-US" sz="2800" dirty="0"/>
              <a:t>Example 8.11 Continued</a:t>
            </a:r>
          </a:p>
        </p:txBody>
      </p:sp>
      <p:sp>
        <p:nvSpPr>
          <p:cNvPr id="2" name="Slide Number Placeholder 1"/>
          <p:cNvSpPr>
            <a:spLocks noGrp="1"/>
          </p:cNvSpPr>
          <p:nvPr>
            <p:ph type="sldNum" sz="quarter" idx="12"/>
          </p:nvPr>
        </p:nvSpPr>
        <p:spPr/>
        <p:txBody>
          <a:bodyPr/>
          <a:lstStyle/>
          <a:p>
            <a:fld id="{3B60663A-D731-422C-B01D-A30E991BA9F9}" type="slidenum">
              <a:rPr lang="en-US" smtClean="0"/>
              <a:t>35</a:t>
            </a:fld>
            <a:endParaRPr lang="en-US"/>
          </a:p>
        </p:txBody>
      </p:sp>
    </p:spTree>
    <p:extLst>
      <p:ext uri="{BB962C8B-B14F-4D97-AF65-F5344CB8AC3E}">
        <p14:creationId xmlns:p14="http://schemas.microsoft.com/office/powerpoint/2010/main" val="2458981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40768"/>
            <a:ext cx="8229600" cy="4666332"/>
          </a:xfrm>
        </p:spPr>
        <p:txBody>
          <a:bodyPr>
            <a:noAutofit/>
          </a:bodyPr>
          <a:lstStyle/>
          <a:p>
            <a:pPr algn="just"/>
            <a:r>
              <a:rPr lang="en-US" sz="2400" dirty="0"/>
              <a:t>A linear regression model with more than one independent variable is called a </a:t>
            </a:r>
            <a:r>
              <a:rPr lang="en-US" sz="2400" b="1" dirty="0"/>
              <a:t>multiple linear regression model</a:t>
            </a:r>
            <a:r>
              <a:rPr lang="en-US" sz="2400" dirty="0"/>
              <a:t>.</a:t>
            </a:r>
          </a:p>
          <a:p>
            <a:pPr marL="365760" indent="-256032">
              <a:buFont typeface="Wingdings 3"/>
              <a:buChar char=""/>
              <a:defRPr/>
            </a:pPr>
            <a:endParaRPr lang="en-US" sz="2400" dirty="0"/>
          </a:p>
          <a:p>
            <a:pPr marL="365760" indent="-256032">
              <a:buFont typeface="Wingdings 3"/>
              <a:buChar char=""/>
              <a:defRPr/>
            </a:pPr>
            <a:endParaRPr lang="en-US" sz="2400" dirty="0"/>
          </a:p>
        </p:txBody>
      </p:sp>
      <p:sp>
        <p:nvSpPr>
          <p:cNvPr id="5" name="Title 4"/>
          <p:cNvSpPr>
            <a:spLocks noGrp="1"/>
          </p:cNvSpPr>
          <p:nvPr>
            <p:ph type="title"/>
          </p:nvPr>
        </p:nvSpPr>
        <p:spPr/>
        <p:txBody>
          <a:bodyPr/>
          <a:lstStyle/>
          <a:p>
            <a:pPr>
              <a:defRPr/>
            </a:pPr>
            <a:r>
              <a:rPr lang="en-US" sz="3200" dirty="0"/>
              <a:t>Multiple Linear Regression</a:t>
            </a:r>
          </a:p>
        </p:txBody>
      </p:sp>
      <p:pic>
        <p:nvPicPr>
          <p:cNvPr id="3" name="Picture 2"/>
          <p:cNvPicPr>
            <a:picLocks noChangeAspect="1"/>
          </p:cNvPicPr>
          <p:nvPr/>
        </p:nvPicPr>
        <p:blipFill>
          <a:blip r:embed="rId2"/>
          <a:stretch>
            <a:fillRect/>
          </a:stretch>
        </p:blipFill>
        <p:spPr>
          <a:xfrm>
            <a:off x="2639616" y="2636912"/>
            <a:ext cx="6814840" cy="671000"/>
          </a:xfrm>
          <a:prstGeom prst="rect">
            <a:avLst/>
          </a:prstGeom>
        </p:spPr>
      </p:pic>
      <p:pic>
        <p:nvPicPr>
          <p:cNvPr id="4" name="Picture 3"/>
          <p:cNvPicPr>
            <a:picLocks noChangeAspect="1"/>
          </p:cNvPicPr>
          <p:nvPr/>
        </p:nvPicPr>
        <p:blipFill>
          <a:blip r:embed="rId3"/>
          <a:stretch>
            <a:fillRect/>
          </a:stretch>
        </p:blipFill>
        <p:spPr>
          <a:xfrm>
            <a:off x="2650208" y="3559304"/>
            <a:ext cx="6804248" cy="1942730"/>
          </a:xfrm>
          <a:prstGeom prst="rect">
            <a:avLst/>
          </a:prstGeom>
        </p:spPr>
      </p:pic>
      <p:sp>
        <p:nvSpPr>
          <p:cNvPr id="6" name="Slide Number Placeholder 5"/>
          <p:cNvSpPr>
            <a:spLocks noGrp="1"/>
          </p:cNvSpPr>
          <p:nvPr>
            <p:ph type="sldNum" sz="quarter" idx="12"/>
          </p:nvPr>
        </p:nvSpPr>
        <p:spPr/>
        <p:txBody>
          <a:bodyPr/>
          <a:lstStyle/>
          <a:p>
            <a:fld id="{3B60663A-D731-422C-B01D-A30E991BA9F9}" type="slidenum">
              <a:rPr lang="en-US" smtClean="0"/>
              <a:t>36</a:t>
            </a:fld>
            <a:endParaRPr lang="en-US"/>
          </a:p>
        </p:txBody>
      </p:sp>
    </p:spTree>
    <p:extLst>
      <p:ext uri="{BB962C8B-B14F-4D97-AF65-F5344CB8AC3E}">
        <p14:creationId xmlns:p14="http://schemas.microsoft.com/office/powerpoint/2010/main" val="3132885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We estimate </a:t>
            </a:r>
            <a:r>
              <a:rPr lang="en-US" dirty="0"/>
              <a:t>the regression coefficients—</a:t>
            </a:r>
            <a:r>
              <a:rPr lang="en-US" dirty="0" smtClean="0"/>
              <a:t>called </a:t>
            </a:r>
            <a:r>
              <a:rPr lang="en-US" b="1" dirty="0" smtClean="0"/>
              <a:t>partial </a:t>
            </a:r>
            <a:r>
              <a:rPr lang="en-US" b="1" dirty="0"/>
              <a:t>regression coefficients </a:t>
            </a:r>
            <a:r>
              <a:rPr lang="en-US" dirty="0" smtClean="0"/>
              <a:t>— </a:t>
            </a:r>
            <a:r>
              <a:rPr lang="en-US" i="1" dirty="0" smtClean="0"/>
              <a:t>b</a:t>
            </a:r>
            <a:r>
              <a:rPr lang="en-US" i="1" baseline="-25000" dirty="0" smtClean="0"/>
              <a:t>0</a:t>
            </a:r>
            <a:r>
              <a:rPr lang="en-US" i="1" dirty="0" smtClean="0"/>
              <a:t>, b</a:t>
            </a:r>
            <a:r>
              <a:rPr lang="en-US" i="1" baseline="-25000" dirty="0" smtClean="0"/>
              <a:t>1</a:t>
            </a:r>
            <a:r>
              <a:rPr lang="en-US" i="1" dirty="0" smtClean="0"/>
              <a:t>, b</a:t>
            </a:r>
            <a:r>
              <a:rPr lang="en-US" i="1" baseline="-25000" dirty="0" smtClean="0"/>
              <a:t>2</a:t>
            </a:r>
            <a:r>
              <a:rPr lang="en-US" i="1" dirty="0" smtClean="0"/>
              <a:t>,… </a:t>
            </a:r>
            <a:r>
              <a:rPr lang="en-US" i="1" dirty="0" err="1" smtClean="0"/>
              <a:t>b</a:t>
            </a:r>
            <a:r>
              <a:rPr lang="en-US" i="1" baseline="-25000" dirty="0" err="1" smtClean="0"/>
              <a:t>k</a:t>
            </a:r>
            <a:r>
              <a:rPr lang="en-US" dirty="0" smtClean="0"/>
              <a:t>, </a:t>
            </a:r>
            <a:r>
              <a:rPr lang="en-US" dirty="0"/>
              <a:t>then use the model</a:t>
            </a:r>
            <a:r>
              <a:rPr lang="en-US" dirty="0" smtClean="0"/>
              <a:t>:</a:t>
            </a:r>
          </a:p>
          <a:p>
            <a:endParaRPr lang="en-US" dirty="0"/>
          </a:p>
          <a:p>
            <a:endParaRPr lang="en-US" dirty="0" smtClean="0"/>
          </a:p>
          <a:p>
            <a:pPr algn="just"/>
            <a:r>
              <a:rPr lang="en-US" dirty="0" smtClean="0"/>
              <a:t>The </a:t>
            </a:r>
            <a:r>
              <a:rPr lang="en-US" dirty="0"/>
              <a:t>partial regression coefficients </a:t>
            </a:r>
            <a:r>
              <a:rPr lang="en-US" dirty="0" smtClean="0"/>
              <a:t>represent the </a:t>
            </a:r>
            <a:r>
              <a:rPr lang="en-US" dirty="0"/>
              <a:t>expected change in the dependent variable when the associated independent </a:t>
            </a:r>
            <a:r>
              <a:rPr lang="en-US" dirty="0" smtClean="0"/>
              <a:t>variable is </a:t>
            </a:r>
            <a:r>
              <a:rPr lang="en-US" dirty="0"/>
              <a:t>increased by one unit </a:t>
            </a:r>
            <a:r>
              <a:rPr lang="en-US" i="1" dirty="0"/>
              <a:t>while the values of all other independent variables are </a:t>
            </a:r>
            <a:r>
              <a:rPr lang="en-US" i="1" dirty="0" smtClean="0"/>
              <a:t>held constant</a:t>
            </a:r>
            <a:r>
              <a:rPr lang="en-US" dirty="0"/>
              <a:t>.</a:t>
            </a:r>
          </a:p>
        </p:txBody>
      </p:sp>
      <p:sp>
        <p:nvSpPr>
          <p:cNvPr id="3" name="Title 2"/>
          <p:cNvSpPr>
            <a:spLocks noGrp="1"/>
          </p:cNvSpPr>
          <p:nvPr>
            <p:ph type="title"/>
          </p:nvPr>
        </p:nvSpPr>
        <p:spPr/>
        <p:txBody>
          <a:bodyPr>
            <a:normAutofit/>
          </a:bodyPr>
          <a:lstStyle/>
          <a:p>
            <a:r>
              <a:rPr lang="en-US" dirty="0" smtClean="0"/>
              <a:t>Estimated Multiple Regression Equation</a:t>
            </a:r>
            <a:endParaRPr lang="en-US" dirty="0"/>
          </a:p>
        </p:txBody>
      </p:sp>
      <p:pic>
        <p:nvPicPr>
          <p:cNvPr id="6" name="Picture 5"/>
          <p:cNvPicPr>
            <a:picLocks noChangeAspect="1"/>
          </p:cNvPicPr>
          <p:nvPr/>
        </p:nvPicPr>
        <p:blipFill>
          <a:blip r:embed="rId2"/>
          <a:stretch>
            <a:fillRect/>
          </a:stretch>
        </p:blipFill>
        <p:spPr>
          <a:xfrm>
            <a:off x="2947400" y="2761496"/>
            <a:ext cx="8001000" cy="8509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37</a:t>
            </a:fld>
            <a:endParaRPr lang="en-US"/>
          </a:p>
        </p:txBody>
      </p:sp>
    </p:spTree>
    <p:extLst>
      <p:ext uri="{BB962C8B-B14F-4D97-AF65-F5344CB8AC3E}">
        <p14:creationId xmlns:p14="http://schemas.microsoft.com/office/powerpoint/2010/main" val="1764627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52736"/>
            <a:ext cx="8229600" cy="4954364"/>
          </a:xfrm>
        </p:spPr>
        <p:txBody>
          <a:bodyPr/>
          <a:lstStyle/>
          <a:p>
            <a:pPr algn="just"/>
            <a:r>
              <a:rPr lang="en-US" sz="2400" dirty="0"/>
              <a:t>The independent variables in the spreadsheet must be in contiguous columns. </a:t>
            </a:r>
          </a:p>
          <a:p>
            <a:pPr lvl="1" algn="just"/>
            <a:r>
              <a:rPr lang="en-US" sz="2000" dirty="0"/>
              <a:t>So, you may have to manually move the columns of data around before applying the tool.</a:t>
            </a:r>
          </a:p>
          <a:p>
            <a:pPr algn="just"/>
            <a:r>
              <a:rPr lang="en-US" sz="2400" dirty="0"/>
              <a:t>Key differences: </a:t>
            </a:r>
          </a:p>
          <a:p>
            <a:pPr algn="just"/>
            <a:r>
              <a:rPr lang="en-US" sz="2400" b="1" dirty="0"/>
              <a:t>Multiple R </a:t>
            </a:r>
            <a:r>
              <a:rPr lang="en-US" sz="2400" dirty="0"/>
              <a:t>and </a:t>
            </a:r>
            <a:r>
              <a:rPr lang="en-US" sz="2400" b="1" dirty="0"/>
              <a:t>R Square </a:t>
            </a:r>
            <a:r>
              <a:rPr lang="en-US" sz="2400" dirty="0"/>
              <a:t>are called the </a:t>
            </a:r>
            <a:r>
              <a:rPr lang="en-US" sz="2400" b="1" dirty="0"/>
              <a:t>multiple correlation coefficient</a:t>
            </a:r>
            <a:r>
              <a:rPr lang="en-US" sz="2400" dirty="0"/>
              <a:t> and the </a:t>
            </a:r>
            <a:r>
              <a:rPr lang="en-US" sz="2400" b="1" dirty="0"/>
              <a:t>coefficient of multiple determination</a:t>
            </a:r>
            <a:r>
              <a:rPr lang="en-US" sz="2400" dirty="0"/>
              <a:t>, respectively, in the context of multiple regression. </a:t>
            </a:r>
          </a:p>
          <a:p>
            <a:pPr algn="just"/>
            <a:r>
              <a:rPr lang="en-US" sz="2400" dirty="0"/>
              <a:t>ANOVA tests for significance of the entire model.  That is, it computes an F-statistic for testing the hypotheses:</a:t>
            </a:r>
          </a:p>
        </p:txBody>
      </p:sp>
      <p:sp>
        <p:nvSpPr>
          <p:cNvPr id="3" name="Title 2"/>
          <p:cNvSpPr>
            <a:spLocks noGrp="1"/>
          </p:cNvSpPr>
          <p:nvPr>
            <p:ph type="title"/>
          </p:nvPr>
        </p:nvSpPr>
        <p:spPr>
          <a:xfrm>
            <a:off x="1981200" y="274638"/>
            <a:ext cx="8229600" cy="706090"/>
          </a:xfrm>
        </p:spPr>
        <p:txBody>
          <a:bodyPr>
            <a:normAutofit/>
          </a:bodyPr>
          <a:lstStyle/>
          <a:p>
            <a:r>
              <a:rPr lang="en-US" dirty="0" smtClean="0"/>
              <a:t>Excel Regression Tool</a:t>
            </a:r>
            <a:endParaRPr lang="en-US" dirty="0"/>
          </a:p>
        </p:txBody>
      </p:sp>
      <p:pic>
        <p:nvPicPr>
          <p:cNvPr id="6" name="Picture 5"/>
          <p:cNvPicPr>
            <a:picLocks noChangeAspect="1"/>
          </p:cNvPicPr>
          <p:nvPr/>
        </p:nvPicPr>
        <p:blipFill>
          <a:blip r:embed="rId2"/>
          <a:stretch>
            <a:fillRect/>
          </a:stretch>
        </p:blipFill>
        <p:spPr>
          <a:xfrm>
            <a:off x="4345783" y="5496735"/>
            <a:ext cx="3312368" cy="102073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38</a:t>
            </a:fld>
            <a:endParaRPr lang="en-US"/>
          </a:p>
        </p:txBody>
      </p:sp>
    </p:spTree>
    <p:extLst>
      <p:ext uri="{BB962C8B-B14F-4D97-AF65-F5344CB8AC3E}">
        <p14:creationId xmlns:p14="http://schemas.microsoft.com/office/powerpoint/2010/main" val="3844545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544" y="980728"/>
            <a:ext cx="8640434" cy="5616624"/>
          </a:xfrm>
        </p:spPr>
        <p:txBody>
          <a:bodyPr>
            <a:normAutofit/>
          </a:bodyPr>
          <a:lstStyle/>
          <a:p>
            <a:pPr algn="just"/>
            <a:r>
              <a:rPr lang="en-US" sz="2400" dirty="0"/>
              <a:t>ANOVA tests for significance of the entire model.  That is, it computes an F-statistic for testing the hypotheses:</a:t>
            </a:r>
          </a:p>
          <a:p>
            <a:pPr algn="just"/>
            <a:endParaRPr lang="en-US" sz="2400" dirty="0"/>
          </a:p>
          <a:p>
            <a:pPr algn="just"/>
            <a:endParaRPr lang="en-US" sz="2400" dirty="0"/>
          </a:p>
          <a:p>
            <a:pPr algn="just"/>
            <a:endParaRPr lang="en-US" sz="2400" dirty="0"/>
          </a:p>
          <a:p>
            <a:pPr algn="just"/>
            <a:r>
              <a:rPr lang="en-US" sz="2400" dirty="0"/>
              <a:t>The multiple linear regression output also provides information to test hypotheses about </a:t>
            </a:r>
            <a:r>
              <a:rPr lang="en-US" sz="2400" i="1" dirty="0"/>
              <a:t>each</a:t>
            </a:r>
            <a:r>
              <a:rPr lang="en-US" sz="2400" dirty="0"/>
              <a:t> of the individual regression coefficients.</a:t>
            </a:r>
          </a:p>
          <a:p>
            <a:pPr lvl="1" algn="just"/>
            <a:r>
              <a:rPr lang="en-US" sz="2000" dirty="0"/>
              <a:t>If we reject the null hypothesis that the slope associated with independent variable </a:t>
            </a:r>
            <a:r>
              <a:rPr lang="en-US" sz="2000" i="1" dirty="0" err="1"/>
              <a:t>i</a:t>
            </a:r>
            <a:r>
              <a:rPr lang="en-US" sz="2000" dirty="0"/>
              <a:t> is 0, then the independent variable </a:t>
            </a:r>
            <a:r>
              <a:rPr lang="en-US" sz="2000" i="1" dirty="0" err="1"/>
              <a:t>i</a:t>
            </a:r>
            <a:r>
              <a:rPr lang="en-US" sz="2000" dirty="0"/>
              <a:t> is significant and improves the ability of the model to better predict the dependent variable. If we cannot reject H0, then that independent variable is not significant and probably should not be included in the model.</a:t>
            </a:r>
          </a:p>
        </p:txBody>
      </p:sp>
      <p:sp>
        <p:nvSpPr>
          <p:cNvPr id="3" name="Title 2"/>
          <p:cNvSpPr>
            <a:spLocks noGrp="1"/>
          </p:cNvSpPr>
          <p:nvPr>
            <p:ph type="title"/>
          </p:nvPr>
        </p:nvSpPr>
        <p:spPr>
          <a:xfrm>
            <a:off x="1981200" y="274638"/>
            <a:ext cx="8229600" cy="706090"/>
          </a:xfrm>
        </p:spPr>
        <p:txBody>
          <a:bodyPr>
            <a:normAutofit/>
          </a:bodyPr>
          <a:lstStyle/>
          <a:p>
            <a:r>
              <a:rPr lang="en-US" dirty="0" smtClean="0"/>
              <a:t>ANOVA for Multiple Regression</a:t>
            </a:r>
            <a:endParaRPr lang="en-US" dirty="0"/>
          </a:p>
        </p:txBody>
      </p:sp>
      <p:pic>
        <p:nvPicPr>
          <p:cNvPr id="6" name="Picture 5"/>
          <p:cNvPicPr>
            <a:picLocks noChangeAspect="1"/>
          </p:cNvPicPr>
          <p:nvPr/>
        </p:nvPicPr>
        <p:blipFill>
          <a:blip r:embed="rId2"/>
          <a:stretch>
            <a:fillRect/>
          </a:stretch>
        </p:blipFill>
        <p:spPr>
          <a:xfrm>
            <a:off x="4295800" y="1988840"/>
            <a:ext cx="3312368" cy="102073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39</a:t>
            </a:fld>
            <a:endParaRPr lang="en-US"/>
          </a:p>
        </p:txBody>
      </p:sp>
    </p:spTree>
    <p:extLst>
      <p:ext uri="{BB962C8B-B14F-4D97-AF65-F5344CB8AC3E}">
        <p14:creationId xmlns:p14="http://schemas.microsoft.com/office/powerpoint/2010/main" val="55428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43001"/>
            <a:ext cx="4114800" cy="4081463"/>
          </a:xfrm>
        </p:spPr>
        <p:txBody>
          <a:bodyPr>
            <a:normAutofit/>
          </a:bodyPr>
          <a:lstStyle/>
          <a:p>
            <a:pPr marL="452628" algn="just">
              <a:defRPr/>
            </a:pPr>
            <a:r>
              <a:rPr lang="en-US" sz="2400" dirty="0"/>
              <a:t>Right click on data series and choose </a:t>
            </a:r>
            <a:r>
              <a:rPr lang="en-US" sz="2400" i="1" dirty="0"/>
              <a:t>Add </a:t>
            </a:r>
            <a:r>
              <a:rPr lang="en-US" sz="2400" i="1" dirty="0" err="1"/>
              <a:t>trendline</a:t>
            </a:r>
            <a:r>
              <a:rPr lang="en-US" sz="2400" i="1" dirty="0"/>
              <a:t> </a:t>
            </a:r>
            <a:r>
              <a:rPr lang="en-US" sz="2400" dirty="0"/>
              <a:t>from pop-up menu</a:t>
            </a:r>
            <a:endParaRPr lang="en-US" sz="2400" i="1" dirty="0"/>
          </a:p>
          <a:p>
            <a:pPr marL="365760" indent="-256032" algn="just">
              <a:buFont typeface="Wingdings 3"/>
              <a:buChar char=""/>
              <a:defRPr/>
            </a:pPr>
            <a:r>
              <a:rPr lang="en-US" sz="2400" dirty="0"/>
              <a:t>Check the boxes </a:t>
            </a:r>
            <a:r>
              <a:rPr lang="en-US" sz="2400" i="1" dirty="0"/>
              <a:t>Display Equation on chart </a:t>
            </a:r>
            <a:r>
              <a:rPr lang="en-US" sz="2400" dirty="0"/>
              <a:t>and </a:t>
            </a:r>
            <a:r>
              <a:rPr lang="en-US" sz="2400" i="1" dirty="0"/>
              <a:t>Display R-squared value on chart</a:t>
            </a:r>
          </a:p>
          <a:p>
            <a:pPr marL="365316" lvl="1" indent="0" algn="just">
              <a:buNone/>
              <a:defRPr/>
            </a:pPr>
            <a:endParaRPr lang="en-US" sz="2000" i="1" dirty="0"/>
          </a:p>
        </p:txBody>
      </p:sp>
      <p:sp>
        <p:nvSpPr>
          <p:cNvPr id="5" name="Title 4"/>
          <p:cNvSpPr>
            <a:spLocks noGrp="1"/>
          </p:cNvSpPr>
          <p:nvPr>
            <p:ph type="title"/>
          </p:nvPr>
        </p:nvSpPr>
        <p:spPr>
          <a:xfrm>
            <a:off x="1981200" y="274638"/>
            <a:ext cx="8229600" cy="792162"/>
          </a:xfrm>
        </p:spPr>
        <p:txBody>
          <a:bodyPr/>
          <a:lstStyle/>
          <a:p>
            <a:pPr>
              <a:defRPr/>
            </a:pPr>
            <a:r>
              <a:rPr lang="en-US" sz="3200" dirty="0"/>
              <a:t>Excel </a:t>
            </a:r>
            <a:r>
              <a:rPr lang="en-US" sz="3200" i="1" dirty="0" err="1"/>
              <a:t>Trendline</a:t>
            </a:r>
            <a:r>
              <a:rPr lang="en-US" sz="3200" dirty="0"/>
              <a:t> Tool</a:t>
            </a:r>
          </a:p>
        </p:txBody>
      </p:sp>
      <p:pic>
        <p:nvPicPr>
          <p:cNvPr id="4" name="Picture 3" descr="BA2-Figure-8.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260648"/>
            <a:ext cx="3200400" cy="5765800"/>
          </a:xfrm>
          <a:prstGeom prst="rect">
            <a:avLst/>
          </a:prstGeom>
        </p:spPr>
      </p:pic>
      <p:sp>
        <p:nvSpPr>
          <p:cNvPr id="6" name="Right Arrow 5"/>
          <p:cNvSpPr/>
          <p:nvPr/>
        </p:nvSpPr>
        <p:spPr>
          <a:xfrm>
            <a:off x="6096000" y="5373216"/>
            <a:ext cx="864096" cy="4320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3B60663A-D731-422C-B01D-A30E991BA9F9}" type="slidenum">
              <a:rPr lang="en-US" smtClean="0"/>
              <a:t>4</a:t>
            </a:fld>
            <a:endParaRPr lang="en-US"/>
          </a:p>
        </p:txBody>
      </p:sp>
    </p:spTree>
    <p:extLst>
      <p:ext uri="{BB962C8B-B14F-4D97-AF65-F5344CB8AC3E}">
        <p14:creationId xmlns:p14="http://schemas.microsoft.com/office/powerpoint/2010/main" val="32141847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28801"/>
            <a:ext cx="8229600" cy="4192563"/>
          </a:xfrm>
        </p:spPr>
        <p:txBody>
          <a:bodyPr>
            <a:normAutofit/>
          </a:bodyPr>
          <a:lstStyle/>
          <a:p>
            <a:pPr marL="365760" indent="-256032">
              <a:buFont typeface="Wingdings 3"/>
              <a:buChar char=""/>
              <a:defRPr/>
            </a:pPr>
            <a:r>
              <a:rPr lang="en-US" sz="2400" dirty="0"/>
              <a:t>Predict student graduation rates using several indicators:</a:t>
            </a:r>
          </a:p>
          <a:p>
            <a:pPr marL="109728" indent="0">
              <a:buNone/>
              <a:defRPr/>
            </a:pPr>
            <a:r>
              <a:rPr lang="en-US" sz="2400" dirty="0"/>
              <a:t> </a:t>
            </a:r>
          </a:p>
        </p:txBody>
      </p:sp>
      <p:sp>
        <p:nvSpPr>
          <p:cNvPr id="5" name="Title 4"/>
          <p:cNvSpPr>
            <a:spLocks noGrp="1"/>
          </p:cNvSpPr>
          <p:nvPr>
            <p:ph type="title"/>
          </p:nvPr>
        </p:nvSpPr>
        <p:spPr/>
        <p:txBody>
          <a:bodyPr>
            <a:normAutofit/>
          </a:bodyPr>
          <a:lstStyle/>
          <a:p>
            <a:pPr>
              <a:defRPr/>
            </a:pPr>
            <a:r>
              <a:rPr lang="en-US" sz="3200" dirty="0"/>
              <a:t>Example 8.12: Interpreting Regression Results for the </a:t>
            </a:r>
            <a:r>
              <a:rPr lang="en-US" sz="3200" i="1" dirty="0"/>
              <a:t>Colleges and Universities </a:t>
            </a:r>
            <a:r>
              <a:rPr lang="en-US" sz="3200" dirty="0"/>
              <a:t>Data</a:t>
            </a:r>
          </a:p>
        </p:txBody>
      </p:sp>
      <p:pic>
        <p:nvPicPr>
          <p:cNvPr id="3" name="Picture 2" descr="BA2-Figure-8.1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28" y="2656559"/>
            <a:ext cx="6696744" cy="1483661"/>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40</a:t>
            </a:fld>
            <a:endParaRPr lang="en-US"/>
          </a:p>
        </p:txBody>
      </p:sp>
    </p:spTree>
    <p:extLst>
      <p:ext uri="{BB962C8B-B14F-4D97-AF65-F5344CB8AC3E}">
        <p14:creationId xmlns:p14="http://schemas.microsoft.com/office/powerpoint/2010/main" val="35897629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1196752"/>
            <a:ext cx="8229600" cy="4810348"/>
          </a:xfrm>
        </p:spPr>
        <p:txBody>
          <a:bodyPr>
            <a:normAutofit fontScale="92500" lnSpcReduction="20000"/>
          </a:bodyPr>
          <a:lstStyle/>
          <a:p>
            <a:r>
              <a:rPr lang="en-US" sz="2400" dirty="0"/>
              <a:t>Regression model</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0" dirty="0"/>
          </a:p>
          <a:p>
            <a:r>
              <a:rPr lang="en-US" sz="2000" dirty="0"/>
              <a:t>The value of </a:t>
            </a:r>
            <a:r>
              <a:rPr lang="en-US" sz="2000" i="1" dirty="0"/>
              <a:t>R</a:t>
            </a:r>
            <a:r>
              <a:rPr lang="en-US" sz="2000" i="1" baseline="30000" dirty="0"/>
              <a:t>2</a:t>
            </a:r>
            <a:r>
              <a:rPr lang="en-US" sz="2000" dirty="0"/>
              <a:t> indicates that 53% of the variation in the dependent variable is explained by these independent variables.</a:t>
            </a:r>
          </a:p>
          <a:p>
            <a:r>
              <a:rPr lang="en-US" sz="2000" dirty="0"/>
              <a:t>All coefficients are statistically significant.</a:t>
            </a:r>
          </a:p>
        </p:txBody>
      </p:sp>
      <p:sp>
        <p:nvSpPr>
          <p:cNvPr id="5" name="Title 4"/>
          <p:cNvSpPr>
            <a:spLocks noGrp="1"/>
          </p:cNvSpPr>
          <p:nvPr>
            <p:ph type="title"/>
          </p:nvPr>
        </p:nvSpPr>
        <p:spPr/>
        <p:txBody>
          <a:bodyPr/>
          <a:lstStyle/>
          <a:p>
            <a:pPr>
              <a:defRPr/>
            </a:pPr>
            <a:r>
              <a:rPr lang="en-US" sz="3200" dirty="0"/>
              <a:t>Example 8.12 Continued</a:t>
            </a:r>
          </a:p>
        </p:txBody>
      </p:sp>
      <p:pic>
        <p:nvPicPr>
          <p:cNvPr id="2" name="Picture 1" descr="BA2-Figure-8.1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1" y="1628800"/>
            <a:ext cx="6181611" cy="3024336"/>
          </a:xfrm>
          <a:prstGeom prst="rect">
            <a:avLst/>
          </a:prstGeom>
        </p:spPr>
      </p:pic>
      <p:sp>
        <p:nvSpPr>
          <p:cNvPr id="13" name="Rounded Rectangle 12"/>
          <p:cNvSpPr/>
          <p:nvPr/>
        </p:nvSpPr>
        <p:spPr>
          <a:xfrm>
            <a:off x="4295800" y="3645024"/>
            <a:ext cx="1080120" cy="1008112"/>
          </a:xfrm>
          <a:prstGeom prst="roundRect">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7352" name="Picture 3"/>
          <p:cNvPicPr>
            <a:picLocks noChangeAspect="1" noChangeArrowheads="1"/>
          </p:cNvPicPr>
          <p:nvPr/>
        </p:nvPicPr>
        <p:blipFill>
          <a:blip r:embed="rId3"/>
          <a:srcRect/>
          <a:stretch>
            <a:fillRect/>
          </a:stretch>
        </p:blipFill>
        <p:spPr bwMode="auto">
          <a:xfrm>
            <a:off x="5432945" y="2166972"/>
            <a:ext cx="4191081" cy="741397"/>
          </a:xfrm>
          <a:prstGeom prst="rect">
            <a:avLst/>
          </a:prstGeom>
          <a:solidFill>
            <a:schemeClr val="bg2"/>
          </a:solidFill>
          <a:ln w="19050">
            <a:solidFill>
              <a:srgbClr val="C00000"/>
            </a:solidFill>
            <a:miter lim="800000"/>
            <a:headEnd/>
            <a:tailEnd/>
          </a:ln>
        </p:spPr>
      </p:pic>
      <p:sp>
        <p:nvSpPr>
          <p:cNvPr id="3" name="Slide Number Placeholder 2"/>
          <p:cNvSpPr>
            <a:spLocks noGrp="1"/>
          </p:cNvSpPr>
          <p:nvPr>
            <p:ph type="sldNum" sz="quarter" idx="12"/>
          </p:nvPr>
        </p:nvSpPr>
        <p:spPr/>
        <p:txBody>
          <a:bodyPr/>
          <a:lstStyle/>
          <a:p>
            <a:fld id="{3B60663A-D731-422C-B01D-A30E991BA9F9}" type="slidenum">
              <a:rPr lang="en-US" smtClean="0"/>
              <a:t>41</a:t>
            </a:fld>
            <a:endParaRPr lang="en-US"/>
          </a:p>
        </p:txBody>
      </p:sp>
    </p:spTree>
    <p:extLst>
      <p:ext uri="{BB962C8B-B14F-4D97-AF65-F5344CB8AC3E}">
        <p14:creationId xmlns:p14="http://schemas.microsoft.com/office/powerpoint/2010/main" val="824870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7022"/>
            <a:ext cx="8229600" cy="4666332"/>
          </a:xfrm>
        </p:spPr>
        <p:txBody>
          <a:bodyPr>
            <a:normAutofit fontScale="92500" lnSpcReduction="10000"/>
          </a:bodyPr>
          <a:lstStyle/>
          <a:p>
            <a:pPr algn="just"/>
            <a:r>
              <a:rPr lang="en-US" sz="2000" dirty="0"/>
              <a:t>A good regression model should include only significant independent variables. </a:t>
            </a:r>
          </a:p>
          <a:p>
            <a:pPr algn="just"/>
            <a:r>
              <a:rPr lang="en-US" sz="2000" dirty="0"/>
              <a:t>However, it is not always clear exactly what will happen when we add or remove variables from a model; variables that are (or are not) significant in one model may (or may not) be significant in another. </a:t>
            </a:r>
          </a:p>
          <a:p>
            <a:pPr lvl="1" algn="just"/>
            <a:r>
              <a:rPr lang="en-US" sz="1800" dirty="0"/>
              <a:t>Therefore, you should not consider dropping all insignificant variables at one time, but rather take a more structured approach.</a:t>
            </a:r>
          </a:p>
          <a:p>
            <a:pPr algn="just"/>
            <a:r>
              <a:rPr lang="en-US" sz="2000" dirty="0"/>
              <a:t>Adding an independent variable to a regression model will always result in </a:t>
            </a:r>
            <a:r>
              <a:rPr lang="en-US" sz="2000" i="1" dirty="0"/>
              <a:t>R</a:t>
            </a:r>
            <a:r>
              <a:rPr lang="en-US" sz="2000" i="1" baseline="30000" dirty="0"/>
              <a:t>2</a:t>
            </a:r>
            <a:r>
              <a:rPr lang="en-US" sz="2000" dirty="0"/>
              <a:t> equal to or greater than the </a:t>
            </a:r>
            <a:r>
              <a:rPr lang="en-US" sz="2000" i="1" dirty="0"/>
              <a:t>R</a:t>
            </a:r>
            <a:r>
              <a:rPr lang="en-US" sz="2000" i="1" baseline="30000" dirty="0"/>
              <a:t>2</a:t>
            </a:r>
            <a:r>
              <a:rPr lang="en-US" sz="600" dirty="0"/>
              <a:t>  </a:t>
            </a:r>
            <a:r>
              <a:rPr lang="en-US" sz="2000" dirty="0"/>
              <a:t>of the original model. </a:t>
            </a:r>
          </a:p>
          <a:p>
            <a:pPr algn="just"/>
            <a:r>
              <a:rPr lang="en-US" sz="2000" b="1" i="1" dirty="0"/>
              <a:t>Adjusted</a:t>
            </a:r>
            <a:r>
              <a:rPr lang="en-US" sz="2000" b="1" dirty="0"/>
              <a:t> </a:t>
            </a:r>
            <a:r>
              <a:rPr lang="en-US" sz="2000" b="1" i="1" dirty="0"/>
              <a:t>R</a:t>
            </a:r>
            <a:r>
              <a:rPr lang="en-US" sz="2000" b="1" i="1" baseline="30000" dirty="0"/>
              <a:t>2</a:t>
            </a:r>
            <a:r>
              <a:rPr lang="en-US" sz="2000" b="1" dirty="0"/>
              <a:t> </a:t>
            </a:r>
            <a:r>
              <a:rPr lang="en-US" sz="2000" dirty="0"/>
              <a:t>reflects both the number of independent variables and the sample size and may either increase or decrease when an independent variable is added or dropped. An increase in adjusted </a:t>
            </a:r>
            <a:r>
              <a:rPr lang="en-US" sz="2000" i="1" dirty="0"/>
              <a:t>R</a:t>
            </a:r>
            <a:r>
              <a:rPr lang="en-US" sz="2000" i="1" baseline="30000" dirty="0"/>
              <a:t>2</a:t>
            </a:r>
            <a:r>
              <a:rPr lang="en-US" sz="2000" i="1" dirty="0"/>
              <a:t> </a:t>
            </a:r>
            <a:r>
              <a:rPr lang="en-US" sz="2000" dirty="0"/>
              <a:t>indicates that the model has improved.</a:t>
            </a:r>
          </a:p>
          <a:p>
            <a:pPr algn="just"/>
            <a:endParaRPr lang="en-US" sz="4800" dirty="0"/>
          </a:p>
        </p:txBody>
      </p:sp>
      <p:sp>
        <p:nvSpPr>
          <p:cNvPr id="3" name="Title 2"/>
          <p:cNvSpPr>
            <a:spLocks noGrp="1"/>
          </p:cNvSpPr>
          <p:nvPr>
            <p:ph type="title"/>
          </p:nvPr>
        </p:nvSpPr>
        <p:spPr/>
        <p:txBody>
          <a:bodyPr/>
          <a:lstStyle/>
          <a:p>
            <a:r>
              <a:rPr lang="en-US" dirty="0" smtClean="0"/>
              <a:t>Model Building Issues</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42</a:t>
            </a:fld>
            <a:endParaRPr lang="en-US"/>
          </a:p>
        </p:txBody>
      </p:sp>
    </p:spTree>
    <p:extLst>
      <p:ext uri="{BB962C8B-B14F-4D97-AF65-F5344CB8AC3E}">
        <p14:creationId xmlns:p14="http://schemas.microsoft.com/office/powerpoint/2010/main" val="3559517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28800"/>
            <a:ext cx="8229600" cy="4378300"/>
          </a:xfrm>
        </p:spPr>
        <p:txBody>
          <a:bodyPr>
            <a:normAutofit fontScale="92500" lnSpcReduction="10000"/>
          </a:bodyPr>
          <a:lstStyle/>
          <a:p>
            <a:pPr marL="623887" indent="-514350" algn="just">
              <a:buAutoNum type="arabicPeriod"/>
            </a:pPr>
            <a:r>
              <a:rPr lang="en-US" sz="2400" dirty="0"/>
              <a:t>Construct a model with all available independent variables. Check for significance of the independent variables by examining the p-values.</a:t>
            </a:r>
          </a:p>
          <a:p>
            <a:pPr marL="623887" indent="-514350" algn="just">
              <a:buAutoNum type="arabicPeriod"/>
            </a:pPr>
            <a:r>
              <a:rPr lang="en-US" sz="2400" dirty="0"/>
              <a:t>Identify the independent variable having the largest p-value that exceeds the chosen level of significance. </a:t>
            </a:r>
          </a:p>
          <a:p>
            <a:pPr marL="623887" indent="-514350" algn="just">
              <a:buAutoNum type="arabicPeriod"/>
            </a:pPr>
            <a:r>
              <a:rPr lang="en-US" sz="2400" dirty="0"/>
              <a:t>Remove the variable identified in step 2 from the model and evaluate adjusted</a:t>
            </a:r>
            <a:r>
              <a:rPr lang="en-US" sz="2400" i="1" dirty="0"/>
              <a:t> R</a:t>
            </a:r>
            <a:r>
              <a:rPr lang="en-US" sz="2400" i="1" baseline="30000" dirty="0"/>
              <a:t>2</a:t>
            </a:r>
            <a:r>
              <a:rPr lang="en-US" sz="2400" dirty="0"/>
              <a:t>. </a:t>
            </a:r>
          </a:p>
          <a:p>
            <a:pPr marL="1023938" lvl="1" indent="0" algn="just">
              <a:buNone/>
            </a:pPr>
            <a:r>
              <a:rPr lang="en-US" sz="2000" dirty="0"/>
              <a:t>(Don’t remove all variables with p-values that exceed a at the same time, but remove only one at a time.) </a:t>
            </a:r>
          </a:p>
          <a:p>
            <a:pPr marL="623887" indent="-514350" algn="just">
              <a:buAutoNum type="arabicPeriod"/>
            </a:pPr>
            <a:r>
              <a:rPr lang="en-US" sz="2400" dirty="0"/>
              <a:t>Continue until all variables are significant</a:t>
            </a:r>
            <a:r>
              <a:rPr lang="en-US" sz="2400" dirty="0" smtClean="0"/>
              <a:t>.</a:t>
            </a:r>
          </a:p>
          <a:p>
            <a:pPr marL="623887" indent="-514350" algn="just">
              <a:buAutoNum type="arabicPeriod"/>
            </a:pPr>
            <a:r>
              <a:rPr lang="en-US" sz="2400" dirty="0" smtClean="0"/>
              <a:t>CHAID implementation can be found here:</a:t>
            </a:r>
          </a:p>
          <a:p>
            <a:pPr marL="509587" lvl="1" indent="0" algn="just">
              <a:buNone/>
            </a:pPr>
            <a:r>
              <a:rPr lang="en-US" sz="2200" dirty="0"/>
              <a:t>	</a:t>
            </a:r>
            <a:r>
              <a:rPr lang="en-US" sz="2200" dirty="0" smtClean="0">
                <a:hlinkClick r:id="rId2"/>
              </a:rPr>
              <a:t>https://r-forge.r-project.org/R/?group_id=343</a:t>
            </a:r>
            <a:endParaRPr lang="en-US" sz="2200" dirty="0"/>
          </a:p>
        </p:txBody>
      </p:sp>
      <p:sp>
        <p:nvSpPr>
          <p:cNvPr id="3" name="Title 2"/>
          <p:cNvSpPr>
            <a:spLocks noGrp="1"/>
          </p:cNvSpPr>
          <p:nvPr>
            <p:ph type="title"/>
          </p:nvPr>
        </p:nvSpPr>
        <p:spPr/>
        <p:txBody>
          <a:bodyPr>
            <a:normAutofit/>
          </a:bodyPr>
          <a:lstStyle/>
          <a:p>
            <a:r>
              <a:rPr lang="en-US" dirty="0" smtClean="0"/>
              <a:t>Systematic Model Building Approach</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43</a:t>
            </a:fld>
            <a:endParaRPr lang="en-US"/>
          </a:p>
        </p:txBody>
      </p:sp>
    </p:spTree>
    <p:extLst>
      <p:ext uri="{BB962C8B-B14F-4D97-AF65-F5344CB8AC3E}">
        <p14:creationId xmlns:p14="http://schemas.microsoft.com/office/powerpoint/2010/main" val="1385890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1"/>
          <p:cNvSpPr>
            <a:spLocks noGrp="1"/>
          </p:cNvSpPr>
          <p:nvPr>
            <p:ph idx="1"/>
          </p:nvPr>
        </p:nvSpPr>
        <p:spPr>
          <a:xfrm>
            <a:off x="1981200" y="1268761"/>
            <a:ext cx="8229600" cy="4628803"/>
          </a:xfrm>
        </p:spPr>
        <p:txBody>
          <a:bodyPr/>
          <a:lstStyle/>
          <a:p>
            <a:pPr eaLnBrk="1" hangingPunct="1"/>
            <a:r>
              <a:rPr lang="en-US" sz="2400" i="1" dirty="0"/>
              <a:t>Banking Data</a:t>
            </a:r>
            <a:endParaRPr lang="en-US" sz="2400" dirty="0"/>
          </a:p>
          <a:p>
            <a:pPr eaLnBrk="1" hangingPunct="1"/>
            <a:endParaRPr lang="en-US" sz="2400" dirty="0"/>
          </a:p>
          <a:p>
            <a:pPr eaLnBrk="1" hangingPunct="1"/>
            <a:endParaRPr lang="en-US" sz="2400" dirty="0"/>
          </a:p>
          <a:p>
            <a:pPr eaLnBrk="1" hangingPunct="1"/>
            <a:endParaRPr lang="en-US" sz="2400" dirty="0"/>
          </a:p>
        </p:txBody>
      </p:sp>
      <p:sp>
        <p:nvSpPr>
          <p:cNvPr id="5" name="Title 4"/>
          <p:cNvSpPr>
            <a:spLocks noGrp="1"/>
          </p:cNvSpPr>
          <p:nvPr>
            <p:ph type="title"/>
          </p:nvPr>
        </p:nvSpPr>
        <p:spPr>
          <a:xfrm>
            <a:off x="1981200" y="274638"/>
            <a:ext cx="8229600" cy="706090"/>
          </a:xfrm>
        </p:spPr>
        <p:txBody>
          <a:bodyPr>
            <a:normAutofit fontScale="90000"/>
          </a:bodyPr>
          <a:lstStyle/>
          <a:p>
            <a:pPr>
              <a:defRPr/>
            </a:pPr>
            <a:r>
              <a:rPr lang="en-US" sz="3200" dirty="0"/>
              <a:t>Example 8.13: Identifying the Best Regression Model </a:t>
            </a:r>
          </a:p>
        </p:txBody>
      </p:sp>
      <p:pic>
        <p:nvPicPr>
          <p:cNvPr id="3" name="Picture 2" descr="BA2-Figure-8.2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913" y="1484784"/>
            <a:ext cx="4850307" cy="2592288"/>
          </a:xfrm>
          <a:prstGeom prst="rect">
            <a:avLst/>
          </a:prstGeom>
        </p:spPr>
      </p:pic>
      <p:sp>
        <p:nvSpPr>
          <p:cNvPr id="4" name="TextBox 3"/>
          <p:cNvSpPr txBox="1"/>
          <p:nvPr/>
        </p:nvSpPr>
        <p:spPr>
          <a:xfrm>
            <a:off x="1847528" y="2060848"/>
            <a:ext cx="3456384" cy="923330"/>
          </a:xfrm>
          <a:prstGeom prst="rect">
            <a:avLst/>
          </a:prstGeom>
          <a:noFill/>
        </p:spPr>
        <p:txBody>
          <a:bodyPr wrap="square" rtlCol="0">
            <a:spAutoFit/>
          </a:bodyPr>
          <a:lstStyle/>
          <a:p>
            <a:r>
              <a:rPr lang="en-US" dirty="0"/>
              <a:t>Home value has the largest p-value; drop and re-run the regression.</a:t>
            </a:r>
          </a:p>
        </p:txBody>
      </p:sp>
      <p:sp>
        <p:nvSpPr>
          <p:cNvPr id="12" name="Rounded Rectangle 11"/>
          <p:cNvSpPr/>
          <p:nvPr/>
        </p:nvSpPr>
        <p:spPr>
          <a:xfrm>
            <a:off x="8328249" y="3140968"/>
            <a:ext cx="648072" cy="1008112"/>
          </a:xfrm>
          <a:prstGeom prst="roundRect">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3B60663A-D731-422C-B01D-A30E991BA9F9}" type="slidenum">
              <a:rPr lang="en-US" smtClean="0"/>
              <a:t>44</a:t>
            </a:fld>
            <a:endParaRPr lang="en-US"/>
          </a:p>
        </p:txBody>
      </p:sp>
    </p:spTree>
    <p:extLst>
      <p:ext uri="{BB962C8B-B14F-4D97-AF65-F5344CB8AC3E}">
        <p14:creationId xmlns:p14="http://schemas.microsoft.com/office/powerpoint/2010/main" val="2360546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2-Figure-8.2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2132856"/>
            <a:ext cx="7156652" cy="3663884"/>
          </a:xfrm>
          <a:prstGeom prst="rect">
            <a:avLst/>
          </a:prstGeom>
        </p:spPr>
      </p:pic>
      <p:sp>
        <p:nvSpPr>
          <p:cNvPr id="64513" name="Content Placeholder 1"/>
          <p:cNvSpPr>
            <a:spLocks noGrp="1"/>
          </p:cNvSpPr>
          <p:nvPr>
            <p:ph idx="1"/>
          </p:nvPr>
        </p:nvSpPr>
        <p:spPr>
          <a:xfrm>
            <a:off x="2006600" y="1412777"/>
            <a:ext cx="8229600" cy="4256187"/>
          </a:xfrm>
        </p:spPr>
        <p:txBody>
          <a:bodyPr/>
          <a:lstStyle/>
          <a:p>
            <a:pPr eaLnBrk="1" hangingPunct="1"/>
            <a:r>
              <a:rPr lang="en-US" dirty="0" smtClean="0"/>
              <a:t>Bank regression after removing </a:t>
            </a:r>
            <a:r>
              <a:rPr lang="en-US" i="1" dirty="0" smtClean="0"/>
              <a:t>Home Value</a:t>
            </a:r>
          </a:p>
        </p:txBody>
      </p:sp>
      <p:sp>
        <p:nvSpPr>
          <p:cNvPr id="5" name="Title 4"/>
          <p:cNvSpPr>
            <a:spLocks noGrp="1"/>
          </p:cNvSpPr>
          <p:nvPr>
            <p:ph type="title"/>
          </p:nvPr>
        </p:nvSpPr>
        <p:spPr>
          <a:xfrm>
            <a:off x="1981200" y="274638"/>
            <a:ext cx="8229600" cy="792162"/>
          </a:xfrm>
        </p:spPr>
        <p:txBody>
          <a:bodyPr>
            <a:normAutofit/>
          </a:bodyPr>
          <a:lstStyle/>
          <a:p>
            <a:pPr>
              <a:defRPr/>
            </a:pPr>
            <a:r>
              <a:rPr lang="en-US" sz="3200" dirty="0"/>
              <a:t>Example 8.13 Continued</a:t>
            </a:r>
          </a:p>
        </p:txBody>
      </p:sp>
      <p:sp>
        <p:nvSpPr>
          <p:cNvPr id="64521" name="TextBox 2"/>
          <p:cNvSpPr txBox="1">
            <a:spLocks noChangeArrowheads="1"/>
          </p:cNvSpPr>
          <p:nvPr/>
        </p:nvSpPr>
        <p:spPr bwMode="auto">
          <a:xfrm>
            <a:off x="5362101" y="2603555"/>
            <a:ext cx="3200400" cy="1200329"/>
          </a:xfrm>
          <a:prstGeom prst="rect">
            <a:avLst/>
          </a:prstGeom>
          <a:solidFill>
            <a:schemeClr val="bg2"/>
          </a:solidFill>
          <a:ln w="9525">
            <a:solidFill>
              <a:schemeClr val="tx1"/>
            </a:solidFill>
            <a:miter lim="800000"/>
            <a:headEnd/>
            <a:tailEnd/>
          </a:ln>
        </p:spPr>
        <p:txBody>
          <a:bodyPr>
            <a:prstTxWarp prst="textNoShape">
              <a:avLst/>
            </a:prstTxWarp>
            <a:spAutoFit/>
          </a:bodyPr>
          <a:lstStyle/>
          <a:p>
            <a:r>
              <a:rPr lang="en-US" dirty="0"/>
              <a:t>Adjusted </a:t>
            </a:r>
            <a:r>
              <a:rPr lang="en-US" i="1" dirty="0"/>
              <a:t>R</a:t>
            </a:r>
            <a:r>
              <a:rPr lang="en-US" baseline="30000" dirty="0"/>
              <a:t>2</a:t>
            </a:r>
            <a:r>
              <a:rPr lang="en-US" dirty="0"/>
              <a:t> improves slightly.  </a:t>
            </a:r>
          </a:p>
          <a:p>
            <a:r>
              <a:rPr lang="en-US" dirty="0"/>
              <a:t>All </a:t>
            </a:r>
            <a:r>
              <a:rPr lang="en-US" i="1" dirty="0"/>
              <a:t>X</a:t>
            </a:r>
            <a:r>
              <a:rPr lang="en-US" dirty="0"/>
              <a:t> variables are significant.</a:t>
            </a:r>
          </a:p>
        </p:txBody>
      </p:sp>
      <p:sp>
        <p:nvSpPr>
          <p:cNvPr id="3" name="Slide Number Placeholder 2"/>
          <p:cNvSpPr>
            <a:spLocks noGrp="1"/>
          </p:cNvSpPr>
          <p:nvPr>
            <p:ph type="sldNum" sz="quarter" idx="12"/>
          </p:nvPr>
        </p:nvSpPr>
        <p:spPr/>
        <p:txBody>
          <a:bodyPr/>
          <a:lstStyle/>
          <a:p>
            <a:fld id="{3B60663A-D731-422C-B01D-A30E991BA9F9}" type="slidenum">
              <a:rPr lang="en-US" smtClean="0"/>
              <a:t>45</a:t>
            </a:fld>
            <a:endParaRPr lang="en-US"/>
          </a:p>
        </p:txBody>
      </p:sp>
    </p:spTree>
    <p:extLst>
      <p:ext uri="{BB962C8B-B14F-4D97-AF65-F5344CB8AC3E}">
        <p14:creationId xmlns:p14="http://schemas.microsoft.com/office/powerpoint/2010/main" val="17993402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Use the t-</a:t>
            </a:r>
            <a:r>
              <a:rPr lang="en-US" dirty="0"/>
              <a:t>statistic.</a:t>
            </a:r>
          </a:p>
          <a:p>
            <a:pPr algn="just"/>
            <a:r>
              <a:rPr lang="en-US" dirty="0"/>
              <a:t>If </a:t>
            </a:r>
            <a:r>
              <a:rPr lang="en-US" dirty="0" smtClean="0"/>
              <a:t>| </a:t>
            </a:r>
            <a:r>
              <a:rPr lang="en-US" dirty="0"/>
              <a:t>t </a:t>
            </a:r>
            <a:r>
              <a:rPr lang="en-US" dirty="0" smtClean="0"/>
              <a:t>| &lt; 1</a:t>
            </a:r>
            <a:r>
              <a:rPr lang="en-US" dirty="0"/>
              <a:t>, then the standard error will decrease and adjusted </a:t>
            </a:r>
            <a:r>
              <a:rPr lang="en-US" i="1" dirty="0"/>
              <a:t>R</a:t>
            </a:r>
            <a:r>
              <a:rPr lang="en-US" i="1" baseline="30000" dirty="0"/>
              <a:t>2</a:t>
            </a:r>
            <a:r>
              <a:rPr lang="en-US" dirty="0"/>
              <a:t> </a:t>
            </a:r>
            <a:r>
              <a:rPr lang="en-US" dirty="0" smtClean="0"/>
              <a:t>will </a:t>
            </a:r>
            <a:r>
              <a:rPr lang="en-US" dirty="0"/>
              <a:t>increase if the </a:t>
            </a:r>
            <a:r>
              <a:rPr lang="en-US" dirty="0" smtClean="0"/>
              <a:t>variable is </a:t>
            </a:r>
            <a:r>
              <a:rPr lang="en-US" dirty="0"/>
              <a:t>removed. If </a:t>
            </a:r>
            <a:r>
              <a:rPr lang="en-US" dirty="0" smtClean="0"/>
              <a:t>| </a:t>
            </a:r>
            <a:r>
              <a:rPr lang="en-US" dirty="0"/>
              <a:t>t </a:t>
            </a:r>
            <a:r>
              <a:rPr lang="en-US" dirty="0" smtClean="0"/>
              <a:t>| &gt; 1</a:t>
            </a:r>
            <a:r>
              <a:rPr lang="en-US" dirty="0"/>
              <a:t>, then the opposite will occur</a:t>
            </a:r>
            <a:r>
              <a:rPr lang="en-US" dirty="0" smtClean="0"/>
              <a:t>.</a:t>
            </a:r>
          </a:p>
          <a:p>
            <a:pPr algn="just"/>
            <a:r>
              <a:rPr lang="en-US" dirty="0" smtClean="0"/>
              <a:t>You </a:t>
            </a:r>
            <a:r>
              <a:rPr lang="en-US" dirty="0"/>
              <a:t>can follow the same </a:t>
            </a:r>
            <a:r>
              <a:rPr lang="en-US" dirty="0" smtClean="0"/>
              <a:t>systematic approach, </a:t>
            </a:r>
            <a:r>
              <a:rPr lang="en-US" dirty="0"/>
              <a:t>except using </a:t>
            </a:r>
            <a:r>
              <a:rPr lang="en-US" dirty="0" smtClean="0"/>
              <a:t>t-</a:t>
            </a:r>
            <a:r>
              <a:rPr lang="en-US" dirty="0"/>
              <a:t>values </a:t>
            </a:r>
            <a:r>
              <a:rPr lang="en-US" dirty="0" smtClean="0"/>
              <a:t>instead </a:t>
            </a:r>
            <a:r>
              <a:rPr lang="en-US" dirty="0"/>
              <a:t>of </a:t>
            </a:r>
            <a:r>
              <a:rPr lang="en-US" dirty="0" smtClean="0"/>
              <a:t>p-</a:t>
            </a:r>
            <a:r>
              <a:rPr lang="en-US" dirty="0"/>
              <a:t>values.</a:t>
            </a:r>
          </a:p>
        </p:txBody>
      </p:sp>
      <p:sp>
        <p:nvSpPr>
          <p:cNvPr id="3" name="Title 2"/>
          <p:cNvSpPr>
            <a:spLocks noGrp="1"/>
          </p:cNvSpPr>
          <p:nvPr>
            <p:ph type="title"/>
          </p:nvPr>
        </p:nvSpPr>
        <p:spPr/>
        <p:txBody>
          <a:bodyPr/>
          <a:lstStyle/>
          <a:p>
            <a:r>
              <a:rPr lang="en-US" dirty="0" smtClean="0"/>
              <a:t>Alternate Criterion</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46</a:t>
            </a:fld>
            <a:endParaRPr lang="en-US"/>
          </a:p>
        </p:txBody>
      </p:sp>
    </p:spTree>
    <p:extLst>
      <p:ext uri="{BB962C8B-B14F-4D97-AF65-F5344CB8AC3E}">
        <p14:creationId xmlns:p14="http://schemas.microsoft.com/office/powerpoint/2010/main" val="571996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8382000" cy="5035550"/>
          </a:xfrm>
        </p:spPr>
        <p:txBody>
          <a:bodyPr>
            <a:noAutofit/>
          </a:bodyPr>
          <a:lstStyle/>
          <a:p>
            <a:pPr algn="just">
              <a:spcBef>
                <a:spcPts val="0"/>
              </a:spcBef>
              <a:defRPr/>
            </a:pPr>
            <a:r>
              <a:rPr lang="en-US" sz="2400" b="1" dirty="0" err="1"/>
              <a:t>Multicollinearity</a:t>
            </a:r>
            <a:r>
              <a:rPr lang="en-US" sz="2400" dirty="0"/>
              <a:t> occurs when there are strong correlations among the independent variables, and they can predict each other better than the dependent variable.</a:t>
            </a:r>
          </a:p>
          <a:p>
            <a:pPr lvl="1" algn="just"/>
            <a:r>
              <a:rPr lang="en-US" sz="2000" dirty="0"/>
              <a:t>When significant </a:t>
            </a:r>
            <a:r>
              <a:rPr lang="en-US" sz="2000" dirty="0" err="1"/>
              <a:t>multicollinearity</a:t>
            </a:r>
            <a:r>
              <a:rPr lang="en-US" sz="2000" dirty="0"/>
              <a:t> is present, it becomes difficult to isolate the effect of one independent variable on the dependent variable, the signs of coefficients may be the opposite of what they should be, making it difficult to interpret regression coefficients, and  </a:t>
            </a:r>
            <a:r>
              <a:rPr lang="en-US" sz="2000" i="1" dirty="0"/>
              <a:t>p</a:t>
            </a:r>
            <a:r>
              <a:rPr lang="en-US" sz="2000" dirty="0"/>
              <a:t>-values can be inflated.</a:t>
            </a:r>
          </a:p>
          <a:p>
            <a:pPr algn="just"/>
            <a:r>
              <a:rPr lang="en-US" sz="2400" dirty="0"/>
              <a:t>Correlations exceeding </a:t>
            </a:r>
            <a:r>
              <a:rPr lang="en-US" sz="2400" dirty="0">
                <a:latin typeface="Cambria Math"/>
                <a:ea typeface="Cambria Math"/>
              </a:rPr>
              <a:t>±</a:t>
            </a:r>
            <a:r>
              <a:rPr lang="en-US" sz="2400" dirty="0"/>
              <a:t>0.7 may indicate </a:t>
            </a:r>
            <a:r>
              <a:rPr lang="en-US" sz="2400" dirty="0" err="1"/>
              <a:t>multicollinearity</a:t>
            </a:r>
            <a:endParaRPr lang="en-US" sz="2400" dirty="0"/>
          </a:p>
          <a:p>
            <a:pPr marL="365760" indent="-256032" algn="just">
              <a:buFont typeface="Wingdings 3"/>
              <a:buChar char=""/>
              <a:defRPr/>
            </a:pPr>
            <a:r>
              <a:rPr lang="en-US" sz="2400" dirty="0"/>
              <a:t>The </a:t>
            </a:r>
            <a:r>
              <a:rPr lang="en-US" sz="2400" b="1" dirty="0"/>
              <a:t>variance inflation factor </a:t>
            </a:r>
            <a:r>
              <a:rPr lang="en-US" sz="2400" dirty="0"/>
              <a:t>is a better indicator, but not computed in </a:t>
            </a:r>
            <a:r>
              <a:rPr lang="en-US" sz="2400" dirty="0" smtClean="0"/>
              <a:t>Excel but in R the command is </a:t>
            </a:r>
            <a:r>
              <a:rPr lang="en-US" sz="2400" i="1" dirty="0" err="1" smtClean="0"/>
              <a:t>vif</a:t>
            </a:r>
            <a:r>
              <a:rPr lang="en-US" sz="2400" dirty="0" smtClean="0"/>
              <a:t>.</a:t>
            </a:r>
            <a:endParaRPr lang="en-US" sz="2400" dirty="0"/>
          </a:p>
        </p:txBody>
      </p:sp>
      <p:sp>
        <p:nvSpPr>
          <p:cNvPr id="5" name="Title 4"/>
          <p:cNvSpPr>
            <a:spLocks noGrp="1"/>
          </p:cNvSpPr>
          <p:nvPr>
            <p:ph type="title"/>
          </p:nvPr>
        </p:nvSpPr>
        <p:spPr>
          <a:xfrm>
            <a:off x="1981200" y="274638"/>
            <a:ext cx="8229600" cy="944562"/>
          </a:xfrm>
        </p:spPr>
        <p:txBody>
          <a:bodyPr/>
          <a:lstStyle/>
          <a:p>
            <a:pPr>
              <a:defRPr/>
            </a:pPr>
            <a:r>
              <a:rPr lang="en-US" sz="3200" dirty="0" err="1"/>
              <a:t>Multicollinearity</a:t>
            </a:r>
            <a:endParaRPr lang="en-US" sz="3200" dirty="0"/>
          </a:p>
        </p:txBody>
      </p:sp>
      <p:sp>
        <p:nvSpPr>
          <p:cNvPr id="3" name="Slide Number Placeholder 2"/>
          <p:cNvSpPr>
            <a:spLocks noGrp="1"/>
          </p:cNvSpPr>
          <p:nvPr>
            <p:ph type="sldNum" sz="quarter" idx="12"/>
          </p:nvPr>
        </p:nvSpPr>
        <p:spPr/>
        <p:txBody>
          <a:bodyPr/>
          <a:lstStyle/>
          <a:p>
            <a:fld id="{3B60663A-D731-422C-B01D-A30E991BA9F9}" type="slidenum">
              <a:rPr lang="en-US" smtClean="0"/>
              <a:t>47</a:t>
            </a:fld>
            <a:endParaRPr lang="en-US"/>
          </a:p>
        </p:txBody>
      </p:sp>
    </p:spTree>
    <p:extLst>
      <p:ext uri="{BB962C8B-B14F-4D97-AF65-F5344CB8AC3E}">
        <p14:creationId xmlns:p14="http://schemas.microsoft.com/office/powerpoint/2010/main" val="630034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1"/>
          <p:cNvSpPr>
            <a:spLocks noGrp="1"/>
          </p:cNvSpPr>
          <p:nvPr>
            <p:ph idx="1"/>
          </p:nvPr>
        </p:nvSpPr>
        <p:spPr>
          <a:xfrm>
            <a:off x="1981200" y="1268760"/>
            <a:ext cx="8229600" cy="4903440"/>
          </a:xfrm>
        </p:spPr>
        <p:txBody>
          <a:bodyPr/>
          <a:lstStyle/>
          <a:p>
            <a:pPr algn="just" eaLnBrk="1" hangingPunct="1"/>
            <a:r>
              <a:rPr lang="en-US" sz="2400" i="1" dirty="0"/>
              <a:t>Colleges and Universities </a:t>
            </a:r>
            <a:r>
              <a:rPr lang="en-US" sz="2400" dirty="0"/>
              <a:t>correlation matrix; none exceed the recommend threshold of ±0.7</a:t>
            </a:r>
          </a:p>
          <a:p>
            <a:pPr algn="just" eaLnBrk="1" hangingPunct="1"/>
            <a:endParaRPr lang="en-US" sz="2400" dirty="0"/>
          </a:p>
          <a:p>
            <a:pPr algn="just" eaLnBrk="1" hangingPunct="1"/>
            <a:endParaRPr lang="en-US" sz="2400" dirty="0"/>
          </a:p>
          <a:p>
            <a:pPr marL="109537" indent="0" algn="just">
              <a:buNone/>
            </a:pPr>
            <a:endParaRPr lang="en-US" sz="2400" dirty="0"/>
          </a:p>
          <a:p>
            <a:pPr algn="just" eaLnBrk="1" hangingPunct="1"/>
            <a:r>
              <a:rPr lang="en-US" sz="2400" i="1" dirty="0"/>
              <a:t>Banking Data </a:t>
            </a:r>
            <a:r>
              <a:rPr lang="en-US" sz="2400" dirty="0"/>
              <a:t>correlation matrix; large correlations exist</a:t>
            </a:r>
          </a:p>
          <a:p>
            <a:pPr algn="just" eaLnBrk="1" hangingPunct="1"/>
            <a:endParaRPr lang="en-US" sz="2400" dirty="0"/>
          </a:p>
        </p:txBody>
      </p:sp>
      <p:sp>
        <p:nvSpPr>
          <p:cNvPr id="5" name="Title 4"/>
          <p:cNvSpPr>
            <a:spLocks noGrp="1"/>
          </p:cNvSpPr>
          <p:nvPr>
            <p:ph type="title"/>
          </p:nvPr>
        </p:nvSpPr>
        <p:spPr>
          <a:xfrm>
            <a:off x="1981200" y="274638"/>
            <a:ext cx="8229600" cy="792162"/>
          </a:xfrm>
        </p:spPr>
        <p:txBody>
          <a:bodyPr>
            <a:normAutofit fontScale="90000"/>
          </a:bodyPr>
          <a:lstStyle/>
          <a:p>
            <a:pPr>
              <a:defRPr/>
            </a:pPr>
            <a:r>
              <a:rPr lang="en-US" sz="3200" dirty="0"/>
              <a:t>Example 8.14: Identifying Potential </a:t>
            </a:r>
            <a:r>
              <a:rPr lang="en-US" sz="3200" dirty="0" err="1"/>
              <a:t>Multicollinearity</a:t>
            </a:r>
            <a:endParaRPr lang="en-US" sz="3200" dirty="0"/>
          </a:p>
        </p:txBody>
      </p:sp>
      <p:pic>
        <p:nvPicPr>
          <p:cNvPr id="2" name="Picture 1" descr="BA2-Figure-8.2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2152289"/>
            <a:ext cx="6336704" cy="1204345"/>
          </a:xfrm>
          <a:prstGeom prst="rect">
            <a:avLst/>
          </a:prstGeom>
        </p:spPr>
      </p:pic>
      <p:pic>
        <p:nvPicPr>
          <p:cNvPr id="3" name="Picture 2" descr="BA2-Figure-8.24-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395" y="4240163"/>
            <a:ext cx="6120680" cy="1484417"/>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48</a:t>
            </a:fld>
            <a:endParaRPr lang="en-US"/>
          </a:p>
        </p:txBody>
      </p:sp>
    </p:spTree>
    <p:extLst>
      <p:ext uri="{BB962C8B-B14F-4D97-AF65-F5344CB8AC3E}">
        <p14:creationId xmlns:p14="http://schemas.microsoft.com/office/powerpoint/2010/main" val="7004050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a:xfrm>
            <a:off x="1981200" y="990600"/>
            <a:ext cx="8147248" cy="3158480"/>
          </a:xfrm>
        </p:spPr>
        <p:txBody>
          <a:bodyPr/>
          <a:lstStyle/>
          <a:p>
            <a:pPr algn="just"/>
            <a:r>
              <a:rPr lang="en-US" sz="2000" dirty="0"/>
              <a:t>If we remove Wealth from the model, the adjusted </a:t>
            </a:r>
            <a:r>
              <a:rPr lang="en-US" sz="2000" i="1" dirty="0"/>
              <a:t>R</a:t>
            </a:r>
            <a:r>
              <a:rPr lang="en-US" sz="2000" i="1" baseline="30000" dirty="0"/>
              <a:t>2</a:t>
            </a:r>
            <a:r>
              <a:rPr lang="en-US" sz="2000" dirty="0"/>
              <a:t> drops to 0.9201, but we discover that Education is no longer significant. </a:t>
            </a:r>
          </a:p>
          <a:p>
            <a:pPr algn="just"/>
            <a:r>
              <a:rPr lang="en-US" sz="2000" dirty="0"/>
              <a:t>Dropping Education and leaving only Age and Income in the model results in an adjusted </a:t>
            </a:r>
            <a:r>
              <a:rPr lang="en-US" sz="2000" i="1" dirty="0"/>
              <a:t>R</a:t>
            </a:r>
            <a:r>
              <a:rPr lang="en-US" sz="2000" i="1" baseline="30000" dirty="0"/>
              <a:t>2</a:t>
            </a:r>
            <a:r>
              <a:rPr lang="en-US" sz="2000" dirty="0"/>
              <a:t> of 0.9202.</a:t>
            </a:r>
          </a:p>
          <a:p>
            <a:pPr algn="just"/>
            <a:r>
              <a:rPr lang="en-US" sz="2000" dirty="0"/>
              <a:t>However, if we remove Income from the model instead of Wealth, the Adjusted </a:t>
            </a:r>
            <a:r>
              <a:rPr lang="en-US" sz="2000" i="1" dirty="0"/>
              <a:t>R</a:t>
            </a:r>
            <a:r>
              <a:rPr lang="en-US" sz="2000" i="1" baseline="30000" dirty="0"/>
              <a:t>2</a:t>
            </a:r>
            <a:r>
              <a:rPr lang="en-US" sz="2000" dirty="0"/>
              <a:t> drops to only 0.9345, and all remaining variables (Age, Education, and Wealth) are significant. </a:t>
            </a:r>
          </a:p>
        </p:txBody>
      </p:sp>
      <p:sp>
        <p:nvSpPr>
          <p:cNvPr id="5" name="Title 4"/>
          <p:cNvSpPr>
            <a:spLocks noGrp="1"/>
          </p:cNvSpPr>
          <p:nvPr>
            <p:ph type="title"/>
          </p:nvPr>
        </p:nvSpPr>
        <p:spPr>
          <a:xfrm>
            <a:off x="1981200" y="274638"/>
            <a:ext cx="8229600" cy="792162"/>
          </a:xfrm>
        </p:spPr>
        <p:txBody>
          <a:bodyPr/>
          <a:lstStyle/>
          <a:p>
            <a:pPr>
              <a:defRPr/>
            </a:pPr>
            <a:r>
              <a:rPr lang="en-US" sz="3200" dirty="0"/>
              <a:t>Example 8.14 Continued</a:t>
            </a:r>
          </a:p>
        </p:txBody>
      </p:sp>
      <p:pic>
        <p:nvPicPr>
          <p:cNvPr id="2" name="Picture 1" descr="BA2-Figure-8.25-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200" y="3872381"/>
            <a:ext cx="5400600" cy="2771361"/>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49</a:t>
            </a:fld>
            <a:endParaRPr lang="en-US"/>
          </a:p>
        </p:txBody>
      </p:sp>
    </p:spTree>
    <p:extLst>
      <p:ext uri="{BB962C8B-B14F-4D97-AF65-F5344CB8AC3E}">
        <p14:creationId xmlns:p14="http://schemas.microsoft.com/office/powerpoint/2010/main" val="2217482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R</a:t>
            </a:r>
            <a:r>
              <a:rPr lang="en-US" b="1" i="1" baseline="30000" dirty="0" smtClean="0"/>
              <a:t>2</a:t>
            </a:r>
            <a:r>
              <a:rPr lang="en-US" b="1" dirty="0" smtClean="0"/>
              <a:t> (</a:t>
            </a:r>
            <a:r>
              <a:rPr lang="en-US" b="1" i="1" dirty="0" smtClean="0"/>
              <a:t>R-squared</a:t>
            </a:r>
            <a:r>
              <a:rPr lang="en-US" b="1" dirty="0" smtClean="0"/>
              <a:t>) </a:t>
            </a:r>
            <a:r>
              <a:rPr lang="en-US" dirty="0" smtClean="0"/>
              <a:t>is a measure of the “fit” of the line to the data.</a:t>
            </a:r>
          </a:p>
          <a:p>
            <a:pPr lvl="1"/>
            <a:r>
              <a:rPr lang="en-US" dirty="0" smtClean="0"/>
              <a:t>The </a:t>
            </a:r>
            <a:r>
              <a:rPr lang="en-US" dirty="0"/>
              <a:t>value of </a:t>
            </a:r>
            <a:r>
              <a:rPr lang="en-US" i="1" dirty="0" smtClean="0"/>
              <a:t>R</a:t>
            </a:r>
            <a:r>
              <a:rPr lang="en-US" i="1" baseline="30000" dirty="0" smtClean="0"/>
              <a:t>2</a:t>
            </a:r>
            <a:r>
              <a:rPr lang="en-US" dirty="0" smtClean="0"/>
              <a:t> will be </a:t>
            </a:r>
            <a:r>
              <a:rPr lang="en-US" dirty="0"/>
              <a:t>between 0 and 1. </a:t>
            </a:r>
            <a:endParaRPr lang="en-US" dirty="0" smtClean="0"/>
          </a:p>
          <a:p>
            <a:pPr lvl="1" algn="just"/>
            <a:r>
              <a:rPr lang="en-US" dirty="0" smtClean="0"/>
              <a:t>A </a:t>
            </a:r>
            <a:r>
              <a:rPr lang="en-US" dirty="0"/>
              <a:t>value of 1.0 indicates a perfect fit and all data points would lie </a:t>
            </a:r>
            <a:r>
              <a:rPr lang="en-US" dirty="0" smtClean="0"/>
              <a:t>on the </a:t>
            </a:r>
            <a:r>
              <a:rPr lang="en-US" dirty="0"/>
              <a:t>line; the larger the value of </a:t>
            </a:r>
            <a:r>
              <a:rPr lang="en-US" i="1" dirty="0"/>
              <a:t>R</a:t>
            </a:r>
            <a:r>
              <a:rPr lang="en-US" i="1" baseline="30000" dirty="0"/>
              <a:t>2</a:t>
            </a:r>
            <a:r>
              <a:rPr lang="en-US" dirty="0"/>
              <a:t> </a:t>
            </a:r>
            <a:r>
              <a:rPr lang="en-US" dirty="0" smtClean="0"/>
              <a:t>the </a:t>
            </a:r>
            <a:r>
              <a:rPr lang="en-US" dirty="0"/>
              <a:t>better the fit.</a:t>
            </a:r>
          </a:p>
        </p:txBody>
      </p:sp>
      <p:sp>
        <p:nvSpPr>
          <p:cNvPr id="3" name="Title 2"/>
          <p:cNvSpPr>
            <a:spLocks noGrp="1"/>
          </p:cNvSpPr>
          <p:nvPr>
            <p:ph type="title"/>
          </p:nvPr>
        </p:nvSpPr>
        <p:spPr/>
        <p:txBody>
          <a:bodyPr/>
          <a:lstStyle/>
          <a:p>
            <a:r>
              <a:rPr lang="en-US" i="1" dirty="0" smtClean="0"/>
              <a:t>R</a:t>
            </a:r>
            <a:r>
              <a:rPr lang="en-US" i="1" baseline="30000" dirty="0" smtClean="0"/>
              <a:t>2</a:t>
            </a:r>
            <a:endParaRPr lang="en-US" i="1" dirty="0"/>
          </a:p>
        </p:txBody>
      </p:sp>
      <p:sp>
        <p:nvSpPr>
          <p:cNvPr id="4" name="Slide Number Placeholder 3"/>
          <p:cNvSpPr>
            <a:spLocks noGrp="1"/>
          </p:cNvSpPr>
          <p:nvPr>
            <p:ph type="sldNum" sz="quarter" idx="12"/>
          </p:nvPr>
        </p:nvSpPr>
        <p:spPr/>
        <p:txBody>
          <a:bodyPr/>
          <a:lstStyle/>
          <a:p>
            <a:fld id="{3B60663A-D731-422C-B01D-A30E991BA9F9}" type="slidenum">
              <a:rPr lang="en-US" smtClean="0"/>
              <a:t>5</a:t>
            </a:fld>
            <a:endParaRPr lang="en-US"/>
          </a:p>
        </p:txBody>
      </p:sp>
    </p:spTree>
    <p:extLst>
      <p:ext uri="{BB962C8B-B14F-4D97-AF65-F5344CB8AC3E}">
        <p14:creationId xmlns:p14="http://schemas.microsoft.com/office/powerpoint/2010/main" val="4072193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905000"/>
            <a:ext cx="8363272" cy="4525962"/>
          </a:xfrm>
        </p:spPr>
        <p:txBody>
          <a:bodyPr>
            <a:normAutofit fontScale="92500" lnSpcReduction="10000"/>
          </a:bodyPr>
          <a:lstStyle/>
          <a:p>
            <a:pPr algn="just"/>
            <a:r>
              <a:rPr lang="en-US" sz="2200" dirty="0"/>
              <a:t>Identifying the best regression model often requires experimentation and trial and error.</a:t>
            </a:r>
          </a:p>
          <a:p>
            <a:pPr algn="just"/>
            <a:r>
              <a:rPr lang="en-US" sz="2200" dirty="0"/>
              <a:t>The independent variables selected should make sense in attempting to explain the dependent variable </a:t>
            </a:r>
          </a:p>
          <a:p>
            <a:pPr lvl="1" algn="just"/>
            <a:r>
              <a:rPr lang="en-US" sz="1800" dirty="0"/>
              <a:t>Logic should guide your model development. In many applications, behavioral, economic, or physical theory might suggest that certain variables should belong in a model.</a:t>
            </a:r>
          </a:p>
          <a:p>
            <a:pPr algn="just"/>
            <a:r>
              <a:rPr lang="en-US" sz="2200" dirty="0"/>
              <a:t>Additional variables increase </a:t>
            </a:r>
            <a:r>
              <a:rPr lang="en-US" sz="2200" i="1" dirty="0"/>
              <a:t>R</a:t>
            </a:r>
            <a:r>
              <a:rPr lang="en-US" sz="2200" i="1" baseline="30000" dirty="0"/>
              <a:t>2</a:t>
            </a:r>
            <a:r>
              <a:rPr lang="en-US" sz="2200" dirty="0"/>
              <a:t> and, therefore, help to explain a larger proportion of the variation. </a:t>
            </a:r>
          </a:p>
          <a:p>
            <a:pPr lvl="1" algn="just"/>
            <a:r>
              <a:rPr lang="en-US" sz="1800" dirty="0"/>
              <a:t>Even though a variable with a large p-value is not statistically significant, it could simply be the result of sampling error and a modeler might wish to keep it.</a:t>
            </a:r>
          </a:p>
          <a:p>
            <a:pPr algn="just"/>
            <a:r>
              <a:rPr lang="en-US" sz="2200" dirty="0"/>
              <a:t>Good models are as simple as possible (the principle of </a:t>
            </a:r>
            <a:r>
              <a:rPr lang="en-US" sz="2200" b="1" dirty="0"/>
              <a:t>parsimony</a:t>
            </a:r>
            <a:r>
              <a:rPr lang="en-US" sz="2200" dirty="0"/>
              <a:t>).</a:t>
            </a:r>
          </a:p>
        </p:txBody>
      </p:sp>
      <p:sp>
        <p:nvSpPr>
          <p:cNvPr id="3" name="Title 2"/>
          <p:cNvSpPr>
            <a:spLocks noGrp="1"/>
          </p:cNvSpPr>
          <p:nvPr>
            <p:ph type="title"/>
          </p:nvPr>
        </p:nvSpPr>
        <p:spPr/>
        <p:txBody>
          <a:bodyPr>
            <a:normAutofit/>
          </a:bodyPr>
          <a:lstStyle/>
          <a:p>
            <a:r>
              <a:rPr lang="en-US" dirty="0" smtClean="0"/>
              <a:t>Practical Issues in </a:t>
            </a:r>
            <a:r>
              <a:rPr lang="en-US" dirty="0" err="1" smtClean="0"/>
              <a:t>Trendline</a:t>
            </a:r>
            <a:r>
              <a:rPr lang="en-US" dirty="0" smtClean="0"/>
              <a:t> and Regression Modeling</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50</a:t>
            </a:fld>
            <a:endParaRPr lang="en-US"/>
          </a:p>
        </p:txBody>
      </p:sp>
    </p:spTree>
    <p:extLst>
      <p:ext uri="{BB962C8B-B14F-4D97-AF65-F5344CB8AC3E}">
        <p14:creationId xmlns:p14="http://schemas.microsoft.com/office/powerpoint/2010/main" val="971037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65212"/>
            <a:ext cx="8229600" cy="4666332"/>
          </a:xfrm>
        </p:spPr>
        <p:txBody>
          <a:bodyPr>
            <a:normAutofit lnSpcReduction="10000"/>
          </a:bodyPr>
          <a:lstStyle/>
          <a:p>
            <a:pPr algn="just"/>
            <a:r>
              <a:rPr lang="en-US" sz="2400" b="1" dirty="0"/>
              <a:t>Overfitting</a:t>
            </a:r>
            <a:r>
              <a:rPr lang="en-US" sz="2400" dirty="0"/>
              <a:t> means </a:t>
            </a:r>
            <a:r>
              <a:rPr lang="en-US" sz="2400" dirty="0" smtClean="0"/>
              <a:t>fitting </a:t>
            </a:r>
            <a:r>
              <a:rPr lang="en-US" sz="2400" dirty="0"/>
              <a:t>a model too closely to the sample data at the risk of not fitting it well to the population in which we are interested. </a:t>
            </a:r>
          </a:p>
          <a:p>
            <a:pPr lvl="1" algn="just"/>
            <a:r>
              <a:rPr lang="en-US" sz="2000" dirty="0"/>
              <a:t>In fitting the crude oil prices in Example 8.2, we noted that the </a:t>
            </a:r>
            <a:r>
              <a:rPr lang="en-US" sz="2000" i="1" dirty="0"/>
              <a:t>R</a:t>
            </a:r>
            <a:r>
              <a:rPr lang="en-US" sz="2000" i="1" baseline="30000" dirty="0"/>
              <a:t>2</a:t>
            </a:r>
            <a:r>
              <a:rPr lang="en-US" sz="2000" dirty="0"/>
              <a:t>-value will increase if we fit higher-order polynomial functions to the data.  While this might provide a better mathematical fit to the sample data, doing so can make it difficult to explain the phenomena rationally. </a:t>
            </a:r>
          </a:p>
          <a:p>
            <a:pPr algn="just"/>
            <a:r>
              <a:rPr lang="en-US" sz="2400" dirty="0"/>
              <a:t>In multiple regression, if we add too many terms to the model, then the model may not adequately predict other values from the population. </a:t>
            </a:r>
          </a:p>
          <a:p>
            <a:pPr algn="just"/>
            <a:r>
              <a:rPr lang="en-US" sz="2400" dirty="0" err="1"/>
              <a:t>Overfitting</a:t>
            </a:r>
            <a:r>
              <a:rPr lang="en-US" sz="2400" dirty="0"/>
              <a:t> can be mitigated by using good logic, intuition, theory, and parsimony.</a:t>
            </a:r>
          </a:p>
        </p:txBody>
      </p:sp>
      <p:sp>
        <p:nvSpPr>
          <p:cNvPr id="3" name="Title 2"/>
          <p:cNvSpPr>
            <a:spLocks noGrp="1"/>
          </p:cNvSpPr>
          <p:nvPr>
            <p:ph type="title"/>
          </p:nvPr>
        </p:nvSpPr>
        <p:spPr>
          <a:xfrm>
            <a:off x="2592925" y="624110"/>
            <a:ext cx="8911687" cy="941102"/>
          </a:xfrm>
        </p:spPr>
        <p:txBody>
          <a:bodyPr/>
          <a:lstStyle/>
          <a:p>
            <a:r>
              <a:rPr lang="en-US" dirty="0" smtClean="0"/>
              <a:t>Overfitting</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51</a:t>
            </a:fld>
            <a:endParaRPr lang="en-US"/>
          </a:p>
        </p:txBody>
      </p:sp>
    </p:spTree>
    <p:extLst>
      <p:ext uri="{BB962C8B-B14F-4D97-AF65-F5344CB8AC3E}">
        <p14:creationId xmlns:p14="http://schemas.microsoft.com/office/powerpoint/2010/main" val="31585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B60663A-D731-422C-B01D-A30E991BA9F9}" type="slidenum">
              <a:rPr lang="en-US" smtClean="0"/>
              <a:t>52</a:t>
            </a:fld>
            <a:endParaRPr lang="en-US"/>
          </a:p>
        </p:txBody>
      </p:sp>
    </p:spTree>
    <p:extLst>
      <p:ext uri="{BB962C8B-B14F-4D97-AF65-F5344CB8AC3E}">
        <p14:creationId xmlns:p14="http://schemas.microsoft.com/office/powerpoint/2010/main" val="24890847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Regression analysis requires </a:t>
            </a:r>
            <a:r>
              <a:rPr lang="en-US" dirty="0"/>
              <a:t>numerical </a:t>
            </a:r>
            <a:r>
              <a:rPr lang="en-US" dirty="0" smtClean="0"/>
              <a:t>data.</a:t>
            </a:r>
          </a:p>
          <a:p>
            <a:pPr algn="just"/>
            <a:r>
              <a:rPr lang="en-US" dirty="0" smtClean="0">
                <a:ea typeface="+mn-ea"/>
                <a:cs typeface="+mn-cs"/>
              </a:rPr>
              <a:t>Categorical data can be included as independent variables, but must be coded numeric using </a:t>
            </a:r>
            <a:r>
              <a:rPr lang="en-US" i="1" dirty="0" smtClean="0">
                <a:ea typeface="+mn-ea"/>
                <a:cs typeface="+mn-cs"/>
              </a:rPr>
              <a:t>dummy variables.</a:t>
            </a:r>
          </a:p>
          <a:p>
            <a:pPr marL="365760" indent="-256032" algn="just">
              <a:buFont typeface="Wingdings 3"/>
              <a:buChar char=""/>
              <a:defRPr/>
            </a:pPr>
            <a:r>
              <a:rPr lang="en-US" dirty="0" smtClean="0">
                <a:ea typeface="+mn-ea"/>
                <a:cs typeface="+mn-cs"/>
              </a:rPr>
              <a:t>For variables with 2 categories, code as 0 and 1.</a:t>
            </a:r>
          </a:p>
          <a:p>
            <a:pPr marL="365760" indent="-256032" algn="just">
              <a:buFont typeface="Wingdings 3"/>
              <a:buChar char=""/>
              <a:defRPr/>
            </a:pPr>
            <a:endParaRPr lang="en-US" u="sng" dirty="0" smtClean="0">
              <a:ea typeface="+mn-ea"/>
              <a:cs typeface="+mn-cs"/>
            </a:endParaRPr>
          </a:p>
          <a:p>
            <a:pPr marL="365760" indent="-256032" algn="just">
              <a:buFont typeface="Wingdings 3"/>
              <a:buChar char=""/>
              <a:defRPr/>
            </a:pPr>
            <a:endParaRPr lang="en-US" i="1" dirty="0">
              <a:ea typeface="+mn-ea"/>
              <a:cs typeface="+mn-cs"/>
            </a:endParaRPr>
          </a:p>
        </p:txBody>
      </p:sp>
      <p:sp>
        <p:nvSpPr>
          <p:cNvPr id="5" name="Title 4"/>
          <p:cNvSpPr>
            <a:spLocks noGrp="1"/>
          </p:cNvSpPr>
          <p:nvPr>
            <p:ph type="title"/>
          </p:nvPr>
        </p:nvSpPr>
        <p:spPr/>
        <p:txBody>
          <a:bodyPr/>
          <a:lstStyle/>
          <a:p>
            <a:pPr>
              <a:defRPr/>
            </a:pPr>
            <a:r>
              <a:rPr lang="en-US" sz="3200" dirty="0"/>
              <a:t>Regression with Categorical Variables</a:t>
            </a:r>
          </a:p>
        </p:txBody>
      </p:sp>
      <p:sp>
        <p:nvSpPr>
          <p:cNvPr id="3" name="Slide Number Placeholder 2"/>
          <p:cNvSpPr>
            <a:spLocks noGrp="1"/>
          </p:cNvSpPr>
          <p:nvPr>
            <p:ph type="sldNum" sz="quarter" idx="12"/>
          </p:nvPr>
        </p:nvSpPr>
        <p:spPr/>
        <p:txBody>
          <a:bodyPr/>
          <a:lstStyle/>
          <a:p>
            <a:fld id="{3B60663A-D731-422C-B01D-A30E991BA9F9}" type="slidenum">
              <a:rPr lang="en-US" smtClean="0"/>
              <a:t>53</a:t>
            </a:fld>
            <a:endParaRPr lang="en-US"/>
          </a:p>
        </p:txBody>
      </p:sp>
    </p:spTree>
    <p:extLst>
      <p:ext uri="{BB962C8B-B14F-4D97-AF65-F5344CB8AC3E}">
        <p14:creationId xmlns:p14="http://schemas.microsoft.com/office/powerpoint/2010/main" val="11532956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1"/>
          <p:cNvSpPr>
            <a:spLocks noGrp="1"/>
          </p:cNvSpPr>
          <p:nvPr>
            <p:ph idx="1"/>
          </p:nvPr>
        </p:nvSpPr>
        <p:spPr>
          <a:xfrm>
            <a:off x="1981200" y="1481138"/>
            <a:ext cx="8305800" cy="4525962"/>
          </a:xfrm>
        </p:spPr>
        <p:txBody>
          <a:bodyPr/>
          <a:lstStyle/>
          <a:p>
            <a:pPr eaLnBrk="1" hangingPunct="1"/>
            <a:r>
              <a:rPr lang="en-US" i="1" dirty="0" smtClean="0"/>
              <a:t>Employee Salaries </a:t>
            </a:r>
            <a:r>
              <a:rPr lang="en-US" dirty="0" smtClean="0"/>
              <a:t>provides data for 35 employees</a:t>
            </a:r>
          </a:p>
          <a:p>
            <a:pPr eaLnBrk="1" hangingPunct="1"/>
            <a:endParaRPr lang="en-US" dirty="0" smtClean="0"/>
          </a:p>
          <a:p>
            <a:pPr eaLnBrk="1" hangingPunct="1"/>
            <a:endParaRPr lang="en-US" dirty="0"/>
          </a:p>
          <a:p>
            <a:pPr eaLnBrk="1" hangingPunct="1"/>
            <a:endParaRPr lang="en-US" dirty="0" smtClean="0"/>
          </a:p>
          <a:p>
            <a:pPr marL="109537" indent="0">
              <a:buNone/>
            </a:pPr>
            <a:endParaRPr lang="en-US" dirty="0" smtClean="0"/>
          </a:p>
          <a:p>
            <a:pPr eaLnBrk="1" hangingPunct="1"/>
            <a:endParaRPr lang="en-US" dirty="0" smtClean="0"/>
          </a:p>
          <a:p>
            <a:pPr eaLnBrk="1" hangingPunct="1"/>
            <a:r>
              <a:rPr lang="en-US" dirty="0" smtClean="0"/>
              <a:t>Predict </a:t>
            </a:r>
            <a:r>
              <a:rPr lang="en-US" i="1" dirty="0" smtClean="0"/>
              <a:t>Salary</a:t>
            </a:r>
            <a:r>
              <a:rPr lang="en-US" dirty="0" smtClean="0"/>
              <a:t> using </a:t>
            </a:r>
            <a:r>
              <a:rPr lang="en-US" i="1" dirty="0" smtClean="0"/>
              <a:t>Age</a:t>
            </a:r>
            <a:r>
              <a:rPr lang="en-US" dirty="0" smtClean="0"/>
              <a:t> and </a:t>
            </a:r>
            <a:r>
              <a:rPr lang="en-US" i="1" dirty="0" smtClean="0"/>
              <a:t>MBA</a:t>
            </a:r>
            <a:r>
              <a:rPr lang="en-US" dirty="0" smtClean="0"/>
              <a:t> (code as yes=1, no=0)</a:t>
            </a:r>
          </a:p>
        </p:txBody>
      </p:sp>
      <p:sp>
        <p:nvSpPr>
          <p:cNvPr id="5" name="Title 4"/>
          <p:cNvSpPr>
            <a:spLocks noGrp="1"/>
          </p:cNvSpPr>
          <p:nvPr>
            <p:ph type="title"/>
          </p:nvPr>
        </p:nvSpPr>
        <p:spPr/>
        <p:txBody>
          <a:bodyPr/>
          <a:lstStyle/>
          <a:p>
            <a:pPr>
              <a:defRPr/>
            </a:pPr>
            <a:r>
              <a:rPr lang="en-US" sz="3200" dirty="0"/>
              <a:t>Example 8.15: A Model with Categorical Variables</a:t>
            </a:r>
          </a:p>
        </p:txBody>
      </p:sp>
      <p:pic>
        <p:nvPicPr>
          <p:cNvPr id="2" name="Picture 1" descr="BA2-Figure-8.2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876" y="1905000"/>
            <a:ext cx="3033012" cy="1656184"/>
          </a:xfrm>
          <a:prstGeom prst="rect">
            <a:avLst/>
          </a:prstGeom>
        </p:spPr>
      </p:pic>
      <p:pic>
        <p:nvPicPr>
          <p:cNvPr id="4" name="Picture 3"/>
          <p:cNvPicPr>
            <a:picLocks noChangeAspect="1"/>
          </p:cNvPicPr>
          <p:nvPr/>
        </p:nvPicPr>
        <p:blipFill>
          <a:blip r:embed="rId3"/>
          <a:stretch>
            <a:fillRect/>
          </a:stretch>
        </p:blipFill>
        <p:spPr>
          <a:xfrm>
            <a:off x="4608770" y="4481483"/>
            <a:ext cx="3960440" cy="1660829"/>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54</a:t>
            </a:fld>
            <a:endParaRPr lang="en-US"/>
          </a:p>
        </p:txBody>
      </p:sp>
    </p:spTree>
    <p:extLst>
      <p:ext uri="{BB962C8B-B14F-4D97-AF65-F5344CB8AC3E}">
        <p14:creationId xmlns:p14="http://schemas.microsoft.com/office/powerpoint/2010/main" val="13353267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66801"/>
            <a:ext cx="8229600" cy="4525963"/>
          </a:xfrm>
        </p:spPr>
        <p:txBody>
          <a:bodyPr>
            <a:normAutofit/>
          </a:bodyPr>
          <a:lstStyle/>
          <a:p>
            <a:pPr marL="452628">
              <a:defRPr/>
            </a:pPr>
            <a:r>
              <a:rPr lang="tr-TR" sz="2400" dirty="0" err="1"/>
              <a:t>Salary</a:t>
            </a:r>
            <a:r>
              <a:rPr lang="tr-TR" sz="2400" dirty="0"/>
              <a:t> = 893.59 + 1044.15 × Age + 14767.23 × MBA</a:t>
            </a:r>
          </a:p>
          <a:p>
            <a:pPr marL="708216" lvl="1" indent="-342900">
              <a:defRPr/>
            </a:pPr>
            <a:r>
              <a:rPr lang="en-US" sz="2000" dirty="0"/>
              <a:t>If MBA = 0, salary = 893.59 + 1044 × Age </a:t>
            </a:r>
          </a:p>
          <a:p>
            <a:pPr marL="708216" lvl="1" indent="-342900">
              <a:defRPr/>
            </a:pPr>
            <a:r>
              <a:rPr lang="en-US" sz="2000" dirty="0"/>
              <a:t>If MBA = 1, salary =15,660.82 + 1044 × Age</a:t>
            </a:r>
          </a:p>
        </p:txBody>
      </p:sp>
      <p:sp>
        <p:nvSpPr>
          <p:cNvPr id="5" name="Title 4"/>
          <p:cNvSpPr>
            <a:spLocks noGrp="1"/>
          </p:cNvSpPr>
          <p:nvPr>
            <p:ph type="title"/>
          </p:nvPr>
        </p:nvSpPr>
        <p:spPr>
          <a:xfrm>
            <a:off x="1981200" y="274638"/>
            <a:ext cx="8229600" cy="868362"/>
          </a:xfrm>
        </p:spPr>
        <p:txBody>
          <a:bodyPr/>
          <a:lstStyle/>
          <a:p>
            <a:pPr>
              <a:defRPr/>
            </a:pPr>
            <a:r>
              <a:rPr lang="en-US" sz="3200" dirty="0"/>
              <a:t>Example 8.15 Continued </a:t>
            </a:r>
          </a:p>
        </p:txBody>
      </p:sp>
      <p:pic>
        <p:nvPicPr>
          <p:cNvPr id="3" name="Picture 2" descr="BA2-Figure-8.2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2420888"/>
            <a:ext cx="6888708" cy="34290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55</a:t>
            </a:fld>
            <a:endParaRPr lang="en-US"/>
          </a:p>
        </p:txBody>
      </p:sp>
    </p:spTree>
    <p:extLst>
      <p:ext uri="{BB962C8B-B14F-4D97-AF65-F5344CB8AC3E}">
        <p14:creationId xmlns:p14="http://schemas.microsoft.com/office/powerpoint/2010/main" val="40568170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7568" y="1412776"/>
            <a:ext cx="7499176" cy="4525962"/>
          </a:xfrm>
        </p:spPr>
        <p:txBody>
          <a:bodyPr/>
          <a:lstStyle/>
          <a:p>
            <a:pPr algn="just"/>
            <a:r>
              <a:rPr lang="en-US" dirty="0" smtClean="0"/>
              <a:t>An </a:t>
            </a:r>
            <a:r>
              <a:rPr lang="en-US" b="1" dirty="0" smtClean="0"/>
              <a:t>interaction</a:t>
            </a:r>
            <a:r>
              <a:rPr lang="en-US" dirty="0" smtClean="0"/>
              <a:t> </a:t>
            </a:r>
            <a:r>
              <a:rPr lang="en-US" dirty="0"/>
              <a:t>occurs when the effect of one variable </a:t>
            </a:r>
            <a:r>
              <a:rPr lang="en-US" dirty="0" smtClean="0"/>
              <a:t>is </a:t>
            </a:r>
            <a:r>
              <a:rPr lang="en-US" dirty="0"/>
              <a:t>dependent </a:t>
            </a:r>
            <a:r>
              <a:rPr lang="en-US" dirty="0" smtClean="0"/>
              <a:t>on another </a:t>
            </a:r>
            <a:r>
              <a:rPr lang="en-US" dirty="0"/>
              <a:t>variable. </a:t>
            </a:r>
            <a:endParaRPr lang="en-US" dirty="0" smtClean="0"/>
          </a:p>
          <a:p>
            <a:pPr algn="just"/>
            <a:r>
              <a:rPr lang="en-US" dirty="0" smtClean="0"/>
              <a:t>We </a:t>
            </a:r>
            <a:r>
              <a:rPr lang="en-US" dirty="0"/>
              <a:t>can test for interactions by defining a new variable as the product </a:t>
            </a:r>
            <a:r>
              <a:rPr lang="en-US" dirty="0" smtClean="0"/>
              <a:t>of the </a:t>
            </a:r>
            <a:r>
              <a:rPr lang="en-US" dirty="0"/>
              <a:t>two variables, X3 = X1 </a:t>
            </a:r>
            <a:r>
              <a:rPr lang="en-US" dirty="0" smtClean="0"/>
              <a:t>× </a:t>
            </a:r>
            <a:r>
              <a:rPr lang="en-US" dirty="0"/>
              <a:t>X2 , and testing whether this variable is significant, </a:t>
            </a:r>
            <a:r>
              <a:rPr lang="en-US" dirty="0" smtClean="0"/>
              <a:t>leading to </a:t>
            </a:r>
            <a:r>
              <a:rPr lang="en-US" dirty="0"/>
              <a:t>an alternative model.</a:t>
            </a:r>
          </a:p>
        </p:txBody>
      </p:sp>
      <p:sp>
        <p:nvSpPr>
          <p:cNvPr id="3" name="Title 2"/>
          <p:cNvSpPr>
            <a:spLocks noGrp="1"/>
          </p:cNvSpPr>
          <p:nvPr>
            <p:ph type="title"/>
          </p:nvPr>
        </p:nvSpPr>
        <p:spPr/>
        <p:txBody>
          <a:bodyPr/>
          <a:lstStyle/>
          <a:p>
            <a:r>
              <a:rPr lang="en-US" dirty="0" smtClean="0"/>
              <a:t>Interactions</a:t>
            </a:r>
            <a:endParaRPr lang="en-US" dirty="0"/>
          </a:p>
        </p:txBody>
      </p:sp>
      <p:pic>
        <p:nvPicPr>
          <p:cNvPr id="4" name="Picture 3"/>
          <p:cNvPicPr>
            <a:picLocks noChangeAspect="1"/>
          </p:cNvPicPr>
          <p:nvPr/>
        </p:nvPicPr>
        <p:blipFill>
          <a:blip r:embed="rId2"/>
          <a:stretch>
            <a:fillRect/>
          </a:stretch>
        </p:blipFill>
        <p:spPr>
          <a:xfrm>
            <a:off x="3509111" y="3597833"/>
            <a:ext cx="4773604" cy="648072"/>
          </a:xfrm>
          <a:prstGeom prst="rect">
            <a:avLst/>
          </a:prstGeom>
        </p:spPr>
      </p:pic>
      <p:sp>
        <p:nvSpPr>
          <p:cNvPr id="5" name="Slide Number Placeholder 4"/>
          <p:cNvSpPr>
            <a:spLocks noGrp="1"/>
          </p:cNvSpPr>
          <p:nvPr>
            <p:ph type="sldNum" sz="quarter" idx="12"/>
          </p:nvPr>
        </p:nvSpPr>
        <p:spPr/>
        <p:txBody>
          <a:bodyPr/>
          <a:lstStyle/>
          <a:p>
            <a:fld id="{3B60663A-D731-422C-B01D-A30E991BA9F9}" type="slidenum">
              <a:rPr lang="en-US" smtClean="0"/>
              <a:t>56</a:t>
            </a:fld>
            <a:endParaRPr lang="en-US"/>
          </a:p>
        </p:txBody>
      </p:sp>
    </p:spTree>
    <p:extLst>
      <p:ext uri="{BB962C8B-B14F-4D97-AF65-F5344CB8AC3E}">
        <p14:creationId xmlns:p14="http://schemas.microsoft.com/office/powerpoint/2010/main" val="30920829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1"/>
          <p:cNvSpPr>
            <a:spLocks noGrp="1"/>
          </p:cNvSpPr>
          <p:nvPr>
            <p:ph idx="1"/>
          </p:nvPr>
        </p:nvSpPr>
        <p:spPr>
          <a:xfrm>
            <a:off x="1981200" y="1282701"/>
            <a:ext cx="5122912" cy="4525963"/>
          </a:xfrm>
        </p:spPr>
        <p:txBody>
          <a:bodyPr/>
          <a:lstStyle/>
          <a:p>
            <a:pPr algn="just" eaLnBrk="1" hangingPunct="1"/>
            <a:r>
              <a:rPr lang="en-US" sz="2400" dirty="0"/>
              <a:t>Define an interaction between Age and MBA and re-run the regression.</a:t>
            </a:r>
          </a:p>
        </p:txBody>
      </p:sp>
      <p:sp>
        <p:nvSpPr>
          <p:cNvPr id="12" name="Title 4"/>
          <p:cNvSpPr txBox="1">
            <a:spLocks/>
          </p:cNvSpPr>
          <p:nvPr/>
        </p:nvSpPr>
        <p:spPr>
          <a:xfrm>
            <a:off x="2063552" y="188640"/>
            <a:ext cx="8229600" cy="994122"/>
          </a:xfrm>
          <a:prstGeom prst="rect">
            <a:avLst/>
          </a:prstGeom>
        </p:spPr>
        <p:txBody>
          <a:bodyPr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defRPr/>
            </a:pPr>
            <a:r>
              <a:rPr lang="en-US" sz="3200" dirty="0"/>
              <a:t>Example 8.16: Incorporating Interaction Terms in a Regression Model</a:t>
            </a:r>
          </a:p>
        </p:txBody>
      </p:sp>
      <p:pic>
        <p:nvPicPr>
          <p:cNvPr id="3" name="Picture 2" descr="BA2-Figure-8.28-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20" y="1196753"/>
            <a:ext cx="3076658" cy="1224135"/>
          </a:xfrm>
          <a:prstGeom prst="rect">
            <a:avLst/>
          </a:prstGeom>
        </p:spPr>
      </p:pic>
      <p:pic>
        <p:nvPicPr>
          <p:cNvPr id="4" name="Picture 3" descr="BA2-Figure-8.29-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696" y="2564904"/>
            <a:ext cx="5300118" cy="2736304"/>
          </a:xfrm>
          <a:prstGeom prst="rect">
            <a:avLst/>
          </a:prstGeom>
        </p:spPr>
      </p:pic>
      <p:sp>
        <p:nvSpPr>
          <p:cNvPr id="5" name="TextBox 4"/>
          <p:cNvSpPr txBox="1"/>
          <p:nvPr/>
        </p:nvSpPr>
        <p:spPr>
          <a:xfrm>
            <a:off x="3143672" y="5517232"/>
            <a:ext cx="6768752" cy="400110"/>
          </a:xfrm>
          <a:prstGeom prst="rect">
            <a:avLst/>
          </a:prstGeom>
          <a:noFill/>
        </p:spPr>
        <p:txBody>
          <a:bodyPr wrap="square" rtlCol="0">
            <a:spAutoFit/>
          </a:bodyPr>
          <a:lstStyle/>
          <a:p>
            <a:r>
              <a:rPr lang="en-US" sz="2000" dirty="0"/>
              <a:t>The MBA indicator is not significant; drop and re-run.</a:t>
            </a:r>
          </a:p>
        </p:txBody>
      </p:sp>
      <p:sp>
        <p:nvSpPr>
          <p:cNvPr id="2" name="Slide Number Placeholder 1"/>
          <p:cNvSpPr>
            <a:spLocks noGrp="1"/>
          </p:cNvSpPr>
          <p:nvPr>
            <p:ph type="sldNum" sz="quarter" idx="12"/>
          </p:nvPr>
        </p:nvSpPr>
        <p:spPr/>
        <p:txBody>
          <a:bodyPr/>
          <a:lstStyle/>
          <a:p>
            <a:fld id="{3B60663A-D731-422C-B01D-A30E991BA9F9}" type="slidenum">
              <a:rPr lang="en-US" smtClean="0"/>
              <a:t>57</a:t>
            </a:fld>
            <a:endParaRPr lang="en-US"/>
          </a:p>
        </p:txBody>
      </p:sp>
    </p:spTree>
    <p:extLst>
      <p:ext uri="{BB962C8B-B14F-4D97-AF65-F5344CB8AC3E}">
        <p14:creationId xmlns:p14="http://schemas.microsoft.com/office/powerpoint/2010/main" val="2667122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40768"/>
            <a:ext cx="8229600" cy="4666332"/>
          </a:xfrm>
        </p:spPr>
        <p:txBody>
          <a:bodyPr/>
          <a:lstStyle/>
          <a:p>
            <a:pPr algn="just"/>
            <a:r>
              <a:rPr lang="en-US" sz="2400" dirty="0"/>
              <a:t>Adjusted </a:t>
            </a:r>
            <a:r>
              <a:rPr lang="en-US" sz="2400" i="1" dirty="0"/>
              <a:t>R</a:t>
            </a:r>
            <a:r>
              <a:rPr lang="en-US" sz="2400" i="1" baseline="30000" dirty="0"/>
              <a:t>2</a:t>
            </a:r>
            <a:r>
              <a:rPr lang="en-US" sz="2400" dirty="0"/>
              <a:t> increased slightly, and both age and the interaction term are significant. The final model is </a:t>
            </a:r>
          </a:p>
          <a:p>
            <a:pPr marL="109537" indent="0" algn="just">
              <a:buNone/>
            </a:pPr>
            <a:r>
              <a:rPr lang="tr-TR" sz="2400" dirty="0" err="1"/>
              <a:t>salary</a:t>
            </a:r>
            <a:r>
              <a:rPr lang="tr-TR" sz="2400" dirty="0"/>
              <a:t> = 3,323.11 + 984.25 × </a:t>
            </a:r>
            <a:r>
              <a:rPr lang="tr-TR" sz="2400" dirty="0" err="1"/>
              <a:t>age</a:t>
            </a:r>
            <a:r>
              <a:rPr lang="tr-TR" sz="2400" dirty="0"/>
              <a:t> + 425.58 × MBA × </a:t>
            </a:r>
            <a:r>
              <a:rPr lang="tr-TR" sz="2400" dirty="0" err="1"/>
              <a:t>age</a:t>
            </a:r>
            <a:endParaRPr lang="en-US" sz="2400" dirty="0"/>
          </a:p>
        </p:txBody>
      </p:sp>
      <p:sp>
        <p:nvSpPr>
          <p:cNvPr id="3" name="Title 2"/>
          <p:cNvSpPr>
            <a:spLocks noGrp="1"/>
          </p:cNvSpPr>
          <p:nvPr>
            <p:ph type="title"/>
          </p:nvPr>
        </p:nvSpPr>
        <p:spPr/>
        <p:txBody>
          <a:bodyPr/>
          <a:lstStyle/>
          <a:p>
            <a:r>
              <a:rPr lang="en-US" dirty="0" smtClean="0"/>
              <a:t>Example 8.16 Continued</a:t>
            </a:r>
            <a:endParaRPr lang="en-US" dirty="0"/>
          </a:p>
        </p:txBody>
      </p:sp>
      <p:pic>
        <p:nvPicPr>
          <p:cNvPr id="6" name="Picture 5" descr="BA2-Figure-8.30-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199371"/>
            <a:ext cx="6480720" cy="324036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58</a:t>
            </a:fld>
            <a:endParaRPr lang="en-US"/>
          </a:p>
        </p:txBody>
      </p:sp>
    </p:spTree>
    <p:extLst>
      <p:ext uri="{BB962C8B-B14F-4D97-AF65-F5344CB8AC3E}">
        <p14:creationId xmlns:p14="http://schemas.microsoft.com/office/powerpoint/2010/main" val="1681479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a:xfrm>
            <a:off x="1981200" y="274638"/>
            <a:ext cx="8229600" cy="994122"/>
          </a:xfrm>
          <a:prstGeom prst="rect">
            <a:avLst/>
          </a:prstGeom>
        </p:spPr>
        <p:txBody>
          <a:bodyPr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defRPr/>
            </a:pPr>
            <a:r>
              <a:rPr lang="en-US" sz="3200" dirty="0"/>
              <a:t>Categorical Variables with More Than Two Levels</a:t>
            </a:r>
          </a:p>
        </p:txBody>
      </p:sp>
      <p:sp>
        <p:nvSpPr>
          <p:cNvPr id="2" name="Content Placeholder 1"/>
          <p:cNvSpPr>
            <a:spLocks noGrp="1"/>
          </p:cNvSpPr>
          <p:nvPr>
            <p:ph idx="1"/>
          </p:nvPr>
        </p:nvSpPr>
        <p:spPr>
          <a:xfrm>
            <a:off x="1981200" y="1481138"/>
            <a:ext cx="7643192" cy="3316014"/>
          </a:xfrm>
        </p:spPr>
        <p:txBody>
          <a:bodyPr/>
          <a:lstStyle/>
          <a:p>
            <a:r>
              <a:rPr lang="en-US" dirty="0"/>
              <a:t>W</a:t>
            </a:r>
            <a:r>
              <a:rPr lang="en-US" dirty="0" smtClean="0"/>
              <a:t>hen </a:t>
            </a:r>
            <a:r>
              <a:rPr lang="en-US" dirty="0"/>
              <a:t>a </a:t>
            </a:r>
            <a:r>
              <a:rPr lang="en-US" dirty="0" smtClean="0"/>
              <a:t>categorical variable </a:t>
            </a:r>
            <a:r>
              <a:rPr lang="en-US" dirty="0"/>
              <a:t>has </a:t>
            </a:r>
            <a:r>
              <a:rPr lang="en-US" i="1" dirty="0"/>
              <a:t>k</a:t>
            </a:r>
            <a:r>
              <a:rPr lang="en-US" dirty="0"/>
              <a:t> </a:t>
            </a:r>
            <a:r>
              <a:rPr lang="en-US" dirty="0" smtClean="0"/>
              <a:t>&gt; </a:t>
            </a:r>
            <a:r>
              <a:rPr lang="en-US" dirty="0"/>
              <a:t>2 levels, we need to add </a:t>
            </a:r>
            <a:r>
              <a:rPr lang="en-US" i="1" dirty="0"/>
              <a:t>k</a:t>
            </a:r>
            <a:r>
              <a:rPr lang="en-US" dirty="0"/>
              <a:t> - </a:t>
            </a:r>
            <a:r>
              <a:rPr lang="en-US" dirty="0" smtClean="0"/>
              <a:t>1 </a:t>
            </a:r>
            <a:r>
              <a:rPr lang="en-US" dirty="0"/>
              <a:t>additional variables to the model.</a:t>
            </a:r>
          </a:p>
        </p:txBody>
      </p:sp>
      <p:sp>
        <p:nvSpPr>
          <p:cNvPr id="3" name="Slide Number Placeholder 2"/>
          <p:cNvSpPr>
            <a:spLocks noGrp="1"/>
          </p:cNvSpPr>
          <p:nvPr>
            <p:ph type="sldNum" sz="quarter" idx="12"/>
          </p:nvPr>
        </p:nvSpPr>
        <p:spPr/>
        <p:txBody>
          <a:bodyPr/>
          <a:lstStyle/>
          <a:p>
            <a:fld id="{3B60663A-D731-422C-B01D-A30E991BA9F9}" type="slidenum">
              <a:rPr lang="en-US" smtClean="0"/>
              <a:t>59</a:t>
            </a:fld>
            <a:endParaRPr lang="en-US"/>
          </a:p>
        </p:txBody>
      </p:sp>
    </p:spTree>
    <p:extLst>
      <p:ext uri="{BB962C8B-B14F-4D97-AF65-F5344CB8AC3E}">
        <p14:creationId xmlns:p14="http://schemas.microsoft.com/office/powerpoint/2010/main" val="348378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868362"/>
          </a:xfrm>
        </p:spPr>
        <p:txBody>
          <a:bodyPr>
            <a:normAutofit fontScale="90000"/>
          </a:bodyPr>
          <a:lstStyle/>
          <a:p>
            <a:pPr>
              <a:defRPr/>
            </a:pPr>
            <a:r>
              <a:rPr lang="en-US" sz="3200" dirty="0"/>
              <a:t>Example 8.1: Modeling a Price-Demand Function</a:t>
            </a:r>
          </a:p>
        </p:txBody>
      </p:sp>
      <p:sp>
        <p:nvSpPr>
          <p:cNvPr id="59399" name="Content Placeholder 1"/>
          <p:cNvSpPr txBox="1">
            <a:spLocks/>
          </p:cNvSpPr>
          <p:nvPr/>
        </p:nvSpPr>
        <p:spPr bwMode="auto">
          <a:xfrm>
            <a:off x="2063553" y="1412776"/>
            <a:ext cx="7722691" cy="3167806"/>
          </a:xfrm>
          <a:prstGeom prst="rect">
            <a:avLst/>
          </a:prstGeom>
          <a:noFill/>
          <a:ln w="9525">
            <a:noFill/>
            <a:miter lim="800000"/>
            <a:headEnd/>
            <a:tailEnd/>
          </a:ln>
        </p:spPr>
        <p:txBody>
          <a:bodyPr>
            <a:prstTxWarp prst="textNoShape">
              <a:avLst/>
            </a:prstTxWarp>
          </a:bodyPr>
          <a:lstStyle/>
          <a:p>
            <a:pPr marL="109538">
              <a:buClr>
                <a:schemeClr val="accent1"/>
              </a:buClr>
              <a:buSzPct val="68000"/>
            </a:pPr>
            <a:r>
              <a:rPr lang="en-US" sz="2700" dirty="0"/>
              <a:t>Linear demand function: </a:t>
            </a:r>
          </a:p>
          <a:p>
            <a:pPr marL="109538">
              <a:buClr>
                <a:schemeClr val="accent1"/>
              </a:buClr>
              <a:buSzPct val="68000"/>
            </a:pPr>
            <a:r>
              <a:rPr lang="en-US" sz="2700" dirty="0"/>
              <a:t>Sales = 20,512 - 9.5116(price) </a:t>
            </a:r>
          </a:p>
        </p:txBody>
      </p:sp>
      <p:pic>
        <p:nvPicPr>
          <p:cNvPr id="2" name="Picture 1" descr="BA2-Figure-8.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2564904"/>
            <a:ext cx="5616624" cy="3481378"/>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6</a:t>
            </a:fld>
            <a:endParaRPr lang="en-US"/>
          </a:p>
        </p:txBody>
      </p:sp>
    </p:spTree>
    <p:extLst>
      <p:ext uri="{BB962C8B-B14F-4D97-AF65-F5344CB8AC3E}">
        <p14:creationId xmlns:p14="http://schemas.microsoft.com/office/powerpoint/2010/main" val="6965997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a:xfrm>
            <a:off x="1981200" y="274638"/>
            <a:ext cx="8229600" cy="994122"/>
          </a:xfrm>
          <a:prstGeom prst="rect">
            <a:avLst/>
          </a:prstGeom>
        </p:spPr>
        <p:txBody>
          <a:bodyPr anchor="ctr">
            <a:normAutofit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defRPr/>
            </a:pPr>
            <a:r>
              <a:rPr lang="en-US" sz="3200" dirty="0"/>
              <a:t>Example 8.17: A Regression Model with Multiple Levels of Categorical Variables</a:t>
            </a:r>
          </a:p>
        </p:txBody>
      </p:sp>
      <p:sp>
        <p:nvSpPr>
          <p:cNvPr id="4" name="Content Placeholder 3"/>
          <p:cNvSpPr>
            <a:spLocks noGrp="1"/>
          </p:cNvSpPr>
          <p:nvPr>
            <p:ph idx="1"/>
          </p:nvPr>
        </p:nvSpPr>
        <p:spPr>
          <a:xfrm>
            <a:off x="1981200" y="1481138"/>
            <a:ext cx="3898776" cy="4108102"/>
          </a:xfrm>
        </p:spPr>
        <p:txBody>
          <a:bodyPr/>
          <a:lstStyle/>
          <a:p>
            <a:r>
              <a:rPr lang="en-US" sz="2400" dirty="0"/>
              <a:t>The Excel file </a:t>
            </a:r>
            <a:r>
              <a:rPr lang="en-US" sz="2400" i="1" dirty="0"/>
              <a:t>Surface Finish </a:t>
            </a:r>
            <a:r>
              <a:rPr lang="en-US" sz="2400" dirty="0"/>
              <a:t>provides measurements of the surface finish of 35 parts produced on a lathe, along with the revolutions per minute (RPM) of the spindle and one of four types of cutting tools used.</a:t>
            </a:r>
          </a:p>
        </p:txBody>
      </p:sp>
      <p:pic>
        <p:nvPicPr>
          <p:cNvPr id="5" name="Picture 4" descr="BA2-Figure-8.3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84" y="1484784"/>
            <a:ext cx="4216400" cy="4216400"/>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60</a:t>
            </a:fld>
            <a:endParaRPr lang="en-US"/>
          </a:p>
        </p:txBody>
      </p:sp>
    </p:spTree>
    <p:extLst>
      <p:ext uri="{BB962C8B-B14F-4D97-AF65-F5344CB8AC3E}">
        <p14:creationId xmlns:p14="http://schemas.microsoft.com/office/powerpoint/2010/main" val="22047106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Because we have </a:t>
            </a:r>
            <a:r>
              <a:rPr lang="en-US" i="1" dirty="0"/>
              <a:t>k</a:t>
            </a:r>
            <a:r>
              <a:rPr lang="en-US" dirty="0"/>
              <a:t> </a:t>
            </a:r>
            <a:r>
              <a:rPr lang="en-US" dirty="0" smtClean="0"/>
              <a:t>= </a:t>
            </a:r>
            <a:r>
              <a:rPr lang="en-US" dirty="0"/>
              <a:t>4 levels of tool type, we will define a </a:t>
            </a:r>
            <a:r>
              <a:rPr lang="en-US" dirty="0" smtClean="0"/>
              <a:t>regression model </a:t>
            </a:r>
            <a:r>
              <a:rPr lang="en-US" dirty="0"/>
              <a:t>of the form</a:t>
            </a:r>
          </a:p>
        </p:txBody>
      </p:sp>
      <p:sp>
        <p:nvSpPr>
          <p:cNvPr id="3" name="Title 2"/>
          <p:cNvSpPr>
            <a:spLocks noGrp="1"/>
          </p:cNvSpPr>
          <p:nvPr>
            <p:ph type="title"/>
          </p:nvPr>
        </p:nvSpPr>
        <p:spPr/>
        <p:txBody>
          <a:bodyPr/>
          <a:lstStyle/>
          <a:p>
            <a:r>
              <a:rPr lang="en-US" dirty="0" smtClean="0"/>
              <a:t>Example 8.17 Continued</a:t>
            </a:r>
            <a:endParaRPr lang="en-US" dirty="0"/>
          </a:p>
        </p:txBody>
      </p:sp>
      <p:pic>
        <p:nvPicPr>
          <p:cNvPr id="6" name="Picture 5"/>
          <p:cNvPicPr>
            <a:picLocks noChangeAspect="1"/>
          </p:cNvPicPr>
          <p:nvPr/>
        </p:nvPicPr>
        <p:blipFill>
          <a:blip r:embed="rId2"/>
          <a:stretch>
            <a:fillRect/>
          </a:stretch>
        </p:blipFill>
        <p:spPr>
          <a:xfrm>
            <a:off x="3578633" y="2980540"/>
            <a:ext cx="5184576" cy="275305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61</a:t>
            </a:fld>
            <a:endParaRPr lang="en-US"/>
          </a:p>
        </p:txBody>
      </p:sp>
    </p:spTree>
    <p:extLst>
      <p:ext uri="{BB962C8B-B14F-4D97-AF65-F5344CB8AC3E}">
        <p14:creationId xmlns:p14="http://schemas.microsoft.com/office/powerpoint/2010/main" val="30904228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3538736" cy="4525962"/>
          </a:xfrm>
        </p:spPr>
        <p:txBody>
          <a:bodyPr/>
          <a:lstStyle/>
          <a:p>
            <a:r>
              <a:rPr lang="en-US" dirty="0" smtClean="0"/>
              <a:t>Add 3 columns to the data, one for each of the tool type variables</a:t>
            </a:r>
            <a:endParaRPr lang="en-US" dirty="0"/>
          </a:p>
        </p:txBody>
      </p:sp>
      <p:sp>
        <p:nvSpPr>
          <p:cNvPr id="3" name="Title 2"/>
          <p:cNvSpPr>
            <a:spLocks noGrp="1"/>
          </p:cNvSpPr>
          <p:nvPr>
            <p:ph type="title"/>
          </p:nvPr>
        </p:nvSpPr>
        <p:spPr>
          <a:xfrm>
            <a:off x="1981200" y="274638"/>
            <a:ext cx="8229600" cy="634082"/>
          </a:xfrm>
        </p:spPr>
        <p:txBody>
          <a:bodyPr>
            <a:normAutofit fontScale="90000"/>
          </a:bodyPr>
          <a:lstStyle/>
          <a:p>
            <a:r>
              <a:rPr lang="en-US" dirty="0" smtClean="0"/>
              <a:t>Example 8.17 Continued</a:t>
            </a:r>
            <a:endParaRPr lang="en-US" dirty="0"/>
          </a:p>
        </p:txBody>
      </p:sp>
      <p:pic>
        <p:nvPicPr>
          <p:cNvPr id="6" name="Picture 5" descr="BA2-Figure-8.3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976" y="980728"/>
            <a:ext cx="3274986" cy="486916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62</a:t>
            </a:fld>
            <a:endParaRPr lang="en-US"/>
          </a:p>
        </p:txBody>
      </p:sp>
    </p:spTree>
    <p:extLst>
      <p:ext uri="{BB962C8B-B14F-4D97-AF65-F5344CB8AC3E}">
        <p14:creationId xmlns:p14="http://schemas.microsoft.com/office/powerpoint/2010/main" val="3388845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24744"/>
            <a:ext cx="8229600" cy="4882356"/>
          </a:xfrm>
        </p:spPr>
        <p:txBody>
          <a:bodyPr>
            <a:normAutofit lnSpcReduction="10000"/>
          </a:bodyPr>
          <a:lstStyle/>
          <a:p>
            <a:r>
              <a:rPr lang="en-US" sz="2400" dirty="0"/>
              <a:t>Regression results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109537" indent="0">
              <a:buNone/>
            </a:pPr>
            <a:endParaRPr lang="en-US" sz="2400" dirty="0"/>
          </a:p>
          <a:p>
            <a:pPr marL="109537" indent="0">
              <a:buNone/>
            </a:pPr>
            <a:r>
              <a:rPr lang="en-US" sz="2000" dirty="0"/>
              <a:t>Surface finish = 24.49 + 0.098 RPM - 13.31 type B - 20.49 type C - 26.04 type D</a:t>
            </a:r>
          </a:p>
        </p:txBody>
      </p:sp>
      <p:sp>
        <p:nvSpPr>
          <p:cNvPr id="3" name="Title 2"/>
          <p:cNvSpPr>
            <a:spLocks noGrp="1"/>
          </p:cNvSpPr>
          <p:nvPr>
            <p:ph type="title"/>
          </p:nvPr>
        </p:nvSpPr>
        <p:spPr>
          <a:xfrm>
            <a:off x="1981200" y="274638"/>
            <a:ext cx="8229600" cy="850106"/>
          </a:xfrm>
        </p:spPr>
        <p:txBody>
          <a:bodyPr/>
          <a:lstStyle/>
          <a:p>
            <a:r>
              <a:rPr lang="en-US" dirty="0" smtClean="0"/>
              <a:t>Example 8.17 Continued </a:t>
            </a:r>
            <a:endParaRPr lang="en-US" dirty="0"/>
          </a:p>
        </p:txBody>
      </p:sp>
      <p:pic>
        <p:nvPicPr>
          <p:cNvPr id="6" name="Picture 5" descr="BA2-Figure-8.3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80" y="1628801"/>
            <a:ext cx="5616624" cy="3204629"/>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63</a:t>
            </a:fld>
            <a:endParaRPr lang="en-US"/>
          </a:p>
        </p:txBody>
      </p:sp>
    </p:spTree>
    <p:extLst>
      <p:ext uri="{BB962C8B-B14F-4D97-AF65-F5344CB8AC3E}">
        <p14:creationId xmlns:p14="http://schemas.microsoft.com/office/powerpoint/2010/main" val="177540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1"/>
          <p:cNvSpPr>
            <a:spLocks noGrp="1"/>
          </p:cNvSpPr>
          <p:nvPr>
            <p:ph idx="1"/>
          </p:nvPr>
        </p:nvSpPr>
        <p:spPr>
          <a:xfrm>
            <a:off x="1981200" y="1340768"/>
            <a:ext cx="8229600" cy="4666332"/>
          </a:xfrm>
        </p:spPr>
        <p:txBody>
          <a:bodyPr/>
          <a:lstStyle/>
          <a:p>
            <a:pPr algn="just" eaLnBrk="1" hangingPunct="1"/>
            <a:r>
              <a:rPr lang="en-US" dirty="0" smtClean="0"/>
              <a:t>Curvilinear models may be appropriate when scatter charts or residual plots show nonlinear relationships.</a:t>
            </a:r>
          </a:p>
          <a:p>
            <a:pPr algn="just" eaLnBrk="1" hangingPunct="1"/>
            <a:r>
              <a:rPr lang="en-US" dirty="0" smtClean="0"/>
              <a:t>A second order polynomial might be used</a:t>
            </a:r>
          </a:p>
          <a:p>
            <a:pPr algn="just" eaLnBrk="1" hangingPunct="1"/>
            <a:endParaRPr lang="en-US" dirty="0" smtClean="0"/>
          </a:p>
          <a:p>
            <a:pPr algn="just">
              <a:spcBef>
                <a:spcPts val="1800"/>
              </a:spcBef>
            </a:pPr>
            <a:r>
              <a:rPr lang="en-US" dirty="0" smtClean="0"/>
              <a:t>Here </a:t>
            </a:r>
            <a:r>
              <a:rPr lang="el-GR" i="1" dirty="0" smtClean="0">
                <a:latin typeface="Cambria Math" charset="0"/>
                <a:ea typeface="Cambria Math" charset="0"/>
                <a:cs typeface="Cambria Math" charset="0"/>
              </a:rPr>
              <a:t>β</a:t>
            </a:r>
            <a:r>
              <a:rPr lang="en-US" baseline="-25000" dirty="0" smtClean="0"/>
              <a:t>1</a:t>
            </a:r>
            <a:r>
              <a:rPr lang="en-US" dirty="0" smtClean="0"/>
              <a:t> represents the linear effect of </a:t>
            </a:r>
            <a:r>
              <a:rPr lang="en-US" i="1" dirty="0" smtClean="0"/>
              <a:t>X</a:t>
            </a:r>
            <a:r>
              <a:rPr lang="en-US" dirty="0" smtClean="0"/>
              <a:t> on </a:t>
            </a:r>
            <a:r>
              <a:rPr lang="en-US" i="1" dirty="0" smtClean="0"/>
              <a:t>Y</a:t>
            </a:r>
            <a:r>
              <a:rPr lang="en-US" dirty="0" smtClean="0"/>
              <a:t> and </a:t>
            </a:r>
            <a:r>
              <a:rPr lang="el-GR" i="1" dirty="0" smtClean="0">
                <a:latin typeface="Cambria Math" charset="0"/>
                <a:ea typeface="Cambria Math" charset="0"/>
                <a:cs typeface="Cambria Math" charset="0"/>
              </a:rPr>
              <a:t>β</a:t>
            </a:r>
            <a:r>
              <a:rPr lang="en-US" baseline="-25000" dirty="0" smtClean="0"/>
              <a:t>2</a:t>
            </a:r>
            <a:r>
              <a:rPr lang="en-US" dirty="0" smtClean="0"/>
              <a:t> represents the curvilinear effect.</a:t>
            </a:r>
          </a:p>
          <a:p>
            <a:pPr algn="just">
              <a:spcBef>
                <a:spcPts val="600"/>
              </a:spcBef>
            </a:pPr>
            <a:r>
              <a:rPr lang="en-US" dirty="0" smtClean="0"/>
              <a:t>This model is linear in the </a:t>
            </a:r>
            <a:r>
              <a:rPr lang="el-GR" i="1" dirty="0" smtClean="0">
                <a:latin typeface="Cambria Math" charset="0"/>
                <a:ea typeface="Cambria Math" charset="0"/>
                <a:cs typeface="Cambria Math" charset="0"/>
              </a:rPr>
              <a:t>β</a:t>
            </a:r>
            <a:r>
              <a:rPr lang="en-US" dirty="0" smtClean="0"/>
              <a:t> parameters so we can use linear regression methods.</a:t>
            </a:r>
          </a:p>
        </p:txBody>
      </p:sp>
      <p:sp>
        <p:nvSpPr>
          <p:cNvPr id="5" name="Title 4"/>
          <p:cNvSpPr>
            <a:spLocks noGrp="1"/>
          </p:cNvSpPr>
          <p:nvPr>
            <p:ph type="title"/>
          </p:nvPr>
        </p:nvSpPr>
        <p:spPr/>
        <p:txBody>
          <a:bodyPr/>
          <a:lstStyle/>
          <a:p>
            <a:pPr>
              <a:defRPr/>
            </a:pPr>
            <a:r>
              <a:rPr lang="en-US" sz="3200" dirty="0"/>
              <a:t>Regression Models with Nonlinear Terms </a:t>
            </a:r>
          </a:p>
        </p:txBody>
      </p:sp>
      <p:pic>
        <p:nvPicPr>
          <p:cNvPr id="88069" name="Picture 2"/>
          <p:cNvPicPr>
            <a:picLocks noChangeAspect="1" noChangeArrowheads="1"/>
          </p:cNvPicPr>
          <p:nvPr/>
        </p:nvPicPr>
        <p:blipFill>
          <a:blip r:embed="rId2"/>
          <a:srcRect/>
          <a:stretch>
            <a:fillRect/>
          </a:stretch>
        </p:blipFill>
        <p:spPr bwMode="auto">
          <a:xfrm>
            <a:off x="4517651" y="2406551"/>
            <a:ext cx="3705225" cy="43021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3B60663A-D731-422C-B01D-A30E991BA9F9}" type="slidenum">
              <a:rPr lang="en-US" smtClean="0"/>
              <a:t>64</a:t>
            </a:fld>
            <a:endParaRPr lang="en-US"/>
          </a:p>
        </p:txBody>
      </p:sp>
    </p:spTree>
    <p:extLst>
      <p:ext uri="{BB962C8B-B14F-4D97-AF65-F5344CB8AC3E}">
        <p14:creationId xmlns:p14="http://schemas.microsoft.com/office/powerpoint/2010/main" val="17680231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56792"/>
            <a:ext cx="8229600" cy="4450308"/>
          </a:xfrm>
        </p:spPr>
        <p:txBody>
          <a:bodyPr>
            <a:normAutofit/>
          </a:bodyPr>
          <a:lstStyle/>
          <a:p>
            <a:pPr algn="just"/>
            <a:r>
              <a:rPr lang="en-US" sz="2400" dirty="0"/>
              <a:t>The U-shape of the residual plot (a  second-order polynomial </a:t>
            </a:r>
            <a:r>
              <a:rPr lang="en-US" sz="2400" dirty="0" err="1"/>
              <a:t>trendline</a:t>
            </a:r>
            <a:r>
              <a:rPr lang="en-US" sz="2400" dirty="0"/>
              <a:t> was fit to the residual data) suggests that a linear relationship is not appropriate.</a:t>
            </a:r>
          </a:p>
        </p:txBody>
      </p:sp>
      <p:sp>
        <p:nvSpPr>
          <p:cNvPr id="5" name="Title 4"/>
          <p:cNvSpPr>
            <a:spLocks noGrp="1"/>
          </p:cNvSpPr>
          <p:nvPr>
            <p:ph type="title"/>
          </p:nvPr>
        </p:nvSpPr>
        <p:spPr>
          <a:xfrm>
            <a:off x="2085849" y="434106"/>
            <a:ext cx="8911687" cy="1280890"/>
          </a:xfrm>
        </p:spPr>
        <p:txBody>
          <a:bodyPr/>
          <a:lstStyle/>
          <a:p>
            <a:pPr>
              <a:defRPr/>
            </a:pPr>
            <a:r>
              <a:rPr lang="en-US" sz="3200" dirty="0"/>
              <a:t>Example 8.18: Modeling Beverage Sales Using Curvilinear Regression</a:t>
            </a:r>
          </a:p>
        </p:txBody>
      </p:sp>
      <p:pic>
        <p:nvPicPr>
          <p:cNvPr id="3" name="Picture 2" descr="BA2-Figure-8.34-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9" y="2924944"/>
            <a:ext cx="2076821" cy="1872208"/>
          </a:xfrm>
          <a:prstGeom prst="rect">
            <a:avLst/>
          </a:prstGeom>
        </p:spPr>
      </p:pic>
      <p:pic>
        <p:nvPicPr>
          <p:cNvPr id="4" name="Picture 3" descr="BA2-Figure-8.35-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832" y="2924944"/>
            <a:ext cx="5544616" cy="2965127"/>
          </a:xfrm>
          <a:prstGeom prst="rect">
            <a:avLst/>
          </a:prstGeom>
        </p:spPr>
      </p:pic>
      <p:sp>
        <p:nvSpPr>
          <p:cNvPr id="6" name="Slide Number Placeholder 5"/>
          <p:cNvSpPr>
            <a:spLocks noGrp="1"/>
          </p:cNvSpPr>
          <p:nvPr>
            <p:ph type="sldNum" sz="quarter" idx="12"/>
          </p:nvPr>
        </p:nvSpPr>
        <p:spPr/>
        <p:txBody>
          <a:bodyPr/>
          <a:lstStyle/>
          <a:p>
            <a:fld id="{3B60663A-D731-422C-B01D-A30E991BA9F9}" type="slidenum">
              <a:rPr lang="en-US" smtClean="0"/>
              <a:t>65</a:t>
            </a:fld>
            <a:endParaRPr lang="en-US"/>
          </a:p>
        </p:txBody>
      </p:sp>
    </p:spTree>
    <p:extLst>
      <p:ext uri="{BB962C8B-B14F-4D97-AF65-F5344CB8AC3E}">
        <p14:creationId xmlns:p14="http://schemas.microsoft.com/office/powerpoint/2010/main" val="39633521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23452" y="1717963"/>
            <a:ext cx="8915400" cy="3777622"/>
          </a:xfrm>
        </p:spPr>
        <p:txBody>
          <a:bodyPr/>
          <a:lstStyle/>
          <a:p>
            <a:r>
              <a:rPr lang="en-US" sz="2400" dirty="0"/>
              <a:t>Add a variable for temperature squared. </a:t>
            </a:r>
          </a:p>
          <a:p>
            <a:r>
              <a:rPr lang="en-US" sz="2400" dirty="0"/>
              <a:t>The model is:</a:t>
            </a:r>
          </a:p>
          <a:p>
            <a:pPr marL="109537" indent="0">
              <a:buNone/>
            </a:pPr>
            <a:r>
              <a:rPr lang="fr-FR" sz="2000" dirty="0"/>
              <a:t>sales = 142,850 - 3,643.17 × </a:t>
            </a:r>
            <a:r>
              <a:rPr lang="fr-FR" sz="2000" dirty="0" err="1"/>
              <a:t>temperature</a:t>
            </a:r>
            <a:r>
              <a:rPr lang="fr-FR" sz="2000" dirty="0"/>
              <a:t> + 23.3 × temperature</a:t>
            </a:r>
            <a:r>
              <a:rPr lang="fr-FR" sz="2000" baseline="30000" dirty="0"/>
              <a:t>2</a:t>
            </a:r>
            <a:endParaRPr lang="en-US" sz="2000" baseline="30000" dirty="0"/>
          </a:p>
        </p:txBody>
      </p:sp>
      <p:sp>
        <p:nvSpPr>
          <p:cNvPr id="3" name="Title 2"/>
          <p:cNvSpPr>
            <a:spLocks noGrp="1"/>
          </p:cNvSpPr>
          <p:nvPr>
            <p:ph type="title"/>
          </p:nvPr>
        </p:nvSpPr>
        <p:spPr/>
        <p:txBody>
          <a:bodyPr/>
          <a:lstStyle/>
          <a:p>
            <a:r>
              <a:rPr lang="en-US" dirty="0" smtClean="0"/>
              <a:t>Example 8.18 Continued</a:t>
            </a:r>
            <a:endParaRPr lang="en-US" dirty="0"/>
          </a:p>
        </p:txBody>
      </p:sp>
      <p:pic>
        <p:nvPicPr>
          <p:cNvPr id="6" name="Picture 5" descr="BA2-Figure-8.3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576" y="3537387"/>
            <a:ext cx="5573792" cy="3088987"/>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66</a:t>
            </a:fld>
            <a:endParaRPr lang="en-US"/>
          </a:p>
        </p:txBody>
      </p:sp>
    </p:spTree>
    <p:extLst>
      <p:ext uri="{BB962C8B-B14F-4D97-AF65-F5344CB8AC3E}">
        <p14:creationId xmlns:p14="http://schemas.microsoft.com/office/powerpoint/2010/main" val="5680595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800" dirty="0"/>
              <a:t>The regression analysis tool in </a:t>
            </a:r>
            <a:r>
              <a:rPr lang="en-US" sz="2800" i="1" dirty="0" err="1"/>
              <a:t>XLMiner</a:t>
            </a:r>
            <a:r>
              <a:rPr lang="en-US" sz="2800" dirty="0"/>
              <a:t> has some advanced options not available in Excel’s </a:t>
            </a:r>
            <a:r>
              <a:rPr lang="en-US" sz="2800" i="1" dirty="0"/>
              <a:t>Descriptive Statistics </a:t>
            </a:r>
            <a:r>
              <a:rPr lang="en-US" sz="2800" dirty="0"/>
              <a:t>tool.</a:t>
            </a:r>
          </a:p>
          <a:p>
            <a:pPr algn="just"/>
            <a:r>
              <a:rPr lang="en-US" sz="2800" b="1" dirty="0"/>
              <a:t>Best-subsets regression </a:t>
            </a:r>
            <a:r>
              <a:rPr lang="en-US" sz="2800" dirty="0"/>
              <a:t>evaluates either all possible regression models for a set of independent variables or the best subsets of models for a fixed number of independent variables.</a:t>
            </a:r>
          </a:p>
        </p:txBody>
      </p:sp>
      <p:sp>
        <p:nvSpPr>
          <p:cNvPr id="3" name="Title 2"/>
          <p:cNvSpPr>
            <a:spLocks noGrp="1"/>
          </p:cNvSpPr>
          <p:nvPr>
            <p:ph type="title"/>
          </p:nvPr>
        </p:nvSpPr>
        <p:spPr/>
        <p:txBody>
          <a:bodyPr>
            <a:noAutofit/>
          </a:bodyPr>
          <a:lstStyle/>
          <a:p>
            <a:r>
              <a:rPr lang="en-US" dirty="0"/>
              <a:t>Advanced Techniques for Regression Modeling using </a:t>
            </a:r>
            <a:r>
              <a:rPr lang="en-US" i="1" dirty="0" err="1"/>
              <a:t>XLMiner</a:t>
            </a:r>
            <a:endParaRPr lang="en-US" i="1" dirty="0"/>
          </a:p>
        </p:txBody>
      </p:sp>
      <p:sp>
        <p:nvSpPr>
          <p:cNvPr id="4" name="Slide Number Placeholder 3"/>
          <p:cNvSpPr>
            <a:spLocks noGrp="1"/>
          </p:cNvSpPr>
          <p:nvPr>
            <p:ph type="sldNum" sz="quarter" idx="12"/>
          </p:nvPr>
        </p:nvSpPr>
        <p:spPr/>
        <p:txBody>
          <a:bodyPr/>
          <a:lstStyle/>
          <a:p>
            <a:fld id="{3B60663A-D731-422C-B01D-A30E991BA9F9}" type="slidenum">
              <a:rPr lang="en-US" smtClean="0"/>
              <a:t>67</a:t>
            </a:fld>
            <a:endParaRPr lang="en-US"/>
          </a:p>
        </p:txBody>
      </p:sp>
    </p:spTree>
    <p:extLst>
      <p:ext uri="{BB962C8B-B14F-4D97-AF65-F5344CB8AC3E}">
        <p14:creationId xmlns:p14="http://schemas.microsoft.com/office/powerpoint/2010/main" val="2371704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40768"/>
            <a:ext cx="8003232" cy="4666332"/>
          </a:xfrm>
        </p:spPr>
        <p:txBody>
          <a:bodyPr>
            <a:noAutofit/>
          </a:bodyPr>
          <a:lstStyle/>
          <a:p>
            <a:pPr algn="just"/>
            <a:r>
              <a:rPr lang="en-US" sz="2400" dirty="0"/>
              <a:t>Best subsets evaluates models using a statistic called </a:t>
            </a:r>
            <a:r>
              <a:rPr lang="en-US" sz="2400" i="1" dirty="0" err="1"/>
              <a:t>Cp</a:t>
            </a:r>
            <a:r>
              <a:rPr lang="en-US" sz="2400" dirty="0"/>
              <a:t>, (the </a:t>
            </a:r>
            <a:r>
              <a:rPr lang="en-US" sz="2400" dirty="0" err="1"/>
              <a:t>Bonferroni</a:t>
            </a:r>
            <a:r>
              <a:rPr lang="en-US" sz="2400" dirty="0"/>
              <a:t> criterion). </a:t>
            </a:r>
          </a:p>
          <a:p>
            <a:pPr lvl="1" algn="just"/>
            <a:r>
              <a:rPr lang="en-US" sz="2000" i="1" dirty="0" err="1"/>
              <a:t>Cp</a:t>
            </a:r>
            <a:r>
              <a:rPr lang="en-US" sz="2000" dirty="0"/>
              <a:t> estimates the bias introduced in the estimates of the responses by having an </a:t>
            </a:r>
            <a:r>
              <a:rPr lang="en-US" sz="2000" i="1" dirty="0"/>
              <a:t>underspecified model</a:t>
            </a:r>
            <a:r>
              <a:rPr lang="en-US" sz="2000" dirty="0"/>
              <a:t> (a model with important predictors missing). </a:t>
            </a:r>
          </a:p>
          <a:p>
            <a:pPr lvl="1" algn="just"/>
            <a:r>
              <a:rPr lang="en-US" sz="2000" dirty="0"/>
              <a:t>If </a:t>
            </a:r>
            <a:r>
              <a:rPr lang="en-US" sz="2000" i="1" dirty="0" err="1"/>
              <a:t>Cp</a:t>
            </a:r>
            <a:r>
              <a:rPr lang="en-US" sz="2000" dirty="0"/>
              <a:t> is much greater than  (the number of independent variables plus 1)</a:t>
            </a:r>
            <a:r>
              <a:rPr lang="en-US" sz="2000" u="sng" dirty="0"/>
              <a:t>,</a:t>
            </a:r>
            <a:r>
              <a:rPr lang="en-US" sz="2000" dirty="0"/>
              <a:t> there is substantial bias. The full model always has </a:t>
            </a:r>
            <a:r>
              <a:rPr lang="en-US" sz="2000" i="1" dirty="0" err="1"/>
              <a:t>Cp</a:t>
            </a:r>
            <a:r>
              <a:rPr lang="en-US" sz="2000" dirty="0"/>
              <a:t> = </a:t>
            </a:r>
            <a:r>
              <a:rPr lang="en-US" sz="2000" i="1" dirty="0"/>
              <a:t>k</a:t>
            </a:r>
            <a:r>
              <a:rPr lang="en-US" sz="2000" dirty="0"/>
              <a:t> + 1. </a:t>
            </a:r>
          </a:p>
          <a:p>
            <a:pPr lvl="1" algn="just"/>
            <a:r>
              <a:rPr lang="en-US" sz="2000" dirty="0"/>
              <a:t>If all models except the full model have large </a:t>
            </a:r>
            <a:r>
              <a:rPr lang="en-US" sz="2000" i="1" dirty="0"/>
              <a:t>Cp</a:t>
            </a:r>
            <a:r>
              <a:rPr lang="en-US" sz="2000" dirty="0"/>
              <a:t>s, it suggests that important predictor variables are missing. Models with a minimum value or having </a:t>
            </a:r>
            <a:r>
              <a:rPr lang="en-US" sz="2000" i="1" dirty="0" err="1"/>
              <a:t>Cp</a:t>
            </a:r>
            <a:r>
              <a:rPr lang="en-US" sz="2000" dirty="0"/>
              <a:t> less than or at least close to are good models to consider.</a:t>
            </a:r>
          </a:p>
          <a:p>
            <a:pPr algn="just"/>
            <a:endParaRPr lang="en-US" sz="2400" dirty="0"/>
          </a:p>
        </p:txBody>
      </p:sp>
      <p:sp>
        <p:nvSpPr>
          <p:cNvPr id="3" name="Title 2"/>
          <p:cNvSpPr>
            <a:spLocks noGrp="1"/>
          </p:cNvSpPr>
          <p:nvPr>
            <p:ph type="title"/>
          </p:nvPr>
        </p:nvSpPr>
        <p:spPr/>
        <p:txBody>
          <a:bodyPr/>
          <a:lstStyle/>
          <a:p>
            <a:r>
              <a:rPr lang="en-US" dirty="0" smtClean="0"/>
              <a:t>Evaluating Best Subsets Models</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68</a:t>
            </a:fld>
            <a:endParaRPr lang="en-US"/>
          </a:p>
        </p:txBody>
      </p:sp>
    </p:spTree>
    <p:extLst>
      <p:ext uri="{BB962C8B-B14F-4D97-AF65-F5344CB8AC3E}">
        <p14:creationId xmlns:p14="http://schemas.microsoft.com/office/powerpoint/2010/main" val="2781762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198" y="1967346"/>
            <a:ext cx="8915400" cy="3777622"/>
          </a:xfrm>
        </p:spPr>
        <p:txBody>
          <a:bodyPr>
            <a:normAutofit fontScale="85000" lnSpcReduction="10000"/>
          </a:bodyPr>
          <a:lstStyle/>
          <a:p>
            <a:pPr algn="just"/>
            <a:r>
              <a:rPr lang="en-US" sz="2000" u="sng" dirty="0"/>
              <a:t>Backward Elimination</a:t>
            </a:r>
            <a:r>
              <a:rPr lang="en-US" sz="2000" dirty="0"/>
              <a:t> begins with all independent variables in the model and deletes one at a time until the best model is identified.  </a:t>
            </a:r>
          </a:p>
          <a:p>
            <a:pPr algn="just"/>
            <a:r>
              <a:rPr lang="en-US" sz="2000" u="sng" dirty="0"/>
              <a:t>Forward Selection</a:t>
            </a:r>
            <a:r>
              <a:rPr lang="en-US" sz="2000" dirty="0"/>
              <a:t> begins with a model having no independent variables and successively adds one at a time until no additional variable makes a significant contribution.  </a:t>
            </a:r>
          </a:p>
          <a:p>
            <a:pPr algn="just"/>
            <a:r>
              <a:rPr lang="en-US" sz="2000" u="sng" dirty="0"/>
              <a:t>Stepwise Selection</a:t>
            </a:r>
            <a:r>
              <a:rPr lang="en-US" sz="2000" dirty="0"/>
              <a:t> is similar to Forward Selection except that at each step, the procedure considers dropping variables that are not statistically significant.  </a:t>
            </a:r>
          </a:p>
          <a:p>
            <a:pPr algn="just"/>
            <a:r>
              <a:rPr lang="en-US" sz="2000" u="sng" dirty="0"/>
              <a:t>Sequential Replacement</a:t>
            </a:r>
            <a:r>
              <a:rPr lang="en-US" sz="2000" dirty="0"/>
              <a:t> replaces variables sequentially, retaining those that improve performance. These options might terminate with a different model.  </a:t>
            </a:r>
          </a:p>
          <a:p>
            <a:pPr algn="just"/>
            <a:r>
              <a:rPr lang="en-US" sz="2000" u="sng" dirty="0"/>
              <a:t>Exhaustive Search</a:t>
            </a:r>
            <a:r>
              <a:rPr lang="en-US" sz="2000" dirty="0"/>
              <a:t> looks at all combinations of variables to find the one with the best fit, but it can be time consuming for large numbers of variables.</a:t>
            </a:r>
          </a:p>
        </p:txBody>
      </p:sp>
      <p:sp>
        <p:nvSpPr>
          <p:cNvPr id="3" name="Title 2"/>
          <p:cNvSpPr>
            <a:spLocks noGrp="1"/>
          </p:cNvSpPr>
          <p:nvPr>
            <p:ph type="title"/>
          </p:nvPr>
        </p:nvSpPr>
        <p:spPr/>
        <p:txBody>
          <a:bodyPr/>
          <a:lstStyle/>
          <a:p>
            <a:r>
              <a:rPr lang="en-US" dirty="0" smtClean="0"/>
              <a:t>Best-Subsets Procedures</a:t>
            </a:r>
            <a:endParaRPr lang="en-US" dirty="0"/>
          </a:p>
        </p:txBody>
      </p:sp>
      <p:sp>
        <p:nvSpPr>
          <p:cNvPr id="5" name="Slide Number Placeholder 4"/>
          <p:cNvSpPr>
            <a:spLocks noGrp="1"/>
          </p:cNvSpPr>
          <p:nvPr>
            <p:ph type="sldNum" sz="quarter" idx="11"/>
          </p:nvPr>
        </p:nvSpPr>
        <p:spPr/>
        <p:txBody>
          <a:bodyPr/>
          <a:lstStyle/>
          <a:p>
            <a:pPr>
              <a:defRPr/>
            </a:pPr>
            <a:r>
              <a:rPr lang="en-US" smtClean="0"/>
              <a:t>9-</a:t>
            </a:r>
            <a:fld id="{598071F4-5152-4FF1-8268-DAD0845AF955}" type="slidenum">
              <a:rPr lang="en-US" smtClean="0"/>
              <a:pPr>
                <a:defRPr/>
              </a:pPr>
              <a:t>69</a:t>
            </a:fld>
            <a:endParaRPr lang="en-US"/>
          </a:p>
        </p:txBody>
      </p:sp>
    </p:spTree>
    <p:extLst>
      <p:ext uri="{BB962C8B-B14F-4D97-AF65-F5344CB8AC3E}">
        <p14:creationId xmlns:p14="http://schemas.microsoft.com/office/powerpoint/2010/main" val="283892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1"/>
          <p:cNvSpPr>
            <a:spLocks noGrp="1"/>
          </p:cNvSpPr>
          <p:nvPr>
            <p:ph idx="1"/>
          </p:nvPr>
        </p:nvSpPr>
        <p:spPr>
          <a:xfrm>
            <a:off x="1981200" y="1412777"/>
            <a:ext cx="8229600" cy="4332387"/>
          </a:xfrm>
        </p:spPr>
        <p:txBody>
          <a:bodyPr/>
          <a:lstStyle/>
          <a:p>
            <a:pPr eaLnBrk="1" hangingPunct="1"/>
            <a:r>
              <a:rPr lang="en-US" dirty="0" smtClean="0"/>
              <a:t>Line chart of historical crude oil prices</a:t>
            </a:r>
          </a:p>
        </p:txBody>
      </p:sp>
      <p:sp>
        <p:nvSpPr>
          <p:cNvPr id="5" name="Title 4"/>
          <p:cNvSpPr>
            <a:spLocks noGrp="1"/>
          </p:cNvSpPr>
          <p:nvPr>
            <p:ph type="title"/>
          </p:nvPr>
        </p:nvSpPr>
        <p:spPr/>
        <p:txBody>
          <a:bodyPr/>
          <a:lstStyle/>
          <a:p>
            <a:pPr>
              <a:defRPr/>
            </a:pPr>
            <a:r>
              <a:rPr lang="en-US" sz="3200" dirty="0"/>
              <a:t>Example 8.2: Predicting Crude Oil Prices</a:t>
            </a:r>
          </a:p>
        </p:txBody>
      </p:sp>
      <p:pic>
        <p:nvPicPr>
          <p:cNvPr id="2" name="Picture 1" descr="BA2-Figure-8.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1988841"/>
            <a:ext cx="6192688" cy="3875843"/>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7</a:t>
            </a:fld>
            <a:endParaRPr lang="en-US"/>
          </a:p>
        </p:txBody>
      </p:sp>
    </p:spTree>
    <p:extLst>
      <p:ext uri="{BB962C8B-B14F-4D97-AF65-F5344CB8AC3E}">
        <p14:creationId xmlns:p14="http://schemas.microsoft.com/office/powerpoint/2010/main" val="41461153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56792"/>
            <a:ext cx="3970784" cy="4450308"/>
          </a:xfrm>
        </p:spPr>
        <p:txBody>
          <a:bodyPr/>
          <a:lstStyle/>
          <a:p>
            <a:pPr algn="just"/>
            <a:r>
              <a:rPr lang="en-US" sz="2400" dirty="0"/>
              <a:t>Click the </a:t>
            </a:r>
            <a:r>
              <a:rPr lang="en-US" sz="2400" i="1" dirty="0"/>
              <a:t>Predict</a:t>
            </a:r>
            <a:r>
              <a:rPr lang="en-US" sz="2400" dirty="0"/>
              <a:t> button in the </a:t>
            </a:r>
            <a:r>
              <a:rPr lang="en-US" sz="2400" i="1" dirty="0"/>
              <a:t>Data Mining </a:t>
            </a:r>
            <a:r>
              <a:rPr lang="en-US" sz="2400" dirty="0"/>
              <a:t>group and choose </a:t>
            </a:r>
            <a:r>
              <a:rPr lang="en-US" sz="2400" i="1" dirty="0"/>
              <a:t>Multiple Linear Regression. </a:t>
            </a:r>
          </a:p>
          <a:p>
            <a:pPr algn="just"/>
            <a:r>
              <a:rPr lang="en-US" sz="2400" dirty="0"/>
              <a:t>Enter the range of the data (including headers)</a:t>
            </a:r>
          </a:p>
          <a:p>
            <a:pPr algn="just"/>
            <a:r>
              <a:rPr lang="en-US" sz="2400" dirty="0"/>
              <a:t>Move the appropriate variables to the boxes on the right. </a:t>
            </a:r>
            <a:r>
              <a:rPr lang="en-US" sz="2400" i="1" dirty="0"/>
              <a:t> </a:t>
            </a:r>
          </a:p>
        </p:txBody>
      </p:sp>
      <p:sp>
        <p:nvSpPr>
          <p:cNvPr id="3" name="Title 2"/>
          <p:cNvSpPr>
            <a:spLocks noGrp="1"/>
          </p:cNvSpPr>
          <p:nvPr>
            <p:ph type="title"/>
          </p:nvPr>
        </p:nvSpPr>
        <p:spPr>
          <a:xfrm>
            <a:off x="1981200" y="274638"/>
            <a:ext cx="8229600" cy="850106"/>
          </a:xfrm>
        </p:spPr>
        <p:txBody>
          <a:bodyPr>
            <a:normAutofit fontScale="90000"/>
          </a:bodyPr>
          <a:lstStyle/>
          <a:p>
            <a:r>
              <a:rPr lang="en-US" dirty="0" smtClean="0"/>
              <a:t>Example 8.19: Using </a:t>
            </a:r>
            <a:r>
              <a:rPr lang="en-US" i="1" dirty="0" err="1" smtClean="0"/>
              <a:t>XLMiner</a:t>
            </a:r>
            <a:r>
              <a:rPr lang="en-US" dirty="0" smtClean="0"/>
              <a:t> for Regression</a:t>
            </a:r>
            <a:endParaRPr lang="en-US" dirty="0"/>
          </a:p>
        </p:txBody>
      </p:sp>
      <p:pic>
        <p:nvPicPr>
          <p:cNvPr id="6" name="Picture 5" descr="BA2-Figure-8.3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992" y="1556793"/>
            <a:ext cx="4536504" cy="720081"/>
          </a:xfrm>
          <a:prstGeom prst="rect">
            <a:avLst/>
          </a:prstGeom>
        </p:spPr>
      </p:pic>
      <p:pic>
        <p:nvPicPr>
          <p:cNvPr id="7" name="Picture 6" descr="BA2-Figure-8.38-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5" y="2420888"/>
            <a:ext cx="3130549" cy="3717032"/>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70</a:t>
            </a:fld>
            <a:endParaRPr lang="en-US"/>
          </a:p>
        </p:txBody>
      </p:sp>
    </p:spTree>
    <p:extLst>
      <p:ext uri="{BB962C8B-B14F-4D97-AF65-F5344CB8AC3E}">
        <p14:creationId xmlns:p14="http://schemas.microsoft.com/office/powerpoint/2010/main" val="1130788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544" y="1340768"/>
            <a:ext cx="4824536" cy="4525962"/>
          </a:xfrm>
        </p:spPr>
        <p:txBody>
          <a:bodyPr/>
          <a:lstStyle/>
          <a:p>
            <a:pPr algn="just"/>
            <a:r>
              <a:rPr lang="en-US" sz="2400" dirty="0"/>
              <a:t>Select the output options and check the </a:t>
            </a:r>
            <a:r>
              <a:rPr lang="en-US" sz="2400" i="1" dirty="0"/>
              <a:t>Summary report</a:t>
            </a:r>
            <a:r>
              <a:rPr lang="en-US" sz="2400" dirty="0"/>
              <a:t> box. Before clicking Finish, click on the </a:t>
            </a:r>
            <a:r>
              <a:rPr lang="en-US" sz="2400" i="1" dirty="0"/>
              <a:t>Best subsets</a:t>
            </a:r>
            <a:r>
              <a:rPr lang="en-US" sz="2400" dirty="0"/>
              <a:t> button.</a:t>
            </a:r>
          </a:p>
          <a:p>
            <a:r>
              <a:rPr lang="en-US" sz="2400" dirty="0"/>
              <a:t>Select the best subsets option:</a:t>
            </a:r>
          </a:p>
        </p:txBody>
      </p:sp>
      <p:sp>
        <p:nvSpPr>
          <p:cNvPr id="3" name="Title 2"/>
          <p:cNvSpPr>
            <a:spLocks noGrp="1"/>
          </p:cNvSpPr>
          <p:nvPr>
            <p:ph type="title"/>
          </p:nvPr>
        </p:nvSpPr>
        <p:spPr/>
        <p:txBody>
          <a:bodyPr/>
          <a:lstStyle/>
          <a:p>
            <a:r>
              <a:rPr lang="en-US" dirty="0" smtClean="0"/>
              <a:t>Example 8.19 Continued</a:t>
            </a:r>
            <a:endParaRPr lang="en-US" dirty="0"/>
          </a:p>
        </p:txBody>
      </p:sp>
      <p:pic>
        <p:nvPicPr>
          <p:cNvPr id="6" name="Picture 5" descr="BA2-Figure-8.39-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105" y="1268760"/>
            <a:ext cx="3311641" cy="4176464"/>
          </a:xfrm>
          <a:prstGeom prst="rect">
            <a:avLst/>
          </a:prstGeom>
        </p:spPr>
      </p:pic>
      <p:pic>
        <p:nvPicPr>
          <p:cNvPr id="7" name="Picture 6" descr="BA2-Figure-8.40-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818" y="4162500"/>
            <a:ext cx="3201248" cy="2420888"/>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71</a:t>
            </a:fld>
            <a:endParaRPr lang="en-US"/>
          </a:p>
        </p:txBody>
      </p:sp>
    </p:spTree>
    <p:extLst>
      <p:ext uri="{BB962C8B-B14F-4D97-AF65-F5344CB8AC3E}">
        <p14:creationId xmlns:p14="http://schemas.microsoft.com/office/powerpoint/2010/main" val="38062291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results from the “Output Navigator” links.</a:t>
            </a:r>
            <a:endParaRPr lang="en-US" dirty="0"/>
          </a:p>
        </p:txBody>
      </p:sp>
      <p:sp>
        <p:nvSpPr>
          <p:cNvPr id="3" name="Title 2"/>
          <p:cNvSpPr>
            <a:spLocks noGrp="1"/>
          </p:cNvSpPr>
          <p:nvPr>
            <p:ph type="title"/>
          </p:nvPr>
        </p:nvSpPr>
        <p:spPr/>
        <p:txBody>
          <a:bodyPr/>
          <a:lstStyle/>
          <a:p>
            <a:r>
              <a:rPr lang="en-US" dirty="0" smtClean="0"/>
              <a:t>Example 8.19 Continued </a:t>
            </a:r>
            <a:endParaRPr lang="en-US" dirty="0"/>
          </a:p>
        </p:txBody>
      </p:sp>
      <p:pic>
        <p:nvPicPr>
          <p:cNvPr id="6" name="Picture 5" descr="BA2-Figure-8.4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7" y="2204864"/>
            <a:ext cx="7687837" cy="2304256"/>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72</a:t>
            </a:fld>
            <a:endParaRPr lang="en-US"/>
          </a:p>
        </p:txBody>
      </p:sp>
    </p:spTree>
    <p:extLst>
      <p:ext uri="{BB962C8B-B14F-4D97-AF65-F5344CB8AC3E}">
        <p14:creationId xmlns:p14="http://schemas.microsoft.com/office/powerpoint/2010/main" val="275806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52736"/>
            <a:ext cx="8229600" cy="4954364"/>
          </a:xfrm>
        </p:spPr>
        <p:txBody>
          <a:bodyPr/>
          <a:lstStyle/>
          <a:p>
            <a:r>
              <a:rPr lang="en-US" sz="2000" dirty="0"/>
              <a:t>Regression output (all variables)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Best subsets results</a:t>
            </a:r>
          </a:p>
        </p:txBody>
      </p:sp>
      <p:sp>
        <p:nvSpPr>
          <p:cNvPr id="3" name="Title 2"/>
          <p:cNvSpPr>
            <a:spLocks noGrp="1"/>
          </p:cNvSpPr>
          <p:nvPr>
            <p:ph type="title"/>
          </p:nvPr>
        </p:nvSpPr>
        <p:spPr>
          <a:xfrm>
            <a:off x="1981200" y="274638"/>
            <a:ext cx="8229600" cy="634082"/>
          </a:xfrm>
        </p:spPr>
        <p:txBody>
          <a:bodyPr>
            <a:normAutofit fontScale="90000"/>
          </a:bodyPr>
          <a:lstStyle/>
          <a:p>
            <a:r>
              <a:rPr lang="en-US" dirty="0" smtClean="0"/>
              <a:t>Example 8.19 Continued </a:t>
            </a:r>
            <a:endParaRPr lang="en-US" dirty="0"/>
          </a:p>
        </p:txBody>
      </p:sp>
      <p:pic>
        <p:nvPicPr>
          <p:cNvPr id="6" name="Picture 5" descr="BA2-Figure-8.4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1556793"/>
            <a:ext cx="5616624" cy="1930935"/>
          </a:xfrm>
          <a:prstGeom prst="rect">
            <a:avLst/>
          </a:prstGeom>
        </p:spPr>
      </p:pic>
      <p:pic>
        <p:nvPicPr>
          <p:cNvPr id="7" name="Picture 6" descr="BA2-Figure-8.43-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007" y="3933057"/>
            <a:ext cx="9144000" cy="1480457"/>
          </a:xfrm>
          <a:prstGeom prst="rect">
            <a:avLst/>
          </a:prstGeom>
        </p:spPr>
      </p:pic>
      <p:sp>
        <p:nvSpPr>
          <p:cNvPr id="8" name="TextBox 7"/>
          <p:cNvSpPr txBox="1"/>
          <p:nvPr/>
        </p:nvSpPr>
        <p:spPr>
          <a:xfrm>
            <a:off x="1764952" y="5517233"/>
            <a:ext cx="8892480" cy="584775"/>
          </a:xfrm>
          <a:prstGeom prst="rect">
            <a:avLst/>
          </a:prstGeom>
          <a:noFill/>
        </p:spPr>
        <p:txBody>
          <a:bodyPr wrap="square" rtlCol="0">
            <a:spAutoFit/>
          </a:bodyPr>
          <a:lstStyle/>
          <a:p>
            <a:pPr algn="just"/>
            <a:r>
              <a:rPr lang="en-US" sz="1600" dirty="0"/>
              <a:t>If you click “Choose Subset,” </a:t>
            </a:r>
            <a:r>
              <a:rPr lang="en-US" sz="1600" dirty="0" err="1"/>
              <a:t>XLMiner</a:t>
            </a:r>
            <a:r>
              <a:rPr lang="en-US" sz="1600" dirty="0"/>
              <a:t> will create a new worksheet with the results for this model.</a:t>
            </a:r>
          </a:p>
        </p:txBody>
      </p:sp>
      <p:sp>
        <p:nvSpPr>
          <p:cNvPr id="4" name="Slide Number Placeholder 3"/>
          <p:cNvSpPr>
            <a:spLocks noGrp="1"/>
          </p:cNvSpPr>
          <p:nvPr>
            <p:ph type="sldNum" sz="quarter" idx="12"/>
          </p:nvPr>
        </p:nvSpPr>
        <p:spPr/>
        <p:txBody>
          <a:bodyPr/>
          <a:lstStyle/>
          <a:p>
            <a:fld id="{3B60663A-D731-422C-B01D-A30E991BA9F9}" type="slidenum">
              <a:rPr lang="en-US" smtClean="0"/>
              <a:t>73</a:t>
            </a:fld>
            <a:endParaRPr lang="en-US"/>
          </a:p>
        </p:txBody>
      </p:sp>
    </p:spTree>
    <p:extLst>
      <p:ext uri="{BB962C8B-B14F-4D97-AF65-F5344CB8AC3E}">
        <p14:creationId xmlns:p14="http://schemas.microsoft.com/office/powerpoint/2010/main" val="3346996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400" dirty="0"/>
              <a:t>Typically choose the model with the highest adjusted </a:t>
            </a:r>
            <a:r>
              <a:rPr lang="en-US" sz="2400" i="1" dirty="0"/>
              <a:t>R</a:t>
            </a:r>
            <a:r>
              <a:rPr lang="en-US" sz="2400" i="1" baseline="30000" dirty="0"/>
              <a:t>2</a:t>
            </a:r>
            <a:r>
              <a:rPr lang="en-US" sz="2400" dirty="0"/>
              <a:t>.</a:t>
            </a:r>
          </a:p>
          <a:p>
            <a:pPr algn="just"/>
            <a:r>
              <a:rPr lang="en-US" sz="2400" dirty="0"/>
              <a:t>Models with a minimum value of </a:t>
            </a:r>
            <a:r>
              <a:rPr lang="en-US" sz="2400" dirty="0" err="1"/>
              <a:t>Cp</a:t>
            </a:r>
            <a:r>
              <a:rPr lang="en-US" sz="2400" dirty="0"/>
              <a:t> or having </a:t>
            </a:r>
            <a:r>
              <a:rPr lang="en-US" sz="2400" dirty="0" err="1"/>
              <a:t>Cp</a:t>
            </a:r>
            <a:r>
              <a:rPr lang="en-US" sz="2400" dirty="0"/>
              <a:t> less than or at least close to k + 1 are good models to consider.</a:t>
            </a:r>
          </a:p>
          <a:p>
            <a:pPr algn="just"/>
            <a:r>
              <a:rPr lang="en-US" sz="2400" i="1" dirty="0"/>
              <a:t>RSS</a:t>
            </a:r>
            <a:r>
              <a:rPr lang="en-US" sz="2400" dirty="0"/>
              <a:t> is the residual sum of squares, or the sum of squared deviations between the predicted probability of success and the actual value (1 or 0). </a:t>
            </a:r>
          </a:p>
          <a:p>
            <a:pPr algn="just"/>
            <a:r>
              <a:rPr lang="en-US" sz="2400" i="1" dirty="0"/>
              <a:t>Probability</a:t>
            </a:r>
            <a:r>
              <a:rPr lang="en-US" sz="2400" dirty="0"/>
              <a:t> is a quasi-hypothesis test that a given subset is acceptable; if this is less than 0.05, you can rule out that subset.</a:t>
            </a:r>
            <a:endParaRPr lang="en-US" sz="2400" baseline="30000" dirty="0"/>
          </a:p>
        </p:txBody>
      </p:sp>
      <p:sp>
        <p:nvSpPr>
          <p:cNvPr id="3" name="Title 2"/>
          <p:cNvSpPr>
            <a:spLocks noGrp="1"/>
          </p:cNvSpPr>
          <p:nvPr>
            <p:ph type="title"/>
          </p:nvPr>
        </p:nvSpPr>
        <p:spPr/>
        <p:txBody>
          <a:bodyPr/>
          <a:lstStyle/>
          <a:p>
            <a:r>
              <a:rPr lang="en-US" dirty="0" smtClean="0"/>
              <a:t>Interpreting </a:t>
            </a:r>
            <a:r>
              <a:rPr lang="en-US" i="1" dirty="0" err="1" smtClean="0"/>
              <a:t>XLMiner</a:t>
            </a:r>
            <a:r>
              <a:rPr lang="en-US" dirty="0" smtClean="0"/>
              <a:t> Output</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74</a:t>
            </a:fld>
            <a:endParaRPr lang="en-US"/>
          </a:p>
        </p:txBody>
      </p:sp>
    </p:spTree>
    <p:extLst>
      <p:ext uri="{BB962C8B-B14F-4D97-AF65-F5344CB8AC3E}">
        <p14:creationId xmlns:p14="http://schemas.microsoft.com/office/powerpoint/2010/main" val="229161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1"/>
          <p:cNvSpPr>
            <a:spLocks noGrp="1"/>
          </p:cNvSpPr>
          <p:nvPr>
            <p:ph idx="1"/>
          </p:nvPr>
        </p:nvSpPr>
        <p:spPr>
          <a:xfrm>
            <a:off x="1981200" y="1481138"/>
            <a:ext cx="8382000" cy="4525962"/>
          </a:xfrm>
        </p:spPr>
        <p:txBody>
          <a:bodyPr/>
          <a:lstStyle/>
          <a:p>
            <a:pPr eaLnBrk="1" hangingPunct="1"/>
            <a:r>
              <a:rPr lang="en-US" sz="2400" dirty="0"/>
              <a:t>Excel’s </a:t>
            </a:r>
            <a:r>
              <a:rPr lang="en-US" sz="2400" i="1" dirty="0" err="1"/>
              <a:t>Trendline</a:t>
            </a:r>
            <a:r>
              <a:rPr lang="en-US" sz="2400" dirty="0"/>
              <a:t> tool is used to fit various functions to the data.</a:t>
            </a:r>
          </a:p>
          <a:p>
            <a:pPr eaLnBrk="1" hangingPunct="1">
              <a:buNone/>
            </a:pPr>
            <a:endParaRPr lang="en-US" sz="2400" dirty="0"/>
          </a:p>
          <a:p>
            <a:pPr eaLnBrk="1" hangingPunct="1">
              <a:buNone/>
            </a:pPr>
            <a:r>
              <a:rPr lang="en-US" sz="2400" dirty="0">
                <a:solidFill>
                  <a:srgbClr val="39639D"/>
                </a:solidFill>
              </a:rPr>
              <a:t>Exponential</a:t>
            </a:r>
            <a:r>
              <a:rPr lang="en-US" sz="2400" dirty="0"/>
              <a:t>      </a:t>
            </a:r>
            <a:r>
              <a:rPr lang="en-US" sz="2400" i="1" dirty="0"/>
              <a:t>y</a:t>
            </a:r>
            <a:r>
              <a:rPr lang="en-US" sz="2400" dirty="0"/>
              <a:t> = 50.49e</a:t>
            </a:r>
            <a:r>
              <a:rPr lang="en-US" sz="2400" baseline="30000" dirty="0"/>
              <a:t>0.021</a:t>
            </a:r>
            <a:r>
              <a:rPr lang="en-US" sz="2400" i="1" baseline="30000" dirty="0"/>
              <a:t>x</a:t>
            </a:r>
            <a:r>
              <a:rPr lang="en-US" sz="2400" i="1" dirty="0"/>
              <a:t>                       R</a:t>
            </a:r>
            <a:r>
              <a:rPr lang="en-US" sz="2400" baseline="30000" dirty="0"/>
              <a:t>2</a:t>
            </a:r>
            <a:r>
              <a:rPr lang="en-US" sz="2400" dirty="0"/>
              <a:t> = 0.664</a:t>
            </a:r>
          </a:p>
          <a:p>
            <a:pPr eaLnBrk="1" hangingPunct="1">
              <a:buFont typeface="Wingdings 3" pitchFamily="-72" charset="2"/>
              <a:buNone/>
            </a:pPr>
            <a:r>
              <a:rPr lang="en-US" sz="2400" dirty="0">
                <a:solidFill>
                  <a:srgbClr val="39639D"/>
                </a:solidFill>
              </a:rPr>
              <a:t>Logarithmic</a:t>
            </a:r>
            <a:r>
              <a:rPr lang="en-US" sz="2400" dirty="0"/>
              <a:t>      </a:t>
            </a:r>
            <a:r>
              <a:rPr lang="en-US" sz="2400" i="1" dirty="0"/>
              <a:t>y</a:t>
            </a:r>
            <a:r>
              <a:rPr lang="en-US" sz="2400" dirty="0"/>
              <a:t> = 13.02ln(</a:t>
            </a:r>
            <a:r>
              <a:rPr lang="en-US" sz="2400" i="1" dirty="0"/>
              <a:t>x</a:t>
            </a:r>
            <a:r>
              <a:rPr lang="en-US" sz="2400" dirty="0"/>
              <a:t>) + 39.60            </a:t>
            </a:r>
            <a:r>
              <a:rPr lang="en-US" sz="2400" i="1" dirty="0"/>
              <a:t>R</a:t>
            </a:r>
            <a:r>
              <a:rPr lang="en-US" sz="2400" baseline="30000" dirty="0"/>
              <a:t>2</a:t>
            </a:r>
            <a:r>
              <a:rPr lang="en-US" sz="2400" dirty="0"/>
              <a:t> = 0.382</a:t>
            </a:r>
          </a:p>
          <a:p>
            <a:pPr eaLnBrk="1" hangingPunct="1">
              <a:buNone/>
            </a:pPr>
            <a:r>
              <a:rPr lang="en-US" sz="2400" dirty="0">
                <a:solidFill>
                  <a:srgbClr val="39639D"/>
                </a:solidFill>
              </a:rPr>
              <a:t>Polynomial 2</a:t>
            </a:r>
            <a:r>
              <a:rPr lang="en-US" sz="2400" dirty="0">
                <a:solidFill>
                  <a:srgbClr val="39639D"/>
                </a:solidFill>
                <a:latin typeface="Cambria Math" charset="0"/>
                <a:ea typeface="Cambria Math" charset="0"/>
                <a:cs typeface="Cambria Math" charset="0"/>
              </a:rPr>
              <a:t>°</a:t>
            </a:r>
            <a:r>
              <a:rPr lang="en-US" sz="2400" dirty="0">
                <a:latin typeface="Cambria Math" charset="0"/>
                <a:ea typeface="Cambria Math" charset="0"/>
                <a:cs typeface="Cambria Math" charset="0"/>
              </a:rPr>
              <a:t>   </a:t>
            </a:r>
            <a:r>
              <a:rPr lang="en-US" sz="2400" i="1" dirty="0"/>
              <a:t>y</a:t>
            </a:r>
            <a:r>
              <a:rPr lang="en-US" sz="2400" dirty="0"/>
              <a:t> = 0.13</a:t>
            </a:r>
            <a:r>
              <a:rPr lang="en-US" sz="2400" i="1" dirty="0"/>
              <a:t>x</a:t>
            </a:r>
            <a:r>
              <a:rPr lang="en-US" sz="2400" baseline="30000" dirty="0"/>
              <a:t>2 </a:t>
            </a:r>
            <a:r>
              <a:rPr lang="en-US" sz="2400" dirty="0">
                <a:latin typeface="Cambria Math" charset="0"/>
                <a:ea typeface="Cambria Math" charset="0"/>
                <a:cs typeface="Cambria Math" charset="0"/>
              </a:rPr>
              <a:t>− </a:t>
            </a:r>
            <a:r>
              <a:rPr lang="en-US" sz="2400" dirty="0"/>
              <a:t>2.399</a:t>
            </a:r>
            <a:r>
              <a:rPr lang="en-US" sz="2400" i="1" dirty="0"/>
              <a:t>x</a:t>
            </a:r>
            <a:r>
              <a:rPr lang="en-US" sz="2400" dirty="0"/>
              <a:t> + 68.01   </a:t>
            </a:r>
            <a:r>
              <a:rPr lang="en-US" sz="2400" i="1" dirty="0"/>
              <a:t>R</a:t>
            </a:r>
            <a:r>
              <a:rPr lang="en-US" sz="2400" baseline="30000" dirty="0"/>
              <a:t>2</a:t>
            </a:r>
            <a:r>
              <a:rPr lang="en-US" sz="2400" dirty="0"/>
              <a:t> = 0.905</a:t>
            </a:r>
          </a:p>
          <a:p>
            <a:pPr eaLnBrk="1" hangingPunct="1">
              <a:buNone/>
            </a:pPr>
            <a:r>
              <a:rPr lang="en-US" sz="2400" dirty="0">
                <a:solidFill>
                  <a:srgbClr val="39639D"/>
                </a:solidFill>
              </a:rPr>
              <a:t>Polynomial 3</a:t>
            </a:r>
            <a:r>
              <a:rPr lang="en-US" sz="2400" dirty="0">
                <a:solidFill>
                  <a:srgbClr val="39639D"/>
                </a:solidFill>
                <a:latin typeface="Cambria Math" charset="0"/>
                <a:ea typeface="Cambria Math" charset="0"/>
                <a:cs typeface="Cambria Math" charset="0"/>
              </a:rPr>
              <a:t>°</a:t>
            </a:r>
            <a:r>
              <a:rPr lang="en-US" sz="2400" dirty="0">
                <a:latin typeface="Cambria Math" charset="0"/>
                <a:ea typeface="Cambria Math" charset="0"/>
                <a:cs typeface="Cambria Math" charset="0"/>
              </a:rPr>
              <a:t>   </a:t>
            </a:r>
            <a:r>
              <a:rPr lang="en-US" sz="2400" i="1" dirty="0"/>
              <a:t>y = </a:t>
            </a:r>
            <a:r>
              <a:rPr lang="en-US" sz="2400" dirty="0"/>
              <a:t>0.005</a:t>
            </a:r>
            <a:r>
              <a:rPr lang="en-US" sz="2400" i="1" dirty="0"/>
              <a:t>x</a:t>
            </a:r>
            <a:r>
              <a:rPr lang="en-US" sz="2400" i="1" baseline="30000" dirty="0"/>
              <a:t>3</a:t>
            </a:r>
            <a:r>
              <a:rPr lang="en-US" sz="2400" dirty="0">
                <a:latin typeface="Cambria Math" charset="0"/>
                <a:ea typeface="Cambria Math" charset="0"/>
                <a:cs typeface="Cambria Math" charset="0"/>
              </a:rPr>
              <a:t> − </a:t>
            </a:r>
            <a:r>
              <a:rPr lang="en-US" sz="2400" dirty="0"/>
              <a:t>0.111</a:t>
            </a:r>
            <a:r>
              <a:rPr lang="en-US" sz="2400" i="1" dirty="0"/>
              <a:t>x</a:t>
            </a:r>
            <a:r>
              <a:rPr lang="en-US" sz="2400" baseline="30000" dirty="0"/>
              <a:t>2</a:t>
            </a:r>
          </a:p>
          <a:p>
            <a:pPr eaLnBrk="1" hangingPunct="1">
              <a:buNone/>
            </a:pPr>
            <a:r>
              <a:rPr lang="en-US" sz="2400" baseline="30000" dirty="0">
                <a:latin typeface="Cambria Math" charset="0"/>
                <a:ea typeface="Cambria Math" charset="0"/>
                <a:cs typeface="Cambria Math" charset="0"/>
              </a:rPr>
              <a:t>                     		      </a:t>
            </a:r>
            <a:r>
              <a:rPr lang="en-US" sz="2400" dirty="0"/>
              <a:t>+ 0.648</a:t>
            </a:r>
            <a:r>
              <a:rPr lang="en-US" sz="2400" i="1" dirty="0"/>
              <a:t>x</a:t>
            </a:r>
            <a:r>
              <a:rPr lang="en-US" sz="2400" baseline="30000" dirty="0"/>
              <a:t> </a:t>
            </a:r>
            <a:r>
              <a:rPr lang="en-US" sz="2400" dirty="0"/>
              <a:t>+ 59.497         </a:t>
            </a:r>
            <a:r>
              <a:rPr lang="en-US" sz="2400" i="1" dirty="0"/>
              <a:t>R</a:t>
            </a:r>
            <a:r>
              <a:rPr lang="en-US" sz="2400" baseline="30000" dirty="0"/>
              <a:t>2</a:t>
            </a:r>
            <a:r>
              <a:rPr lang="en-US" sz="2400" dirty="0"/>
              <a:t> = 0.928 *</a:t>
            </a:r>
            <a:endParaRPr lang="en-US" sz="2400" dirty="0">
              <a:latin typeface="Cambria Math" charset="0"/>
              <a:ea typeface="Cambria Math" charset="0"/>
              <a:cs typeface="Cambria Math" charset="0"/>
            </a:endParaRPr>
          </a:p>
          <a:p>
            <a:pPr eaLnBrk="1" hangingPunct="1">
              <a:buFont typeface="Wingdings 3" pitchFamily="-72" charset="2"/>
              <a:buNone/>
            </a:pPr>
            <a:r>
              <a:rPr lang="en-US" sz="2400" dirty="0">
                <a:solidFill>
                  <a:srgbClr val="39639D"/>
                </a:solidFill>
              </a:rPr>
              <a:t>Power               </a:t>
            </a:r>
            <a:r>
              <a:rPr lang="en-US" sz="2400" i="1" dirty="0"/>
              <a:t>y</a:t>
            </a:r>
            <a:r>
              <a:rPr lang="en-US" sz="2400" dirty="0"/>
              <a:t> = 45.96</a:t>
            </a:r>
            <a:r>
              <a:rPr lang="en-US" sz="2400" i="1" dirty="0"/>
              <a:t>x</a:t>
            </a:r>
            <a:r>
              <a:rPr lang="en-US" sz="2400" baseline="30000" dirty="0"/>
              <a:t>0.0169</a:t>
            </a:r>
            <a:r>
              <a:rPr lang="en-US" sz="2400" dirty="0"/>
              <a:t>                      </a:t>
            </a:r>
            <a:r>
              <a:rPr lang="en-US" sz="2400" i="1" dirty="0"/>
              <a:t>R</a:t>
            </a:r>
            <a:r>
              <a:rPr lang="en-US" sz="2400" baseline="30000" dirty="0"/>
              <a:t>2</a:t>
            </a:r>
            <a:r>
              <a:rPr lang="en-US" sz="2400" dirty="0"/>
              <a:t> = 0.397</a:t>
            </a:r>
          </a:p>
        </p:txBody>
      </p:sp>
      <p:sp>
        <p:nvSpPr>
          <p:cNvPr id="5" name="Title 4"/>
          <p:cNvSpPr>
            <a:spLocks noGrp="1"/>
          </p:cNvSpPr>
          <p:nvPr>
            <p:ph type="title"/>
          </p:nvPr>
        </p:nvSpPr>
        <p:spPr/>
        <p:txBody>
          <a:bodyPr/>
          <a:lstStyle/>
          <a:p>
            <a:pPr algn="just">
              <a:defRPr/>
            </a:pPr>
            <a:r>
              <a:rPr lang="en-US" sz="3200" dirty="0"/>
              <a:t>Example 8.9 Continued </a:t>
            </a:r>
          </a:p>
        </p:txBody>
      </p:sp>
      <p:sp>
        <p:nvSpPr>
          <p:cNvPr id="2" name="Slide Number Placeholder 1"/>
          <p:cNvSpPr>
            <a:spLocks noGrp="1"/>
          </p:cNvSpPr>
          <p:nvPr>
            <p:ph type="sldNum" sz="quarter" idx="12"/>
          </p:nvPr>
        </p:nvSpPr>
        <p:spPr/>
        <p:txBody>
          <a:bodyPr/>
          <a:lstStyle/>
          <a:p>
            <a:fld id="{3B60663A-D731-422C-B01D-A30E991BA9F9}" type="slidenum">
              <a:rPr lang="en-US" smtClean="0"/>
              <a:t>8</a:t>
            </a:fld>
            <a:endParaRPr lang="en-US"/>
          </a:p>
        </p:txBody>
      </p:sp>
    </p:spTree>
    <p:extLst>
      <p:ext uri="{BB962C8B-B14F-4D97-AF65-F5344CB8AC3E}">
        <p14:creationId xmlns:p14="http://schemas.microsoft.com/office/powerpoint/2010/main" val="2333192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Content Placeholder 1"/>
          <p:cNvSpPr>
            <a:spLocks noGrp="1"/>
          </p:cNvSpPr>
          <p:nvPr>
            <p:ph idx="1"/>
          </p:nvPr>
        </p:nvSpPr>
        <p:spPr>
          <a:xfrm>
            <a:off x="2000250" y="1484785"/>
            <a:ext cx="8229600" cy="4260379"/>
          </a:xfrm>
        </p:spPr>
        <p:txBody>
          <a:bodyPr/>
          <a:lstStyle/>
          <a:p>
            <a:pPr eaLnBrk="1" hangingPunct="1"/>
            <a:r>
              <a:rPr lang="en-US" dirty="0" smtClean="0"/>
              <a:t>Third order polynomial </a:t>
            </a:r>
            <a:r>
              <a:rPr lang="en-US" dirty="0" err="1" smtClean="0"/>
              <a:t>trendline</a:t>
            </a:r>
            <a:r>
              <a:rPr lang="en-US" dirty="0" smtClean="0"/>
              <a:t> fit to the data</a:t>
            </a:r>
          </a:p>
        </p:txBody>
      </p:sp>
      <p:sp>
        <p:nvSpPr>
          <p:cNvPr id="5" name="Title 4"/>
          <p:cNvSpPr>
            <a:spLocks noGrp="1"/>
          </p:cNvSpPr>
          <p:nvPr>
            <p:ph type="title"/>
          </p:nvPr>
        </p:nvSpPr>
        <p:spPr/>
        <p:txBody>
          <a:bodyPr/>
          <a:lstStyle/>
          <a:p>
            <a:pPr>
              <a:defRPr/>
            </a:pPr>
            <a:r>
              <a:rPr lang="en-US" sz="3200" dirty="0"/>
              <a:t>Example 8.2 Continued</a:t>
            </a:r>
          </a:p>
        </p:txBody>
      </p:sp>
      <p:sp>
        <p:nvSpPr>
          <p:cNvPr id="62467" name="TextBox 5"/>
          <p:cNvSpPr txBox="1">
            <a:spLocks noChangeArrowheads="1"/>
          </p:cNvSpPr>
          <p:nvPr/>
        </p:nvSpPr>
        <p:spPr bwMode="auto">
          <a:xfrm>
            <a:off x="7667626" y="5800726"/>
            <a:ext cx="841897" cy="246221"/>
          </a:xfrm>
          <a:prstGeom prst="rect">
            <a:avLst/>
          </a:prstGeom>
          <a:noFill/>
          <a:ln w="9525">
            <a:noFill/>
            <a:miter lim="800000"/>
            <a:headEnd/>
            <a:tailEnd/>
          </a:ln>
        </p:spPr>
        <p:txBody>
          <a:bodyPr wrap="none">
            <a:prstTxWarp prst="textNoShape">
              <a:avLst/>
            </a:prstTxWarp>
            <a:spAutoFit/>
          </a:bodyPr>
          <a:lstStyle/>
          <a:p>
            <a:r>
              <a:rPr lang="en-US" sz="1000"/>
              <a:t>Figure 8.11</a:t>
            </a:r>
          </a:p>
        </p:txBody>
      </p:sp>
      <p:pic>
        <p:nvPicPr>
          <p:cNvPr id="2" name="Picture 1" descr="BA2-Figure-8.4-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9" y="2204864"/>
            <a:ext cx="6218043" cy="3898528"/>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9</a:t>
            </a:fld>
            <a:endParaRPr lang="en-US"/>
          </a:p>
        </p:txBody>
      </p:sp>
    </p:spTree>
    <p:extLst>
      <p:ext uri="{BB962C8B-B14F-4D97-AF65-F5344CB8AC3E}">
        <p14:creationId xmlns:p14="http://schemas.microsoft.com/office/powerpoint/2010/main" val="373906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3342</TotalTime>
  <Words>3778</Words>
  <Application>Microsoft Office PowerPoint</Application>
  <PresentationFormat>Widescreen</PresentationFormat>
  <Paragraphs>454</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Cambria Math</vt:lpstr>
      <vt:lpstr>Century Gothic</vt:lpstr>
      <vt:lpstr>Times New Roman</vt:lpstr>
      <vt:lpstr>Wingdings</vt:lpstr>
      <vt:lpstr>Wingdings 3</vt:lpstr>
      <vt:lpstr>Wisp</vt:lpstr>
      <vt:lpstr>Chapter 8 Trendlines and Regression Analysis</vt:lpstr>
      <vt:lpstr>Modeling Relationships and Trends in Data</vt:lpstr>
      <vt:lpstr>Common Mathematical Functions Used n Predictive Analytical Models</vt:lpstr>
      <vt:lpstr>Excel Trendline Tool</vt:lpstr>
      <vt:lpstr>R2</vt:lpstr>
      <vt:lpstr>Example 8.1: Modeling a Price-Demand Function</vt:lpstr>
      <vt:lpstr>Example 8.2: Predicting Crude Oil Prices</vt:lpstr>
      <vt:lpstr>Example 8.9 Continued </vt:lpstr>
      <vt:lpstr>Example 8.2 Continued</vt:lpstr>
      <vt:lpstr>Caution About Polynomials</vt:lpstr>
      <vt:lpstr>Regression Analysis</vt:lpstr>
      <vt:lpstr>Simple Linear Regression</vt:lpstr>
      <vt:lpstr>Example 8.3: Home Market Value Data</vt:lpstr>
      <vt:lpstr>Finding the Best-Fitting Regression Line</vt:lpstr>
      <vt:lpstr>Example 8.4: Using Excel to Find the Best Regression Line</vt:lpstr>
      <vt:lpstr>Least-Squares Regression</vt:lpstr>
      <vt:lpstr>Residuals</vt:lpstr>
      <vt:lpstr>Least Squares Regression</vt:lpstr>
      <vt:lpstr>Example 8.5: Using Excel Functions to Find Least-Squares Coefficients</vt:lpstr>
      <vt:lpstr>Simple Linear Regression With Excel</vt:lpstr>
      <vt:lpstr>Home Market Value Regression Results</vt:lpstr>
      <vt:lpstr>Regression Statistics</vt:lpstr>
      <vt:lpstr>Example 8.6: Interpreting Regression Statistics for Simple Linear Regression</vt:lpstr>
      <vt:lpstr>Regression as Analysis of Variance</vt:lpstr>
      <vt:lpstr>Example 8.7: Interpreting Significance of Regression</vt:lpstr>
      <vt:lpstr>Testing Hypotheses for Regression Coefficients</vt:lpstr>
      <vt:lpstr>Example 8.8: Interpreting Hypothesis Tests for Regression Coefficients</vt:lpstr>
      <vt:lpstr>Confidence Intervals for Regression Coefficients</vt:lpstr>
      <vt:lpstr>Example 8.9: Interpreting Confidence Intervals for Regression Coefficients</vt:lpstr>
      <vt:lpstr>Residual Analysis and Regression Assumptions</vt:lpstr>
      <vt:lpstr>Checking Assumptions</vt:lpstr>
      <vt:lpstr>Example 8.11: Checking Regression Assumptions for the Home Market Value Data</vt:lpstr>
      <vt:lpstr>Example 8.11 Continued</vt:lpstr>
      <vt:lpstr>Example 8.11 Continued</vt:lpstr>
      <vt:lpstr>Example 8.11 Continued</vt:lpstr>
      <vt:lpstr>Multiple Linear Regression</vt:lpstr>
      <vt:lpstr>Estimated Multiple Regression Equation</vt:lpstr>
      <vt:lpstr>Excel Regression Tool</vt:lpstr>
      <vt:lpstr>ANOVA for Multiple Regression</vt:lpstr>
      <vt:lpstr>Example 8.12: Interpreting Regression Results for the Colleges and Universities Data</vt:lpstr>
      <vt:lpstr>Example 8.12 Continued</vt:lpstr>
      <vt:lpstr>Model Building Issues</vt:lpstr>
      <vt:lpstr>Systematic Model Building Approach</vt:lpstr>
      <vt:lpstr>Example 8.13: Identifying the Best Regression Model </vt:lpstr>
      <vt:lpstr>Example 8.13 Continued</vt:lpstr>
      <vt:lpstr>Alternate Criterion</vt:lpstr>
      <vt:lpstr>Multicollinearity</vt:lpstr>
      <vt:lpstr>Example 8.14: Identifying Potential Multicollinearity</vt:lpstr>
      <vt:lpstr>Example 8.14 Continued</vt:lpstr>
      <vt:lpstr>Practical Issues in Trendline and Regression Modeling</vt:lpstr>
      <vt:lpstr>Overfitting</vt:lpstr>
      <vt:lpstr>PowerPoint Presentation</vt:lpstr>
      <vt:lpstr>Regression with Categorical Variables</vt:lpstr>
      <vt:lpstr>Example 8.15: A Model with Categorical Variables</vt:lpstr>
      <vt:lpstr>Example 8.15 Continued </vt:lpstr>
      <vt:lpstr>Interactions</vt:lpstr>
      <vt:lpstr>PowerPoint Presentation</vt:lpstr>
      <vt:lpstr>Example 8.16 Continued</vt:lpstr>
      <vt:lpstr>PowerPoint Presentation</vt:lpstr>
      <vt:lpstr>PowerPoint Presentation</vt:lpstr>
      <vt:lpstr>Example 8.17 Continued</vt:lpstr>
      <vt:lpstr>Example 8.17 Continued</vt:lpstr>
      <vt:lpstr>Example 8.17 Continued </vt:lpstr>
      <vt:lpstr>Regression Models with Nonlinear Terms </vt:lpstr>
      <vt:lpstr>Example 8.18: Modeling Beverage Sales Using Curvilinear Regression</vt:lpstr>
      <vt:lpstr>Example 8.18 Continued</vt:lpstr>
      <vt:lpstr>Advanced Techniques for Regression Modeling using XLMiner</vt:lpstr>
      <vt:lpstr>Evaluating Best Subsets Models</vt:lpstr>
      <vt:lpstr>Best-Subsets Procedures</vt:lpstr>
      <vt:lpstr>Example 8.19: Using XLMiner for Regression</vt:lpstr>
      <vt:lpstr>Example 8.19 Continued</vt:lpstr>
      <vt:lpstr>Example 8.19 Continued </vt:lpstr>
      <vt:lpstr>Example 8.19 Continued </vt:lpstr>
      <vt:lpstr>Interpreting XLMiner Output</vt:lpstr>
    </vt:vector>
  </TitlesOfParts>
  <Company>Harrisburg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Roozbeh Sadeghian</dc:creator>
  <cp:lastModifiedBy>Roozbeh Sadeghian</cp:lastModifiedBy>
  <cp:revision>133</cp:revision>
  <dcterms:created xsi:type="dcterms:W3CDTF">2017-03-07T20:47:22Z</dcterms:created>
  <dcterms:modified xsi:type="dcterms:W3CDTF">2017-06-26T20:57:55Z</dcterms:modified>
</cp:coreProperties>
</file>