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7ba343cd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7ba343cd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7ba343cd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7ba343cd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7ba343cd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7ba343cd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7ba343cd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7ba343cd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7ba343cd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7ba343cd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7ba343cd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7ba343cd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7ba343cd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7ba343cd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625" y="534925"/>
            <a:ext cx="7688100" cy="22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 sz="45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ENIAC and MAGIST</a:t>
            </a:r>
            <a:endParaRPr b="0" sz="45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8333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rPr b="0" lang="vi" sz="45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COOPERATION</a:t>
            </a:r>
            <a:r>
              <a:rPr b="0" lang="vi" sz="45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?</a:t>
            </a:r>
            <a:endParaRPr b="0" sz="45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8333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t/>
            </a:r>
            <a:endParaRPr b="0" sz="450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879" y="2725049"/>
            <a:ext cx="3269975" cy="218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4475" y="2698375"/>
            <a:ext cx="3192000" cy="22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3973825" y="2738300"/>
            <a:ext cx="13479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GROUP 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Felix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Goodness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Tamuka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Thai Ngoc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577925" y="457750"/>
            <a:ext cx="7688100" cy="7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Outline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658300" y="1329475"/>
            <a:ext cx="76881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vi" sz="2800"/>
              <a:t>Overview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vi" sz="2800"/>
              <a:t>Is Magist a good fit for high end tech product?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vi" sz="2800"/>
              <a:t>Are orders delivered on time?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vi" sz="2800"/>
              <a:t>Conclusion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ctrTitle"/>
          </p:nvPr>
        </p:nvSpPr>
        <p:spPr>
          <a:xfrm>
            <a:off x="729625" y="502350"/>
            <a:ext cx="30390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OVERVIEW</a:t>
            </a:r>
            <a:endParaRPr/>
          </a:p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631575" y="1358200"/>
            <a:ext cx="7688100" cy="3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vi" sz="2000"/>
              <a:t>Time frame: </a:t>
            </a:r>
            <a:r>
              <a:rPr lang="vi" sz="2000">
                <a:solidFill>
                  <a:schemeClr val="accent3"/>
                </a:solidFill>
              </a:rPr>
              <a:t>Oct 2016 - Sep 2018</a:t>
            </a:r>
            <a:endParaRPr sz="2000"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vi" sz="2000"/>
              <a:t>Number of orders: </a:t>
            </a:r>
            <a:r>
              <a:rPr lang="vi" sz="2000">
                <a:solidFill>
                  <a:schemeClr val="accent3"/>
                </a:solidFill>
              </a:rPr>
              <a:t>99441</a:t>
            </a:r>
            <a:endParaRPr sz="2000"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vi" sz="2000"/>
              <a:t>Number of customers: </a:t>
            </a:r>
            <a:r>
              <a:rPr lang="vi" sz="2000">
                <a:solidFill>
                  <a:schemeClr val="accent3"/>
                </a:solidFill>
              </a:rPr>
              <a:t>99441</a:t>
            </a:r>
            <a:endParaRPr sz="2000"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vi" sz="2000"/>
              <a:t>Number of products/categories: </a:t>
            </a:r>
            <a:r>
              <a:rPr lang="vi" sz="2000">
                <a:solidFill>
                  <a:schemeClr val="accent3"/>
                </a:solidFill>
              </a:rPr>
              <a:t>32951/74</a:t>
            </a:r>
            <a:endParaRPr sz="2000"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vi" sz="2000"/>
              <a:t>Number of sellers:</a:t>
            </a:r>
            <a:r>
              <a:rPr lang="vi" sz="2000">
                <a:solidFill>
                  <a:schemeClr val="accent3"/>
                </a:solidFill>
              </a:rPr>
              <a:t> 3095</a:t>
            </a:r>
            <a:endParaRPr sz="20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/>
              <a:t>Setting: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vi" sz="2000"/>
              <a:t>High end tech categories:  </a:t>
            </a:r>
            <a:r>
              <a:rPr lang="vi" sz="2000">
                <a:solidFill>
                  <a:schemeClr val="accent3"/>
                </a:solidFill>
              </a:rPr>
              <a:t>5 </a:t>
            </a:r>
            <a:r>
              <a:rPr lang="vi" sz="2000"/>
              <a:t>('electronics', 'computers_accessories', 'computers', 'signaling_and_security', 'tablets_printing_image')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vi" sz="2000"/>
              <a:t>Expensive product: </a:t>
            </a:r>
            <a:r>
              <a:rPr lang="vi" sz="2000">
                <a:solidFill>
                  <a:schemeClr val="accent3"/>
                </a:solidFill>
              </a:rPr>
              <a:t>&gt;200</a:t>
            </a:r>
            <a:endParaRPr sz="20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45425" y="462900"/>
            <a:ext cx="3787800" cy="7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94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2.  </a:t>
            </a:r>
            <a:r>
              <a:rPr lang="vi" sz="194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Is Magist a good fit for high end tech product?</a:t>
            </a:r>
            <a:endParaRPr sz="1940">
              <a:solidFill>
                <a:schemeClr val="dk1"/>
              </a:solidFill>
            </a:endParaRPr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3157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Total revenue: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accent3"/>
                </a:solidFill>
              </a:rPr>
              <a:t>15.374.790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Total revenue for high tech products: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	</a:t>
            </a:r>
            <a:r>
              <a:rPr lang="vi">
                <a:solidFill>
                  <a:schemeClr val="accent3"/>
                </a:solidFill>
              </a:rPr>
              <a:t>1.486.853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650" y="615075"/>
            <a:ext cx="5076399" cy="443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524400" y="534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Expensive products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8600"/>
            <a:ext cx="9144003" cy="3300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392225" y="1354950"/>
            <a:ext cx="83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Lato"/>
                <a:ea typeface="Lato"/>
                <a:cs typeface="Lato"/>
                <a:sym typeface="Lato"/>
              </a:rPr>
              <a:t>Price range: </a:t>
            </a:r>
            <a:r>
              <a:rPr lang="vi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5 to 6735</a:t>
            </a:r>
            <a:endParaRPr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62025" y="641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High tech expensive product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825" y="1113975"/>
            <a:ext cx="7005106" cy="394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62025" y="573700"/>
            <a:ext cx="3405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vi" sz="18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3.  </a:t>
            </a:r>
            <a:r>
              <a:rPr b="0" lang="vi" sz="18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Are orders delivered on time?</a:t>
            </a:r>
            <a:endParaRPr b="0" sz="185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98925" y="2078875"/>
            <a:ext cx="4473000" cy="28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/>
              <a:t>Average time delivery: </a:t>
            </a:r>
            <a:r>
              <a:rPr lang="vi" sz="1500">
                <a:solidFill>
                  <a:schemeClr val="accent3"/>
                </a:solidFill>
              </a:rPr>
              <a:t>12 days</a:t>
            </a:r>
            <a:endParaRPr sz="15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1500"/>
              <a:t>On time delivery: </a:t>
            </a:r>
            <a:r>
              <a:rPr lang="vi" sz="1500">
                <a:solidFill>
                  <a:schemeClr val="accent3"/>
                </a:solidFill>
              </a:rPr>
              <a:t>88.644</a:t>
            </a:r>
            <a:r>
              <a:rPr lang="vi" sz="1500"/>
              <a:t>       Delay: </a:t>
            </a:r>
            <a:r>
              <a:rPr lang="vi" sz="1500">
                <a:solidFill>
                  <a:schemeClr val="accent3"/>
                </a:solidFill>
              </a:rPr>
              <a:t>7.826  (= ~9%)</a:t>
            </a:r>
            <a:endParaRPr sz="1500">
              <a:solidFill>
                <a:schemeClr val="accent3"/>
              </a:solidFill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73700"/>
            <a:ext cx="4392549" cy="456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72875" y="569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4. 	</a:t>
            </a:r>
            <a:r>
              <a:rPr b="0" lang="vi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9450" y="1372800"/>
            <a:ext cx="7961100" cy="29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vi" sz="2100"/>
              <a:t>Revenue declining in the past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vi" sz="2100"/>
              <a:t>Small share of expensive products in sales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vi" sz="2100"/>
              <a:t>Slow deliveries, </a:t>
            </a:r>
            <a:r>
              <a:rPr lang="vi" sz="2100"/>
              <a:t>additionally</a:t>
            </a:r>
            <a:r>
              <a:rPr lang="vi" sz="2100"/>
              <a:t> about 9% deliveries not in time</a:t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>
                <a:solidFill>
                  <a:srgbClr val="E06666"/>
                </a:solidFill>
              </a:rPr>
              <a:t>These framework conditions do not correspond to the demands of customers of premium products that we want to address</a:t>
            </a:r>
            <a:endParaRPr>
              <a:solidFill>
                <a:srgbClr val="E06666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2300">
                <a:solidFill>
                  <a:schemeClr val="accent3"/>
                </a:solidFill>
              </a:rPr>
              <a:t>Recommendation: No with Magist</a:t>
            </a:r>
            <a:endParaRPr sz="23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