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veat" panose="020B0604020202020204" charset="0"/>
      <p:regular r:id="rId15"/>
      <p:bold r:id="rId16"/>
    </p:embeddedFont>
    <p:embeddedFont>
      <p:font typeface="Lato" panose="020F0502020204030203" pitchFamily="34" charset="0"/>
      <p:regular r:id="rId17"/>
      <p:bold r:id="rId18"/>
      <p:italic r:id="rId19"/>
      <p:boldItalic r:id="rId20"/>
    </p:embeddedFont>
    <p:embeddedFont>
      <p:font typeface="Raleway" panose="020B060402020202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92">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184" y="84"/>
      </p:cViewPr>
      <p:guideLst>
        <p:guide orient="horz" pos="17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e4ce16b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e4ce16b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presentation we want to show you why it can be advantageous to sell some products at a specific discount.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e9b49f5cc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e9b49f5cc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discount percent by month)</a:t>
            </a:r>
            <a:endParaRPr/>
          </a:p>
          <a:p>
            <a:pPr marL="0" lvl="0" indent="0" algn="l" rtl="0">
              <a:spcBef>
                <a:spcPts val="0"/>
              </a:spcBef>
              <a:spcAft>
                <a:spcPts val="0"/>
              </a:spcAft>
              <a:buNone/>
            </a:pPr>
            <a:endParaRPr/>
          </a:p>
          <a:p>
            <a:pPr marL="0" lvl="0" indent="0" algn="l" rtl="0">
              <a:spcBef>
                <a:spcPts val="0"/>
              </a:spcBef>
              <a:spcAft>
                <a:spcPts val="0"/>
              </a:spcAft>
              <a:buNone/>
            </a:pPr>
            <a:r>
              <a:rPr lang="en"/>
              <a:t>Interestingly, november’s high revenue was NOT due to an increase of the discount levels.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e4ce16b9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e4ce16b9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from November where the revenue was so high, grating discounts for more products will result in higher sales and revenue. We therefore suggest, in order increase revenue, to increase the number of discounted products. However, the we do not advise discounting the high price, high volume category of Apple desktop laptop computers because it generates high revenue even with a low discount.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e9fe8a147_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e9fe8a147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presentation we want to show you why it can be advantageous to sell some products at a specific discount.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e9b49f5cc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e9b49f5c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get to there, we had to do a lot of data cleaning and maintenance of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e9fe8a14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e9fe8a14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a side note for future improvement to data collection: Among including other factors for describing products, we propose an increasement of the overall data consistency.</a:t>
            </a:r>
            <a:endParaRPr/>
          </a:p>
          <a:p>
            <a:pPr marL="0" lvl="0" indent="0" algn="l" rtl="0">
              <a:spcBef>
                <a:spcPts val="0"/>
              </a:spcBef>
              <a:spcAft>
                <a:spcPts val="0"/>
              </a:spcAft>
              <a:buNone/>
            </a:pPr>
            <a:endParaRPr/>
          </a:p>
          <a:p>
            <a:pPr marL="0" lvl="0" indent="0" algn="l" rtl="0">
              <a:spcBef>
                <a:spcPts val="0"/>
              </a:spcBef>
              <a:spcAft>
                <a:spcPts val="0"/>
              </a:spcAft>
              <a:buNone/>
            </a:pPr>
            <a:r>
              <a:rPr lang="en"/>
              <a:t>But back to our big picture…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e9fe8a147_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e9fe8a147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cleaning we were able to get insight into the categorical distribution, what are the characteristics of our total revenue, the discount distribution and how different months contribute to total revenue.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e9b49f5cc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e9b49f5c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actually see what we offer, we classified our products into 12 categories. The distribution reveals that the majority of products we offer in our portfolio are related to high priced desktop and laptop computers. Therefore, we should have an eye on this large category. As we are interested in our discount price strategy, we have to look into how these different categories, and especially the desktop/laptop category are discounted. Are we discounting the higher priced Apple products?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e9b49f5cc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e9b49f5cc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just identified the desktop/laptop category as the product class of interest, we can see that this huge category generates the vast majority of sales revenue with more than 10 million euros. However, this large number could be associated with an overproptionally large number of sold products and be confounded with discounts.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e9b49f5cc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e9b49f5c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if we look at the distribution of discounts in %, we can see for the category we are mainly interested in — that is high price Apple computers — that we offer only a rather narrow range of discounts from less than 10 % to up to about 25 %. What we are now interested in is the total revenue and how discounts influence that.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e4ce16b9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e4ce16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total revenue by month, we can clearly see that the black friday, cyber monday season and the overall christmas shopping in november contributes to a stark increase of revenue due to discounted products. At the same time non-discounted products do not significantly change the revenue over the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e9b49f5cc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e9b49f5cc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discounts products by month)</a:t>
            </a:r>
            <a:endParaRPr/>
          </a:p>
          <a:p>
            <a:pPr marL="0" lvl="0" indent="0" algn="l" rtl="0">
              <a:spcBef>
                <a:spcPts val="0"/>
              </a:spcBef>
              <a:spcAft>
                <a:spcPts val="0"/>
              </a:spcAft>
              <a:buNone/>
            </a:pPr>
            <a:endParaRPr/>
          </a:p>
          <a:p>
            <a:pPr marL="0" lvl="0" indent="0" algn="l" rtl="0">
              <a:spcBef>
                <a:spcPts val="0"/>
              </a:spcBef>
              <a:spcAft>
                <a:spcPts val="0"/>
              </a:spcAft>
              <a:buNone/>
            </a:pPr>
            <a:r>
              <a:rPr lang="en"/>
              <a:t>The main reason for november’s increase in revenue is the increase of number of discounted products.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Increase</a:t>
            </a:r>
            <a:r>
              <a:rPr lang="en"/>
              <a:t> number of discounted products,  </a:t>
            </a:r>
            <a:r>
              <a:rPr lang="en">
                <a:solidFill>
                  <a:schemeClr val="accent3"/>
                </a:solidFill>
              </a:rPr>
              <a:t>keep</a:t>
            </a:r>
            <a:r>
              <a:rPr lang="en"/>
              <a:t> discount levels</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29450" y="1318650"/>
            <a:ext cx="7688700" cy="5352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Monthly discount in %</a:t>
            </a:r>
            <a:endParaRPr/>
          </a:p>
        </p:txBody>
      </p:sp>
      <p:sp>
        <p:nvSpPr>
          <p:cNvPr id="154" name="Google Shape;15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5" name="Google Shape;155;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56" name="Google Shape;156;p22"/>
          <p:cNvPicPr preferRelativeResize="0"/>
          <p:nvPr/>
        </p:nvPicPr>
        <p:blipFill rotWithShape="1">
          <a:blip r:embed="rId3">
            <a:alphaModFix/>
          </a:blip>
          <a:srcRect t="2987"/>
          <a:stretch/>
        </p:blipFill>
        <p:spPr>
          <a:xfrm>
            <a:off x="729450" y="1853850"/>
            <a:ext cx="7688701" cy="279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2" name="Google Shape;16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b="1">
                <a:solidFill>
                  <a:schemeClr val="dk1"/>
                </a:solidFill>
              </a:rPr>
              <a:t>Increase</a:t>
            </a:r>
            <a:r>
              <a:rPr lang="en"/>
              <a:t> number of discounted products</a:t>
            </a:r>
            <a:endParaRPr/>
          </a:p>
          <a:p>
            <a:pPr marL="457200" lvl="0" indent="-311150" algn="l" rtl="0">
              <a:lnSpc>
                <a:spcPct val="200000"/>
              </a:lnSpc>
              <a:spcBef>
                <a:spcPts val="0"/>
              </a:spcBef>
              <a:spcAft>
                <a:spcPts val="0"/>
              </a:spcAft>
              <a:buSzPts val="1300"/>
              <a:buChar char="●"/>
            </a:pPr>
            <a:r>
              <a:rPr lang="en"/>
              <a:t>Do </a:t>
            </a:r>
            <a:r>
              <a:rPr lang="en" b="1">
                <a:solidFill>
                  <a:schemeClr val="accent3"/>
                </a:solidFill>
              </a:rPr>
              <a:t>not increase</a:t>
            </a:r>
            <a:r>
              <a:rPr lang="en"/>
              <a:t> the discount levels</a:t>
            </a:r>
            <a:endParaRPr/>
          </a:p>
        </p:txBody>
      </p:sp>
      <p:sp>
        <p:nvSpPr>
          <p:cNvPr id="163" name="Google Shape;163;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ctrTitle"/>
          </p:nvPr>
        </p:nvSpPr>
        <p:spPr>
          <a:xfrm>
            <a:off x="729450" y="1322450"/>
            <a:ext cx="7688100" cy="2811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Thank </a:t>
            </a:r>
            <a:r>
              <a:rPr lang="en">
                <a:solidFill>
                  <a:schemeClr val="accent3"/>
                </a:solidFill>
              </a:rPr>
              <a:t>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Big picture</a:t>
            </a:r>
            <a:endParaRPr/>
          </a:p>
          <a:p>
            <a:pPr marL="0" lvl="0" indent="0" algn="l" rtl="0">
              <a:spcBef>
                <a:spcPts val="0"/>
              </a:spcBef>
              <a:spcAft>
                <a:spcPts val="0"/>
              </a:spcAft>
              <a:buNone/>
            </a:pP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Intensive data cleaning</a:t>
            </a:r>
            <a:endParaRPr/>
          </a:p>
          <a:p>
            <a:pPr marL="457200" lvl="0" indent="-311150" algn="l" rtl="0">
              <a:spcBef>
                <a:spcPts val="0"/>
              </a:spcBef>
              <a:spcAft>
                <a:spcPts val="0"/>
              </a:spcAft>
              <a:buSzPts val="1300"/>
              <a:buChar char="●"/>
            </a:pPr>
            <a:r>
              <a:rPr lang="en"/>
              <a:t>Lot of maintenance</a:t>
            </a:r>
            <a:endParaRPr/>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Big picture</a:t>
            </a:r>
            <a:endParaRPr/>
          </a:p>
          <a:p>
            <a:pPr marL="0" lvl="0" indent="0" algn="l" rtl="0">
              <a:spcBef>
                <a:spcPts val="0"/>
              </a:spcBef>
              <a:spcAft>
                <a:spcPts val="0"/>
              </a:spcAft>
              <a:buNone/>
            </a:pP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Intensive data cleaning</a:t>
            </a:r>
            <a:endParaRPr/>
          </a:p>
          <a:p>
            <a:pPr marL="457200" lvl="0" indent="-311150" algn="l" rtl="0">
              <a:spcBef>
                <a:spcPts val="0"/>
              </a:spcBef>
              <a:spcAft>
                <a:spcPts val="0"/>
              </a:spcAft>
              <a:buSzPts val="1300"/>
              <a:buChar char="●"/>
            </a:pPr>
            <a:r>
              <a:rPr lang="en"/>
              <a:t>Lot of maintenance</a:t>
            </a:r>
            <a:endParaRPr/>
          </a:p>
        </p:txBody>
      </p:sp>
      <p:sp>
        <p:nvSpPr>
          <p:cNvPr id="101" name="Google Shape;10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grpSp>
        <p:nvGrpSpPr>
          <p:cNvPr id="102" name="Google Shape;102;p15"/>
          <p:cNvGrpSpPr/>
          <p:nvPr/>
        </p:nvGrpSpPr>
        <p:grpSpPr>
          <a:xfrm>
            <a:off x="5381925" y="2109937"/>
            <a:ext cx="1963074" cy="2198976"/>
            <a:chOff x="7180925" y="3000950"/>
            <a:chExt cx="1963074" cy="2198976"/>
          </a:xfrm>
        </p:grpSpPr>
        <p:pic>
          <p:nvPicPr>
            <p:cNvPr id="103" name="Google Shape;103;p15"/>
            <p:cNvPicPr preferRelativeResize="0"/>
            <p:nvPr/>
          </p:nvPicPr>
          <p:blipFill>
            <a:blip r:embed="rId3">
              <a:alphaModFix/>
            </a:blip>
            <a:stretch>
              <a:fillRect/>
            </a:stretch>
          </p:blipFill>
          <p:spPr>
            <a:xfrm>
              <a:off x="7180925" y="3000950"/>
              <a:ext cx="1963074" cy="2198976"/>
            </a:xfrm>
            <a:prstGeom prst="rect">
              <a:avLst/>
            </a:prstGeom>
            <a:noFill/>
            <a:ln>
              <a:noFill/>
            </a:ln>
          </p:spPr>
        </p:pic>
        <p:sp>
          <p:nvSpPr>
            <p:cNvPr id="104" name="Google Shape;104;p15"/>
            <p:cNvSpPr txBox="1"/>
            <p:nvPr/>
          </p:nvSpPr>
          <p:spPr>
            <a:xfrm>
              <a:off x="7205913" y="3323544"/>
              <a:ext cx="19131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Caveat"/>
                  <a:ea typeface="Caveat"/>
                  <a:cs typeface="Caveat"/>
                  <a:sym typeface="Caveat"/>
                </a:rPr>
                <a:t>For the Future:</a:t>
              </a:r>
              <a:endParaRPr sz="1700">
                <a:latin typeface="Caveat"/>
                <a:ea typeface="Caveat"/>
                <a:cs typeface="Caveat"/>
                <a:sym typeface="Caveat"/>
              </a:endParaRPr>
            </a:p>
            <a:p>
              <a:pPr marL="457200" lvl="0" indent="-336550" algn="l" rtl="0">
                <a:spcBef>
                  <a:spcPts val="0"/>
                </a:spcBef>
                <a:spcAft>
                  <a:spcPts val="0"/>
                </a:spcAft>
                <a:buSzPts val="1700"/>
                <a:buFont typeface="Caveat"/>
                <a:buChar char="-"/>
              </a:pPr>
              <a:r>
                <a:rPr lang="en" sz="1700">
                  <a:latin typeface="Caveat"/>
                  <a:ea typeface="Caveat"/>
                  <a:cs typeface="Caveat"/>
                  <a:sym typeface="Caveat"/>
                </a:rPr>
                <a:t>Increase data consistency</a:t>
              </a:r>
              <a:endParaRPr sz="1700">
                <a:latin typeface="Caveat"/>
                <a:ea typeface="Caveat"/>
                <a:cs typeface="Caveat"/>
                <a:sym typeface="Caveat"/>
              </a:endParaRPr>
            </a:p>
            <a:p>
              <a:pPr marL="457200" lvl="0" indent="-336550" algn="l" rtl="0">
                <a:spcBef>
                  <a:spcPts val="0"/>
                </a:spcBef>
                <a:spcAft>
                  <a:spcPts val="0"/>
                </a:spcAft>
                <a:buSzPts val="1700"/>
                <a:buFont typeface="Caveat"/>
                <a:buChar char="-"/>
              </a:pPr>
              <a:r>
                <a:rPr lang="en" sz="1700">
                  <a:latin typeface="Caveat"/>
                  <a:ea typeface="Caveat"/>
                  <a:cs typeface="Caveat"/>
                  <a:sym typeface="Caveat"/>
                </a:rPr>
                <a:t>Include release date</a:t>
              </a:r>
              <a:endParaRPr sz="1700">
                <a:latin typeface="Caveat"/>
                <a:ea typeface="Caveat"/>
                <a:cs typeface="Caveat"/>
                <a:sym typeface="Caveat"/>
              </a:endParaRPr>
            </a:p>
            <a:p>
              <a:pPr marL="457200" lvl="0" indent="-336550" algn="l" rtl="0">
                <a:spcBef>
                  <a:spcPts val="0"/>
                </a:spcBef>
                <a:spcAft>
                  <a:spcPts val="0"/>
                </a:spcAft>
                <a:buSzPts val="1700"/>
                <a:buFont typeface="Caveat"/>
                <a:buChar char="-"/>
              </a:pPr>
              <a:r>
                <a:rPr lang="en" sz="1700">
                  <a:latin typeface="Caveat"/>
                  <a:ea typeface="Caveat"/>
                  <a:cs typeface="Caveat"/>
                  <a:sym typeface="Caveat"/>
                </a:rPr>
                <a:t>…</a:t>
              </a:r>
              <a:endParaRPr sz="1700">
                <a:latin typeface="Caveat"/>
                <a:ea typeface="Caveat"/>
                <a:cs typeface="Caveat"/>
                <a:sym typeface="Cave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Big picture</a:t>
            </a:r>
            <a:endParaRPr/>
          </a:p>
          <a:p>
            <a:pPr marL="0" lvl="0" indent="0" algn="l" rtl="0">
              <a:spcBef>
                <a:spcPts val="0"/>
              </a:spcBef>
              <a:spcAft>
                <a:spcPts val="0"/>
              </a:spcAft>
              <a:buNone/>
            </a:pPr>
            <a:endParaRPr/>
          </a:p>
        </p:txBody>
      </p:sp>
      <p:sp>
        <p:nvSpPr>
          <p:cNvPr id="110" name="Google Shape;110;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Categorical distribution</a:t>
            </a:r>
            <a:endParaRPr/>
          </a:p>
          <a:p>
            <a:pPr marL="457200" lvl="0" indent="-311150" algn="l" rtl="0">
              <a:lnSpc>
                <a:spcPct val="200000"/>
              </a:lnSpc>
              <a:spcBef>
                <a:spcPts val="0"/>
              </a:spcBef>
              <a:spcAft>
                <a:spcPts val="0"/>
              </a:spcAft>
              <a:buSzPts val="1300"/>
              <a:buChar char="●"/>
            </a:pPr>
            <a:r>
              <a:rPr lang="en"/>
              <a:t>Total revenue</a:t>
            </a:r>
            <a:endParaRPr/>
          </a:p>
          <a:p>
            <a:pPr marL="457200" lvl="0" indent="-311150" algn="l" rtl="0">
              <a:lnSpc>
                <a:spcPct val="200000"/>
              </a:lnSpc>
              <a:spcBef>
                <a:spcPts val="0"/>
              </a:spcBef>
              <a:spcAft>
                <a:spcPts val="0"/>
              </a:spcAft>
              <a:buSzPts val="1300"/>
              <a:buChar char="●"/>
            </a:pPr>
            <a:r>
              <a:rPr lang="en"/>
              <a:t>Discount distribution</a:t>
            </a:r>
            <a:endParaRPr/>
          </a:p>
          <a:p>
            <a:pPr marL="457200" lvl="0" indent="-311150" algn="l" rtl="0">
              <a:lnSpc>
                <a:spcPct val="200000"/>
              </a:lnSpc>
              <a:spcBef>
                <a:spcPts val="0"/>
              </a:spcBef>
              <a:spcAft>
                <a:spcPts val="0"/>
              </a:spcAft>
              <a:buSzPts val="1300"/>
              <a:buChar char="●"/>
            </a:pPr>
            <a:r>
              <a:rPr lang="en"/>
              <a:t>Seasonality</a:t>
            </a:r>
            <a:endParaRPr/>
          </a:p>
        </p:txBody>
      </p:sp>
      <p:sp>
        <p:nvSpPr>
          <p:cNvPr id="111" name="Google Shape;111;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product categories</a:t>
            </a:r>
            <a:endParaRPr/>
          </a:p>
        </p:txBody>
      </p:sp>
      <p:sp>
        <p:nvSpPr>
          <p:cNvPr id="117" name="Google Shape;11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18" name="Google Shape;118;p17"/>
          <p:cNvPicPr preferRelativeResize="0"/>
          <p:nvPr/>
        </p:nvPicPr>
        <p:blipFill rotWithShape="1">
          <a:blip r:embed="rId3">
            <a:alphaModFix/>
          </a:blip>
          <a:srcRect t="13291" b="6348"/>
          <a:stretch/>
        </p:blipFill>
        <p:spPr>
          <a:xfrm>
            <a:off x="2054438" y="1730425"/>
            <a:ext cx="5038725" cy="306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Categories’ revenues</a:t>
            </a:r>
            <a:endParaRPr/>
          </a:p>
          <a:p>
            <a:pPr marL="0" lvl="0" indent="0" algn="l" rtl="0">
              <a:spcBef>
                <a:spcPts val="0"/>
              </a:spcBef>
              <a:spcAft>
                <a:spcPts val="0"/>
              </a:spcAft>
              <a:buNone/>
            </a:pPr>
            <a:endParaRPr/>
          </a:p>
        </p:txBody>
      </p:sp>
      <p:sp>
        <p:nvSpPr>
          <p:cNvPr id="124" name="Google Shape;124;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25" name="Google Shape;125;p18"/>
          <p:cNvPicPr preferRelativeResize="0"/>
          <p:nvPr/>
        </p:nvPicPr>
        <p:blipFill rotWithShape="1">
          <a:blip r:embed="rId3">
            <a:alphaModFix/>
          </a:blip>
          <a:srcRect t="2827"/>
          <a:stretch/>
        </p:blipFill>
        <p:spPr>
          <a:xfrm>
            <a:off x="592200" y="1853850"/>
            <a:ext cx="7959600" cy="29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Category discounts in %</a:t>
            </a:r>
            <a:endParaRPr/>
          </a:p>
          <a:p>
            <a:pPr marL="0" lvl="0" indent="0" algn="l" rtl="0">
              <a:spcBef>
                <a:spcPts val="0"/>
              </a:spcBef>
              <a:spcAft>
                <a:spcPts val="0"/>
              </a:spcAft>
              <a:buNone/>
            </a:pPr>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32" name="Google Shape;132;p19"/>
          <p:cNvPicPr preferRelativeResize="0"/>
          <p:nvPr/>
        </p:nvPicPr>
        <p:blipFill rotWithShape="1">
          <a:blip r:embed="rId3">
            <a:alphaModFix/>
          </a:blip>
          <a:srcRect t="2353"/>
          <a:stretch/>
        </p:blipFill>
        <p:spPr>
          <a:xfrm>
            <a:off x="592200" y="1853850"/>
            <a:ext cx="7959600"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0"/>
          <p:cNvPicPr preferRelativeResize="0"/>
          <p:nvPr/>
        </p:nvPicPr>
        <p:blipFill rotWithShape="1">
          <a:blip r:embed="rId3">
            <a:alphaModFix/>
          </a:blip>
          <a:srcRect t="6226"/>
          <a:stretch/>
        </p:blipFill>
        <p:spPr>
          <a:xfrm>
            <a:off x="885825" y="1959800"/>
            <a:ext cx="7612249" cy="2676925"/>
          </a:xfrm>
          <a:prstGeom prst="rect">
            <a:avLst/>
          </a:prstGeom>
          <a:noFill/>
          <a:ln>
            <a:noFill/>
          </a:ln>
        </p:spPr>
      </p:pic>
      <p:sp>
        <p:nvSpPr>
          <p:cNvPr id="138" name="Google Shape;138;p20"/>
          <p:cNvSpPr txBox="1"/>
          <p:nvPr/>
        </p:nvSpPr>
        <p:spPr>
          <a:xfrm>
            <a:off x="1238605" y="1888325"/>
            <a:ext cx="95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Non-discounted</a:t>
            </a:r>
            <a:endParaRPr sz="800">
              <a:highlight>
                <a:schemeClr val="lt1"/>
              </a:highlight>
              <a:latin typeface="Lato"/>
              <a:ea typeface="Lato"/>
              <a:cs typeface="Lato"/>
              <a:sym typeface="Lato"/>
            </a:endParaRPr>
          </a:p>
          <a:p>
            <a:pPr marL="0" lvl="0" indent="0" algn="l" rtl="0">
              <a:spcBef>
                <a:spcPts val="0"/>
              </a:spcBef>
              <a:spcAft>
                <a:spcPts val="0"/>
              </a:spcAft>
              <a:buNone/>
            </a:pPr>
            <a:r>
              <a:rPr lang="en" sz="800">
                <a:highlight>
                  <a:schemeClr val="lt1"/>
                </a:highlight>
                <a:latin typeface="Lato"/>
                <a:ea typeface="Lato"/>
                <a:cs typeface="Lato"/>
                <a:sym typeface="Lato"/>
              </a:rPr>
              <a:t>Discounted</a:t>
            </a:r>
            <a:endParaRPr sz="800">
              <a:highlight>
                <a:schemeClr val="lt1"/>
              </a:highlight>
              <a:latin typeface="Lato"/>
              <a:ea typeface="Lato"/>
              <a:cs typeface="Lato"/>
              <a:sym typeface="Lato"/>
            </a:endParaRPr>
          </a:p>
        </p:txBody>
      </p:sp>
      <p:sp>
        <p:nvSpPr>
          <p:cNvPr id="139" name="Google Shape;139;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40" name="Google Shape;14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Monthly total revenue for non-/discounted products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Monthly discounted products</a:t>
            </a:r>
            <a:endParaRPr/>
          </a:p>
        </p:txBody>
      </p:sp>
      <p:sp>
        <p:nvSpPr>
          <p:cNvPr id="146" name="Google Shape;14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7" name="Google Shape;147;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48" name="Google Shape;148;p21"/>
          <p:cNvPicPr preferRelativeResize="0"/>
          <p:nvPr/>
        </p:nvPicPr>
        <p:blipFill rotWithShape="1">
          <a:blip r:embed="rId3">
            <a:alphaModFix/>
          </a:blip>
          <a:srcRect t="2987"/>
          <a:stretch/>
        </p:blipFill>
        <p:spPr>
          <a:xfrm>
            <a:off x="729450" y="1853850"/>
            <a:ext cx="7688701" cy="27972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Raleway</vt:lpstr>
      <vt:lpstr>Caveat</vt:lpstr>
      <vt:lpstr>Lato</vt:lpstr>
      <vt:lpstr>Arial</vt:lpstr>
      <vt:lpstr>Streamline</vt:lpstr>
      <vt:lpstr>Increase number of discounted products,  keep discount levels</vt:lpstr>
      <vt:lpstr>Big picture </vt:lpstr>
      <vt:lpstr>Big picture </vt:lpstr>
      <vt:lpstr>Big picture </vt:lpstr>
      <vt:lpstr>Distribution of product categories</vt:lpstr>
      <vt:lpstr>Categories’ revenues </vt:lpstr>
      <vt:lpstr>Category discounts in % </vt:lpstr>
      <vt:lpstr>Monthly total revenue for non-/discounted products</vt:lpstr>
      <vt:lpstr>Monthly discounted products</vt:lpstr>
      <vt:lpstr>Monthly discount in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 number of discounted products,  keep discount levels</dc:title>
  <cp:lastModifiedBy>Pham Thi Ngan</cp:lastModifiedBy>
  <cp:revision>1</cp:revision>
  <dcterms:modified xsi:type="dcterms:W3CDTF">2022-05-29T15:52:12Z</dcterms:modified>
</cp:coreProperties>
</file>