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80" r:id="rId21"/>
    <p:sldId id="275" r:id="rId22"/>
    <p:sldId id="276" r:id="rId23"/>
    <p:sldId id="277" r:id="rId24"/>
    <p:sldId id="278"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676" autoAdjust="0"/>
  </p:normalViewPr>
  <p:slideViewPr>
    <p:cSldViewPr>
      <p:cViewPr>
        <p:scale>
          <a:sx n="78" d="100"/>
          <a:sy n="78" d="100"/>
        </p:scale>
        <p:origin x="-912"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7D5D53-D578-4655-A9C4-172E65202164}" type="datetimeFigureOut">
              <a:rPr lang="en-US" smtClean="0"/>
              <a:t>06/02/2019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3A0B7-13A7-46B0-9280-70E4A9951A9A}" type="slidenum">
              <a:rPr lang="en-US" smtClean="0"/>
              <a:t>‹#›</a:t>
            </a:fld>
            <a:endParaRPr lang="en-US"/>
          </a:p>
        </p:txBody>
      </p:sp>
    </p:spTree>
    <p:extLst>
      <p:ext uri="{BB962C8B-B14F-4D97-AF65-F5344CB8AC3E}">
        <p14:creationId xmlns:p14="http://schemas.microsoft.com/office/powerpoint/2010/main" val="142244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4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6B9A5B-181B-412E-90BB-D8E7D24DEC48}" type="datetimeFigureOut">
              <a:rPr lang="en-US" smtClean="0"/>
              <a:t>06/02/2019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176345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B9A5B-181B-412E-90BB-D8E7D24DEC48}" type="datetimeFigureOut">
              <a:rPr lang="en-US" smtClean="0"/>
              <a:t>06/02/2019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315603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B9A5B-181B-412E-90BB-D8E7D24DEC48}" type="datetimeFigureOut">
              <a:rPr lang="en-US" smtClean="0"/>
              <a:t>06/02/2019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2087176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7" y="1360350"/>
            <a:ext cx="5807399"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endParaRPr/>
          </a:p>
        </p:txBody>
      </p:sp>
    </p:spTree>
    <p:extLst>
      <p:ext uri="{BB962C8B-B14F-4D97-AF65-F5344CB8AC3E}">
        <p14:creationId xmlns:p14="http://schemas.microsoft.com/office/powerpoint/2010/main" val="73078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B9A5B-181B-412E-90BB-D8E7D24DEC48}" type="datetimeFigureOut">
              <a:rPr lang="en-US" smtClean="0"/>
              <a:t>06/02/2019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215844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B9A5B-181B-412E-90BB-D8E7D24DEC48}" type="datetimeFigureOut">
              <a:rPr lang="en-US" smtClean="0"/>
              <a:t>06/02/2019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23824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6B9A5B-181B-412E-90BB-D8E7D24DEC48}" type="datetimeFigureOut">
              <a:rPr lang="en-US" smtClean="0"/>
              <a:t>06/02/2019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336266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6B9A5B-181B-412E-90BB-D8E7D24DEC48}" type="datetimeFigureOut">
              <a:rPr lang="en-US" smtClean="0"/>
              <a:t>06/02/2019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100447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6B9A5B-181B-412E-90BB-D8E7D24DEC48}" type="datetimeFigureOut">
              <a:rPr lang="en-US" smtClean="0"/>
              <a:t>06/02/2019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5974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B9A5B-181B-412E-90BB-D8E7D24DEC48}" type="datetimeFigureOut">
              <a:rPr lang="en-US" smtClean="0"/>
              <a:t>06/02/2019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295722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B9A5B-181B-412E-90BB-D8E7D24DEC48}" type="datetimeFigureOut">
              <a:rPr lang="en-US" smtClean="0"/>
              <a:t>06/02/2019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45467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B9A5B-181B-412E-90BB-D8E7D24DEC48}" type="datetimeFigureOut">
              <a:rPr lang="en-US" smtClean="0"/>
              <a:t>06/02/2019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D68A4-F905-4DDE-A5E3-6A88B5784003}" type="slidenum">
              <a:rPr lang="en-US" smtClean="0"/>
              <a:t>‹#›</a:t>
            </a:fld>
            <a:endParaRPr lang="en-US"/>
          </a:p>
        </p:txBody>
      </p:sp>
    </p:spTree>
    <p:extLst>
      <p:ext uri="{BB962C8B-B14F-4D97-AF65-F5344CB8AC3E}">
        <p14:creationId xmlns:p14="http://schemas.microsoft.com/office/powerpoint/2010/main" val="124614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B9A5B-181B-412E-90BB-D8E7D24DEC48}" type="datetimeFigureOut">
              <a:rPr lang="en-US" smtClean="0"/>
              <a:t>06/02/2019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D68A4-F905-4DDE-A5E3-6A88B5784003}" type="slidenum">
              <a:rPr lang="en-US" smtClean="0"/>
              <a:t>‹#›</a:t>
            </a:fld>
            <a:endParaRPr lang="en-US"/>
          </a:p>
        </p:txBody>
      </p:sp>
    </p:spTree>
    <p:extLst>
      <p:ext uri="{BB962C8B-B14F-4D97-AF65-F5344CB8AC3E}">
        <p14:creationId xmlns:p14="http://schemas.microsoft.com/office/powerpoint/2010/main" val="398110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hyperlink" Target="https://tomcat.apache.org/download-90.cgi"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2000" dirty="0" smtClean="0">
                <a:solidFill>
                  <a:srgbClr val="002060"/>
                </a:solidFill>
                <a:latin typeface="Times New Roman" pitchFamily="18" charset="0"/>
                <a:cs typeface="Times New Roman" pitchFamily="18" charset="0"/>
              </a:rPr>
              <a:t>TRƯỜNG ĐẠI HỌC CÔNG NGHIỆP HÀ NỘI</a:t>
            </a:r>
            <a:br>
              <a:rPr lang="en-US" sz="2000" dirty="0" smtClean="0">
                <a:solidFill>
                  <a:srgbClr val="002060"/>
                </a:solidFill>
                <a:latin typeface="Times New Roman" pitchFamily="18" charset="0"/>
                <a:cs typeface="Times New Roman" pitchFamily="18" charset="0"/>
              </a:rPr>
            </a:br>
            <a:r>
              <a:rPr lang="en-US" sz="2000" dirty="0" smtClean="0">
                <a:solidFill>
                  <a:srgbClr val="002060"/>
                </a:solidFill>
                <a:latin typeface="Times New Roman" pitchFamily="18" charset="0"/>
                <a:cs typeface="Times New Roman" pitchFamily="18" charset="0"/>
              </a:rPr>
              <a:t>KHOA CÔNG NGHỆ THÔNG TIN</a:t>
            </a:r>
            <a:endParaRPr lang="en-US" sz="2000" dirty="0">
              <a:solidFill>
                <a:srgbClr val="002060"/>
              </a:solidFill>
            </a:endParaRPr>
          </a:p>
        </p:txBody>
      </p:sp>
      <p:sp>
        <p:nvSpPr>
          <p:cNvPr id="3" name="Content Placeholder 2"/>
          <p:cNvSpPr txBox="1">
            <a:spLocks/>
          </p:cNvSpPr>
          <p:nvPr/>
        </p:nvSpPr>
        <p:spPr>
          <a:xfrm>
            <a:off x="457200" y="1600200"/>
            <a:ext cx="8229600" cy="4953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dirty="0" smtClean="0">
                <a:latin typeface="Times New Roman" pitchFamily="18" charset="0"/>
                <a:cs typeface="Times New Roman" pitchFamily="18" charset="0"/>
              </a:rPr>
              <a:t>                         MÔN HỌC</a:t>
            </a:r>
          </a:p>
          <a:p>
            <a:pPr marL="0" indent="0">
              <a:buFont typeface="Arial" pitchFamily="34" charset="0"/>
              <a:buNone/>
            </a:pP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PHẦN MỀM MÃ NGUỒN MỞ</a:t>
            </a:r>
          </a:p>
          <a:p>
            <a:pPr marL="0" indent="0">
              <a:buFont typeface="Arial" pitchFamily="34" charset="0"/>
              <a:buNone/>
            </a:pPr>
            <a:r>
              <a:rPr lang="en-US" sz="3000" dirty="0" smtClean="0">
                <a:latin typeface="Times New Roman" pitchFamily="18" charset="0"/>
                <a:cs typeface="Times New Roman" pitchFamily="18" charset="0"/>
              </a:rPr>
              <a:t>Đề Tài</a:t>
            </a:r>
            <a:r>
              <a:rPr lang="en-US" sz="2400" dirty="0" smtClean="0">
                <a:latin typeface="Times New Roman" pitchFamily="18" charset="0"/>
                <a:cs typeface="Times New Roman" pitchFamily="18" charset="0"/>
              </a:rPr>
              <a:t>: Tìm hiểu mô hình MVC và ứng dụng vào xây dựng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website quản lý thư viện (JDBC, Servlet và JSP)</a:t>
            </a:r>
          </a:p>
          <a:p>
            <a:pPr marL="0" indent="0">
              <a:buFont typeface="Arial" pitchFamily="34" charset="0"/>
              <a:buNone/>
            </a:pPr>
            <a:endParaRPr lang="en-US" sz="2400" dirty="0" smtClean="0">
              <a:latin typeface="Times New Roman" pitchFamily="18" charset="0"/>
              <a:cs typeface="Times New Roman" pitchFamily="18" charset="0"/>
            </a:endParaRPr>
          </a:p>
          <a:p>
            <a:pPr marL="0" indent="0">
              <a:buFont typeface="Arial" pitchFamily="34" charset="0"/>
              <a:buNone/>
            </a:pPr>
            <a:r>
              <a:rPr lang="en-US" sz="2400" dirty="0" smtClean="0">
                <a:latin typeface="Times New Roman" pitchFamily="18" charset="0"/>
                <a:cs typeface="Times New Roman" pitchFamily="18" charset="0"/>
              </a:rPr>
              <a:t>                        Giảng viên HD  : Thạc sĩ Nguyễn Thái Cường</a:t>
            </a:r>
          </a:p>
          <a:p>
            <a:pPr marL="0" indent="0">
              <a:buFont typeface="Arial" pitchFamily="34"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Sinh viên           :  Nguyễn Văn Thái</a:t>
            </a:r>
          </a:p>
          <a:p>
            <a:pPr marL="0" indent="0">
              <a:buFont typeface="Arial" pitchFamily="34" charse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Trịnh Thị Linh</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Phạm Thị Dung</a:t>
            </a:r>
          </a:p>
          <a:p>
            <a:pPr marL="0" indent="0">
              <a:buFont typeface="Arial" pitchFamily="34" charse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10</a:t>
            </a:r>
          </a:p>
          <a:p>
            <a:pPr marL="0" indent="0">
              <a:buFont typeface="Arial" pitchFamily="34" charset="0"/>
              <a:buNone/>
            </a:pPr>
            <a:endParaRPr lang="en-US" sz="2400" dirty="0" smtClean="0">
              <a:latin typeface="Times New Roman" pitchFamily="18" charset="0"/>
              <a:cs typeface="Times New Roman" pitchFamily="18" charset="0"/>
            </a:endParaRPr>
          </a:p>
          <a:p>
            <a:pPr marL="0" indent="0">
              <a:buFont typeface="Arial" pitchFamily="34" charset="0"/>
              <a:buNone/>
            </a:pP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Tree>
    <p:extLst>
      <p:ext uri="{BB962C8B-B14F-4D97-AF65-F5344CB8AC3E}">
        <p14:creationId xmlns:p14="http://schemas.microsoft.com/office/powerpoint/2010/main" val="421445196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00" dirty="0" smtClean="0">
                <a:latin typeface="Times New Roman" pitchFamily="18" charset="0"/>
                <a:cs typeface="Times New Roman" pitchFamily="18" charset="0"/>
              </a:rPr>
              <a:t>1.   </a:t>
            </a:r>
            <a:r>
              <a:rPr lang="en-US" sz="2000" b="1" dirty="0" smtClean="0">
                <a:latin typeface="Times New Roman" pitchFamily="18" charset="0"/>
                <a:cs typeface="Times New Roman" pitchFamily="18" charset="0"/>
              </a:rPr>
              <a:t>Giới thiệu đôi nét về webserver:</a:t>
            </a:r>
            <a:br>
              <a:rPr lang="en-US" sz="2000" b="1"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vi-VN" sz="1800" dirty="0">
                <a:latin typeface="Times New Roman" pitchFamily="18" charset="0"/>
                <a:cs typeface="Times New Roman" pitchFamily="18" charset="0"/>
              </a:rPr>
              <a:t>Webserver là máy chủ cài đặt các chương trình </a:t>
            </a:r>
            <a:r>
              <a:rPr lang="vi-VN" sz="1800" dirty="0" smtClean="0">
                <a:latin typeface="Times New Roman" pitchFamily="18" charset="0"/>
                <a:cs typeface="Times New Roman" pitchFamily="18" charset="0"/>
              </a:rPr>
              <a:t>phục vụ</a:t>
            </a:r>
            <a:r>
              <a:rPr lang="en-US" sz="1800" dirty="0" smtClean="0">
                <a:latin typeface="Times New Roman" pitchFamily="18" charset="0"/>
                <a:cs typeface="Times New Roman" pitchFamily="18" charset="0"/>
              </a:rPr>
              <a:t> cho</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các ứng dụng web. Webserver có khả năng tiếp nhận yêu cầu từ các trình duyệt web và gửi phản hồi đến máy </a:t>
            </a:r>
            <a:r>
              <a:rPr lang="en-US" sz="1800" dirty="0" smtClean="0">
                <a:latin typeface="Times New Roman" pitchFamily="18" charset="0"/>
                <a:cs typeface="Times New Roman" pitchFamily="18" charset="0"/>
              </a:rPr>
              <a:t>client </a:t>
            </a:r>
            <a:r>
              <a:rPr lang="vi-VN" sz="1800" dirty="0" smtClean="0">
                <a:latin typeface="Times New Roman" pitchFamily="18" charset="0"/>
                <a:cs typeface="Times New Roman" pitchFamily="18" charset="0"/>
              </a:rPr>
              <a:t>những </a:t>
            </a:r>
            <a:r>
              <a:rPr lang="vi-VN" sz="1800" dirty="0">
                <a:latin typeface="Times New Roman" pitchFamily="18" charset="0"/>
                <a:cs typeface="Times New Roman" pitchFamily="18" charset="0"/>
              </a:rPr>
              <a:t>trang web thông qua môi trường mạng Internet qua giao thức HTTP hoặc các giao thức khác</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vi-VN" sz="1800" dirty="0">
                <a:latin typeface="+mj-lt"/>
              </a:rPr>
              <a:t>Mỗi loại Web server chỉ hỗ trợ một số loại tập tin riêng </a:t>
            </a:r>
            <a:r>
              <a:rPr lang="vi-VN" sz="1800" dirty="0" smtClean="0">
                <a:latin typeface="+mj-lt"/>
              </a:rPr>
              <a:t>biệt</a:t>
            </a:r>
            <a:r>
              <a:rPr lang="en-US" sz="1800" dirty="0" smtClean="0">
                <a:latin typeface="+mj-lt"/>
              </a:rPr>
              <a:t>. </a:t>
            </a:r>
            <a:r>
              <a:rPr lang="vi-VN" sz="1800" dirty="0" smtClean="0">
                <a:latin typeface="+mj-lt"/>
              </a:rPr>
              <a:t>Có </a:t>
            </a:r>
            <a:r>
              <a:rPr lang="vi-VN" sz="1800" dirty="0">
                <a:latin typeface="+mj-lt"/>
              </a:rPr>
              <a:t>nhiều phần mềm web server khác nhau như: Apache, Nginx, LiteSpeed, IIS, </a:t>
            </a:r>
            <a:r>
              <a:rPr lang="vi-VN" sz="1800" dirty="0" smtClean="0">
                <a:latin typeface="+mj-lt"/>
              </a:rPr>
              <a:t>…</a:t>
            </a:r>
            <a:endParaRPr lang="vi-V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12894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Những</a:t>
            </a:r>
            <a:r>
              <a:rPr lang="en-US" sz="2000" b="1"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Web </a:t>
            </a:r>
            <a:r>
              <a:rPr lang="vi-VN" sz="2000" dirty="0">
                <a:latin typeface="Times New Roman" pitchFamily="18" charset="0"/>
                <a:cs typeface="Times New Roman" pitchFamily="18" charset="0"/>
              </a:rPr>
              <a:t>server thông dụng nhất hiện </a:t>
            </a:r>
            <a:r>
              <a:rPr lang="vi-VN" sz="2000" dirty="0" smtClean="0">
                <a:latin typeface="Times New Roman" pitchFamily="18" charset="0"/>
                <a:cs typeface="Times New Roman" pitchFamily="18" charset="0"/>
              </a:rPr>
              <a:t>nay</a:t>
            </a:r>
            <a:r>
              <a:rPr lang="en-US" sz="2000" dirty="0" smtClean="0">
                <a:latin typeface="Times New Roman" pitchFamily="18" charset="0"/>
                <a:cs typeface="Times New Roman" pitchFamily="18" charset="0"/>
              </a:rPr>
              <a:t>:</a:t>
            </a:r>
          </a:p>
          <a:p>
            <a:pPr marL="0" indent="0">
              <a:lnSpc>
                <a:spcPct val="150000"/>
              </a:lnSpc>
              <a:buNone/>
            </a:pPr>
            <a:endParaRPr lang="vi-VN" sz="2000" b="1" dirty="0">
              <a:latin typeface="Times New Roman" pitchFamily="18" charset="0"/>
              <a:cs typeface="Times New Roman"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2362200"/>
            <a:ext cx="5029200" cy="4038600"/>
          </a:xfrm>
          <a:prstGeom prst="rect">
            <a:avLst/>
          </a:prstGeom>
        </p:spPr>
      </p:pic>
    </p:spTree>
    <p:extLst>
      <p:ext uri="{BB962C8B-B14F-4D97-AF65-F5344CB8AC3E}">
        <p14:creationId xmlns:p14="http://schemas.microsoft.com/office/powerpoint/2010/main" val="2321614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AutoNum type="arabicPeriod" startAt="2"/>
            </a:pPr>
            <a:r>
              <a:rPr lang="en-US" sz="2000" b="1" dirty="0" smtClean="0">
                <a:latin typeface="Times New Roman" pitchFamily="18" charset="0"/>
                <a:cs typeface="Times New Roman" pitchFamily="18" charset="0"/>
              </a:rPr>
              <a:t>Đôi nét về Apache:</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vi-VN" sz="1800" dirty="0">
                <a:latin typeface="+mj-lt"/>
              </a:rPr>
              <a:t>Apache là một phần </a:t>
            </a:r>
            <a:r>
              <a:rPr lang="vi-VN" sz="1800" dirty="0" smtClean="0">
                <a:latin typeface="+mj-lt"/>
              </a:rPr>
              <a:t>mềm</a:t>
            </a:r>
            <a:r>
              <a:rPr lang="en-US" sz="1800" dirty="0" smtClean="0">
                <a:latin typeface="+mj-lt"/>
              </a:rPr>
              <a:t> webserver</a:t>
            </a:r>
            <a:r>
              <a:rPr lang="vi-VN" sz="1800" dirty="0" smtClean="0">
                <a:latin typeface="+mj-lt"/>
              </a:rPr>
              <a:t> </a:t>
            </a:r>
            <a:r>
              <a:rPr lang="vi-VN" sz="1800" dirty="0">
                <a:latin typeface="+mj-lt"/>
              </a:rPr>
              <a:t>mã nguồn mở miễn phí được cài đặt trên các máy chủ </a:t>
            </a:r>
            <a:r>
              <a:rPr lang="en-US" sz="1800" b="1" dirty="0" smtClean="0">
                <a:latin typeface="+mj-lt"/>
              </a:rPr>
              <a:t>webserver</a:t>
            </a:r>
            <a:r>
              <a:rPr lang="vi-VN" sz="1800" dirty="0">
                <a:latin typeface="+mj-lt"/>
              </a:rPr>
              <a:t> (phần </a:t>
            </a:r>
            <a:r>
              <a:rPr lang="vi-VN" sz="1800" dirty="0" smtClean="0">
                <a:latin typeface="+mj-lt"/>
              </a:rPr>
              <a:t>cứng</a:t>
            </a:r>
            <a:r>
              <a:rPr lang="en-US" sz="1800" dirty="0" smtClean="0">
                <a:latin typeface="+mj-lt"/>
              </a:rPr>
              <a:t>)</a:t>
            </a:r>
            <a:r>
              <a:rPr lang="vi-VN" sz="1800" dirty="0" smtClean="0">
                <a:latin typeface="+mj-lt"/>
              </a:rPr>
              <a:t>.</a:t>
            </a:r>
            <a:r>
              <a:rPr lang="en-US" sz="1800" dirty="0" smtClean="0">
                <a:latin typeface="+mj-lt"/>
              </a:rPr>
              <a:t/>
            </a:r>
            <a:br>
              <a:rPr lang="en-US" sz="1800" dirty="0" smtClean="0">
                <a:latin typeface="+mj-lt"/>
              </a:rPr>
            </a:br>
            <a:r>
              <a:rPr lang="en-US" sz="1800" dirty="0" smtClean="0">
                <a:latin typeface="+mj-lt"/>
              </a:rPr>
              <a:t>     - </a:t>
            </a:r>
            <a:r>
              <a:rPr lang="vi-VN" sz="1800" dirty="0">
                <a:latin typeface="+mj-lt"/>
              </a:rPr>
              <a:t>Công việc của nó là thiết lập kết nối giữa server và trình duyệt người dùng (Firefox, Google </a:t>
            </a:r>
            <a:r>
              <a:rPr lang="vi-VN" sz="1800" dirty="0" smtClean="0">
                <a:latin typeface="+mj-lt"/>
              </a:rPr>
              <a:t>Chrome</a:t>
            </a:r>
            <a:r>
              <a:rPr lang="en-US" sz="1800" dirty="0" smtClean="0">
                <a:latin typeface="+mj-lt"/>
              </a:rPr>
              <a:t>.</a:t>
            </a:r>
            <a:r>
              <a:rPr lang="vi-VN" sz="1800" dirty="0" smtClean="0">
                <a:latin typeface="+mj-lt"/>
              </a:rPr>
              <a:t>.) </a:t>
            </a:r>
            <a:r>
              <a:rPr lang="vi-VN" sz="1800" dirty="0">
                <a:latin typeface="+mj-lt"/>
              </a:rPr>
              <a:t>rồi chuyển file </a:t>
            </a:r>
            <a:r>
              <a:rPr lang="en-US" sz="1800" dirty="0" smtClean="0">
                <a:latin typeface="+mj-lt"/>
              </a:rPr>
              <a:t>qua lại theo </a:t>
            </a:r>
            <a:r>
              <a:rPr lang="vi-VN" sz="1800" dirty="0" smtClean="0">
                <a:latin typeface="+mj-lt"/>
              </a:rPr>
              <a:t>dạng client</a:t>
            </a:r>
            <a:r>
              <a:rPr lang="en-US" sz="1800" dirty="0" smtClean="0">
                <a:latin typeface="+mj-lt"/>
              </a:rPr>
              <a:t> </a:t>
            </a:r>
            <a:r>
              <a:rPr lang="vi-VN" sz="1800" dirty="0" smtClean="0">
                <a:latin typeface="+mj-lt"/>
              </a:rPr>
              <a:t>-</a:t>
            </a:r>
            <a:r>
              <a:rPr lang="en-US" sz="1800" dirty="0" smtClean="0">
                <a:latin typeface="+mj-lt"/>
              </a:rPr>
              <a:t> </a:t>
            </a:r>
            <a:r>
              <a:rPr lang="vi-VN" sz="1800" dirty="0" smtClean="0">
                <a:latin typeface="+mj-lt"/>
              </a:rPr>
              <a:t>server.</a:t>
            </a:r>
            <a:r>
              <a:rPr lang="en-US" sz="1800" dirty="0" smtClean="0">
                <a:latin typeface="+mj-lt"/>
              </a:rPr>
              <a:t/>
            </a:r>
            <a:br>
              <a:rPr lang="en-US" sz="1800" dirty="0" smtClean="0">
                <a:latin typeface="+mj-lt"/>
              </a:rPr>
            </a:br>
            <a:r>
              <a:rPr lang="en-US" sz="1800" dirty="0" smtClean="0">
                <a:latin typeface="+mj-lt"/>
              </a:rPr>
              <a:t>     - </a:t>
            </a:r>
            <a:r>
              <a:rPr lang="vi-VN" sz="1800" dirty="0" smtClean="0">
                <a:latin typeface="+mj-lt"/>
              </a:rPr>
              <a:t> </a:t>
            </a:r>
            <a:r>
              <a:rPr lang="vi-VN" sz="1800" dirty="0">
                <a:latin typeface="+mj-lt"/>
              </a:rPr>
              <a:t>Apache là một phần mềm đa nền tảng, nó hoạt động tốt với cả server Unix và Windows</a:t>
            </a:r>
            <a:r>
              <a:rPr lang="vi-VN" sz="1800" dirty="0" smtClean="0">
                <a:latin typeface="+mj-lt"/>
              </a:rPr>
              <a:t>.</a:t>
            </a:r>
            <a:r>
              <a:rPr lang="en-US" sz="1800" dirty="0">
                <a:latin typeface="+mj-lt"/>
              </a:rPr>
              <a:t/>
            </a:r>
            <a:br>
              <a:rPr lang="en-US" sz="1800" dirty="0">
                <a:latin typeface="+mj-lt"/>
              </a:rPr>
            </a:br>
            <a:r>
              <a:rPr lang="en-US" sz="1800" dirty="0" smtClean="0">
                <a:latin typeface="+mj-lt"/>
              </a:rPr>
              <a:t>     - Trong đó</a:t>
            </a:r>
            <a:r>
              <a:rPr lang="en-US" sz="1800" dirty="0" smtClean="0">
                <a:latin typeface="Times New Roman" pitchFamily="18" charset="0"/>
                <a:cs typeface="Times New Roman" pitchFamily="18" charset="0"/>
              </a:rPr>
              <a:t>: </a:t>
            </a:r>
            <a:r>
              <a:rPr lang="vi-VN" sz="1800" b="1" dirty="0">
                <a:latin typeface="Times New Roman" pitchFamily="18" charset="0"/>
                <a:cs typeface="Times New Roman" pitchFamily="18" charset="0"/>
              </a:rPr>
              <a:t>Tomcat </a:t>
            </a:r>
            <a:r>
              <a:rPr lang="vi-VN" sz="1800" dirty="0" smtClean="0">
                <a:latin typeface="Times New Roman" pitchFamily="18" charset="0"/>
                <a:cs typeface="Times New Roman" pitchFamily="18" charset="0"/>
              </a:rPr>
              <a:t>là </a:t>
            </a:r>
            <a:r>
              <a:rPr lang="vi-VN" sz="1800" dirty="0">
                <a:latin typeface="Times New Roman" pitchFamily="18" charset="0"/>
                <a:cs typeface="Times New Roman" pitchFamily="18" charset="0"/>
              </a:rPr>
              <a:t>một phần mềm mã nguồn mở được cung </a:t>
            </a:r>
            <a:r>
              <a:rPr lang="vi-VN" sz="1800" dirty="0" smtClean="0">
                <a:latin typeface="Times New Roman" pitchFamily="18" charset="0"/>
                <a:cs typeface="Times New Roman" pitchFamily="18" charset="0"/>
              </a:rPr>
              <a:t>cấp bởi</a:t>
            </a:r>
            <a:r>
              <a:rPr lang="vi-VN" sz="1800" dirty="0">
                <a:latin typeface="Times New Roman" pitchFamily="18" charset="0"/>
                <a:cs typeface="Times New Roman" pitchFamily="18" charset="0"/>
              </a:rPr>
              <a:t> </a:t>
            </a:r>
            <a:r>
              <a:rPr lang="vi-VN" sz="1800" b="1" dirty="0">
                <a:latin typeface="Times New Roman" pitchFamily="18" charset="0"/>
                <a:cs typeface="Times New Roman" pitchFamily="18" charset="0"/>
              </a:rPr>
              <a:t>Apache</a:t>
            </a:r>
            <a:r>
              <a:rPr lang="vi-VN" sz="1800" dirty="0">
                <a:latin typeface="Times New Roman" pitchFamily="18" charset="0"/>
                <a:cs typeface="Times New Roman" pitchFamily="18" charset="0"/>
              </a:rPr>
              <a:t>. </a:t>
            </a:r>
            <a:r>
              <a:rPr lang="vi-VN" sz="1800" b="1" dirty="0">
                <a:latin typeface="Times New Roman" pitchFamily="18" charset="0"/>
                <a:cs typeface="Times New Roman" pitchFamily="18" charset="0"/>
              </a:rPr>
              <a:t>Tomcat </a:t>
            </a:r>
            <a:r>
              <a:rPr lang="vi-VN" sz="1800" dirty="0">
                <a:latin typeface="Times New Roman" pitchFamily="18" charset="0"/>
                <a:cs typeface="Times New Roman" pitchFamily="18" charset="0"/>
              </a:rPr>
              <a:t>nổi tiếng vì gọn </a:t>
            </a:r>
            <a:r>
              <a:rPr lang="vi-VN" sz="1800" dirty="0" smtClean="0">
                <a:latin typeface="Times New Roman" pitchFamily="18" charset="0"/>
                <a:cs typeface="Times New Roman" pitchFamily="18" charset="0"/>
              </a:rPr>
              <a:t>nhẹ</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nó thường được sử dụng trong quá trình phát triển một ứng Web trên nền tảng </a:t>
            </a:r>
            <a:r>
              <a:rPr lang="vi-VN" sz="1800" b="1" dirty="0">
                <a:latin typeface="Times New Roman" pitchFamily="18" charset="0"/>
                <a:cs typeface="Times New Roman" pitchFamily="18" charset="0"/>
              </a:rPr>
              <a:t>Java Servlet</a:t>
            </a:r>
            <a:r>
              <a:rPr lang="vi-VN"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1713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3.   Download Apache Tomcat: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a:t>Phiên bản mới nhất của </a:t>
            </a:r>
            <a:r>
              <a:rPr lang="en-US" sz="1800" b="1" dirty="0"/>
              <a:t>Tomcat </a:t>
            </a:r>
            <a:r>
              <a:rPr lang="en-US" sz="1800" dirty="0"/>
              <a:t>là </a:t>
            </a:r>
            <a:r>
              <a:rPr lang="en-US" sz="1800" dirty="0" smtClean="0"/>
              <a:t>9.x: </a:t>
            </a:r>
            <a:r>
              <a:rPr lang="en-US" sz="1800" dirty="0" smtClean="0">
                <a:hlinkClick r:id="rId5"/>
              </a:rPr>
              <a:t>https</a:t>
            </a:r>
            <a:r>
              <a:rPr lang="en-US" sz="1800" dirty="0">
                <a:hlinkClick r:id="rId5"/>
              </a:rPr>
              <a:t>://</a:t>
            </a:r>
            <a:r>
              <a:rPr lang="en-US" sz="1800" dirty="0" smtClean="0">
                <a:hlinkClick r:id="rId5"/>
              </a:rPr>
              <a:t>tomcat.apache.org/download-90.cgi</a:t>
            </a:r>
            <a:r>
              <a:rPr lang="en-US" sz="1800" dirty="0" smtClean="0"/>
              <a:t/>
            </a:r>
            <a:br>
              <a:rPr lang="en-US" sz="1800" dirty="0" smtClean="0"/>
            </a:br>
            <a:endParaRPr lang="en-US" sz="1800" dirty="0"/>
          </a:p>
          <a:p>
            <a:pPr marL="0" indent="0">
              <a:lnSpc>
                <a:spcPct val="150000"/>
              </a:lnSpc>
              <a:buNone/>
            </a:pPr>
            <a:endParaRPr lang="en-US" sz="18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432" y="2667000"/>
            <a:ext cx="618876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317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in)">
                                      <p:cBhvr>
                                        <p:cTn id="18"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4.   Cài </a:t>
            </a:r>
            <a:r>
              <a:rPr lang="en-US" sz="2000" b="1" dirty="0">
                <a:latin typeface="Times New Roman" pitchFamily="18" charset="0"/>
                <a:cs typeface="Times New Roman" pitchFamily="18" charset="0"/>
              </a:rPr>
              <a:t>Tomcat vào </a:t>
            </a:r>
            <a:r>
              <a:rPr lang="en-US" sz="2000" b="1" dirty="0" smtClean="0">
                <a:latin typeface="Times New Roman" pitchFamily="18" charset="0"/>
                <a:cs typeface="Times New Roman" pitchFamily="18" charset="0"/>
              </a:rPr>
              <a:t>netbean: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Mở</a:t>
            </a:r>
            <a:r>
              <a:rPr lang="vi-VN" sz="1800" dirty="0" smtClean="0">
                <a:latin typeface="+mj-lt"/>
              </a:rPr>
              <a:t> </a:t>
            </a:r>
            <a:r>
              <a:rPr lang="vi-VN" sz="1800" dirty="0">
                <a:latin typeface="+mj-lt"/>
              </a:rPr>
              <a:t>netbean </a:t>
            </a:r>
            <a:r>
              <a:rPr lang="en-US" sz="1800" dirty="0" smtClean="0">
                <a:latin typeface="+mj-lt"/>
              </a:rPr>
              <a:t>, </a:t>
            </a:r>
            <a:r>
              <a:rPr lang="vi-VN" sz="1800" dirty="0" smtClean="0">
                <a:latin typeface="+mj-lt"/>
              </a:rPr>
              <a:t>để </a:t>
            </a:r>
            <a:r>
              <a:rPr lang="vi-VN" sz="1800" dirty="0">
                <a:latin typeface="+mj-lt"/>
              </a:rPr>
              <a:t>ý phía bên tay trái và chọn tab Service sau đó tìm xuống mục Server</a:t>
            </a:r>
            <a:r>
              <a:rPr lang="vi-VN" sz="1800" dirty="0" smtClean="0">
                <a:latin typeface="+mj-lt"/>
              </a:rPr>
              <a:t>.</a:t>
            </a:r>
            <a:r>
              <a:rPr lang="en-US" sz="1800" dirty="0" smtClean="0">
                <a:latin typeface="+mj-lt"/>
              </a:rPr>
              <a:t/>
            </a:r>
            <a:br>
              <a:rPr lang="en-US" sz="1800" dirty="0" smtClean="0">
                <a:latin typeface="+mj-lt"/>
              </a:rPr>
            </a:br>
            <a:endParaRPr lang="en-US" sz="1800" dirty="0">
              <a:latin typeface="+mj-lt"/>
            </a:endParaRPr>
          </a:p>
          <a:p>
            <a:pPr marL="0" indent="0">
              <a:lnSpc>
                <a:spcPct val="150000"/>
              </a:lnSpc>
              <a:buNone/>
            </a:pPr>
            <a:endParaRPr lang="en-US" sz="1800" dirty="0" smtClean="0">
              <a:latin typeface="Times New Roman" pitchFamily="18" charset="0"/>
              <a:cs typeface="Times New Roman"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599" y="2915790"/>
            <a:ext cx="5638801" cy="3619573"/>
          </a:xfrm>
          <a:prstGeom prst="rect">
            <a:avLst/>
          </a:prstGeom>
        </p:spPr>
      </p:pic>
    </p:spTree>
    <p:extLst>
      <p:ext uri="{BB962C8B-B14F-4D97-AF65-F5344CB8AC3E}">
        <p14:creationId xmlns:p14="http://schemas.microsoft.com/office/powerpoint/2010/main" val="2001475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4.   Cài </a:t>
            </a:r>
            <a:r>
              <a:rPr lang="en-US" sz="2000" b="1" dirty="0">
                <a:latin typeface="Times New Roman" pitchFamily="18" charset="0"/>
                <a:cs typeface="Times New Roman" pitchFamily="18" charset="0"/>
              </a:rPr>
              <a:t>Tomcat vào </a:t>
            </a:r>
            <a:r>
              <a:rPr lang="en-US" sz="2000" b="1" dirty="0" smtClean="0">
                <a:latin typeface="Times New Roman" pitchFamily="18" charset="0"/>
                <a:cs typeface="Times New Roman" pitchFamily="18" charset="0"/>
              </a:rPr>
              <a:t>netbean: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vi-VN" sz="2000" dirty="0"/>
              <a:t> </a:t>
            </a:r>
            <a:r>
              <a:rPr lang="vi-VN" sz="1800" dirty="0">
                <a:latin typeface="+mj-lt"/>
              </a:rPr>
              <a:t>Nhấn phải chuột vào Server và chọn "Add Server" sau đó ta sẽ thấy như hình dưới</a:t>
            </a:r>
            <a:r>
              <a:rPr lang="vi-VN" sz="1800" dirty="0" smtClean="0">
                <a:latin typeface="+mj-lt"/>
              </a:rPr>
              <a:t>.</a:t>
            </a:r>
            <a:r>
              <a:rPr lang="en-US" sz="1800" dirty="0" smtClean="0">
                <a:latin typeface="+mj-lt"/>
              </a:rPr>
              <a:t/>
            </a:r>
            <a:br>
              <a:rPr lang="en-US" sz="1800" dirty="0" smtClean="0">
                <a:latin typeface="+mj-lt"/>
              </a:rPr>
            </a:br>
            <a:endParaRPr lang="en-US" sz="1800" dirty="0">
              <a:latin typeface="+mj-lt"/>
            </a:endParaRPr>
          </a:p>
          <a:p>
            <a:pPr marL="0" indent="0">
              <a:lnSpc>
                <a:spcPct val="150000"/>
              </a:lnSpc>
              <a:buNone/>
            </a:pPr>
            <a:endParaRPr lang="en-US" sz="1800" dirty="0" smtClean="0">
              <a:latin typeface="Times New Roman" pitchFamily="18" charset="0"/>
              <a:cs typeface="Times New Roman" pitchFamily="18"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3023886"/>
            <a:ext cx="5020099" cy="3509348"/>
          </a:xfrm>
          <a:prstGeom prst="rect">
            <a:avLst/>
          </a:prstGeom>
        </p:spPr>
      </p:pic>
    </p:spTree>
    <p:extLst>
      <p:ext uri="{BB962C8B-B14F-4D97-AF65-F5344CB8AC3E}">
        <p14:creationId xmlns:p14="http://schemas.microsoft.com/office/powerpoint/2010/main" val="425557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4.   Cài </a:t>
            </a:r>
            <a:r>
              <a:rPr lang="en-US" sz="2000" b="1" dirty="0">
                <a:latin typeface="Times New Roman" pitchFamily="18" charset="0"/>
                <a:cs typeface="Times New Roman" pitchFamily="18" charset="0"/>
              </a:rPr>
              <a:t>Tomcat vào </a:t>
            </a:r>
            <a:r>
              <a:rPr lang="en-US" sz="2000" b="1" dirty="0" smtClean="0">
                <a:latin typeface="Times New Roman" pitchFamily="18" charset="0"/>
                <a:cs typeface="Times New Roman" pitchFamily="18" charset="0"/>
              </a:rPr>
              <a:t>netbean: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vi-VN" sz="2000" dirty="0"/>
              <a:t> </a:t>
            </a:r>
            <a:r>
              <a:rPr lang="vi-VN" sz="1800" dirty="0">
                <a:latin typeface="+mj-lt"/>
              </a:rPr>
              <a:t>Ở trong ô Server ta chọn "Apache Tomcat or TomEE" sau đó nhấn Next ta sẽ nhìn thấy cửa sổ hiện ra như hình dưới.</a:t>
            </a:r>
            <a:r>
              <a:rPr lang="en-US" sz="1800" dirty="0" smtClean="0">
                <a:latin typeface="+mj-lt"/>
              </a:rPr>
              <a:t/>
            </a:r>
            <a:br>
              <a:rPr lang="en-US" sz="1800" dirty="0" smtClean="0">
                <a:latin typeface="+mj-lt"/>
              </a:rPr>
            </a:br>
            <a:endParaRPr lang="en-US" sz="1800" dirty="0">
              <a:latin typeface="+mj-lt"/>
            </a:endParaRPr>
          </a:p>
          <a:p>
            <a:pPr marL="0" indent="0">
              <a:lnSpc>
                <a:spcPct val="150000"/>
              </a:lnSpc>
              <a:buNone/>
            </a:pPr>
            <a:endParaRPr lang="en-US" sz="1800" dirty="0" smtClean="0">
              <a:latin typeface="Times New Roman" pitchFamily="18" charset="0"/>
              <a:cs typeface="Times New Roman"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4310" y="3085563"/>
            <a:ext cx="5891890" cy="3536720"/>
          </a:xfrm>
          <a:prstGeom prst="rect">
            <a:avLst/>
          </a:prstGeom>
        </p:spPr>
      </p:pic>
    </p:spTree>
    <p:extLst>
      <p:ext uri="{BB962C8B-B14F-4D97-AF65-F5344CB8AC3E}">
        <p14:creationId xmlns:p14="http://schemas.microsoft.com/office/powerpoint/2010/main" val="3792206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4.   Cài </a:t>
            </a:r>
            <a:r>
              <a:rPr lang="en-US" sz="2000" b="1" dirty="0">
                <a:latin typeface="Times New Roman" pitchFamily="18" charset="0"/>
                <a:cs typeface="Times New Roman" pitchFamily="18" charset="0"/>
              </a:rPr>
              <a:t>Tomcat vào </a:t>
            </a:r>
            <a:r>
              <a:rPr lang="en-US" sz="2000" b="1" dirty="0" smtClean="0">
                <a:latin typeface="Times New Roman" pitchFamily="18" charset="0"/>
                <a:cs typeface="Times New Roman" pitchFamily="18" charset="0"/>
              </a:rPr>
              <a:t>netbean: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vi-VN" sz="2000" dirty="0"/>
              <a:t> </a:t>
            </a:r>
            <a:r>
              <a:rPr lang="vi-VN" sz="1800" dirty="0">
                <a:latin typeface="+mj-lt"/>
              </a:rPr>
              <a:t>Ta nhấn vào Browse để tìm đường dẫn chỉ tới thư mục của Tomcat lưu trên </a:t>
            </a:r>
            <a:r>
              <a:rPr lang="vi-VN" sz="1800" dirty="0" smtClean="0">
                <a:latin typeface="+mj-lt"/>
              </a:rPr>
              <a:t>má</a:t>
            </a:r>
            <a:r>
              <a:rPr lang="en-US" sz="1800" dirty="0" smtClean="0">
                <a:latin typeface="+mj-lt"/>
              </a:rPr>
              <a:t>y.</a:t>
            </a:r>
            <a:br>
              <a:rPr lang="en-US" sz="1800" dirty="0" smtClean="0">
                <a:latin typeface="+mj-lt"/>
              </a:rPr>
            </a:br>
            <a:r>
              <a:rPr lang="en-US" sz="1800" dirty="0" smtClean="0">
                <a:latin typeface="+mj-lt"/>
              </a:rPr>
              <a:t/>
            </a:r>
            <a:br>
              <a:rPr lang="en-US" sz="1800" dirty="0" smtClean="0">
                <a:latin typeface="+mj-lt"/>
              </a:rPr>
            </a:br>
            <a:endParaRPr lang="en-US" sz="1800" dirty="0">
              <a:latin typeface="+mj-lt"/>
            </a:endParaRPr>
          </a:p>
          <a:p>
            <a:pPr marL="0" indent="0">
              <a:lnSpc>
                <a:spcPct val="150000"/>
              </a:lnSpc>
              <a:buNone/>
            </a:pPr>
            <a:endParaRPr lang="en-US" sz="1800" dirty="0" smtClean="0">
              <a:latin typeface="Times New Roman" pitchFamily="18" charset="0"/>
              <a:cs typeface="Times New Roman"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2923647"/>
            <a:ext cx="4715533" cy="3781953"/>
          </a:xfrm>
          <a:prstGeom prst="rect">
            <a:avLst/>
          </a:prstGeom>
        </p:spPr>
      </p:pic>
    </p:spTree>
    <p:extLst>
      <p:ext uri="{BB962C8B-B14F-4D97-AF65-F5344CB8AC3E}">
        <p14:creationId xmlns:p14="http://schemas.microsoft.com/office/powerpoint/2010/main" val="1894071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II </a:t>
            </a:r>
            <a:r>
              <a:rPr lang="en-US" sz="5100" dirty="0">
                <a:latin typeface="Times New Roman" pitchFamily="18" charset="0"/>
                <a:cs typeface="Times New Roman" pitchFamily="18" charset="0"/>
              </a:rPr>
              <a:t>: Tìm về </a:t>
            </a:r>
            <a:r>
              <a:rPr lang="en-US" sz="5100" dirty="0" smtClean="0">
                <a:latin typeface="Times New Roman" pitchFamily="18" charset="0"/>
                <a:cs typeface="Times New Roman" pitchFamily="18" charset="0"/>
              </a:rPr>
              <a:t>webserver</a:t>
            </a:r>
          </a:p>
          <a:p>
            <a:r>
              <a:rPr lang="en-US" sz="5100" dirty="0" smtClean="0">
                <a:latin typeface="Times New Roman" pitchFamily="18" charset="0"/>
                <a:cs typeface="Times New Roman" pitchFamily="18" charset="0"/>
              </a:rPr>
              <a:t> </a:t>
            </a:r>
            <a:r>
              <a:rPr lang="en-US" sz="5100" dirty="0">
                <a:latin typeface="Times New Roman" pitchFamily="18" charset="0"/>
                <a:cs typeface="Times New Roman" pitchFamily="18" charset="0"/>
              </a:rPr>
              <a:t>(Apache)</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4.   Cài </a:t>
            </a:r>
            <a:r>
              <a:rPr lang="en-US" sz="2000" b="1" dirty="0">
                <a:latin typeface="Times New Roman" pitchFamily="18" charset="0"/>
                <a:cs typeface="Times New Roman" pitchFamily="18" charset="0"/>
              </a:rPr>
              <a:t>Tomcat vào </a:t>
            </a:r>
            <a:r>
              <a:rPr lang="en-US" sz="2000" b="1" dirty="0" smtClean="0">
                <a:latin typeface="Times New Roman" pitchFamily="18" charset="0"/>
                <a:cs typeface="Times New Roman" pitchFamily="18" charset="0"/>
              </a:rPr>
              <a:t>netbean: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vi-VN" sz="2000" dirty="0"/>
              <a:t> </a:t>
            </a:r>
            <a:r>
              <a:rPr lang="vi-VN" sz="1800" dirty="0">
                <a:latin typeface="+mj-lt"/>
              </a:rPr>
              <a:t>Tiếp theo là điền username và password </a:t>
            </a:r>
            <a:r>
              <a:rPr lang="en-US" sz="1800" dirty="0" smtClean="0">
                <a:latin typeface="+mj-lt"/>
              </a:rPr>
              <a:t> </a:t>
            </a:r>
            <a:r>
              <a:rPr lang="vi-VN" sz="1800" dirty="0" smtClean="0">
                <a:latin typeface="+mj-lt"/>
              </a:rPr>
              <a:t>sau </a:t>
            </a:r>
            <a:r>
              <a:rPr lang="vi-VN" sz="1800" dirty="0">
                <a:latin typeface="+mj-lt"/>
              </a:rPr>
              <a:t>đó nhấn Finish</a:t>
            </a:r>
            <a:r>
              <a:rPr lang="vi-VN" sz="1800" dirty="0" smtClean="0">
                <a:latin typeface="+mj-lt"/>
              </a:rPr>
              <a:t>.</a:t>
            </a: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endParaRPr lang="en-US" sz="1800" dirty="0">
              <a:latin typeface="+mj-lt"/>
            </a:endParaRPr>
          </a:p>
          <a:p>
            <a:pPr marL="0" indent="0">
              <a:lnSpc>
                <a:spcPct val="150000"/>
              </a:lnSpc>
              <a:buNone/>
            </a:pPr>
            <a:endParaRPr lang="en-US" sz="1800" dirty="0" smtClean="0">
              <a:latin typeface="Times New Roman" pitchFamily="18" charset="0"/>
              <a:cs typeface="Times New Roman" pitchFamily="18"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2706390"/>
            <a:ext cx="6408473" cy="3846809"/>
          </a:xfrm>
          <a:prstGeom prst="rect">
            <a:avLst/>
          </a:prstGeom>
        </p:spPr>
      </p:pic>
    </p:spTree>
    <p:extLst>
      <p:ext uri="{BB962C8B-B14F-4D97-AF65-F5344CB8AC3E}">
        <p14:creationId xmlns:p14="http://schemas.microsoft.com/office/powerpoint/2010/main" val="4197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Phần </a:t>
            </a:r>
            <a:r>
              <a:rPr lang="en-US" sz="3600" dirty="0">
                <a:latin typeface="Times New Roman" pitchFamily="18" charset="0"/>
                <a:cs typeface="Times New Roman" pitchFamily="18" charset="0"/>
              </a:rPr>
              <a:t>III:  Tổng quan </a:t>
            </a:r>
            <a:r>
              <a:rPr lang="en-US" sz="3600" dirty="0" smtClean="0">
                <a:latin typeface="Times New Roman" pitchFamily="18" charset="0"/>
                <a:cs typeface="Times New Roman" pitchFamily="18" charset="0"/>
              </a:rPr>
              <a:t>về</a:t>
            </a:r>
          </a:p>
          <a:p>
            <a:r>
              <a:rPr lang="en-US" sz="3600" dirty="0" smtClean="0">
                <a:latin typeface="Times New Roman" pitchFamily="18" charset="0"/>
                <a:cs typeface="Times New Roman" pitchFamily="18" charset="0"/>
              </a:rPr>
              <a:t>   JDBC, </a:t>
            </a:r>
            <a:r>
              <a:rPr lang="en-US" sz="3600" dirty="0">
                <a:latin typeface="Times New Roman" pitchFamily="18" charset="0"/>
                <a:cs typeface="Times New Roman" pitchFamily="18" charset="0"/>
              </a:rPr>
              <a:t>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1.   Giới </a:t>
            </a:r>
            <a:r>
              <a:rPr lang="en-US" sz="2000" b="1" dirty="0">
                <a:latin typeface="Times New Roman" pitchFamily="18" charset="0"/>
                <a:cs typeface="Times New Roman" pitchFamily="18" charset="0"/>
              </a:rPr>
              <a:t>thiệu về </a:t>
            </a:r>
            <a:r>
              <a:rPr lang="en-US" sz="2000" b="1" dirty="0" smtClean="0">
                <a:latin typeface="Times New Roman" pitchFamily="18" charset="0"/>
                <a:cs typeface="Times New Roman" pitchFamily="18" charset="0"/>
              </a:rPr>
              <a:t>JDBC:</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JDBC</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là tên viết tắt của cụm từ “Java </a:t>
            </a:r>
            <a:r>
              <a:rPr lang="en-US" sz="1800" dirty="0">
                <a:latin typeface="Times New Roman" pitchFamily="18" charset="0"/>
                <a:cs typeface="Times New Roman" pitchFamily="18" charset="0"/>
              </a:rPr>
              <a:t>Database </a:t>
            </a:r>
            <a:r>
              <a:rPr lang="en-US" sz="1800" dirty="0" smtClean="0">
                <a:latin typeface="Times New Roman" pitchFamily="18" charset="0"/>
                <a:cs typeface="Times New Roman" pitchFamily="18" charset="0"/>
              </a:rPr>
              <a:t>Connectivity”,  </a:t>
            </a:r>
            <a:r>
              <a:rPr lang="vi-VN" sz="1800" dirty="0">
                <a:latin typeface="Times New Roman" pitchFamily="18" charset="0"/>
                <a:cs typeface="Times New Roman" pitchFamily="18" charset="0"/>
              </a:rPr>
              <a:t>là một API tiêu chuẩn dùng để tương tác với các loại </a:t>
            </a:r>
            <a:r>
              <a:rPr lang="en-US" sz="1800" dirty="0" smtClean="0">
                <a:latin typeface="Times New Roman" pitchFamily="18" charset="0"/>
                <a:cs typeface="Times New Roman" pitchFamily="18" charset="0"/>
              </a:rPr>
              <a:t>CSDL</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quan </a:t>
            </a:r>
            <a:r>
              <a:rPr lang="vi-VN" sz="1800" dirty="0" smtClean="0">
                <a:latin typeface="Times New Roman" pitchFamily="18" charset="0"/>
                <a:cs typeface="Times New Roman" pitchFamily="18" charset="0"/>
              </a:rPr>
              <a:t>hệ</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J</a:t>
            </a:r>
            <a:r>
              <a:rPr lang="vi-VN" sz="1800" dirty="0" smtClean="0">
                <a:latin typeface="Times New Roman" pitchFamily="18" charset="0"/>
                <a:cs typeface="Times New Roman" pitchFamily="18" charset="0"/>
              </a:rPr>
              <a:t>DBC</a:t>
            </a:r>
            <a:r>
              <a:rPr lang="vi-VN" sz="1800" dirty="0">
                <a:latin typeface="Times New Roman" pitchFamily="18" charset="0"/>
                <a:cs typeface="Times New Roman" pitchFamily="18" charset="0"/>
              </a:rPr>
              <a:t> có một tập hợp các class và các Interface dùng cho ứng dụng Java có </a:t>
            </a:r>
            <a:r>
              <a:rPr lang="vi-VN" sz="1800" dirty="0"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thao tác</a:t>
            </a:r>
            <a:r>
              <a:rPr lang="vi-VN" sz="1800" dirty="0" smtClean="0">
                <a:latin typeface="Times New Roman" pitchFamily="18" charset="0"/>
                <a:cs typeface="Times New Roman" pitchFamily="18" charset="0"/>
              </a:rPr>
              <a:t> với </a:t>
            </a:r>
            <a:r>
              <a:rPr lang="vi-VN" sz="1800" dirty="0">
                <a:latin typeface="Times New Roman" pitchFamily="18" charset="0"/>
                <a:cs typeface="Times New Roman" pitchFamily="18" charset="0"/>
              </a:rPr>
              <a:t>các </a:t>
            </a:r>
            <a:r>
              <a:rPr lang="en-US" sz="1800" dirty="0" smtClean="0">
                <a:latin typeface="Times New Roman" pitchFamily="18" charset="0"/>
                <a:cs typeface="Times New Roman" pitchFamily="18" charset="0"/>
              </a:rPr>
              <a:t>CSDL</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 </a:t>
            </a:r>
            <a:r>
              <a:rPr lang="vi-VN" sz="1800" dirty="0">
                <a:latin typeface="Times New Roman" pitchFamily="18" charset="0"/>
                <a:cs typeface="Times New Roman" pitchFamily="18" charset="0"/>
              </a:rPr>
              <a:t>Các thành phần của JDBC </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về </a:t>
            </a:r>
            <a:r>
              <a:rPr lang="vi-VN" sz="1800" dirty="0">
                <a:latin typeface="Times New Roman" pitchFamily="18" charset="0"/>
                <a:cs typeface="Times New Roman" pitchFamily="18" charset="0"/>
              </a:rPr>
              <a:t>cơ bản bao </a:t>
            </a:r>
            <a:r>
              <a:rPr lang="vi-VN" sz="1800" dirty="0" smtClean="0">
                <a:latin typeface="Times New Roman" pitchFamily="18" charset="0"/>
                <a:cs typeface="Times New Roman" pitchFamily="18" charset="0"/>
              </a:rPr>
              <a:t>gồm</a:t>
            </a:r>
            <a:r>
              <a:rPr lang="en-US" sz="1800" dirty="0" smtClean="0">
                <a:latin typeface="Times New Roman" pitchFamily="18" charset="0"/>
                <a:cs typeface="Times New Roman" pitchFamily="18" charset="0"/>
              </a:rPr>
              <a:t>: DriverManager, Driver, </a:t>
            </a:r>
            <a:r>
              <a:rPr lang="en-US" sz="1800" dirty="0">
                <a:latin typeface="Times New Roman" pitchFamily="18" charset="0"/>
                <a:cs typeface="Times New Roman" pitchFamily="18" charset="0"/>
              </a:rPr>
              <a:t>Connection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Statement </a:t>
            </a:r>
            <a:r>
              <a:rPr lang="en-US" sz="1800" dirty="0" smtClean="0">
                <a:latin typeface="Times New Roman" pitchFamily="18" charset="0"/>
                <a:cs typeface="Times New Roman" pitchFamily="18" charset="0"/>
              </a:rPr>
              <a:t>và ResultSet. Với mỗi một CSDL cụ thể sẽ có một Driver tương ứng.</a:t>
            </a: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2507834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BỐ CỤC</a:t>
            </a:r>
            <a:endParaRPr lang="en-US"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b="1" dirty="0" smtClean="0">
                <a:latin typeface="Times New Roman" pitchFamily="18" charset="0"/>
                <a:cs typeface="Times New Roman" pitchFamily="18" charset="0"/>
              </a:rPr>
              <a:t>Phần I :  Tổng quan mô hình MVC </a:t>
            </a:r>
          </a:p>
          <a:p>
            <a:pPr marL="514350" indent="-514350">
              <a:buFont typeface="+mj-lt"/>
              <a:buAutoNum type="arabicPeriod"/>
            </a:pPr>
            <a:r>
              <a:rPr lang="en-US" sz="2800" dirty="0" smtClean="0">
                <a:latin typeface="Times New Roman" pitchFamily="18" charset="0"/>
                <a:cs typeface="Times New Roman" pitchFamily="18" charset="0"/>
              </a:rPr>
              <a:t>Giới thiệu về mô hình MVC </a:t>
            </a:r>
          </a:p>
          <a:p>
            <a:pPr marL="514350" indent="-514350">
              <a:buFont typeface="+mj-lt"/>
              <a:buAutoNum type="arabicPeriod"/>
            </a:pPr>
            <a:r>
              <a:rPr lang="en-US" sz="2800" dirty="0" smtClean="0">
                <a:latin typeface="Times New Roman" pitchFamily="18" charset="0"/>
                <a:cs typeface="Times New Roman" pitchFamily="18" charset="0"/>
              </a:rPr>
              <a:t>Cấu trúc của mô hình MVC </a:t>
            </a:r>
          </a:p>
          <a:p>
            <a:pPr marL="514350" indent="-514350">
              <a:buFont typeface="+mj-lt"/>
              <a:buAutoNum type="arabicPeriod"/>
            </a:pPr>
            <a:r>
              <a:rPr lang="en-US" sz="2800" dirty="0" smtClean="0">
                <a:latin typeface="Times New Roman" pitchFamily="18" charset="0"/>
                <a:cs typeface="Times New Roman" pitchFamily="18" charset="0"/>
              </a:rPr>
              <a:t>Ưu, nhược điểm của mô hình MVC </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pPr>
              <a:buFont typeface="Wingdings" pitchFamily="2" charset="2"/>
              <a:buChar char="v"/>
            </a:pPr>
            <a:r>
              <a:rPr lang="en-US" b="1" dirty="0" smtClean="0">
                <a:latin typeface="Times New Roman" pitchFamily="18" charset="0"/>
                <a:cs typeface="Times New Roman" pitchFamily="18" charset="0"/>
              </a:rPr>
              <a:t>Phần II : Tìm về webserver (Apache)</a:t>
            </a:r>
          </a:p>
          <a:p>
            <a:pPr marL="514350" indent="-514350">
              <a:buFont typeface="+mj-lt"/>
              <a:buAutoNum type="arabicPeriod"/>
            </a:pPr>
            <a:r>
              <a:rPr lang="en-US" sz="2800" dirty="0" smtClean="0">
                <a:latin typeface="Times New Roman" pitchFamily="18" charset="0"/>
                <a:cs typeface="Times New Roman" pitchFamily="18" charset="0"/>
              </a:rPr>
              <a:t>Giới thiệu đôi nét về webserver</a:t>
            </a:r>
          </a:p>
          <a:p>
            <a:pPr marL="514350" indent="-514350">
              <a:buFont typeface="+mj-lt"/>
              <a:buAutoNum type="arabicPeriod"/>
            </a:pPr>
            <a:r>
              <a:rPr lang="en-US" sz="2800" dirty="0" smtClean="0">
                <a:latin typeface="Times New Roman" pitchFamily="18" charset="0"/>
                <a:cs typeface="Times New Roman" pitchFamily="18" charset="0"/>
              </a:rPr>
              <a:t>Cài đặt Webserver – Apache trong Netbean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Tree>
    <p:extLst>
      <p:ext uri="{BB962C8B-B14F-4D97-AF65-F5344CB8AC3E}">
        <p14:creationId xmlns:p14="http://schemas.microsoft.com/office/powerpoint/2010/main" val="550732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Phần </a:t>
            </a:r>
            <a:r>
              <a:rPr lang="en-US" sz="3600" dirty="0">
                <a:latin typeface="Times New Roman" pitchFamily="18" charset="0"/>
                <a:cs typeface="Times New Roman" pitchFamily="18" charset="0"/>
              </a:rPr>
              <a:t>III:  Tổng quan </a:t>
            </a:r>
            <a:r>
              <a:rPr lang="en-US" sz="3600" dirty="0" smtClean="0">
                <a:latin typeface="Times New Roman" pitchFamily="18" charset="0"/>
                <a:cs typeface="Times New Roman" pitchFamily="18" charset="0"/>
              </a:rPr>
              <a:t>về</a:t>
            </a:r>
          </a:p>
          <a:p>
            <a:r>
              <a:rPr lang="en-US" sz="3600" dirty="0" smtClean="0">
                <a:latin typeface="Times New Roman" pitchFamily="18" charset="0"/>
                <a:cs typeface="Times New Roman" pitchFamily="18" charset="0"/>
              </a:rPr>
              <a:t>   JDBC, </a:t>
            </a:r>
            <a:r>
              <a:rPr lang="en-US" sz="3600" dirty="0">
                <a:latin typeface="Times New Roman" pitchFamily="18" charset="0"/>
                <a:cs typeface="Times New Roman" pitchFamily="18" charset="0"/>
              </a:rPr>
              <a:t>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a:latin typeface="Times New Roman" pitchFamily="18" charset="0"/>
                <a:cs typeface="Times New Roman" pitchFamily="18" charset="0"/>
              </a:rPr>
              <a:t>2</a:t>
            </a:r>
            <a:r>
              <a:rPr lang="en-US" sz="2000" b="1" dirty="0" smtClean="0">
                <a:latin typeface="Times New Roman" pitchFamily="18" charset="0"/>
                <a:cs typeface="Times New Roman" pitchFamily="18" charset="0"/>
              </a:rPr>
              <a:t>.   Cấu trúc của JDBC:</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921" y="2384700"/>
            <a:ext cx="4693679" cy="398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991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circle(in)">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Phần III:  Tổng quan về</a:t>
            </a:r>
          </a:p>
          <a:p>
            <a:r>
              <a:rPr lang="en-US" sz="3600" dirty="0">
                <a:latin typeface="Times New Roman" pitchFamily="18" charset="0"/>
                <a:cs typeface="Times New Roman" pitchFamily="18" charset="0"/>
              </a:rPr>
              <a:t>   JDBC, 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1.   Giới </a:t>
            </a:r>
            <a:r>
              <a:rPr lang="en-US" sz="2000" b="1" dirty="0">
                <a:latin typeface="Times New Roman" pitchFamily="18" charset="0"/>
                <a:cs typeface="Times New Roman" pitchFamily="18" charset="0"/>
              </a:rPr>
              <a:t>thiệu về </a:t>
            </a:r>
            <a:r>
              <a:rPr lang="en-US" sz="2000" b="1" dirty="0" smtClean="0">
                <a:latin typeface="Times New Roman" pitchFamily="18" charset="0"/>
                <a:cs typeface="Times New Roman" pitchFamily="18" charset="0"/>
              </a:rPr>
              <a:t>Servlet:</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Servlet là một công nghệ phát triển web của java.</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vi-VN" sz="1800" dirty="0" smtClean="0">
                <a:latin typeface="+mj-lt"/>
              </a:rPr>
              <a:t>Servlet </a:t>
            </a:r>
            <a:r>
              <a:rPr lang="vi-VN" sz="1800" dirty="0">
                <a:latin typeface="+mj-lt"/>
              </a:rPr>
              <a:t>là </a:t>
            </a:r>
            <a:r>
              <a:rPr lang="vi-VN" sz="1800" dirty="0" smtClean="0">
                <a:latin typeface="+mj-lt"/>
              </a:rPr>
              <a:t>chương </a:t>
            </a:r>
            <a:r>
              <a:rPr lang="vi-VN" sz="1800" dirty="0">
                <a:latin typeface="+mj-lt"/>
              </a:rPr>
              <a:t>trình chạy trên một Web server hoặc một Application </a:t>
            </a:r>
            <a:r>
              <a:rPr lang="vi-VN" sz="1800" dirty="0" smtClean="0">
                <a:latin typeface="+mj-lt"/>
              </a:rPr>
              <a:t>server</a:t>
            </a:r>
            <a:r>
              <a:rPr lang="en-US" sz="1800" dirty="0">
                <a:latin typeface="+mj-lt"/>
              </a:rPr>
              <a:t> </a:t>
            </a:r>
            <a:r>
              <a:rPr lang="vi-VN" sz="1800" dirty="0">
                <a:latin typeface="+mj-lt"/>
              </a:rPr>
              <a:t>và thực hiện như là </a:t>
            </a:r>
            <a:r>
              <a:rPr lang="vi-VN" sz="1800" b="1" dirty="0">
                <a:latin typeface="+mj-lt"/>
              </a:rPr>
              <a:t>một tầng trung gian</a:t>
            </a:r>
            <a:r>
              <a:rPr lang="vi-VN" sz="1800" dirty="0">
                <a:latin typeface="+mj-lt"/>
              </a:rPr>
              <a:t> giữa một </a:t>
            </a:r>
            <a:r>
              <a:rPr lang="en-US" sz="1800" dirty="0" smtClean="0">
                <a:latin typeface="+mj-lt"/>
              </a:rPr>
              <a:t>y</a:t>
            </a:r>
            <a:r>
              <a:rPr lang="vi-VN" sz="1800" dirty="0" smtClean="0">
                <a:latin typeface="+mj-lt"/>
              </a:rPr>
              <a:t>êu </a:t>
            </a:r>
            <a:r>
              <a:rPr lang="vi-VN" sz="1800" dirty="0">
                <a:latin typeface="+mj-lt"/>
              </a:rPr>
              <a:t>cầu từ một trình duyệt web hoặc HTTP client với các Database hoặc các ứng dụng trên HTTP </a:t>
            </a:r>
            <a:r>
              <a:rPr lang="vi-VN" sz="1800" dirty="0" smtClean="0">
                <a:latin typeface="+mj-lt"/>
              </a:rPr>
              <a:t>server</a:t>
            </a:r>
            <a:r>
              <a:rPr lang="en-US" sz="1800" dirty="0" smtClean="0">
                <a:latin typeface="+mj-lt"/>
              </a:rPr>
              <a:t>.</a:t>
            </a:r>
            <a:r>
              <a:rPr lang="en-US" sz="1800" dirty="0">
                <a:latin typeface="+mj-lt"/>
              </a:rPr>
              <a:t/>
            </a:r>
            <a:br>
              <a:rPr lang="en-US" sz="1800" dirty="0">
                <a:latin typeface="+mj-lt"/>
              </a:rPr>
            </a:br>
            <a:r>
              <a:rPr lang="en-US" sz="2000" b="1" dirty="0" smtClean="0">
                <a:latin typeface="+mj-lt"/>
              </a:rPr>
              <a:t>2.    Vai trò :</a:t>
            </a:r>
            <a:r>
              <a:rPr lang="en-US" sz="2000" dirty="0" smtClean="0">
                <a:latin typeface="+mj-lt"/>
              </a:rPr>
              <a:t/>
            </a:r>
            <a:br>
              <a:rPr lang="en-US" sz="2000" dirty="0" smtClean="0">
                <a:latin typeface="+mj-lt"/>
              </a:rPr>
            </a:br>
            <a:r>
              <a:rPr lang="en-US" sz="1800" dirty="0" smtClean="0">
                <a:latin typeface="+mj-lt"/>
              </a:rPr>
              <a:t>     - </a:t>
            </a:r>
            <a:r>
              <a:rPr lang="en-US" sz="1800" dirty="0"/>
              <a:t>Vai trò chính của  servlet là sẽ nhận các yêu cầu được gửi từ trình duyệt,  xử lí các yêu cầu này,  bao gồm cả việc thực thi các câu lệnh trong </a:t>
            </a:r>
            <a:r>
              <a:rPr lang="en-US" sz="1800" dirty="0" smtClean="0"/>
              <a:t>CSDL thông qua tầng DAO.</a:t>
            </a:r>
            <a:br>
              <a:rPr lang="en-US" sz="1800" dirty="0" smtClean="0"/>
            </a:br>
            <a:r>
              <a:rPr lang="en-US" sz="1800" dirty="0" smtClean="0"/>
              <a:t>     - Sau khi yêu cầu được xử lí xong,  servlet sẽ tạo ra hoặc gọi đến một trang html nào đó. Và nội dung trang html này sẽ được gửi trả về cho trình duyệt.</a:t>
            </a:r>
            <a:br>
              <a:rPr lang="en-US" sz="1800" dirty="0" smtClean="0"/>
            </a:br>
            <a:r>
              <a:rPr lang="en-US" sz="1800" dirty="0" smtClean="0"/>
              <a:t>     - Trình duyệt sẽ đọc nội dung trang html này và hiển thị lên cho người dùng.</a:t>
            </a:r>
            <a:endParaRPr lang="vi-VN" sz="1800" dirty="0"/>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399142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Phần III:  Tổng quan về</a:t>
            </a:r>
          </a:p>
          <a:p>
            <a:r>
              <a:rPr lang="en-US" sz="3600" dirty="0">
                <a:latin typeface="Times New Roman" pitchFamily="18" charset="0"/>
                <a:cs typeface="Times New Roman" pitchFamily="18" charset="0"/>
              </a:rPr>
              <a:t>   JDBC, 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1.    Giới </a:t>
            </a:r>
            <a:r>
              <a:rPr lang="en-US" sz="2000" b="1" dirty="0">
                <a:latin typeface="Times New Roman" pitchFamily="18" charset="0"/>
                <a:cs typeface="Times New Roman" pitchFamily="18" charset="0"/>
              </a:rPr>
              <a:t>thiệu về Servlet </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Luồng hoạt động</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vi-VN" sz="1800" dirty="0"/>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799" y="2667000"/>
            <a:ext cx="6573167" cy="4038600"/>
          </a:xfrm>
          <a:prstGeom prst="rect">
            <a:avLst/>
          </a:prstGeom>
        </p:spPr>
      </p:pic>
    </p:spTree>
    <p:extLst>
      <p:ext uri="{BB962C8B-B14F-4D97-AF65-F5344CB8AC3E}">
        <p14:creationId xmlns:p14="http://schemas.microsoft.com/office/powerpoint/2010/main" val="723412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Phần III:  Tổng quan về</a:t>
            </a:r>
          </a:p>
          <a:p>
            <a:r>
              <a:rPr lang="en-US" sz="3600" dirty="0">
                <a:latin typeface="Times New Roman" pitchFamily="18" charset="0"/>
                <a:cs typeface="Times New Roman" pitchFamily="18" charset="0"/>
              </a:rPr>
              <a:t>   JDBC, 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600200"/>
            <a:ext cx="82296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1.    Giới </a:t>
            </a:r>
            <a:r>
              <a:rPr lang="en-US" sz="2000" b="1" dirty="0">
                <a:latin typeface="Times New Roman" pitchFamily="18" charset="0"/>
                <a:cs typeface="Times New Roman" pitchFamily="18" charset="0"/>
              </a:rPr>
              <a:t>thiệu về </a:t>
            </a:r>
            <a:r>
              <a:rPr lang="en-US" sz="2000" b="1" dirty="0" smtClean="0">
                <a:latin typeface="Times New Roman" pitchFamily="18" charset="0"/>
                <a:cs typeface="Times New Roman" pitchFamily="18" charset="0"/>
              </a:rPr>
              <a:t>Jsp:</a:t>
            </a:r>
            <a:br>
              <a:rPr lang="en-US" sz="20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1.1.  Lý do ra đời:     </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Mặc dù công nghệ servlet  đã có khả năng xử lí về mặt nghiệp vụ và có thể tự tạo ra một trang html trả về cho phía trình duyệt. Tuy nhiên nội dung thực tế của một trang html là vô cùng phức tạp, chúng ta không thể nào đặt hàng nghìn dòng code html vào một file servlet được.</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Chính vì vậy chúng ta cần một công nghệ khác để có thể tập trung vào việc viết code của font-end như là các thẻ  html, file css ,  javascript..một cách dễ dàng hơn thay vì việc nhúng code html vào trong code java. Vì lý do đó,  java tạo cho chúng ta một công nghệ khác gọi là jsp. </a:t>
            </a:r>
            <a:endParaRPr lang="vi-VN" sz="1800" dirty="0"/>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3943056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Phần III:  Tổng quan về</a:t>
            </a:r>
          </a:p>
          <a:p>
            <a:r>
              <a:rPr lang="en-US" sz="3600" dirty="0">
                <a:latin typeface="Times New Roman" pitchFamily="18" charset="0"/>
                <a:cs typeface="Times New Roman" pitchFamily="18" charset="0"/>
              </a:rPr>
              <a:t>   JDBC, 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600200"/>
            <a:ext cx="82296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1.    Giới </a:t>
            </a:r>
            <a:r>
              <a:rPr lang="en-US" sz="2000" b="1" dirty="0">
                <a:latin typeface="Times New Roman" pitchFamily="18" charset="0"/>
                <a:cs typeface="Times New Roman" pitchFamily="18" charset="0"/>
              </a:rPr>
              <a:t>thiệu về </a:t>
            </a:r>
            <a:r>
              <a:rPr lang="en-US" sz="2000" b="1" dirty="0" smtClean="0">
                <a:latin typeface="Times New Roman" pitchFamily="18" charset="0"/>
                <a:cs typeface="Times New Roman" pitchFamily="18" charset="0"/>
              </a:rPr>
              <a:t>Jsp:</a:t>
            </a:r>
            <a:br>
              <a:rPr lang="en-US" sz="20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1.2.  Đặc điểm:     </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Về bản chất jsp chính là một file servlet. Tức là khi mà chúng ta chạy chương trình một file jsp sẽ được chuyển thành một file servlet, và quá trình xử lí sau đó sẽ giống như một file servlet thông thường</a:t>
            </a:r>
            <a:r>
              <a:rPr lang="en-US" sz="18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Do vậy bên trong một file jsp, chúng ta có thể nhúng code java để có thể hiển thị trực tiếp dữ liệu cần thiết. Nói cách khác chúng ta có thể chuyển kết quả xử lí từ một file servlet và hiển thị kết quả đó trong một file jsp.</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Như vậy các công việc nào liên quan tới việc tiếp nhận và xử lí yêu cầu, hoặc là gọi DAO để kết nối vào trong CSDL thì chúng ta có thể sử dụng servlet. Còn các công việc liên quan về code bên phía font-end bao gồm: html, css, javascript thì chúng ta sử dụng các trang jsp.</a:t>
            </a:r>
            <a:br>
              <a:rPr lang="en-US" sz="1800" dirty="0" smtClean="0">
                <a:latin typeface="Times New Roman" pitchFamily="18" charset="0"/>
                <a:cs typeface="Times New Roman" pitchFamily="18" charset="0"/>
              </a:rPr>
            </a:br>
            <a:endParaRPr lang="vi-VN" sz="1800" dirty="0"/>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2496059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Phần IV : Ứng dụng </a:t>
            </a:r>
            <a:r>
              <a:rPr lang="en-US" sz="3600" dirty="0" smtClean="0">
                <a:latin typeface="Times New Roman" pitchFamily="18" charset="0"/>
                <a:cs typeface="Times New Roman" pitchFamily="18" charset="0"/>
              </a:rPr>
              <a:t>của</a:t>
            </a:r>
          </a:p>
          <a:p>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Servlet và JSP</a:t>
            </a: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600200"/>
            <a:ext cx="82296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smtClean="0">
                <a:latin typeface="Times New Roman" pitchFamily="18" charset="0"/>
                <a:cs typeface="Times New Roman" pitchFamily="18" charset="0"/>
              </a:rPr>
              <a:t>1. </a:t>
            </a:r>
            <a:r>
              <a:rPr lang="en-US" sz="2000" b="1" dirty="0">
                <a:latin typeface="Times New Roman" pitchFamily="18" charset="0"/>
                <a:cs typeface="Times New Roman" pitchFamily="18" charset="0"/>
              </a:rPr>
              <a:t>Demo code giao diện đăng </a:t>
            </a:r>
            <a:r>
              <a:rPr lang="en-US" sz="2000" b="1" dirty="0" smtClean="0">
                <a:latin typeface="Times New Roman" pitchFamily="18" charset="0"/>
                <a:cs typeface="Times New Roman" pitchFamily="18" charset="0"/>
              </a:rPr>
              <a:t>nhập:</a:t>
            </a:r>
            <a:endParaRPr lang="vi-VN" sz="2000" b="1" dirty="0">
              <a:latin typeface="Times New Roman" pitchFamily="18" charset="0"/>
              <a:cs typeface="Times New Roman" pitchFamily="18" charset="0"/>
            </a:endParaRPr>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3718223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219200" y="2209800"/>
            <a:ext cx="7010400" cy="4339650"/>
          </a:xfrm>
          <a:prstGeom prst="rect">
            <a:avLst/>
          </a:prstGeom>
          <a:noFill/>
        </p:spPr>
        <p:txBody>
          <a:bodyPr wrap="square" rtlCol="0">
            <a:spAutoFit/>
          </a:bodyPr>
          <a:lstStyle/>
          <a:p>
            <a:r>
              <a:rPr lang="en-US" sz="3600" b="1" dirty="0" err="1" smtClean="0">
                <a:latin typeface="Times New Roman" panose="02020603050405020304" pitchFamily="18" charset="0"/>
                <a:cs typeface="Times New Roman" panose="02020603050405020304" pitchFamily="18" charset="0"/>
              </a:rPr>
              <a:t>Câu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hỏi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ôn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r>
              <a:rPr lang="en-US" sz="3600" b="1" dirty="0" smtClean="0">
                <a:latin typeface="Times New Roman" panose="02020603050405020304" pitchFamily="18" charset="0"/>
                <a:cs typeface="Times New Roman" panose="02020603050405020304" pitchFamily="18" charset="0"/>
              </a:rPr>
              <a:t>:</a:t>
            </a:r>
          </a:p>
          <a:p>
            <a:endParaRPr lang="en-US" sz="3600" b="1" dirty="0" smtClean="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1. Model- View- Controller </a:t>
            </a:r>
            <a:r>
              <a:rPr lang="en-US" sz="2800" b="1" dirty="0" err="1" smtClean="0">
                <a:latin typeface="Times New Roman" panose="02020603050405020304" pitchFamily="18" charset="0"/>
                <a:cs typeface="Times New Roman" panose="02020603050405020304" pitchFamily="18" charset="0"/>
              </a:rPr>
              <a:t>được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tắt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như</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thế</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nào</a:t>
            </a:r>
            <a:r>
              <a:rPr lang="en-US" sz="2800" b="1" dirty="0" smtClean="0">
                <a:latin typeface="Times New Roman" panose="02020603050405020304" pitchFamily="18" charset="0"/>
                <a:cs typeface="Times New Roman" panose="02020603050405020304" pitchFamily="18" charset="0"/>
              </a:rPr>
              <a:t>?</a:t>
            </a:r>
          </a:p>
          <a:p>
            <a:endParaRPr lang="en-US" sz="2800" b="1" dirty="0" smtClean="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i="1" dirty="0" smtClean="0">
                <a:solidFill>
                  <a:srgbClr val="FF0000"/>
                </a:solidFill>
                <a:latin typeface="Times New Roman" panose="02020603050405020304" pitchFamily="18" charset="0"/>
                <a:cs typeface="Times New Roman" panose="02020603050405020304" pitchFamily="18" charset="0"/>
              </a:rPr>
              <a:t>MVC</a:t>
            </a:r>
          </a:p>
          <a:p>
            <a:endParaRPr lang="en-US" sz="2800" b="1" i="1" dirty="0">
              <a:latin typeface="Times New Roman" panose="02020603050405020304" pitchFamily="18" charset="0"/>
              <a:cs typeface="Times New Roman" panose="02020603050405020304" pitchFamily="18" charset="0"/>
            </a:endParaRPr>
          </a:p>
        </p:txBody>
      </p:sp>
      <p:sp>
        <p:nvSpPr>
          <p:cNvPr id="5" name="Rectangle 4"/>
          <p:cNvSpPr/>
          <p:nvPr/>
        </p:nvSpPr>
        <p:spPr>
          <a:xfrm>
            <a:off x="381000" y="304800"/>
            <a:ext cx="1371600" cy="1371600"/>
          </a:xfrm>
          <a:prstGeom prst="rect">
            <a:avLst/>
          </a:prstGeom>
          <a:blipFill>
            <a:blip r:embed="rId2"/>
            <a:stretch>
              <a:fillRect/>
            </a:stretch>
          </a:blip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7315200" y="304800"/>
            <a:ext cx="1371600" cy="1371600"/>
          </a:xfrm>
          <a:prstGeom prst="rect">
            <a:avLst/>
          </a:prstGeom>
          <a:blipFill>
            <a:blip r:embed="rId3"/>
            <a:stretch>
              <a:fillRect/>
            </a:stretch>
          </a:blip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75423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circle(in)">
                                      <p:cBhvr>
                                        <p:cTn id="1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143000" y="1981200"/>
            <a:ext cx="7239000" cy="4524315"/>
          </a:xfrm>
          <a:prstGeom prst="rect">
            <a:avLst/>
          </a:prstGeom>
          <a:noFill/>
        </p:spPr>
        <p:txBody>
          <a:bodyPr wrap="square" rtlCol="0">
            <a:spAutoFit/>
          </a:bodyPr>
          <a:lstStyle/>
          <a:p>
            <a:r>
              <a:rPr lang="en-US" sz="3600" b="1" dirty="0" err="1" smtClean="0">
                <a:latin typeface="Times New Roman" panose="02020603050405020304" pitchFamily="18" charset="0"/>
                <a:cs typeface="Times New Roman" panose="02020603050405020304" pitchFamily="18" charset="0"/>
              </a:rPr>
              <a:t>Câu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hỏi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ôn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r>
              <a:rPr lang="en-US" sz="3600" b="1" dirty="0" smtClean="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2. Apache Webserver </a:t>
            </a:r>
            <a:r>
              <a:rPr lang="en-US" sz="2800" b="1" dirty="0" err="1" smtClean="0">
                <a:latin typeface="Times New Roman" panose="02020603050405020304" pitchFamily="18" charset="0"/>
                <a:cs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phần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mềm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nguồn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mở</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không</a:t>
            </a:r>
            <a:r>
              <a:rPr lang="en-US" sz="2800" b="1"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Có</a:t>
            </a:r>
            <a:endParaRPr lang="en-US" sz="2800" b="1" i="1" dirty="0" smtClean="0">
              <a:solidFill>
                <a:srgbClr val="FF0000"/>
              </a:solidFill>
              <a:latin typeface="Times New Roman" panose="02020603050405020304" pitchFamily="18" charset="0"/>
              <a:cs typeface="Times New Roman" panose="02020603050405020304" pitchFamily="18" charset="0"/>
            </a:endParaRPr>
          </a:p>
          <a:p>
            <a:endParaRPr lang="en-US" sz="2800" i="1" dirty="0">
              <a:solidFill>
                <a:srgbClr val="FF0000"/>
              </a:solidFill>
              <a:latin typeface="Times New Roman" panose="02020603050405020304" pitchFamily="18" charset="0"/>
              <a:cs typeface="Times New Roman" panose="02020603050405020304" pitchFamily="18" charset="0"/>
            </a:endParaRPr>
          </a:p>
          <a:p>
            <a:endParaRPr lang="en-US" sz="2800" i="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28600" y="228600"/>
            <a:ext cx="1295400" cy="1371600"/>
          </a:xfrm>
          <a:prstGeom prst="rect">
            <a:avLst/>
          </a:prstGeom>
          <a:blipFill>
            <a:blip r:embed="rId2"/>
            <a:stretch>
              <a:fillRect/>
            </a:stretch>
          </a:blip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7239000" y="228600"/>
            <a:ext cx="1295401" cy="1371600"/>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endParaRPr>
          </a:p>
        </p:txBody>
      </p:sp>
    </p:spTree>
    <p:extLst>
      <p:ext uri="{BB962C8B-B14F-4D97-AF65-F5344CB8AC3E}">
        <p14:creationId xmlns:p14="http://schemas.microsoft.com/office/powerpoint/2010/main" val="2418733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ircle(in)">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295400" y="1905000"/>
            <a:ext cx="6629400" cy="3046988"/>
          </a:xfrm>
          <a:prstGeom prst="rect">
            <a:avLst/>
          </a:prstGeom>
          <a:noFill/>
        </p:spPr>
        <p:txBody>
          <a:bodyPr wrap="square" rtlCol="0">
            <a:spAutoFit/>
          </a:bodyPr>
          <a:lstStyle/>
          <a:p>
            <a:r>
              <a:rPr lang="en-US" sz="3600" b="1" dirty="0" err="1" smtClean="0">
                <a:latin typeface="Times New Roman" panose="02020603050405020304" pitchFamily="18" charset="0"/>
                <a:cs typeface="Times New Roman" panose="02020603050405020304" pitchFamily="18" charset="0"/>
              </a:rPr>
              <a:t>Câu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hỏi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ôn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r>
              <a:rPr lang="en-US" sz="36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3. JDBC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tắt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2800" b="1" i="1" dirty="0" smtClean="0">
                <a:solidFill>
                  <a:srgbClr val="FF0000"/>
                </a:solidFill>
                <a:latin typeface="Times New Roman" panose="02020603050405020304" pitchFamily="18" charset="0"/>
                <a:cs typeface="Times New Roman" panose="02020603050405020304" pitchFamily="18" charset="0"/>
              </a:rPr>
              <a:t>Java Database Connectivity</a:t>
            </a:r>
            <a:endParaRPr lang="en-US" sz="2800" b="1" i="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800" y="228600"/>
            <a:ext cx="1371600" cy="1371600"/>
          </a:xfrm>
          <a:prstGeom prst="rect">
            <a:avLst/>
          </a:prstGeom>
          <a:blipFill>
            <a:blip r:embed="rId2"/>
            <a:stretch>
              <a:fillRect/>
            </a:stretch>
          </a:blip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7391400" y="261079"/>
            <a:ext cx="1295400" cy="1339121"/>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endParaRPr>
          </a:p>
        </p:txBody>
      </p:sp>
    </p:spTree>
    <p:extLst>
      <p:ext uri="{BB962C8B-B14F-4D97-AF65-F5344CB8AC3E}">
        <p14:creationId xmlns:p14="http://schemas.microsoft.com/office/powerpoint/2010/main" val="2484933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arn(inVertical)">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ircle(in)">
                                      <p:cBhvr>
                                        <p:cTn id="19"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447800" y="2224021"/>
            <a:ext cx="6858000" cy="4647426"/>
          </a:xfrm>
          <a:prstGeom prst="rect">
            <a:avLst/>
          </a:prstGeom>
          <a:noFill/>
          <a:ln>
            <a:noFill/>
          </a:ln>
        </p:spPr>
        <p:txBody>
          <a:bodyPr wrap="square" rtlCol="0">
            <a:spAutoFit/>
          </a:bodyPr>
          <a:lstStyle/>
          <a:p>
            <a:r>
              <a:rPr lang="en-US" sz="3600" b="1" dirty="0" err="1" smtClean="0">
                <a:latin typeface="Times New Roman" panose="02020603050405020304" pitchFamily="18" charset="0"/>
                <a:cs typeface="Times New Roman" panose="02020603050405020304" pitchFamily="18" charset="0"/>
              </a:rPr>
              <a:t>Câu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hỏi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ôn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tập</a:t>
            </a:r>
            <a:r>
              <a:rPr lang="en-US" sz="3600" b="1" dirty="0" smtClean="0">
                <a:latin typeface="Times New Roman" panose="02020603050405020304" pitchFamily="18" charset="0"/>
                <a:cs typeface="Times New Roman" panose="02020603050405020304" pitchFamily="18" charset="0"/>
              </a:rPr>
              <a:t>:</a:t>
            </a:r>
          </a:p>
          <a:p>
            <a:endParaRPr lang="en-US" sz="2800" b="1" dirty="0" smtClean="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4. JSP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tắt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a:t>
            </a:r>
            <a:r>
              <a:rPr lang="en-US" sz="2800" b="1" i="1" dirty="0" err="1" smtClean="0">
                <a:solidFill>
                  <a:srgbClr val="FF0000"/>
                </a:solidFill>
                <a:latin typeface="Times New Roman" panose="02020603050405020304" pitchFamily="18" charset="0"/>
                <a:cs typeface="Times New Roman" panose="02020603050405020304" pitchFamily="18" charset="0"/>
              </a:rPr>
              <a:t>JavaServer</a:t>
            </a:r>
            <a:r>
              <a:rPr lang="en-US" sz="2800" b="1" i="1" dirty="0" smtClean="0">
                <a:solidFill>
                  <a:srgbClr val="FF0000"/>
                </a:solidFill>
                <a:latin typeface="Times New Roman" panose="02020603050405020304" pitchFamily="18" charset="0"/>
                <a:cs typeface="Times New Roman" panose="02020603050405020304" pitchFamily="18" charset="0"/>
              </a:rPr>
              <a:t> Pages</a:t>
            </a:r>
          </a:p>
          <a:p>
            <a:endParaRPr lang="en-US" sz="2800" b="1"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04800" y="228600"/>
            <a:ext cx="1371600" cy="1524000"/>
          </a:xfrm>
          <a:prstGeom prst="rect">
            <a:avLst/>
          </a:prstGeom>
          <a:blipFill>
            <a:blip r:embed="rId2"/>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endParaRPr>
          </a:p>
        </p:txBody>
      </p:sp>
      <p:sp>
        <p:nvSpPr>
          <p:cNvPr id="5" name="Rectangle 4"/>
          <p:cNvSpPr/>
          <p:nvPr/>
        </p:nvSpPr>
        <p:spPr>
          <a:xfrm>
            <a:off x="7467600" y="381000"/>
            <a:ext cx="1295400" cy="1371600"/>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endParaRPr>
          </a:p>
        </p:txBody>
      </p:sp>
    </p:spTree>
    <p:extLst>
      <p:ext uri="{BB962C8B-B14F-4D97-AF65-F5344CB8AC3E}">
        <p14:creationId xmlns:p14="http://schemas.microsoft.com/office/powerpoint/2010/main" val="3689988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BỐ CỤC</a:t>
            </a:r>
            <a:endParaRPr lang="en-US"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b="1" dirty="0" smtClean="0">
                <a:latin typeface="Times New Roman" pitchFamily="18" charset="0"/>
                <a:cs typeface="Times New Roman" pitchFamily="18" charset="0"/>
              </a:rPr>
              <a:t>Phần III:  Tổng quan về JDBC, Servlet và JSP</a:t>
            </a:r>
          </a:p>
          <a:p>
            <a:pPr marL="514350" indent="-514350">
              <a:buFont typeface="+mj-lt"/>
              <a:buAutoNum type="arabicPeriod"/>
            </a:pPr>
            <a:r>
              <a:rPr lang="en-US" sz="2800" dirty="0">
                <a:latin typeface="Times New Roman" pitchFamily="18" charset="0"/>
                <a:cs typeface="Times New Roman" pitchFamily="18" charset="0"/>
              </a:rPr>
              <a:t>Giới thiệu về J</a:t>
            </a:r>
            <a:r>
              <a:rPr lang="en-US" sz="2800" dirty="0" smtClean="0">
                <a:latin typeface="Times New Roman" pitchFamily="18" charset="0"/>
                <a:cs typeface="Times New Roman" pitchFamily="18" charset="0"/>
              </a:rPr>
              <a:t>DBC</a:t>
            </a:r>
          </a:p>
          <a:p>
            <a:pPr marL="514350" indent="-514350">
              <a:buFont typeface="+mj-lt"/>
              <a:buAutoNum type="arabicPeriod"/>
            </a:pPr>
            <a:r>
              <a:rPr lang="en-US" sz="2800" dirty="0" smtClean="0">
                <a:latin typeface="Times New Roman" pitchFamily="18" charset="0"/>
                <a:cs typeface="Times New Roman" pitchFamily="18" charset="0"/>
              </a:rPr>
              <a:t>Giới thiệu về Servlet</a:t>
            </a:r>
          </a:p>
          <a:p>
            <a:pPr marL="514350" indent="-514350">
              <a:buFont typeface="+mj-lt"/>
              <a:buAutoNum type="arabicPeriod"/>
            </a:pPr>
            <a:r>
              <a:rPr lang="en-US" sz="2800" dirty="0">
                <a:latin typeface="Times New Roman" pitchFamily="18" charset="0"/>
                <a:cs typeface="Times New Roman" pitchFamily="18" charset="0"/>
              </a:rPr>
              <a:t>Giới thiệu về </a:t>
            </a:r>
            <a:r>
              <a:rPr lang="en-US" sz="2800" dirty="0" smtClean="0">
                <a:latin typeface="Times New Roman" pitchFamily="18" charset="0"/>
                <a:cs typeface="Times New Roman" pitchFamily="18" charset="0"/>
              </a:rPr>
              <a:t>JSP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buFont typeface="Wingdings" pitchFamily="2" charset="2"/>
              <a:buChar char="v"/>
            </a:pPr>
            <a:r>
              <a:rPr lang="en-US" b="1" dirty="0" smtClean="0">
                <a:latin typeface="Times New Roman" pitchFamily="18" charset="0"/>
                <a:cs typeface="Times New Roman" pitchFamily="18" charset="0"/>
              </a:rPr>
              <a:t>Phần IV : Ứng dụng của Servlet và JSP</a:t>
            </a:r>
          </a:p>
          <a:p>
            <a:pPr marL="514350" indent="-514350">
              <a:buFont typeface="+mj-lt"/>
              <a:buAutoNum type="arabicPeriod"/>
            </a:pPr>
            <a:r>
              <a:rPr lang="en-US" sz="2800" dirty="0" smtClean="0">
                <a:latin typeface="Times New Roman" pitchFamily="18" charset="0"/>
                <a:cs typeface="Times New Roman" pitchFamily="18" charset="0"/>
              </a:rPr>
              <a:t>Demo code giao diện đăng nhập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Tree>
    <p:extLst>
      <p:ext uri="{BB962C8B-B14F-4D97-AF65-F5344CB8AC3E}">
        <p14:creationId xmlns:p14="http://schemas.microsoft.com/office/powerpoint/2010/main" val="1677670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p:cNvSpPr txBox="1"/>
          <p:nvPr/>
        </p:nvSpPr>
        <p:spPr>
          <a:xfrm>
            <a:off x="1905000" y="2362200"/>
            <a:ext cx="4953000" cy="1631216"/>
          </a:xfrm>
          <a:prstGeom prst="rect">
            <a:avLst/>
          </a:prstGeom>
          <a:noFill/>
        </p:spPr>
        <p:txBody>
          <a:bodyPr wrap="square" rtlCol="0">
            <a:spAutoFit/>
          </a:bodyPr>
          <a:lstStyle/>
          <a:p>
            <a:pPr algn="ctr"/>
            <a:r>
              <a:rPr lang="en-US" sz="10000" i="1" dirty="0" smtClean="0">
                <a:solidFill>
                  <a:schemeClr val="accent2"/>
                </a:solidFill>
                <a:latin typeface="Times New Roman" panose="02020603050405020304" pitchFamily="18" charset="0"/>
                <a:cs typeface="Times New Roman" panose="02020603050405020304" pitchFamily="18" charset="0"/>
              </a:rPr>
              <a:t>Thanks!</a:t>
            </a:r>
            <a:endParaRPr lang="en-US" sz="10000" i="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0357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Autofit/>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sz="3600" dirty="0" smtClean="0">
                <a:latin typeface="Times New Roman" pitchFamily="18" charset="0"/>
                <a:cs typeface="Times New Roman" pitchFamily="18" charset="0"/>
              </a:rPr>
              <a:t>Top 10 popular </a:t>
            </a:r>
          </a:p>
          <a:p>
            <a:r>
              <a:rPr lang="en-US" sz="3600" dirty="0" smtClean="0">
                <a:latin typeface="Times New Roman" pitchFamily="18" charset="0"/>
                <a:cs typeface="Times New Roman" pitchFamily="18" charset="0"/>
              </a:rPr>
              <a:t>programing language </a:t>
            </a:r>
            <a:endParaRPr lang="en-US" sz="3600"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700212"/>
            <a:ext cx="8458199" cy="4425951"/>
          </a:xfrm>
          <a:prstGeom prst="rect">
            <a:avLst/>
          </a:prstGeom>
        </p:spPr>
      </p:pic>
    </p:spTree>
    <p:extLst>
      <p:ext uri="{BB962C8B-B14F-4D97-AF65-F5344CB8AC3E}">
        <p14:creationId xmlns:p14="http://schemas.microsoft.com/office/powerpoint/2010/main" val="3026600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a:t>
            </a:r>
            <a:r>
              <a:rPr lang="en-US" sz="5100" dirty="0">
                <a:latin typeface="Times New Roman" pitchFamily="18" charset="0"/>
                <a:cs typeface="Times New Roman" pitchFamily="18" charset="0"/>
              </a:rPr>
              <a:t>I : </a:t>
            </a:r>
            <a:r>
              <a:rPr lang="en-US" sz="5100" dirty="0" smtClean="0">
                <a:latin typeface="Times New Roman" pitchFamily="18" charset="0"/>
                <a:cs typeface="Times New Roman" pitchFamily="18" charset="0"/>
              </a:rPr>
              <a:t>Tổng </a:t>
            </a:r>
            <a:r>
              <a:rPr lang="en-US" sz="5100" dirty="0">
                <a:latin typeface="Times New Roman" pitchFamily="18" charset="0"/>
                <a:cs typeface="Times New Roman" pitchFamily="18" charset="0"/>
              </a:rPr>
              <a:t>quan mô </a:t>
            </a:r>
            <a:r>
              <a:rPr lang="en-US" sz="5100" dirty="0" smtClean="0">
                <a:latin typeface="Times New Roman" pitchFamily="18" charset="0"/>
                <a:cs typeface="Times New Roman" pitchFamily="18" charset="0"/>
              </a:rPr>
              <a:t>hình</a:t>
            </a:r>
          </a:p>
          <a:p>
            <a:r>
              <a:rPr lang="en-US" sz="5100" dirty="0" smtClean="0">
                <a:latin typeface="Times New Roman" pitchFamily="18" charset="0"/>
                <a:cs typeface="Times New Roman" pitchFamily="18" charset="0"/>
              </a:rPr>
              <a:t>     MVC </a:t>
            </a:r>
            <a:endParaRPr lang="en-US" sz="5100"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buAutoNum type="arabicPeriod"/>
            </a:pPr>
            <a:r>
              <a:rPr lang="en-US" sz="2000" b="1" dirty="0" smtClean="0">
                <a:latin typeface="Times New Roman" pitchFamily="18" charset="0"/>
                <a:cs typeface="Times New Roman" pitchFamily="18" charset="0"/>
              </a:rPr>
              <a:t>Giới thiệu</a:t>
            </a:r>
            <a:r>
              <a:rPr lang="en-US" sz="1800" dirty="0" smtClean="0">
                <a:latin typeface="Times New Roman" pitchFamily="18" charset="0"/>
                <a:cs typeface="Times New Roman" pitchFamily="18" charset="0"/>
              </a:rPr>
              <a:t>:</a:t>
            </a:r>
          </a:p>
          <a:p>
            <a:pPr marL="0" indent="0">
              <a:lnSpc>
                <a:spcPct val="170000"/>
              </a:lnSpc>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MVC </a:t>
            </a:r>
            <a:r>
              <a:rPr lang="en-US" sz="1800" dirty="0">
                <a:latin typeface="Times New Roman" pitchFamily="18" charset="0"/>
                <a:cs typeface="Times New Roman" pitchFamily="18" charset="0"/>
              </a:rPr>
              <a:t>là từ viết tắt của </a:t>
            </a:r>
            <a:r>
              <a:rPr lang="en-US" sz="1800" b="1" dirty="0" smtClean="0">
                <a:latin typeface="Times New Roman" pitchFamily="18" charset="0"/>
                <a:cs typeface="Times New Roman" pitchFamily="18" charset="0"/>
              </a:rPr>
              <a:t>Model  - View – Controller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Là  1 mẫu kiến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trúc áp </a:t>
            </a:r>
            <a:r>
              <a:rPr lang="en-US" sz="1800" dirty="0">
                <a:latin typeface="Times New Roman" pitchFamily="18" charset="0"/>
                <a:cs typeface="Times New Roman" pitchFamily="18" charset="0"/>
              </a:rPr>
              <a:t>dụng </a:t>
            </a:r>
            <a:r>
              <a:rPr lang="en-US" sz="1800" dirty="0" smtClean="0">
                <a:latin typeface="Times New Roman" pitchFamily="18" charset="0"/>
                <a:cs typeface="Times New Roman" pitchFamily="18" charset="0"/>
              </a:rPr>
              <a:t>khi </a:t>
            </a:r>
            <a:r>
              <a:rPr lang="en-US" sz="1800" dirty="0">
                <a:latin typeface="Times New Roman" pitchFamily="18" charset="0"/>
                <a:cs typeface="Times New Roman" pitchFamily="18" charset="0"/>
              </a:rPr>
              <a:t>xây dựng các ứng </a:t>
            </a:r>
            <a:r>
              <a:rPr lang="en-US" sz="1800" dirty="0" smtClean="0">
                <a:latin typeface="Times New Roman" pitchFamily="18" charset="0"/>
                <a:cs typeface="Times New Roman" pitchFamily="18" charset="0"/>
              </a:rPr>
              <a:t>dụng, phần mềm.</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Về cơ bản</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nó là mô hình phân bố source code thành 3 phần, mỗi thành </a:t>
            </a:r>
            <a:r>
              <a:rPr lang="vi-VN" sz="1800" dirty="0" smtClean="0">
                <a:latin typeface="Times New Roman" pitchFamily="18" charset="0"/>
                <a:cs typeface="Times New Roman" pitchFamily="18" charset="0"/>
              </a:rPr>
              <a:t>phần có</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một </a:t>
            </a:r>
            <a:r>
              <a:rPr lang="vi-VN" sz="1800" dirty="0">
                <a:latin typeface="Times New Roman" pitchFamily="18" charset="0"/>
                <a:cs typeface="Times New Roman" pitchFamily="18" charset="0"/>
              </a:rPr>
              <a:t>nhiệm vụ riêng biệt và độc lập với các thành phần </a:t>
            </a:r>
            <a:r>
              <a:rPr lang="vi-VN" sz="1800" dirty="0" smtClean="0">
                <a:latin typeface="Times New Roman" pitchFamily="18" charset="0"/>
                <a:cs typeface="Times New Roman" pitchFamily="18" charset="0"/>
              </a:rPr>
              <a:t>khác</a:t>
            </a:r>
            <a:r>
              <a:rPr lang="en-US" sz="1800" i="1" dirty="0" smtClean="0">
                <a:latin typeface="Times New Roman" pitchFamily="18" charset="0"/>
                <a:cs typeface="Times New Roman" pitchFamily="18" charset="0"/>
              </a:rPr>
              <a:t>.</a:t>
            </a:r>
          </a:p>
          <a:p>
            <a:pPr marL="0" indent="0">
              <a:lnSpc>
                <a:spcPct val="170000"/>
              </a:lnSpc>
              <a:buNone/>
            </a:pPr>
            <a:r>
              <a:rPr lang="en-US" sz="1800" b="1"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Cấu trúc:</a:t>
            </a:r>
            <a:br>
              <a:rPr lang="en-US" sz="2000" b="1"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vi-VN" sz="1800" b="1" dirty="0">
                <a:latin typeface="+mj-lt"/>
              </a:rPr>
              <a:t>Model :</a:t>
            </a:r>
            <a:r>
              <a:rPr lang="vi-VN" sz="1800" dirty="0">
                <a:latin typeface="+mj-lt"/>
              </a:rPr>
              <a:t> là nơi chứa những nghiệp vụ tương tác với dữ liệu hoặc hệ quản trị cơ sở </a:t>
            </a:r>
            <a:r>
              <a:rPr lang="en-US" sz="1800" dirty="0" smtClean="0">
                <a:latin typeface="+mj-lt"/>
              </a:rPr>
              <a:t>      </a:t>
            </a:r>
            <a:r>
              <a:rPr lang="vi-VN" sz="1800" dirty="0" smtClean="0">
                <a:latin typeface="+mj-lt"/>
              </a:rPr>
              <a:t>dữ </a:t>
            </a:r>
            <a:r>
              <a:rPr lang="vi-VN" sz="1800" dirty="0">
                <a:latin typeface="+mj-lt"/>
              </a:rPr>
              <a:t>liệu </a:t>
            </a:r>
            <a:r>
              <a:rPr lang="vi-VN" sz="1800" dirty="0" smtClean="0">
                <a:latin typeface="+mj-lt"/>
              </a:rPr>
              <a:t>như </a:t>
            </a:r>
            <a:r>
              <a:rPr lang="vi-VN" sz="1800" dirty="0">
                <a:latin typeface="+mj-lt"/>
              </a:rPr>
              <a:t>kết nối database, truy vấn dữ liệu, thêm – xóa – sửa dữ liệu</a:t>
            </a:r>
            <a:r>
              <a:rPr lang="vi-VN" sz="1800" dirty="0" smtClean="0">
                <a:latin typeface="+mj-lt"/>
              </a:rPr>
              <a:t>…</a:t>
            </a:r>
            <a:endParaRPr lang="en-US" sz="1800" dirty="0" smtClean="0">
              <a:latin typeface="+mj-lt"/>
              <a:cs typeface="Times New Roman" pitchFamily="18" charset="0"/>
            </a:endParaRPr>
          </a:p>
          <a:p>
            <a:pPr>
              <a:lnSpc>
                <a:spcPct val="170000"/>
              </a:lnSpc>
              <a:buFont typeface="Arial" pitchFamily="34" charset="0"/>
              <a:buAutoNum type="arabicPeriod"/>
            </a:pPr>
            <a:endParaRPr lang="en-US" sz="1800"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40713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box(in)">
                                      <p:cBhvr>
                                        <p:cTn id="26" dur="20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box(in)">
                                      <p:cBhvr>
                                        <p:cTn id="3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a:t>
            </a:r>
            <a:r>
              <a:rPr lang="en-US" sz="5100" dirty="0">
                <a:latin typeface="Times New Roman" pitchFamily="18" charset="0"/>
                <a:cs typeface="Times New Roman" pitchFamily="18" charset="0"/>
              </a:rPr>
              <a:t>I : </a:t>
            </a:r>
            <a:r>
              <a:rPr lang="en-US" sz="5100" dirty="0" smtClean="0">
                <a:latin typeface="Times New Roman" pitchFamily="18" charset="0"/>
                <a:cs typeface="Times New Roman" pitchFamily="18" charset="0"/>
              </a:rPr>
              <a:t>Tổng </a:t>
            </a:r>
            <a:r>
              <a:rPr lang="en-US" sz="5100" dirty="0">
                <a:latin typeface="Times New Roman" pitchFamily="18" charset="0"/>
                <a:cs typeface="Times New Roman" pitchFamily="18" charset="0"/>
              </a:rPr>
              <a:t>quan mô </a:t>
            </a:r>
            <a:r>
              <a:rPr lang="en-US" sz="5100" dirty="0" smtClean="0">
                <a:latin typeface="Times New Roman" pitchFamily="18" charset="0"/>
                <a:cs typeface="Times New Roman" pitchFamily="18" charset="0"/>
              </a:rPr>
              <a:t>hình</a:t>
            </a:r>
          </a:p>
          <a:p>
            <a:r>
              <a:rPr lang="en-US" sz="5100" dirty="0" smtClean="0">
                <a:latin typeface="Times New Roman" pitchFamily="18" charset="0"/>
                <a:cs typeface="Times New Roman" pitchFamily="18" charset="0"/>
              </a:rPr>
              <a:t>     MVC </a:t>
            </a:r>
            <a:endParaRPr lang="en-US" sz="5100"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00" dirty="0" smtClean="0">
                <a:latin typeface="Times New Roman" pitchFamily="18" charset="0"/>
                <a:cs typeface="Times New Roman" pitchFamily="18" charset="0"/>
              </a:rPr>
              <a:t>     - </a:t>
            </a:r>
            <a:r>
              <a:rPr lang="vi-VN" sz="1800" b="1" dirty="0">
                <a:latin typeface="Times New Roman" pitchFamily="18" charset="0"/>
                <a:cs typeface="Times New Roman" pitchFamily="18" charset="0"/>
              </a:rPr>
              <a:t>View :</a:t>
            </a:r>
            <a:r>
              <a:rPr lang="vi-VN" sz="1800" dirty="0">
                <a:latin typeface="Times New Roman" pitchFamily="18" charset="0"/>
                <a:cs typeface="Times New Roman" pitchFamily="18" charset="0"/>
              </a:rPr>
              <a:t> là nới chứa những giao diện như một nút bấm, khung nhập, menu, hình ảnh… nó đảm </a:t>
            </a:r>
            <a:r>
              <a:rPr lang="en-US" sz="1800" dirty="0" smtClean="0">
                <a:latin typeface="Times New Roman" pitchFamily="18" charset="0"/>
                <a:cs typeface="Times New Roman" pitchFamily="18" charset="0"/>
              </a:rPr>
              <a:t>nhận </a:t>
            </a:r>
            <a:r>
              <a:rPr lang="vi-VN" sz="1800" dirty="0" smtClean="0">
                <a:latin typeface="Times New Roman" pitchFamily="18" charset="0"/>
                <a:cs typeface="Times New Roman" pitchFamily="18" charset="0"/>
              </a:rPr>
              <a:t>nhiệm </a:t>
            </a:r>
            <a:r>
              <a:rPr lang="vi-VN" sz="1800" dirty="0">
                <a:latin typeface="Times New Roman" pitchFamily="18" charset="0"/>
                <a:cs typeface="Times New Roman" pitchFamily="18" charset="0"/>
              </a:rPr>
              <a:t>vụ hiển thị dữ liệu và giúp người dùng tương tác với hệ thống</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pPr marL="0" indent="0">
              <a:lnSpc>
                <a:spcPct val="150000"/>
              </a:lnSpc>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a:t>
            </a:r>
            <a:r>
              <a:rPr lang="vi-VN" sz="1800" b="1" dirty="0">
                <a:latin typeface="Times New Roman" pitchFamily="18" charset="0"/>
                <a:cs typeface="Times New Roman" pitchFamily="18" charset="0"/>
              </a:rPr>
              <a:t>Controller :</a:t>
            </a:r>
            <a:r>
              <a:rPr lang="vi-VN" sz="1800" dirty="0">
                <a:latin typeface="Times New Roman" pitchFamily="18" charset="0"/>
                <a:cs typeface="Times New Roman" pitchFamily="18" charset="0"/>
              </a:rPr>
              <a:t> là </a:t>
            </a:r>
            <a:r>
              <a:rPr lang="en-US" sz="1800" dirty="0" smtClean="0">
                <a:latin typeface="Times New Roman" pitchFamily="18" charset="0"/>
                <a:cs typeface="Times New Roman" pitchFamily="18" charset="0"/>
              </a:rPr>
              <a:t>nơi </a:t>
            </a:r>
            <a:r>
              <a:rPr lang="vi-VN" sz="1800" dirty="0" smtClean="0">
                <a:latin typeface="Times New Roman" pitchFamily="18" charset="0"/>
                <a:cs typeface="Times New Roman" pitchFamily="18" charset="0"/>
              </a:rPr>
              <a:t>tiếp </a:t>
            </a:r>
            <a:r>
              <a:rPr lang="vi-VN" sz="1800" dirty="0">
                <a:latin typeface="Times New Roman" pitchFamily="18" charset="0"/>
                <a:cs typeface="Times New Roman" pitchFamily="18" charset="0"/>
              </a:rPr>
              <a:t>nhận những yêu cầu xử lý được gửi từ người dùng, nó sẽ </a:t>
            </a:r>
            <a:r>
              <a:rPr lang="vi-VN" sz="1800" dirty="0" smtClean="0">
                <a:latin typeface="Times New Roman" pitchFamily="18" charset="0"/>
                <a:cs typeface="Times New Roman" pitchFamily="18" charset="0"/>
              </a:rPr>
              <a:t>lấy </a:t>
            </a:r>
            <a:r>
              <a:rPr lang="vi-VN" sz="1800" dirty="0">
                <a:latin typeface="Times New Roman" pitchFamily="18" charset="0"/>
                <a:cs typeface="Times New Roman" pitchFamily="18" charset="0"/>
              </a:rPr>
              <a:t>đúng dữ liệu </a:t>
            </a:r>
            <a:r>
              <a:rPr lang="vi-VN" sz="1800" dirty="0" smtClean="0">
                <a:latin typeface="Times New Roman" pitchFamily="18" charset="0"/>
                <a:cs typeface="Times New Roman" pitchFamily="18" charset="0"/>
              </a:rPr>
              <a:t>cần </a:t>
            </a:r>
            <a:r>
              <a:rPr lang="vi-VN" sz="1800" dirty="0">
                <a:latin typeface="Times New Roman" pitchFamily="18" charset="0"/>
                <a:cs typeface="Times New Roman" pitchFamily="18" charset="0"/>
              </a:rPr>
              <a:t>thiết nhờ </a:t>
            </a:r>
            <a:r>
              <a:rPr lang="vi-VN" sz="1800" dirty="0" smtClean="0">
                <a:latin typeface="Times New Roman" pitchFamily="18" charset="0"/>
                <a:cs typeface="Times New Roman" pitchFamily="18" charset="0"/>
              </a:rPr>
              <a:t>lớp Model</a:t>
            </a:r>
            <a:r>
              <a:rPr lang="en-US" sz="1800" dirty="0" smtClean="0">
                <a:latin typeface="Times New Roman" pitchFamily="18" charset="0"/>
                <a:cs typeface="Times New Roman" pitchFamily="18" charset="0"/>
              </a:rPr>
              <a:t> và </a:t>
            </a:r>
            <a:r>
              <a:rPr lang="vi-VN" sz="1800" dirty="0" smtClean="0">
                <a:latin typeface="Times New Roman" pitchFamily="18" charset="0"/>
                <a:cs typeface="Times New Roman" pitchFamily="18" charset="0"/>
              </a:rPr>
              <a:t> hiển </a:t>
            </a:r>
            <a:r>
              <a:rPr lang="vi-VN" sz="1800" dirty="0">
                <a:latin typeface="Times New Roman" pitchFamily="18" charset="0"/>
                <a:cs typeface="Times New Roman" pitchFamily="18" charset="0"/>
              </a:rPr>
              <a:t>thị dữ liệu đó ra cho người dùng nhờ lớp View</a:t>
            </a:r>
            <a:r>
              <a:rPr lang="vi-VN"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07869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down)">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a:t>
            </a:r>
            <a:r>
              <a:rPr lang="en-US" sz="5100" dirty="0">
                <a:latin typeface="Times New Roman" pitchFamily="18" charset="0"/>
                <a:cs typeface="Times New Roman" pitchFamily="18" charset="0"/>
              </a:rPr>
              <a:t>I : </a:t>
            </a:r>
            <a:r>
              <a:rPr lang="en-US" sz="5100" dirty="0" smtClean="0">
                <a:latin typeface="Times New Roman" pitchFamily="18" charset="0"/>
                <a:cs typeface="Times New Roman" pitchFamily="18" charset="0"/>
              </a:rPr>
              <a:t>Tổng </a:t>
            </a:r>
            <a:r>
              <a:rPr lang="en-US" sz="5100" dirty="0">
                <a:latin typeface="Times New Roman" pitchFamily="18" charset="0"/>
                <a:cs typeface="Times New Roman" pitchFamily="18" charset="0"/>
              </a:rPr>
              <a:t>quan mô </a:t>
            </a:r>
            <a:r>
              <a:rPr lang="en-US" sz="5100" dirty="0" smtClean="0">
                <a:latin typeface="Times New Roman" pitchFamily="18" charset="0"/>
                <a:cs typeface="Times New Roman" pitchFamily="18" charset="0"/>
              </a:rPr>
              <a:t>hình</a:t>
            </a:r>
          </a:p>
          <a:p>
            <a:r>
              <a:rPr lang="en-US" sz="5100" dirty="0" smtClean="0">
                <a:latin typeface="Times New Roman" pitchFamily="18" charset="0"/>
                <a:cs typeface="Times New Roman" pitchFamily="18" charset="0"/>
              </a:rPr>
              <a:t>     MVC </a:t>
            </a:r>
            <a:endParaRPr lang="en-US" sz="5100"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600200"/>
            <a:ext cx="82296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en-US" sz="1800" dirty="0" smtClean="0">
                <a:latin typeface="Times New Roman" pitchFamily="18" charset="0"/>
                <a:cs typeface="Times New Roman" pitchFamily="18" charset="0"/>
              </a:rPr>
              <a:t>     - Hình minh họa:</a:t>
            </a:r>
          </a:p>
          <a:p>
            <a:pPr>
              <a:lnSpc>
                <a:spcPct val="170000"/>
              </a:lnSpc>
              <a:buFont typeface="Arial" pitchFamily="34" charset="0"/>
              <a:buAutoNum type="arabicPeriod"/>
            </a:pPr>
            <a:endParaRPr lang="en-US" sz="1800" i="1"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33600"/>
            <a:ext cx="7696200" cy="437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835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circle(in)">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a:t>
            </a:r>
            <a:r>
              <a:rPr lang="en-US" sz="5100" dirty="0">
                <a:latin typeface="Times New Roman" pitchFamily="18" charset="0"/>
                <a:cs typeface="Times New Roman" pitchFamily="18" charset="0"/>
              </a:rPr>
              <a:t>I : </a:t>
            </a:r>
            <a:r>
              <a:rPr lang="en-US" sz="5100" dirty="0" smtClean="0">
                <a:latin typeface="Times New Roman" pitchFamily="18" charset="0"/>
                <a:cs typeface="Times New Roman" pitchFamily="18" charset="0"/>
              </a:rPr>
              <a:t>Tổng </a:t>
            </a:r>
            <a:r>
              <a:rPr lang="en-US" sz="5100" dirty="0">
                <a:latin typeface="Times New Roman" pitchFamily="18" charset="0"/>
                <a:cs typeface="Times New Roman" pitchFamily="18" charset="0"/>
              </a:rPr>
              <a:t>quan mô </a:t>
            </a:r>
            <a:r>
              <a:rPr lang="en-US" sz="5100" dirty="0" smtClean="0">
                <a:latin typeface="Times New Roman" pitchFamily="18" charset="0"/>
                <a:cs typeface="Times New Roman" pitchFamily="18" charset="0"/>
              </a:rPr>
              <a:t>hình</a:t>
            </a:r>
          </a:p>
          <a:p>
            <a:r>
              <a:rPr lang="en-US" sz="5100" dirty="0" smtClean="0">
                <a:latin typeface="Times New Roman" pitchFamily="18" charset="0"/>
                <a:cs typeface="Times New Roman" pitchFamily="18" charset="0"/>
              </a:rPr>
              <a:t>     MVC </a:t>
            </a:r>
            <a:endParaRPr lang="en-US" sz="5100"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Arial" pitchFamily="34" charset="0"/>
              <a:buAutoNum type="arabicPeriod" startAt="3"/>
            </a:pPr>
            <a:r>
              <a:rPr lang="en-US" sz="2000" b="1" dirty="0" smtClean="0">
                <a:latin typeface="Times New Roman" pitchFamily="18" charset="0"/>
                <a:cs typeface="Times New Roman" pitchFamily="18" charset="0"/>
              </a:rPr>
              <a:t>Ưu điểm:</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Trình tự xử lý rất rõ ràng, </a:t>
            </a:r>
            <a:r>
              <a:rPr lang="en-US" sz="1800" dirty="0">
                <a:latin typeface="Times New Roman" pitchFamily="18" charset="0"/>
                <a:cs typeface="Times New Roman" pitchFamily="18" charset="0"/>
              </a:rPr>
              <a:t>m</a:t>
            </a:r>
            <a:r>
              <a:rPr lang="vi-VN" sz="1800" dirty="0" smtClean="0">
                <a:latin typeface="Times New Roman" pitchFamily="18" charset="0"/>
                <a:cs typeface="Times New Roman" pitchFamily="18" charset="0"/>
              </a:rPr>
              <a:t>ô </a:t>
            </a:r>
            <a:r>
              <a:rPr lang="vi-VN" sz="1800" dirty="0">
                <a:latin typeface="Times New Roman" pitchFamily="18" charset="0"/>
                <a:cs typeface="Times New Roman" pitchFamily="18" charset="0"/>
              </a:rPr>
              <a:t>hình đơn giản, dễ </a:t>
            </a:r>
            <a:r>
              <a:rPr lang="vi-VN" sz="1800" dirty="0" smtClean="0">
                <a:latin typeface="Times New Roman" pitchFamily="18" charset="0"/>
                <a:cs typeface="Times New Roman" pitchFamily="18" charset="0"/>
              </a:rPr>
              <a:t>hiểu</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vi-VN" sz="1800" dirty="0">
                <a:latin typeface="Times New Roman" pitchFamily="18" charset="0"/>
                <a:cs typeface="Times New Roman" pitchFamily="18" charset="0"/>
              </a:rPr>
              <a:t>Mô hình MVC </a:t>
            </a:r>
            <a:r>
              <a:rPr lang="en-US" sz="1800" dirty="0" smtClean="0">
                <a:latin typeface="Times New Roman" pitchFamily="18" charset="0"/>
                <a:cs typeface="Times New Roman" pitchFamily="18" charset="0"/>
              </a:rPr>
              <a:t>sắp xếp </a:t>
            </a:r>
            <a:r>
              <a:rPr lang="vi-VN" sz="1800" dirty="0" smtClean="0">
                <a:latin typeface="Times New Roman" pitchFamily="18" charset="0"/>
                <a:cs typeface="Times New Roman" pitchFamily="18" charset="0"/>
              </a:rPr>
              <a:t>các </a:t>
            </a:r>
            <a:r>
              <a:rPr lang="vi-VN" sz="1800" dirty="0">
                <a:latin typeface="Times New Roman" pitchFamily="18" charset="0"/>
                <a:cs typeface="Times New Roman" pitchFamily="18" charset="0"/>
              </a:rPr>
              <a:t>class/function vào các thành phần riêng </a:t>
            </a:r>
            <a:r>
              <a:rPr lang="en-US" sz="1800" dirty="0" smtClean="0">
                <a:latin typeface="Times New Roman" pitchFamily="18" charset="0"/>
                <a:cs typeface="Times New Roman" pitchFamily="18" charset="0"/>
              </a:rPr>
              <a:t>biệt </a:t>
            </a:r>
            <a:r>
              <a:rPr lang="vi-VN" sz="1800" b="1" dirty="0" smtClean="0">
                <a:latin typeface="Times New Roman" pitchFamily="18" charset="0"/>
                <a:cs typeface="Times New Roman" pitchFamily="18" charset="0"/>
              </a:rPr>
              <a:t>Controller </a:t>
            </a:r>
            <a:r>
              <a:rPr lang="vi-VN" sz="1800" b="1" dirty="0">
                <a:latin typeface="Times New Roman" pitchFamily="18" charset="0"/>
                <a:cs typeface="Times New Roman" pitchFamily="18" charset="0"/>
              </a:rPr>
              <a:t>- Model - View</a:t>
            </a:r>
            <a:r>
              <a:rPr lang="vi-VN" sz="1800" dirty="0">
                <a:latin typeface="Times New Roman" pitchFamily="18" charset="0"/>
                <a:cs typeface="Times New Roman" pitchFamily="18" charset="0"/>
              </a:rPr>
              <a:t>, việc đó làm cho quá trình phát triển - quản lý - vận hành - bảo trì </a:t>
            </a:r>
            <a:r>
              <a:rPr lang="vi-VN" sz="1800" dirty="0" smtClean="0">
                <a:latin typeface="Times New Roman" pitchFamily="18" charset="0"/>
                <a:cs typeface="Times New Roman" pitchFamily="18" charset="0"/>
              </a:rPr>
              <a:t>web</a:t>
            </a:r>
            <a:r>
              <a:rPr lang="en-US" sz="1800" dirty="0" smtClean="0">
                <a:latin typeface="Times New Roman" pitchFamily="18" charset="0"/>
                <a:cs typeface="Times New Roman" pitchFamily="18" charset="0"/>
              </a:rPr>
              <a:t>site</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diễn ra thuận lợi hơn, tạo ra được các chức năng </a:t>
            </a:r>
            <a:r>
              <a:rPr lang="en-US" sz="1800" dirty="0" smtClean="0">
                <a:latin typeface="Times New Roman" pitchFamily="18" charset="0"/>
                <a:cs typeface="Times New Roman" pitchFamily="18" charset="0"/>
              </a:rPr>
              <a:t>riêng</a:t>
            </a:r>
            <a:r>
              <a:rPr lang="vi-VN" sz="1800" dirty="0" smtClean="0">
                <a:latin typeface="Times New Roman" pitchFamily="18" charset="0"/>
                <a:cs typeface="Times New Roman" pitchFamily="18" charset="0"/>
              </a:rPr>
              <a:t> biệt</a:t>
            </a:r>
            <a:r>
              <a:rPr lang="en-US" sz="1800" dirty="0" smtClean="0">
                <a:latin typeface="Times New Roman" pitchFamily="18" charset="0"/>
                <a:cs typeface="Times New Roman" pitchFamily="18" charset="0"/>
              </a:rPr>
              <a:t> và </a:t>
            </a:r>
            <a:r>
              <a:rPr lang="vi-VN" sz="1800" dirty="0" smtClean="0">
                <a:latin typeface="Times New Roman" pitchFamily="18" charset="0"/>
                <a:cs typeface="Times New Roman" pitchFamily="18" charset="0"/>
              </a:rPr>
              <a:t>đồng </a:t>
            </a:r>
            <a:r>
              <a:rPr lang="vi-VN" sz="1800" dirty="0">
                <a:latin typeface="Times New Roman" pitchFamily="18" charset="0"/>
                <a:cs typeface="Times New Roman" pitchFamily="18" charset="0"/>
              </a:rPr>
              <a:t>thời kiểm soát được </a:t>
            </a:r>
            <a:r>
              <a:rPr lang="en-US" sz="1800" dirty="0" smtClean="0">
                <a:latin typeface="Times New Roman" pitchFamily="18" charset="0"/>
                <a:cs typeface="Times New Roman" pitchFamily="18" charset="0"/>
              </a:rPr>
              <a:t>các </a:t>
            </a:r>
            <a:r>
              <a:rPr lang="vi-VN" sz="1800" dirty="0" smtClean="0">
                <a:latin typeface="Times New Roman" pitchFamily="18" charset="0"/>
                <a:cs typeface="Times New Roman" pitchFamily="18" charset="0"/>
              </a:rPr>
              <a:t>luồng </a:t>
            </a:r>
            <a:r>
              <a:rPr lang="vi-VN" sz="1800" dirty="0">
                <a:latin typeface="Times New Roman" pitchFamily="18" charset="0"/>
                <a:cs typeface="Times New Roman" pitchFamily="18" charset="0"/>
              </a:rPr>
              <a:t>xử lý</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vi-VN" sz="1800" dirty="0">
                <a:latin typeface="+mj-lt"/>
              </a:rPr>
              <a:t>Tạo mô hình chuẩn cho dự án, </a:t>
            </a:r>
            <a:r>
              <a:rPr lang="en-US" sz="1800" dirty="0" smtClean="0">
                <a:latin typeface="+mj-lt"/>
              </a:rPr>
              <a:t>giúp người chuyên môn ngoài dự án </a:t>
            </a:r>
            <a:r>
              <a:rPr lang="vi-VN" sz="1800" dirty="0" smtClean="0">
                <a:latin typeface="+mj-lt"/>
              </a:rPr>
              <a:t>tiếp </a:t>
            </a:r>
            <a:r>
              <a:rPr lang="vi-VN" sz="1800" dirty="0">
                <a:latin typeface="+mj-lt"/>
              </a:rPr>
              <a:t>cận với dự án dễ dàng hơn</a:t>
            </a:r>
            <a:r>
              <a:rPr lang="vi-VN" sz="1800" dirty="0" smtClean="0"/>
              <a:t>.</a:t>
            </a:r>
            <a:endParaRPr lang="vi-VN" sz="1800" dirty="0"/>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2087775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1000"/>
                                        <p:tgtEl>
                                          <p:spTgt spid="7">
                                            <p:txEl>
                                              <p:pRg st="0" end="0"/>
                                            </p:txEl>
                                          </p:spTgt>
                                        </p:tgtEl>
                                      </p:cBhvr>
                                    </p:animEffect>
                                    <p:anim calcmode="lin" valueType="num">
                                      <p:cBhvr>
                                        <p:cTn id="1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25" tIns="91425" rIns="91425" bIns="91425" rtlCol="0" anchor="t" anchorCtr="0">
            <a:normAutofit fontScale="70000" lnSpcReduction="20000"/>
          </a:bodyPr>
          <a:lstStyle>
            <a:lvl1pPr lvl="0" algn="ctr" defTabSz="914400" rtl="0" eaLnBrk="1" latinLnBrk="0" hangingPunct="1">
              <a:spcBef>
                <a:spcPts val="0"/>
              </a:spcBef>
              <a:buClr>
                <a:srgbClr val="0091EA"/>
              </a:buClr>
              <a:buSzPct val="100000"/>
              <a:buNone/>
              <a:defRPr sz="6000" b="1" kern="1200">
                <a:solidFill>
                  <a:srgbClr val="0091EA"/>
                </a:solidFill>
                <a:latin typeface="+mj-lt"/>
                <a:ea typeface="+mj-ea"/>
                <a:cs typeface="+mj-cs"/>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Phần </a:t>
            </a:r>
            <a:r>
              <a:rPr lang="en-US" sz="5100" dirty="0">
                <a:latin typeface="Times New Roman" pitchFamily="18" charset="0"/>
                <a:cs typeface="Times New Roman" pitchFamily="18" charset="0"/>
              </a:rPr>
              <a:t>I : </a:t>
            </a:r>
            <a:r>
              <a:rPr lang="en-US" sz="5100" dirty="0" smtClean="0">
                <a:latin typeface="Times New Roman" pitchFamily="18" charset="0"/>
                <a:cs typeface="Times New Roman" pitchFamily="18" charset="0"/>
              </a:rPr>
              <a:t>Tổng </a:t>
            </a:r>
            <a:r>
              <a:rPr lang="en-US" sz="5100" dirty="0">
                <a:latin typeface="Times New Roman" pitchFamily="18" charset="0"/>
                <a:cs typeface="Times New Roman" pitchFamily="18" charset="0"/>
              </a:rPr>
              <a:t>quan mô </a:t>
            </a:r>
            <a:r>
              <a:rPr lang="en-US" sz="5100" dirty="0" smtClean="0">
                <a:latin typeface="Times New Roman" pitchFamily="18" charset="0"/>
                <a:cs typeface="Times New Roman" pitchFamily="18" charset="0"/>
              </a:rPr>
              <a:t>hình</a:t>
            </a:r>
          </a:p>
          <a:p>
            <a:r>
              <a:rPr lang="en-US" sz="5100" dirty="0" smtClean="0">
                <a:latin typeface="Times New Roman" pitchFamily="18" charset="0"/>
                <a:cs typeface="Times New Roman" pitchFamily="18" charset="0"/>
              </a:rPr>
              <a:t>     MVC </a:t>
            </a:r>
            <a:endParaRPr lang="en-US" sz="5100" dirty="0">
              <a:latin typeface="Times New Roman" pitchFamily="18" charset="0"/>
              <a:cs typeface="Times New Roman" pitchFamily="18" charset="0"/>
            </a:endParaRPr>
          </a:p>
        </p:txBody>
      </p:sp>
      <p:sp>
        <p:nvSpPr>
          <p:cNvPr id="3" name="Content Placeholder 2"/>
          <p:cNvSpPr txBox="1">
            <a:spLocks/>
          </p:cNvSpPr>
          <p:nvPr/>
        </p:nvSpPr>
        <p:spPr>
          <a:xfrm>
            <a:off x="533400" y="1905000"/>
            <a:ext cx="7620000" cy="4221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20807"/>
            <a:ext cx="1371600" cy="13793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6200"/>
            <a:ext cx="1447799" cy="1494825"/>
          </a:xfrm>
          <a:prstGeom prst="rect">
            <a:avLst/>
          </a:prstGeom>
        </p:spPr>
      </p:pic>
      <p:sp>
        <p:nvSpPr>
          <p:cNvPr id="7" name="Content Placeholder 2"/>
          <p:cNvSpPr txBox="1">
            <a:spLocks/>
          </p:cNvSpPr>
          <p:nvPr/>
        </p:nvSpPr>
        <p:spPr>
          <a:xfrm>
            <a:off x="457200" y="1752600"/>
            <a:ext cx="82296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00" dirty="0" smtClean="0">
                <a:latin typeface="Times New Roman" pitchFamily="18" charset="0"/>
                <a:cs typeface="Times New Roman" pitchFamily="18" charset="0"/>
              </a:rPr>
              <a:t>4.   </a:t>
            </a:r>
            <a:r>
              <a:rPr lang="en-US" sz="2000" b="1" dirty="0" smtClean="0">
                <a:latin typeface="Times New Roman" pitchFamily="18" charset="0"/>
                <a:cs typeface="Times New Roman" pitchFamily="18" charset="0"/>
              </a:rPr>
              <a:t>Nhược điểm:</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b="1" dirty="0" smtClean="0">
                <a:latin typeface="Times New Roman" pitchFamily="18" charset="0"/>
                <a:cs typeface="Times New Roman" pitchFamily="18" charset="0"/>
              </a:rPr>
              <a:t>     - </a:t>
            </a:r>
            <a:r>
              <a:rPr lang="en-US" sz="1800" dirty="0" smtClean="0"/>
              <a:t>Đối </a:t>
            </a:r>
            <a:r>
              <a:rPr lang="en-US" sz="1800" dirty="0"/>
              <a:t>với dự án </a:t>
            </a:r>
            <a:r>
              <a:rPr lang="en-US" sz="1800" dirty="0" smtClean="0"/>
              <a:t>nhỏ, </a:t>
            </a:r>
            <a:r>
              <a:rPr lang="en-US" sz="1800" dirty="0"/>
              <a:t>việc áp dụng mô hình </a:t>
            </a:r>
            <a:r>
              <a:rPr lang="en-US" sz="1800" dirty="0" smtClean="0"/>
              <a:t>MC gây </a:t>
            </a:r>
            <a:r>
              <a:rPr lang="en-US" sz="1800" dirty="0"/>
              <a:t>cồng kềnh, tốn thời gian trong quá trình phát triển. Tốn thời gian trung chuyển dữ liệu của các thành phần.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vi-VN" sz="1800" dirty="0"/>
          </a:p>
          <a:p>
            <a:pPr>
              <a:lnSpc>
                <a:spcPct val="170000"/>
              </a:lnSpc>
              <a:buFont typeface="Arial" pitchFamily="34" charset="0"/>
              <a:buAutoNum type="arabicPeriod" startAt="3"/>
            </a:pPr>
            <a:endParaRPr lang="vi-VN" sz="1800" dirty="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smtClean="0">
              <a:latin typeface="Times New Roman" pitchFamily="18" charset="0"/>
              <a:cs typeface="Times New Roman" pitchFamily="18" charset="0"/>
            </a:endParaRPr>
          </a:p>
          <a:p>
            <a:pPr>
              <a:lnSpc>
                <a:spcPct val="170000"/>
              </a:lnSpc>
              <a:buFont typeface="Arial" pitchFamily="34" charset="0"/>
              <a:buAutoNum type="arabicPeriod" startAt="3"/>
            </a:pPr>
            <a:endParaRPr lang="en-US" sz="1800" dirty="0"/>
          </a:p>
        </p:txBody>
      </p:sp>
    </p:spTree>
    <p:extLst>
      <p:ext uri="{BB962C8B-B14F-4D97-AF65-F5344CB8AC3E}">
        <p14:creationId xmlns:p14="http://schemas.microsoft.com/office/powerpoint/2010/main" val="1720243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487</Words>
  <Application>Microsoft Office PowerPoint</Application>
  <PresentationFormat>On-screen Show (4:3)</PresentationFormat>
  <Paragraphs>129</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Nguyen</dc:creator>
  <cp:lastModifiedBy>Thai Nguyen</cp:lastModifiedBy>
  <cp:revision>50</cp:revision>
  <dcterms:created xsi:type="dcterms:W3CDTF">2019-05-29T01:38:13Z</dcterms:created>
  <dcterms:modified xsi:type="dcterms:W3CDTF">2019-06-02T06:11:55Z</dcterms:modified>
</cp:coreProperties>
</file>