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305" r:id="rId3"/>
    <p:sldId id="306" r:id="rId4"/>
    <p:sldId id="259" r:id="rId5"/>
    <p:sldId id="307" r:id="rId6"/>
    <p:sldId id="308" r:id="rId7"/>
    <p:sldId id="273" r:id="rId8"/>
    <p:sldId id="279" r:id="rId9"/>
    <p:sldId id="283" r:id="rId10"/>
    <p:sldId id="309" r:id="rId11"/>
    <p:sldId id="289" r:id="rId12"/>
    <p:sldId id="290" r:id="rId13"/>
    <p:sldId id="311" r:id="rId14"/>
    <p:sldId id="31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E2D3540-01DC-49EC-96DD-A54145C4323E}">
          <p14:sldIdLst>
            <p14:sldId id="256"/>
            <p14:sldId id="305"/>
            <p14:sldId id="306"/>
            <p14:sldId id="259"/>
            <p14:sldId id="307"/>
            <p14:sldId id="308"/>
            <p14:sldId id="273"/>
            <p14:sldId id="279"/>
            <p14:sldId id="283"/>
            <p14:sldId id="309"/>
            <p14:sldId id="289"/>
            <p14:sldId id="290"/>
            <p14:sldId id="311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>
      <p:cViewPr varScale="1">
        <p:scale>
          <a:sx n="115" d="100"/>
          <a:sy n="115" d="100"/>
        </p:scale>
        <p:origin x="124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oogleDrive\SNUDrive\SNU\KITTI\docs\170818_test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Mean Projection Error (pixel)</a:t>
            </a:r>
          </a:p>
        </c:rich>
      </c:tx>
      <c:layout>
        <c:manualLayout>
          <c:xMode val="edge"/>
          <c:yMode val="edge"/>
          <c:x val="8.3333333333336488E-5"/>
          <c:y val="5.09259259259259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Sheet5!$A$2</c:f>
              <c:strCache>
                <c:ptCount val="1"/>
                <c:pt idx="0">
                  <c:v>Mean Projection Error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Sheet5!$B$2:$E$2</c:f>
              <c:numCache>
                <c:formatCode>General</c:formatCode>
                <c:ptCount val="4"/>
                <c:pt idx="0">
                  <c:v>3.3855</c:v>
                </c:pt>
                <c:pt idx="1">
                  <c:v>2.7738999999999998</c:v>
                </c:pt>
                <c:pt idx="2">
                  <c:v>2.2082199999999998</c:v>
                </c:pt>
                <c:pt idx="3">
                  <c:v>1.97634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50-43E0-9F08-64A03F6111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750000"/>
        <c:axId val="364756528"/>
      </c:barChart>
      <c:catAx>
        <c:axId val="364750000"/>
        <c:scaling>
          <c:orientation val="minMax"/>
        </c:scaling>
        <c:delete val="1"/>
        <c:axPos val="b"/>
        <c:majorTickMark val="none"/>
        <c:minorTickMark val="none"/>
        <c:tickLblPos val="nextTo"/>
        <c:crossAx val="364756528"/>
        <c:crosses val="autoZero"/>
        <c:auto val="0"/>
        <c:lblAlgn val="ctr"/>
        <c:lblOffset val="100"/>
        <c:noMultiLvlLbl val="0"/>
      </c:catAx>
      <c:valAx>
        <c:axId val="36475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50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7FB3B-3B97-44D6-83E9-0F3EB1ABD2F5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22EAA-C8B6-45EA-A44D-6A45E47540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7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76250"/>
            <a:ext cx="2057400" cy="5673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76250"/>
            <a:ext cx="6019800" cy="56737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64886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3FEA05A-0A61-4D53-944C-746173A53F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ctr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 bwMode="auto">
          <a:xfrm>
            <a:off x="8243888" y="692150"/>
            <a:ext cx="460375" cy="5048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latinLnBrk="0" hangingPunct="0">
              <a:defRPr/>
            </a:pPr>
            <a:endParaRPr kumimoji="0" lang="ko-KR" altLang="en-US">
              <a:ea typeface="굴림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8685213" y="836613"/>
            <a:ext cx="458787" cy="5048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latinLnBrk="0" hangingPunct="0">
              <a:defRPr/>
            </a:pPr>
            <a:endParaRPr kumimoji="0" lang="ko-KR" altLang="en-US">
              <a:ea typeface="굴림" charset="-127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476250"/>
            <a:ext cx="9144000" cy="5762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굴림" charset="-127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white">
          <a:xfrm>
            <a:off x="504825" y="476250"/>
            <a:ext cx="81708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 smtClean="0"/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5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94625" y="6237288"/>
            <a:ext cx="1341438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6497638"/>
            <a:ext cx="9144000" cy="360362"/>
          </a:xfrm>
          <a:prstGeom prst="rect">
            <a:avLst/>
          </a:prstGeom>
          <a:gradFill rotWithShape="1">
            <a:gsLst>
              <a:gs pos="0">
                <a:schemeClr val="bg2">
                  <a:lumMod val="75000"/>
                </a:schemeClr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굴림" charset="-127"/>
            </a:endParaRP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57150" y="6550025"/>
            <a:ext cx="235426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kumimoji="0" lang="en-US" altLang="ko-KR" sz="1200" b="1" i="1" dirty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Seoul National University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0" y="260350"/>
            <a:ext cx="9144000" cy="2159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latinLnBrk="0" hangingPunct="0">
              <a:defRPr/>
            </a:pPr>
            <a:endParaRPr kumimoji="0" lang="ko-KR" altLang="en-US">
              <a:ea typeface="굴림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0" y="0"/>
            <a:ext cx="9144000" cy="260648"/>
          </a:xfrm>
          <a:prstGeom prst="rect">
            <a:avLst/>
          </a:prstGeom>
          <a:gradFill flip="none" rotWithShape="1">
            <a:gsLst>
              <a:gs pos="73000">
                <a:schemeClr val="bg2"/>
              </a:gs>
              <a:gs pos="29000">
                <a:schemeClr val="accent2">
                  <a:lumMod val="40000"/>
                  <a:lumOff val="60000"/>
                  <a:alpha val="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latinLnBrk="0" hangingPunct="0">
              <a:defRPr/>
            </a:pPr>
            <a:endParaRPr kumimoji="0" lang="ko-KR" altLang="en-US">
              <a:ea typeface="굴림" charset="-127"/>
            </a:endParaRPr>
          </a:p>
        </p:txBody>
      </p:sp>
      <p:sp>
        <p:nvSpPr>
          <p:cNvPr id="37895" name="Rectangle 7"/>
          <p:cNvSpPr>
            <a:spLocks noChangeAspect="1" noChangeArrowheads="1"/>
          </p:cNvSpPr>
          <p:nvPr/>
        </p:nvSpPr>
        <p:spPr bwMode="auto">
          <a:xfrm>
            <a:off x="7885113" y="476250"/>
            <a:ext cx="1258887" cy="576263"/>
          </a:xfrm>
          <a:prstGeom prst="rect">
            <a:avLst/>
          </a:prstGeom>
          <a:gradFill>
            <a:gsLst>
              <a:gs pos="100000">
                <a:schemeClr val="tx2">
                  <a:lumMod val="40000"/>
                  <a:lumOff val="60000"/>
                </a:schemeClr>
              </a:gs>
              <a:gs pos="0">
                <a:schemeClr val="tx2">
                  <a:lumMod val="75000"/>
                </a:schemeClr>
              </a:gs>
            </a:gsLst>
            <a:lin ang="108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굴림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892175" y="115888"/>
            <a:ext cx="458788" cy="360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latinLnBrk="0" hangingPunct="0">
              <a:defRPr/>
            </a:pPr>
            <a:endParaRPr kumimoji="0" lang="ko-KR" altLang="en-US">
              <a:ea typeface="굴림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352550" y="260350"/>
            <a:ext cx="460375" cy="215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latinLnBrk="0" hangingPunct="0">
              <a:defRPr/>
            </a:pPr>
            <a:endParaRPr kumimoji="0" lang="ko-KR" altLang="en-US">
              <a:ea typeface="굴림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34975" y="0"/>
            <a:ext cx="458788" cy="47625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latinLnBrk="0" hangingPunct="0">
              <a:defRPr/>
            </a:pPr>
            <a:endParaRPr kumimoji="0" lang="ko-KR" altLang="en-US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102A5E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102A5E"/>
          </a:solidFill>
          <a:latin typeface="Tahoma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102A5E"/>
          </a:solidFill>
          <a:latin typeface="Tahoma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102A5E"/>
          </a:solidFill>
          <a:latin typeface="Tahoma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102A5E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o"/>
        <a:defRPr sz="2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o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9796" y="2416175"/>
            <a:ext cx="8244408" cy="1470025"/>
          </a:xfrm>
        </p:spPr>
        <p:txBody>
          <a:bodyPr/>
          <a:lstStyle/>
          <a:p>
            <a:r>
              <a:rPr lang="en-GB" altLang="ko-KR" sz="3600" dirty="0">
                <a:latin typeface="+mn-ea"/>
              </a:rPr>
              <a:t>Automatic Calibration of Camera and Range Sensors Using Polygonal Planar Boards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/>
          <a:lstStyle/>
          <a:p>
            <a:r>
              <a:rPr lang="en-US" altLang="ko-KR" sz="2000" dirty="0">
                <a:latin typeface="+mn-ea"/>
              </a:rPr>
              <a:t>Thai K. Nguyen, Xuan Truong Nguyen, Hyuk-Jae </a:t>
            </a:r>
            <a:r>
              <a:rPr lang="en-US" altLang="ko-KR" sz="2000" dirty="0" smtClean="0">
                <a:latin typeface="+mn-ea"/>
              </a:rPr>
              <a:t>Lee</a:t>
            </a:r>
          </a:p>
          <a:p>
            <a:r>
              <a:rPr lang="en-US" altLang="ko-KR" sz="2000" dirty="0" smtClean="0">
                <a:latin typeface="+mn-ea"/>
              </a:rPr>
              <a:t>Seoul National University, </a:t>
            </a:r>
            <a:r>
              <a:rPr lang="vi-VN" altLang="ko-KR" sz="2000" dirty="0" smtClean="0">
                <a:latin typeface="+mn-ea"/>
              </a:rPr>
              <a:t>CAPP</a:t>
            </a:r>
            <a:r>
              <a:rPr lang="en-US" altLang="ko-KR" sz="2000" dirty="0" smtClean="0">
                <a:latin typeface="+mn-ea"/>
              </a:rPr>
              <a:t> Lab</a:t>
            </a:r>
          </a:p>
          <a:p>
            <a:r>
              <a:rPr lang="en-US" altLang="ko-KR" sz="2000" dirty="0" smtClean="0">
                <a:latin typeface="+mn-ea"/>
              </a:rPr>
              <a:t>2017.11.24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557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99A95-8535-4D94-B575-5932E88B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41" y="1561137"/>
            <a:ext cx="5410899" cy="405607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24F8C6-A2B0-42B6-B8E4-14C203A5B16A}"/>
              </a:ext>
            </a:extLst>
          </p:cNvPr>
          <p:cNvCxnSpPr>
            <a:stCxn id="7" idx="1"/>
          </p:cNvCxnSpPr>
          <p:nvPr/>
        </p:nvCxnSpPr>
        <p:spPr bwMode="auto">
          <a:xfrm flipH="1" flipV="1">
            <a:off x="4723004" y="4530057"/>
            <a:ext cx="692882" cy="13514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17B66F-4569-44D3-A8B7-CC5AFA78CF83}"/>
              </a:ext>
            </a:extLst>
          </p:cNvPr>
          <p:cNvCxnSpPr>
            <a:cxnSpLocks/>
            <a:stCxn id="7" idx="1"/>
          </p:cNvCxnSpPr>
          <p:nvPr/>
        </p:nvCxnSpPr>
        <p:spPr bwMode="auto">
          <a:xfrm flipH="1" flipV="1">
            <a:off x="2776756" y="4773337"/>
            <a:ext cx="2639130" cy="11081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11F1E8-5D67-49FC-AFEF-887C116DCB3B}"/>
              </a:ext>
            </a:extLst>
          </p:cNvPr>
          <p:cNvSpPr txBox="1"/>
          <p:nvPr/>
        </p:nvSpPr>
        <p:spPr>
          <a:xfrm>
            <a:off x="5415886" y="5742967"/>
            <a:ext cx="2377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바탕"/>
              </a:rPr>
              <a:t>Occlusion. 3D points of the wall</a:t>
            </a:r>
            <a:endParaRPr lang="en-GB" sz="1200" dirty="0">
              <a:latin typeface="+mn-lt"/>
              <a:ea typeface="바탕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485520-DFEA-4930-A18E-6D2130C504E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098797" y="3523377"/>
            <a:ext cx="1493240" cy="5704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1DFF01-9A25-4CA7-B082-75735D0A79C2}"/>
              </a:ext>
            </a:extLst>
          </p:cNvPr>
          <p:cNvSpPr txBox="1"/>
          <p:nvPr/>
        </p:nvSpPr>
        <p:spPr>
          <a:xfrm>
            <a:off x="7390701" y="4076779"/>
            <a:ext cx="1153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ea typeface="바탕"/>
              </a:rPr>
              <a:t>Occluded area</a:t>
            </a:r>
            <a:endParaRPr lang="en-GB" sz="1200" dirty="0">
              <a:latin typeface="+mn-lt"/>
              <a:ea typeface="바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27890" y="6187936"/>
            <a:ext cx="2843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Camera-LiDAR Fusion Results</a:t>
            </a:r>
          </a:p>
        </p:txBody>
      </p:sp>
    </p:spTree>
    <p:extLst>
      <p:ext uri="{BB962C8B-B14F-4D97-AF65-F5344CB8AC3E}">
        <p14:creationId xmlns:p14="http://schemas.microsoft.com/office/powerpoint/2010/main" val="400904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4D43-C21B-46A3-BD23-4C1D81DC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Approach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B98FD-9670-408C-9C8B-3760EB5C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32" y="1276887"/>
            <a:ext cx="8229600" cy="20160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Result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Estimated compared between multiple evaluations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dirty="0" smtClean="0"/>
              <a:t>Differences is small. The Estimation M is robust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960AB7-93AE-4F26-8FB8-C1103991D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461108"/>
              </p:ext>
            </p:extLst>
          </p:nvPr>
        </p:nvGraphicFramePr>
        <p:xfrm>
          <a:off x="1621164" y="3212976"/>
          <a:ext cx="2734812" cy="23474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3703">
                  <a:extLst>
                    <a:ext uri="{9D8B030D-6E8A-4147-A177-3AD203B41FA5}">
                      <a16:colId xmlns:a16="http://schemas.microsoft.com/office/drawing/2014/main" val="471488818"/>
                    </a:ext>
                  </a:extLst>
                </a:gridCol>
                <a:gridCol w="683703">
                  <a:extLst>
                    <a:ext uri="{9D8B030D-6E8A-4147-A177-3AD203B41FA5}">
                      <a16:colId xmlns:a16="http://schemas.microsoft.com/office/drawing/2014/main" val="2260556703"/>
                    </a:ext>
                  </a:extLst>
                </a:gridCol>
                <a:gridCol w="683703">
                  <a:extLst>
                    <a:ext uri="{9D8B030D-6E8A-4147-A177-3AD203B41FA5}">
                      <a16:colId xmlns:a16="http://schemas.microsoft.com/office/drawing/2014/main" val="1301585298"/>
                    </a:ext>
                  </a:extLst>
                </a:gridCol>
                <a:gridCol w="683703">
                  <a:extLst>
                    <a:ext uri="{9D8B030D-6E8A-4147-A177-3AD203B41FA5}">
                      <a16:colId xmlns:a16="http://schemas.microsoft.com/office/drawing/2014/main" val="3201270386"/>
                    </a:ext>
                  </a:extLst>
                </a:gridCol>
              </a:tblGrid>
              <a:tr h="2134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-0.25537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-0.66648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-0.07779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0.207338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5834860"/>
                  </a:ext>
                </a:extLst>
              </a:tr>
              <a:tr h="2134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0.182066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-0.28306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0.559492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-0.12347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90473"/>
                  </a:ext>
                </a:extLst>
              </a:tr>
              <a:tr h="2134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0.00073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-0.00095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-0.00012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-9.10E-05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1174387"/>
                  </a:ext>
                </a:extLst>
              </a:tr>
              <a:tr h="213403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4623168"/>
                  </a:ext>
                </a:extLst>
              </a:tr>
              <a:tr h="2134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-0.25841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-0.66448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-0.07331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0.197904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1803447"/>
                  </a:ext>
                </a:extLst>
              </a:tr>
              <a:tr h="2134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0.181116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-0.2858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0.564159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-0.11992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0225390"/>
                  </a:ext>
                </a:extLst>
              </a:tr>
              <a:tr h="2134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0.000729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-0.00096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-9.76E-05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-6.46E-05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5766365"/>
                  </a:ext>
                </a:extLst>
              </a:tr>
              <a:tr h="213403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3290528"/>
                  </a:ext>
                </a:extLst>
              </a:tr>
              <a:tr h="2134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-0.25755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-0.66597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-0.07707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0.201721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9844062"/>
                  </a:ext>
                </a:extLst>
              </a:tr>
              <a:tr h="2134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0.181622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-0.28465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0.560895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-0.1221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8288894"/>
                  </a:ext>
                </a:extLst>
              </a:tr>
              <a:tr h="2134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0.00073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-0.00095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-0.00011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-7.83E-05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62755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95BD79-98D9-4CFC-87CE-9EAE61CF0860}"/>
              </a:ext>
            </a:extLst>
          </p:cNvPr>
          <p:cNvSpPr txBox="1"/>
          <p:nvPr/>
        </p:nvSpPr>
        <p:spPr>
          <a:xfrm>
            <a:off x="1868808" y="5661248"/>
            <a:ext cx="223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ea typeface="바탕"/>
                <a:cs typeface="Times New Roman" panose="02020603050405020304" pitchFamily="18" charset="0"/>
              </a:rPr>
              <a:t>Calibration matrix over </a:t>
            </a:r>
            <a:br>
              <a:rPr lang="en-US" sz="1400" dirty="0">
                <a:ea typeface="바탕"/>
                <a:cs typeface="Times New Roman" panose="02020603050405020304" pitchFamily="18" charset="0"/>
              </a:rPr>
            </a:br>
            <a:r>
              <a:rPr lang="en-US" sz="1400" dirty="0">
                <a:ea typeface="바탕"/>
                <a:cs typeface="Times New Roman" panose="02020603050405020304" pitchFamily="18" charset="0"/>
              </a:rPr>
              <a:t>3 evaluation of same data</a:t>
            </a:r>
            <a:endParaRPr lang="en-GB" sz="1400" dirty="0">
              <a:ea typeface="바탕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C563E-C796-422B-9A3D-2A9A16C5013F}"/>
              </a:ext>
            </a:extLst>
          </p:cNvPr>
          <p:cNvSpPr txBox="1"/>
          <p:nvPr/>
        </p:nvSpPr>
        <p:spPr>
          <a:xfrm>
            <a:off x="495632" y="3363891"/>
            <a:ext cx="1096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ea typeface="바탕"/>
                <a:cs typeface="Times New Roman" panose="02020603050405020304" pitchFamily="18" charset="0"/>
              </a:rPr>
              <a:t>Evaluation 1</a:t>
            </a:r>
            <a:endParaRPr lang="en-GB" sz="1400" dirty="0">
              <a:latin typeface="Times New Roman" panose="02020603050405020304" pitchFamily="18" charset="0"/>
              <a:ea typeface="바탕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002561-B266-4003-926E-C718AE290872}"/>
              </a:ext>
            </a:extLst>
          </p:cNvPr>
          <p:cNvSpPr txBox="1"/>
          <p:nvPr/>
        </p:nvSpPr>
        <p:spPr>
          <a:xfrm>
            <a:off x="495632" y="4232803"/>
            <a:ext cx="1096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ea typeface="바탕"/>
                <a:cs typeface="Times New Roman" panose="02020603050405020304" pitchFamily="18" charset="0"/>
              </a:rPr>
              <a:t>Evaluation 2</a:t>
            </a:r>
            <a:endParaRPr lang="en-GB" sz="1400" dirty="0">
              <a:latin typeface="Times New Roman" panose="02020603050405020304" pitchFamily="18" charset="0"/>
              <a:ea typeface="바탕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23906-702C-4174-B9BC-95B88A58E222}"/>
              </a:ext>
            </a:extLst>
          </p:cNvPr>
          <p:cNvSpPr txBox="1"/>
          <p:nvPr/>
        </p:nvSpPr>
        <p:spPr>
          <a:xfrm>
            <a:off x="495632" y="5052915"/>
            <a:ext cx="1096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ea typeface="바탕"/>
                <a:cs typeface="Times New Roman" panose="02020603050405020304" pitchFamily="18" charset="0"/>
              </a:rPr>
              <a:t>Evaluation 3</a:t>
            </a:r>
            <a:endParaRPr lang="en-GB" sz="1400" dirty="0">
              <a:latin typeface="Times New Roman" panose="02020603050405020304" pitchFamily="18" charset="0"/>
              <a:ea typeface="바탕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F350C63-0AE9-46CC-93FC-50A52CFC1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05739"/>
              </p:ext>
            </p:extLst>
          </p:nvPr>
        </p:nvGraphicFramePr>
        <p:xfrm>
          <a:off x="5619680" y="3207347"/>
          <a:ext cx="3056776" cy="23474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4194">
                  <a:extLst>
                    <a:ext uri="{9D8B030D-6E8A-4147-A177-3AD203B41FA5}">
                      <a16:colId xmlns:a16="http://schemas.microsoft.com/office/drawing/2014/main" val="2479262723"/>
                    </a:ext>
                  </a:extLst>
                </a:gridCol>
                <a:gridCol w="764194">
                  <a:extLst>
                    <a:ext uri="{9D8B030D-6E8A-4147-A177-3AD203B41FA5}">
                      <a16:colId xmlns:a16="http://schemas.microsoft.com/office/drawing/2014/main" val="4072389667"/>
                    </a:ext>
                  </a:extLst>
                </a:gridCol>
                <a:gridCol w="764194">
                  <a:extLst>
                    <a:ext uri="{9D8B030D-6E8A-4147-A177-3AD203B41FA5}">
                      <a16:colId xmlns:a16="http://schemas.microsoft.com/office/drawing/2014/main" val="1803340041"/>
                    </a:ext>
                  </a:extLst>
                </a:gridCol>
                <a:gridCol w="764194">
                  <a:extLst>
                    <a:ext uri="{9D8B030D-6E8A-4147-A177-3AD203B41FA5}">
                      <a16:colId xmlns:a16="http://schemas.microsoft.com/office/drawing/2014/main" val="2410612097"/>
                    </a:ext>
                  </a:extLst>
                </a:gridCol>
              </a:tblGrid>
              <a:tr h="2134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-0.25537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-0.66648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-0.07779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0.207338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3089828"/>
                  </a:ext>
                </a:extLst>
              </a:tr>
              <a:tr h="2134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0.182066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-0.28306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0.559492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-0.12347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0078136"/>
                  </a:ext>
                </a:extLst>
              </a:tr>
              <a:tr h="2134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0.00073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-0.00095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-0.00012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-9.10E-05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9553413"/>
                  </a:ext>
                </a:extLst>
              </a:tr>
              <a:tr h="213403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2004547"/>
                  </a:ext>
                </a:extLst>
              </a:tr>
              <a:tr h="2134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-0.26139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-0.66142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-0.08091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0.182558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6493267"/>
                  </a:ext>
                </a:extLst>
              </a:tr>
              <a:tr h="2134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0.185615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-0.29203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0.568633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-0.10601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2435748"/>
                  </a:ext>
                </a:extLst>
              </a:tr>
              <a:tr h="2134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0.000727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-0.00094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-0.00011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-0.00014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6558174"/>
                  </a:ext>
                </a:extLst>
              </a:tr>
              <a:tr h="213403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7949231"/>
                  </a:ext>
                </a:extLst>
              </a:tr>
              <a:tr h="2134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-0.25358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-0.66517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-0.07531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0.209922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7082044"/>
                  </a:ext>
                </a:extLst>
              </a:tr>
              <a:tr h="2134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0.182305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-0.28996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0.561667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-0.10351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0398456"/>
                  </a:ext>
                </a:extLst>
              </a:tr>
              <a:tr h="2134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0.000729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-0.00096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-0.00011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-4.65E-05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923949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1245F9A-955D-4AD2-BB19-919338981550}"/>
              </a:ext>
            </a:extLst>
          </p:cNvPr>
          <p:cNvSpPr txBox="1"/>
          <p:nvPr/>
        </p:nvSpPr>
        <p:spPr>
          <a:xfrm>
            <a:off x="6135611" y="5671244"/>
            <a:ext cx="2024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바탕"/>
                <a:cs typeface="Arial" panose="020B0604020202020204" pitchFamily="34" charset="0"/>
              </a:rPr>
              <a:t>Calibration matrix over </a:t>
            </a:r>
            <a:br>
              <a:rPr lang="en-US" sz="1400" dirty="0">
                <a:latin typeface="Arial" panose="020B0604020202020204" pitchFamily="34" charset="0"/>
                <a:ea typeface="바탕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ea typeface="바탕"/>
                <a:cs typeface="Arial" panose="020B0604020202020204" pitchFamily="34" charset="0"/>
              </a:rPr>
              <a:t>3 different </a:t>
            </a:r>
            <a:r>
              <a:rPr lang="en-US" sz="1400" dirty="0" smtClean="0">
                <a:latin typeface="Arial" panose="020B0604020202020204" pitchFamily="34" charset="0"/>
                <a:ea typeface="바탕"/>
                <a:cs typeface="Arial" panose="020B0604020202020204" pitchFamily="34" charset="0"/>
              </a:rPr>
              <a:t>data</a:t>
            </a:r>
            <a:endParaRPr lang="en-GB" sz="1400" dirty="0">
              <a:latin typeface="Arial" panose="020B0604020202020204" pitchFamily="34" charset="0"/>
              <a:ea typeface="바탕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D23A69-28C8-462B-A0BA-CD075A47D173}"/>
              </a:ext>
            </a:extLst>
          </p:cNvPr>
          <p:cNvSpPr txBox="1"/>
          <p:nvPr/>
        </p:nvSpPr>
        <p:spPr>
          <a:xfrm>
            <a:off x="4783126" y="335826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ea typeface="바탕"/>
                <a:cs typeface="Times New Roman" panose="02020603050405020304" pitchFamily="18" charset="0"/>
              </a:rPr>
              <a:t>data 1</a:t>
            </a:r>
            <a:endParaRPr lang="en-GB" sz="1400" dirty="0">
              <a:latin typeface="Times New Roman" panose="02020603050405020304" pitchFamily="18" charset="0"/>
              <a:ea typeface="바탕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1AEF3-4436-4EF0-A153-CB81D818615B}"/>
              </a:ext>
            </a:extLst>
          </p:cNvPr>
          <p:cNvSpPr txBox="1"/>
          <p:nvPr/>
        </p:nvSpPr>
        <p:spPr>
          <a:xfrm>
            <a:off x="4783128" y="422923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ea typeface="바탕"/>
                <a:cs typeface="Times New Roman" panose="02020603050405020304" pitchFamily="18" charset="0"/>
              </a:rPr>
              <a:t>data 2</a:t>
            </a:r>
            <a:endParaRPr lang="en-GB" sz="1400" dirty="0">
              <a:latin typeface="Times New Roman" panose="02020603050405020304" pitchFamily="18" charset="0"/>
              <a:ea typeface="바탕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A502BD-2332-46D9-98D1-C4BCC7A385DB}"/>
              </a:ext>
            </a:extLst>
          </p:cNvPr>
          <p:cNvSpPr txBox="1"/>
          <p:nvPr/>
        </p:nvSpPr>
        <p:spPr>
          <a:xfrm>
            <a:off x="4789640" y="506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ea typeface="바탕"/>
                <a:cs typeface="Times New Roman" panose="02020603050405020304" pitchFamily="18" charset="0"/>
              </a:rPr>
              <a:t>data 3</a:t>
            </a:r>
            <a:endParaRPr lang="en-GB" sz="1400" dirty="0">
              <a:latin typeface="Times New Roman" panose="02020603050405020304" pitchFamily="18" charset="0"/>
              <a:ea typeface="바탕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00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82CA-5DEA-47BF-970F-2BBEE10A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C524D-3179-4C9A-A128-9FEC26E2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2053421"/>
          </a:xfrm>
        </p:spPr>
        <p:txBody>
          <a:bodyPr/>
          <a:lstStyle/>
          <a:p>
            <a:r>
              <a:rPr lang="en-US" dirty="0"/>
              <a:t>12 positions of the board </a:t>
            </a:r>
            <a:r>
              <a:rPr lang="en-US" dirty="0" smtClean="0"/>
              <a:t>=&gt; 48 correspondence</a:t>
            </a:r>
            <a:r>
              <a:rPr lang="en-GB" dirty="0"/>
              <a:t>s</a:t>
            </a:r>
          </a:p>
          <a:p>
            <a:r>
              <a:rPr lang="en-US" dirty="0"/>
              <a:t>Use </a:t>
            </a:r>
            <a:r>
              <a:rPr lang="en-US" dirty="0" smtClean="0"/>
              <a:t>k </a:t>
            </a:r>
            <a:r>
              <a:rPr lang="en-US" dirty="0"/>
              <a:t>positions to calculate matrix (k=3,4,5…)</a:t>
            </a:r>
          </a:p>
          <a:p>
            <a:r>
              <a:rPr lang="en-US" dirty="0"/>
              <a:t>Project all 3D vertex to its images</a:t>
            </a:r>
          </a:p>
          <a:p>
            <a:r>
              <a:rPr lang="en-US" dirty="0"/>
              <a:t>Calculate distance from projected point to ground truth</a:t>
            </a:r>
          </a:p>
          <a:p>
            <a:pPr lvl="1"/>
            <a:r>
              <a:rPr lang="en-US" dirty="0" smtClean="0"/>
              <a:t>Obtain the mean projection errors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DDB0BEC-6390-48FE-B4F4-DB21378E7B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741791"/>
              </p:ext>
            </p:extLst>
          </p:nvPr>
        </p:nvGraphicFramePr>
        <p:xfrm>
          <a:off x="504825" y="328614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90CAC58-A778-442E-8D00-4F208C5F7960}"/>
              </a:ext>
            </a:extLst>
          </p:cNvPr>
          <p:cNvSpPr txBox="1"/>
          <p:nvPr/>
        </p:nvSpPr>
        <p:spPr>
          <a:xfrm>
            <a:off x="1841859" y="5956991"/>
            <a:ext cx="1778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a typeface="바탕"/>
                <a:cs typeface="Times New Roman" panose="02020603050405020304" pitchFamily="18" charset="0"/>
              </a:rPr>
              <a:t>Number of positions</a:t>
            </a:r>
            <a:endParaRPr lang="en-GB" sz="1400" dirty="0">
              <a:ea typeface="바탕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122DE3-C56B-4331-A048-06B842CF1C87}"/>
              </a:ext>
            </a:extLst>
          </p:cNvPr>
          <p:cNvSpPr txBox="1"/>
          <p:nvPr/>
        </p:nvSpPr>
        <p:spPr>
          <a:xfrm>
            <a:off x="1222819" y="560465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n-lt"/>
                <a:ea typeface="바탕"/>
              </a:rPr>
              <a:t>2</a:t>
            </a:r>
            <a:endParaRPr lang="en-GB" sz="1100" dirty="0">
              <a:latin typeface="+mn-lt"/>
              <a:ea typeface="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717BA-B2B6-46E3-83B1-D8A0F137CE9A}"/>
              </a:ext>
            </a:extLst>
          </p:cNvPr>
          <p:cNvSpPr txBox="1"/>
          <p:nvPr/>
        </p:nvSpPr>
        <p:spPr>
          <a:xfrm>
            <a:off x="2197340" y="560465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ea typeface="바탕"/>
              </a:rPr>
              <a:t>3</a:t>
            </a:r>
            <a:endParaRPr lang="en-GB" sz="1100" dirty="0">
              <a:latin typeface="+mn-lt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E5E750-272F-48C8-8B4A-5542B2EE9D59}"/>
              </a:ext>
            </a:extLst>
          </p:cNvPr>
          <p:cNvSpPr txBox="1"/>
          <p:nvPr/>
        </p:nvSpPr>
        <p:spPr>
          <a:xfrm>
            <a:off x="3241281" y="560465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ea typeface="바탕"/>
              </a:rPr>
              <a:t>4</a:t>
            </a:r>
            <a:endParaRPr lang="en-GB" sz="1100" dirty="0">
              <a:latin typeface="+mn-lt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94BF3D-4219-4D73-B0BB-D0D2422541F5}"/>
              </a:ext>
            </a:extLst>
          </p:cNvPr>
          <p:cNvSpPr txBox="1"/>
          <p:nvPr/>
        </p:nvSpPr>
        <p:spPr>
          <a:xfrm>
            <a:off x="4267047" y="560465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ea typeface="바탕"/>
              </a:rPr>
              <a:t>5</a:t>
            </a:r>
            <a:endParaRPr lang="en-GB" sz="1100" dirty="0">
              <a:latin typeface="+mn-lt"/>
              <a:ea typeface="바탕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E7E7514-F69C-4D5F-9142-87202F0D7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756421"/>
              </p:ext>
            </p:extLst>
          </p:nvPr>
        </p:nvGraphicFramePr>
        <p:xfrm>
          <a:off x="5479482" y="4809082"/>
          <a:ext cx="3196206" cy="11409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7354">
                  <a:extLst>
                    <a:ext uri="{9D8B030D-6E8A-4147-A177-3AD203B41FA5}">
                      <a16:colId xmlns:a16="http://schemas.microsoft.com/office/drawing/2014/main" val="2099015849"/>
                    </a:ext>
                  </a:extLst>
                </a:gridCol>
                <a:gridCol w="697354">
                  <a:extLst>
                    <a:ext uri="{9D8B030D-6E8A-4147-A177-3AD203B41FA5}">
                      <a16:colId xmlns:a16="http://schemas.microsoft.com/office/drawing/2014/main" val="4073086718"/>
                    </a:ext>
                  </a:extLst>
                </a:gridCol>
                <a:gridCol w="697354">
                  <a:extLst>
                    <a:ext uri="{9D8B030D-6E8A-4147-A177-3AD203B41FA5}">
                      <a16:colId xmlns:a16="http://schemas.microsoft.com/office/drawing/2014/main" val="1084424053"/>
                    </a:ext>
                  </a:extLst>
                </a:gridCol>
                <a:gridCol w="1104144">
                  <a:extLst>
                    <a:ext uri="{9D8B030D-6E8A-4147-A177-3AD203B41FA5}">
                      <a16:colId xmlns:a16="http://schemas.microsoft.com/office/drawing/2014/main" val="55527016"/>
                    </a:ext>
                  </a:extLst>
                </a:gridCol>
              </a:tblGrid>
              <a:tr h="259295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 (m)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Ground truth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086938"/>
                  </a:ext>
                </a:extLst>
              </a:tr>
              <a:tr h="293869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29865"/>
                  </a:ext>
                </a:extLst>
              </a:tr>
              <a:tr h="293869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0.656575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0.017681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3460757"/>
                  </a:ext>
                </a:extLst>
              </a:tr>
              <a:tr h="293869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0.980834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0.016232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469106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0A753CD-680D-4CD9-97EA-39CCD1C3C566}"/>
              </a:ext>
            </a:extLst>
          </p:cNvPr>
          <p:cNvSpPr txBox="1"/>
          <p:nvPr/>
        </p:nvSpPr>
        <p:spPr>
          <a:xfrm>
            <a:off x="5382552" y="6057173"/>
            <a:ext cx="342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a typeface="바탕"/>
                <a:cs typeface="Times New Roman" panose="02020603050405020304" pitchFamily="18" charset="0"/>
              </a:rPr>
              <a:t>Estimation width and height of the board</a:t>
            </a:r>
            <a:endParaRPr lang="en-GB" sz="1400" dirty="0">
              <a:ea typeface="바탕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997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using background subtraction the calibration process is </a:t>
            </a:r>
            <a:br>
              <a:rPr lang="en-US" dirty="0" smtClean="0"/>
            </a:br>
            <a:r>
              <a:rPr lang="en-US" dirty="0" smtClean="0"/>
              <a:t>automated in our </a:t>
            </a:r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No manual intervention required</a:t>
            </a:r>
            <a:endParaRPr lang="en-US" dirty="0" smtClean="0"/>
          </a:p>
          <a:p>
            <a:r>
              <a:rPr lang="en-US" dirty="0" smtClean="0"/>
              <a:t>The final result is robust </a:t>
            </a:r>
            <a:endParaRPr lang="en-US" dirty="0" smtClean="0"/>
          </a:p>
          <a:p>
            <a:pPr lvl="1"/>
            <a:r>
              <a:rPr lang="en-US" dirty="0"/>
              <a:t>Robust for </a:t>
            </a:r>
            <a:r>
              <a:rPr lang="en-US" dirty="0" smtClean="0"/>
              <a:t>low-resolution</a:t>
            </a:r>
            <a:endParaRPr lang="en-US" dirty="0" smtClean="0"/>
          </a:p>
          <a:p>
            <a:pPr lvl="1"/>
            <a:r>
              <a:rPr lang="en-US" dirty="0" smtClean="0"/>
              <a:t>Mean projection error reaches under 2pixel</a:t>
            </a:r>
          </a:p>
        </p:txBody>
      </p:sp>
    </p:spTree>
    <p:extLst>
      <p:ext uri="{BB962C8B-B14F-4D97-AF65-F5344CB8AC3E}">
        <p14:creationId xmlns:p14="http://schemas.microsoft.com/office/powerpoint/2010/main" val="12961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[1] Nguyen Van Thang, Hyuk-Jae Lee, "Car detection with a </a:t>
            </a:r>
            <a:r>
              <a:rPr lang="nl-NL" dirty="0" smtClean="0"/>
              <a:t>cascad-ed </a:t>
            </a:r>
            <a:r>
              <a:rPr lang="nl-NL" dirty="0"/>
              <a:t>HOG classifier and a deformable part model," </a:t>
            </a:r>
            <a:r>
              <a:rPr lang="nl-NL" i="1" dirty="0"/>
              <a:t>International </a:t>
            </a:r>
            <a:r>
              <a:rPr lang="nl-NL" i="1" dirty="0" smtClean="0"/>
              <a:t>Conf-erence </a:t>
            </a:r>
            <a:r>
              <a:rPr lang="nl-NL" i="1" dirty="0"/>
              <a:t>on Green and Human Information Technology 2015</a:t>
            </a:r>
            <a:r>
              <a:rPr lang="nl-NL" dirty="0"/>
              <a:t>, Feb.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2015</a:t>
            </a:r>
            <a:r>
              <a:rPr lang="nl-NL" dirty="0"/>
              <a:t>.</a:t>
            </a:r>
          </a:p>
          <a:p>
            <a:r>
              <a:rPr lang="nl-NL" dirty="0"/>
              <a:t>[2] </a:t>
            </a:r>
            <a:r>
              <a:rPr lang="en-US" altLang="ko-KR" dirty="0"/>
              <a:t>Xuan Truong Nguyen, </a:t>
            </a:r>
            <a:r>
              <a:rPr lang="en-US" altLang="ko-KR" dirty="0" err="1"/>
              <a:t>Dinh</a:t>
            </a:r>
            <a:r>
              <a:rPr lang="en-US" altLang="ko-KR" dirty="0"/>
              <a:t> Van Luan, Hyun Kim, Hyuk-Jae Lee, "A High-Definition LIDAR System Based on Two-Mirror Deflection Scanners," </a:t>
            </a:r>
            <a:r>
              <a:rPr lang="en-US" altLang="ko-KR" i="1" dirty="0"/>
              <a:t>IEEE </a:t>
            </a:r>
            <a:r>
              <a:rPr lang="en-US" altLang="ko-KR" i="1"/>
              <a:t>Sensors </a:t>
            </a:r>
            <a:r>
              <a:rPr lang="en-US" altLang="ko-KR" i="1" smtClean="0"/>
              <a:t>Journal</a:t>
            </a:r>
            <a:r>
              <a:rPr lang="en-US" altLang="ko-KR" smtClean="0"/>
              <a:t>, </a:t>
            </a:r>
            <a:r>
              <a:rPr lang="en-US" altLang="ko-KR" dirty="0" smtClean="0"/>
              <a:t>2017.</a:t>
            </a:r>
            <a:endParaRPr lang="en-US" altLang="ko-KR" dirty="0"/>
          </a:p>
          <a:p>
            <a:r>
              <a:rPr lang="en-US" altLang="ko-KR" dirty="0"/>
              <a:t>[3] </a:t>
            </a:r>
            <a:r>
              <a:rPr lang="nl-NL" dirty="0"/>
              <a:t>Park Y, Yun S, Won CS, Cho K, Um K and Sim S, "Calibration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between </a:t>
            </a:r>
            <a:r>
              <a:rPr lang="nl-NL" dirty="0"/>
              <a:t>color camera and 3D LIDAR instruments with a polygonal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planar </a:t>
            </a:r>
            <a:r>
              <a:rPr lang="nl-NL" dirty="0"/>
              <a:t>board", </a:t>
            </a:r>
            <a:r>
              <a:rPr lang="nl-NL" i="1" dirty="0"/>
              <a:t>Sensors (Basel) </a:t>
            </a:r>
            <a:r>
              <a:rPr lang="nl-NL" dirty="0"/>
              <a:t>, 2014.</a:t>
            </a:r>
          </a:p>
          <a:p>
            <a:r>
              <a:rPr lang="nl-NL" dirty="0"/>
              <a:t>[4] H. Alismail, L. D. Baker and B. Browning, "Automatic Calibration of a Range Sensor and Camera System," </a:t>
            </a:r>
            <a:r>
              <a:rPr lang="nl-NL" i="1" dirty="0"/>
              <a:t>2012 Second International Conference on 3D Imaging, Modeling, Processing, Visualization &amp; </a:t>
            </a:r>
            <a:r>
              <a:rPr lang="nl-NL" i="1" dirty="0" smtClean="0"/>
              <a:t/>
            </a:r>
            <a:br>
              <a:rPr lang="nl-NL" i="1" dirty="0" smtClean="0"/>
            </a:br>
            <a:r>
              <a:rPr lang="nl-NL" i="1" dirty="0" smtClean="0"/>
              <a:t>Transmission</a:t>
            </a:r>
            <a:r>
              <a:rPr lang="nl-NL" dirty="0"/>
              <a:t>, Zurich, 2012.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5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Previous </a:t>
            </a:r>
            <a:r>
              <a:rPr lang="en-US" sz="2400" dirty="0" smtClean="0"/>
              <a:t>Research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Proposed Approach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Evaluation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Conclusion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8893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655957" y="5763980"/>
            <a:ext cx="271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Our setup of LiDAR and Camera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LiDAR (Light Detection And Ranging</a:t>
            </a:r>
            <a:r>
              <a:rPr lang="en-US" dirty="0" smtClean="0"/>
              <a:t>) has ben widely used in </a:t>
            </a:r>
            <a:br>
              <a:rPr lang="en-US" dirty="0" smtClean="0"/>
            </a:br>
            <a:r>
              <a:rPr lang="en-US" dirty="0" smtClean="0"/>
              <a:t>Advanced </a:t>
            </a:r>
            <a:r>
              <a:rPr lang="en-US" dirty="0"/>
              <a:t>driver-assistance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Has advantages due to its accuracy</a:t>
            </a:r>
          </a:p>
          <a:p>
            <a:r>
              <a:rPr lang="en-US" dirty="0" smtClean="0"/>
              <a:t>It is usually used along </a:t>
            </a:r>
            <a:r>
              <a:rPr lang="en-US" dirty="0"/>
              <a:t>with </a:t>
            </a:r>
            <a:r>
              <a:rPr lang="en-US" dirty="0" smtClean="0"/>
              <a:t>cameras</a:t>
            </a:r>
          </a:p>
          <a:p>
            <a:pPr lvl="1"/>
            <a:r>
              <a:rPr lang="en-US" dirty="0" smtClean="0"/>
              <a:t>Has advantages of their resolution</a:t>
            </a:r>
          </a:p>
          <a:p>
            <a:r>
              <a:rPr lang="en-US" dirty="0" smtClean="0"/>
              <a:t>To fuse data from these sensors, calibration is required</a:t>
            </a:r>
          </a:p>
          <a:p>
            <a:pPr lvl="1"/>
            <a:r>
              <a:rPr lang="en-US" dirty="0" smtClean="0"/>
              <a:t>Here, we focus on calibration</a:t>
            </a:r>
            <a:br>
              <a:rPr lang="en-US" dirty="0" smtClean="0"/>
            </a:br>
            <a:r>
              <a:rPr lang="en-US" dirty="0" smtClean="0"/>
              <a:t>between a LiDAR and a Camera</a:t>
            </a:r>
          </a:p>
          <a:p>
            <a:pPr lvl="1"/>
            <a:r>
              <a:rPr lang="en-GB" dirty="0" smtClean="0"/>
              <a:t>Specifies </a:t>
            </a:r>
            <a:r>
              <a:rPr lang="en-GB" dirty="0"/>
              <a:t>how to convert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measurements </a:t>
            </a:r>
            <a:r>
              <a:rPr lang="en-GB" dirty="0"/>
              <a:t>from </a:t>
            </a:r>
            <a:r>
              <a:rPr lang="en-GB" dirty="0" smtClean="0"/>
              <a:t>a LiDAR </a:t>
            </a:r>
            <a:br>
              <a:rPr lang="en-GB" dirty="0" smtClean="0"/>
            </a:br>
            <a:r>
              <a:rPr lang="en-GB" dirty="0" smtClean="0"/>
              <a:t>to the image </a:t>
            </a:r>
            <a:r>
              <a:rPr lang="en-GB" dirty="0"/>
              <a:t>coordinate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429000"/>
            <a:ext cx="3152453" cy="23546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6255206" y="4991637"/>
            <a:ext cx="630802" cy="62301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FF0000"/>
              </a:solidFill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444994" y="4274640"/>
            <a:ext cx="630802" cy="62301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FF0000"/>
              </a:solidFill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6584" y="4703490"/>
            <a:ext cx="7577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LIDAR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5483" y="4839783"/>
            <a:ext cx="7680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387027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7665" y="6104402"/>
            <a:ext cx="1134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Front image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10" y="3595548"/>
            <a:ext cx="4236283" cy="30018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158" y="1531290"/>
            <a:ext cx="6943725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065" y="1200238"/>
            <a:ext cx="8417680" cy="3105997"/>
          </a:xfrm>
        </p:spPr>
        <p:txBody>
          <a:bodyPr/>
          <a:lstStyle/>
          <a:p>
            <a:r>
              <a:rPr lang="en-US" dirty="0" smtClean="0"/>
              <a:t>Calibration problem</a:t>
            </a:r>
          </a:p>
          <a:p>
            <a:pPr lvl="1"/>
            <a:r>
              <a:rPr lang="en-US" dirty="0" smtClean="0"/>
              <a:t>Inputs: Lidar scan{(</a:t>
            </a:r>
            <a:r>
              <a:rPr lang="en-US" i="1" dirty="0" smtClean="0"/>
              <a:t>x</a:t>
            </a:r>
            <a:r>
              <a:rPr lang="en-US" i="1" baseline="-25000" dirty="0" smtClean="0"/>
              <a:t>n</a:t>
            </a:r>
            <a:r>
              <a:rPr lang="en-US" i="1" dirty="0" smtClean="0"/>
              <a:t>, y</a:t>
            </a:r>
            <a:r>
              <a:rPr lang="en-US" i="1" baseline="-25000" dirty="0" smtClean="0"/>
              <a:t>n</a:t>
            </a:r>
            <a:r>
              <a:rPr lang="en-US" i="1" dirty="0" smtClean="0"/>
              <a:t>, z</a:t>
            </a:r>
            <a:r>
              <a:rPr lang="en-US" i="1" baseline="-25000" dirty="0" smtClean="0"/>
              <a:t>n</a:t>
            </a:r>
            <a:r>
              <a:rPr lang="en-US" dirty="0" smtClean="0"/>
              <a:t>)} and image {(</a:t>
            </a:r>
            <a:r>
              <a:rPr lang="en-US" i="1" dirty="0" smtClean="0"/>
              <a:t>u</a:t>
            </a:r>
            <a:r>
              <a:rPr lang="en-US" i="1" baseline="-25000" dirty="0" smtClean="0"/>
              <a:t>m</a:t>
            </a:r>
            <a:r>
              <a:rPr lang="en-US" i="1" dirty="0" smtClean="0"/>
              <a:t>, v</a:t>
            </a:r>
            <a:r>
              <a:rPr lang="en-US" i="1" baseline="-25000" dirty="0" smtClean="0"/>
              <a:t>m</a:t>
            </a:r>
            <a:r>
              <a:rPr lang="en-US" dirty="0" smtClean="0"/>
              <a:t>)}</a:t>
            </a:r>
          </a:p>
          <a:p>
            <a:pPr lvl="1"/>
            <a:r>
              <a:rPr lang="en-US" dirty="0" smtClean="0"/>
              <a:t>Output: Calibration matrix </a:t>
            </a:r>
            <a:r>
              <a:rPr lang="en-US" b="1" dirty="0" smtClean="0"/>
              <a:t>M</a:t>
            </a:r>
          </a:p>
          <a:p>
            <a:pPr lvl="1"/>
            <a:r>
              <a:rPr lang="en-US" dirty="0" smtClean="0"/>
              <a:t>Method: With matching points, it can be solved using: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>
              <a:buFont typeface="Symbol" panose="05050102010706020507" pitchFamily="18" charset="2"/>
              <a:buChar char="Þ"/>
            </a:pPr>
            <a:r>
              <a:rPr lang="en-US" dirty="0" smtClean="0">
                <a:solidFill>
                  <a:srgbClr val="0000FF"/>
                </a:solidFill>
              </a:rPr>
              <a:t>How to find matching points between 2 system coordinates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smtClean="0">
                <a:solidFill>
                  <a:srgbClr val="0000FF"/>
                </a:solidFill>
              </a:rPr>
              <a:t>How to handle errors?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5" y="4810119"/>
            <a:ext cx="3948935" cy="119231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220072" y="4910017"/>
            <a:ext cx="686473" cy="546855"/>
            <a:chOff x="3274934" y="3701072"/>
            <a:chExt cx="686473" cy="546855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V="1">
              <a:off x="3635895" y="4136998"/>
              <a:ext cx="279791" cy="1109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V="1">
              <a:off x="3635896" y="3933056"/>
              <a:ext cx="0" cy="31487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3419872" y="4090492"/>
              <a:ext cx="216023" cy="15743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3915688" y="3937322"/>
              <a:ext cx="45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74934" y="3932559"/>
              <a:ext cx="45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72451" y="3701072"/>
              <a:ext cx="45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 rot="20343691">
            <a:off x="6161192" y="5290326"/>
            <a:ext cx="1513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front view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50870" y="6104401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LiDAR scan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155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</a:t>
            </a:r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calibration algorithms use </a:t>
            </a:r>
            <a:r>
              <a:rPr lang="en-GB" dirty="0" smtClean="0"/>
              <a:t>checkerboards as target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smtClean="0"/>
              <a:t>they </a:t>
            </a:r>
            <a:r>
              <a:rPr lang="en-US" dirty="0"/>
              <a:t>are </a:t>
            </a:r>
            <a:r>
              <a:rPr lang="en-US" dirty="0" smtClean="0"/>
              <a:t>often observed </a:t>
            </a:r>
            <a:r>
              <a:rPr lang="en-US" dirty="0"/>
              <a:t>with range </a:t>
            </a:r>
            <a:r>
              <a:rPr lang="en-US" dirty="0" smtClean="0"/>
              <a:t>discrepancies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060848"/>
            <a:ext cx="4590040" cy="36134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3943" y="5665011"/>
            <a:ext cx="3732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Checkerboard (a), monochromatic board (c) </a:t>
            </a:r>
            <a:br>
              <a:rPr lang="en-US" sz="1400" dirty="0" smtClean="0"/>
            </a:br>
            <a:r>
              <a:rPr lang="en-US" sz="1400" dirty="0" smtClean="0"/>
              <a:t>and their measurements on LiDAR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129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</a:t>
            </a:r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methods using monochromatic board are proposed</a:t>
            </a:r>
          </a:p>
          <a:p>
            <a:pPr lvl="1"/>
            <a:r>
              <a:rPr lang="en-GB" dirty="0"/>
              <a:t>In [3], Park uses a monochromatic </a:t>
            </a:r>
            <a:r>
              <a:rPr lang="en-GB" dirty="0" smtClean="0"/>
              <a:t>polygonal </a:t>
            </a:r>
            <a:r>
              <a:rPr lang="en-US" dirty="0" smtClean="0"/>
              <a:t>board</a:t>
            </a:r>
          </a:p>
          <a:p>
            <a:pPr lvl="1"/>
            <a:r>
              <a:rPr lang="en-GB" dirty="0"/>
              <a:t>E</a:t>
            </a:r>
            <a:r>
              <a:rPr lang="en-GB" dirty="0" smtClean="0"/>
              <a:t>stimates </a:t>
            </a:r>
            <a:r>
              <a:rPr lang="en-GB" dirty="0"/>
              <a:t>its edges and intersects </a:t>
            </a:r>
            <a:r>
              <a:rPr lang="en-GB" dirty="0" smtClean="0"/>
              <a:t>them to </a:t>
            </a:r>
            <a:r>
              <a:rPr lang="en-GB" dirty="0"/>
              <a:t>find the </a:t>
            </a:r>
            <a:r>
              <a:rPr lang="en-GB" dirty="0" smtClean="0"/>
              <a:t>vertices</a:t>
            </a:r>
          </a:p>
          <a:p>
            <a:pPr lvl="1"/>
            <a:r>
              <a:rPr lang="en-US" dirty="0" smtClean="0"/>
              <a:t>However, with the </a:t>
            </a:r>
            <a:r>
              <a:rPr lang="en-US" dirty="0"/>
              <a:t>monochromatic </a:t>
            </a:r>
            <a:r>
              <a:rPr lang="en-US" dirty="0" smtClean="0"/>
              <a:t>board, the process is more </a:t>
            </a:r>
            <a:br>
              <a:rPr lang="en-US" dirty="0" smtClean="0"/>
            </a:br>
            <a:r>
              <a:rPr lang="en-US" dirty="0" smtClean="0"/>
              <a:t>challenging to automate</a:t>
            </a:r>
          </a:p>
          <a:p>
            <a:pPr lvl="2"/>
            <a:r>
              <a:rPr lang="en-US" dirty="0" smtClean="0"/>
              <a:t>This paper still requires manual interventions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56" y="3933056"/>
            <a:ext cx="7308000" cy="140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5696" y="5484949"/>
            <a:ext cx="5013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Triangle monochromatic board, estimated edges and vertices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14176" y="6026864"/>
            <a:ext cx="83521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Y. Park et al., “Calibration between </a:t>
            </a:r>
            <a:r>
              <a:rPr lang="en-GB" sz="1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1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Camera and 3D LIDAR  Instruments with a Polygonal Planar Board”, Journal of Sensors, Vol. 14 no. 3, 2014. </a:t>
            </a:r>
          </a:p>
        </p:txBody>
      </p:sp>
    </p:spTree>
    <p:extLst>
      <p:ext uri="{BB962C8B-B14F-4D97-AF65-F5344CB8AC3E}">
        <p14:creationId xmlns:p14="http://schemas.microsoft.com/office/powerpoint/2010/main" val="211308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1655961"/>
          </a:xfrm>
        </p:spPr>
        <p:txBody>
          <a:bodyPr/>
          <a:lstStyle/>
          <a:p>
            <a:r>
              <a:rPr lang="en-US" dirty="0" smtClean="0"/>
              <a:t>Method: Adopt </a:t>
            </a:r>
            <a:r>
              <a:rPr lang="en-US" dirty="0" smtClean="0">
                <a:solidFill>
                  <a:srgbClr val="0000FF"/>
                </a:solidFill>
              </a:rPr>
              <a:t>background subtraction </a:t>
            </a:r>
            <a:r>
              <a:rPr lang="en-US" dirty="0" smtClean="0"/>
              <a:t>method for automating</a:t>
            </a:r>
          </a:p>
          <a:p>
            <a:pPr marL="457200" indent="-457200">
              <a:buAutoNum type="arabicParenBoth"/>
            </a:pPr>
            <a:r>
              <a:rPr lang="en-GB" dirty="0"/>
              <a:t>Take two samples with and without the </a:t>
            </a:r>
            <a:r>
              <a:rPr lang="en-GB" dirty="0" smtClean="0"/>
              <a:t>board</a:t>
            </a:r>
          </a:p>
          <a:p>
            <a:pPr marL="457200" indent="-457200">
              <a:buAutoNum type="arabicParenBoth"/>
            </a:pPr>
            <a:r>
              <a:rPr lang="en-GB" dirty="0"/>
              <a:t>Subtract on both </a:t>
            </a:r>
            <a:r>
              <a:rPr lang="en-GB" dirty="0" smtClean="0"/>
              <a:t>2D image </a:t>
            </a:r>
            <a:r>
              <a:rPr lang="en-GB" dirty="0"/>
              <a:t>and 3D </a:t>
            </a:r>
            <a:r>
              <a:rPr lang="en-GB" dirty="0" smtClean="0"/>
              <a:t>Lidar data</a:t>
            </a:r>
          </a:p>
          <a:p>
            <a:pPr marL="457200" indent="-457200">
              <a:buAutoNum type="arabicParenBoth"/>
            </a:pPr>
            <a:r>
              <a:rPr lang="en-GB" dirty="0"/>
              <a:t>Board area is the largest segment of the subtraction output</a:t>
            </a:r>
            <a:endParaRPr lang="en-US" dirty="0" smtClean="0"/>
          </a:p>
        </p:txBody>
      </p:sp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C5F1467B-80FE-4F52-84F8-90E743C35B9F}"/>
              </a:ext>
            </a:extLst>
          </p:cNvPr>
          <p:cNvSpPr/>
          <p:nvPr/>
        </p:nvSpPr>
        <p:spPr bwMode="auto">
          <a:xfrm>
            <a:off x="1853992" y="2900286"/>
            <a:ext cx="940250" cy="548640"/>
          </a:xfrm>
          <a:prstGeom prst="round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Frame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2.5D data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D1B1B3F3-31DB-4BA1-8F93-41F8F81D57B7}"/>
              </a:ext>
            </a:extLst>
          </p:cNvPr>
          <p:cNvSpPr/>
          <p:nvPr/>
        </p:nvSpPr>
        <p:spPr bwMode="auto">
          <a:xfrm>
            <a:off x="2883862" y="2900286"/>
            <a:ext cx="1152128" cy="548640"/>
          </a:xfrm>
          <a:prstGeom prst="round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Background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2.5D data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C231D6-3845-4801-B6FC-BEA99EBF4BA9}"/>
              </a:ext>
            </a:extLst>
          </p:cNvPr>
          <p:cNvSpPr/>
          <p:nvPr/>
        </p:nvSpPr>
        <p:spPr bwMode="auto">
          <a:xfrm>
            <a:off x="1853992" y="3636217"/>
            <a:ext cx="2181998" cy="54864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Background Subtraction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0D4411-8527-434D-A9C8-021C835F6973}"/>
              </a:ext>
            </a:extLst>
          </p:cNvPr>
          <p:cNvCxnSpPr>
            <a:cxnSpLocks/>
          </p:cNvCxnSpPr>
          <p:nvPr/>
        </p:nvCxnSpPr>
        <p:spPr bwMode="auto">
          <a:xfrm>
            <a:off x="2379806" y="3429000"/>
            <a:ext cx="0" cy="20721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CB88181-CF7F-40DB-A8BF-1A37C6B37C02}"/>
              </a:ext>
            </a:extLst>
          </p:cNvPr>
          <p:cNvSpPr/>
          <p:nvPr/>
        </p:nvSpPr>
        <p:spPr bwMode="auto">
          <a:xfrm>
            <a:off x="1853992" y="4372149"/>
            <a:ext cx="2182084" cy="54864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Board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Segmentation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B2BEEF-4225-42CC-970E-008FBE187E6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 bwMode="auto">
          <a:xfrm>
            <a:off x="2944991" y="4184857"/>
            <a:ext cx="43" cy="1872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856BC9-D892-4734-B985-E40C48E7E04B}"/>
              </a:ext>
            </a:extLst>
          </p:cNvPr>
          <p:cNvSpPr/>
          <p:nvPr/>
        </p:nvSpPr>
        <p:spPr bwMode="auto">
          <a:xfrm>
            <a:off x="1853992" y="5157192"/>
            <a:ext cx="2181998" cy="54864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Corner Detection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34">
            <a:extLst>
              <a:ext uri="{FF2B5EF4-FFF2-40B4-BE49-F238E27FC236}">
                <a16:creationId xmlns:a16="http://schemas.microsoft.com/office/drawing/2014/main" id="{14E47E1B-18BE-459C-AEAD-57172CE242F5}"/>
              </a:ext>
            </a:extLst>
          </p:cNvPr>
          <p:cNvSpPr/>
          <p:nvPr/>
        </p:nvSpPr>
        <p:spPr bwMode="auto">
          <a:xfrm>
            <a:off x="4396030" y="2900286"/>
            <a:ext cx="1904162" cy="548640"/>
          </a:xfrm>
          <a:prstGeom prst="round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Images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13707E-E442-422B-A33F-FFDA33BF992B}"/>
              </a:ext>
            </a:extLst>
          </p:cNvPr>
          <p:cNvSpPr/>
          <p:nvPr/>
        </p:nvSpPr>
        <p:spPr bwMode="auto">
          <a:xfrm>
            <a:off x="4374273" y="3636217"/>
            <a:ext cx="1925920" cy="54864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Background Subtraction</a:t>
            </a:r>
            <a:endParaRPr lang="en-GB" sz="1400" dirty="0"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9AD39D-FE2B-4AD8-A35B-D98D74DA60A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 bwMode="auto">
          <a:xfrm flipH="1">
            <a:off x="2944991" y="4920789"/>
            <a:ext cx="43" cy="2364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03447B-DE25-4D9A-922A-C5E1CBD2B24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 bwMode="auto">
          <a:xfrm flipH="1">
            <a:off x="5337233" y="3448926"/>
            <a:ext cx="10878" cy="1872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A2EDB-7679-4169-8755-1A6B4BEF39EB}"/>
              </a:ext>
            </a:extLst>
          </p:cNvPr>
          <p:cNvSpPr/>
          <p:nvPr/>
        </p:nvSpPr>
        <p:spPr bwMode="auto">
          <a:xfrm>
            <a:off x="4374272" y="5153720"/>
            <a:ext cx="1925920" cy="54864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Matrix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Estimation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0F16CE-0490-4EC8-86A9-201A315DD928}"/>
              </a:ext>
            </a:extLst>
          </p:cNvPr>
          <p:cNvSpPr/>
          <p:nvPr/>
        </p:nvSpPr>
        <p:spPr bwMode="auto">
          <a:xfrm>
            <a:off x="6660232" y="5153720"/>
            <a:ext cx="1535185" cy="54864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Refinement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1691680" y="2780928"/>
            <a:ext cx="2448272" cy="309634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charset="-127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30D4411-8527-434D-A9C8-021C835F6973}"/>
              </a:ext>
            </a:extLst>
          </p:cNvPr>
          <p:cNvCxnSpPr>
            <a:cxnSpLocks/>
          </p:cNvCxnSpPr>
          <p:nvPr/>
        </p:nvCxnSpPr>
        <p:spPr bwMode="auto">
          <a:xfrm>
            <a:off x="3459926" y="3429000"/>
            <a:ext cx="0" cy="20721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>
            <a:endCxn id="16" idx="1"/>
          </p:cNvCxnSpPr>
          <p:nvPr/>
        </p:nvCxnSpPr>
        <p:spPr bwMode="auto">
          <a:xfrm>
            <a:off x="4053837" y="5428040"/>
            <a:ext cx="32043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>
            <a:stCxn id="16" idx="3"/>
            <a:endCxn id="19" idx="1"/>
          </p:cNvCxnSpPr>
          <p:nvPr/>
        </p:nvCxnSpPr>
        <p:spPr bwMode="auto">
          <a:xfrm>
            <a:off x="6300192" y="5428040"/>
            <a:ext cx="36004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3C231D6-3845-4801-B6FC-BEA99EBF4BA9}"/>
              </a:ext>
            </a:extLst>
          </p:cNvPr>
          <p:cNvSpPr/>
          <p:nvPr/>
        </p:nvSpPr>
        <p:spPr bwMode="auto">
          <a:xfrm>
            <a:off x="4377079" y="4383763"/>
            <a:ext cx="1923113" cy="54864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Corner Detection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303447B-DE25-4D9A-922A-C5E1CBD2B249}"/>
              </a:ext>
            </a:extLst>
          </p:cNvPr>
          <p:cNvCxnSpPr>
            <a:cxnSpLocks/>
          </p:cNvCxnSpPr>
          <p:nvPr/>
        </p:nvCxnSpPr>
        <p:spPr bwMode="auto">
          <a:xfrm>
            <a:off x="5331947" y="4179459"/>
            <a:ext cx="1" cy="1872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303447B-DE25-4D9A-922A-C5E1CBD2B249}"/>
              </a:ext>
            </a:extLst>
          </p:cNvPr>
          <p:cNvCxnSpPr>
            <a:cxnSpLocks/>
            <a:endCxn id="16" idx="0"/>
          </p:cNvCxnSpPr>
          <p:nvPr/>
        </p:nvCxnSpPr>
        <p:spPr bwMode="auto">
          <a:xfrm>
            <a:off x="5331946" y="4930305"/>
            <a:ext cx="5286" cy="2234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1404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BFB4-EE6A-4C4C-B474-7E7EE9A0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Approach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F2103-E9B9-4266-B866-F57EE7A22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7" y="1211320"/>
            <a:ext cx="8642350" cy="1281576"/>
          </a:xfrm>
        </p:spPr>
        <p:txBody>
          <a:bodyPr/>
          <a:lstStyle/>
          <a:p>
            <a:r>
              <a:rPr lang="en-US" dirty="0"/>
              <a:t>Board corners detection on the images</a:t>
            </a:r>
          </a:p>
          <a:p>
            <a:pPr lvl="1"/>
            <a:r>
              <a:rPr lang="en-US" dirty="0"/>
              <a:t>Input and background image are </a:t>
            </a:r>
            <a:r>
              <a:rPr lang="en-US" dirty="0" smtClean="0"/>
              <a:t>subtracted</a:t>
            </a:r>
            <a:endParaRPr lang="en-US" dirty="0"/>
          </a:p>
          <a:p>
            <a:pPr lvl="1"/>
            <a:r>
              <a:rPr lang="en-US" dirty="0" smtClean="0"/>
              <a:t>Corners are calculated by intersecting estimated edges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FE6A7-213C-4DF2-9B14-CB995A838461}"/>
              </a:ext>
            </a:extLst>
          </p:cNvPr>
          <p:cNvSpPr txBox="1"/>
          <p:nvPr/>
        </p:nvSpPr>
        <p:spPr>
          <a:xfrm>
            <a:off x="2123728" y="4119224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a typeface="바탕"/>
                <a:cs typeface="Times New Roman" panose="02020603050405020304" pitchFamily="18" charset="0"/>
              </a:rPr>
              <a:t>image</a:t>
            </a:r>
            <a:endParaRPr lang="en-GB" sz="1400" dirty="0">
              <a:ea typeface="바탕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30E37A-24F3-4045-BDB5-AE6307C17861}"/>
              </a:ext>
            </a:extLst>
          </p:cNvPr>
          <p:cNvSpPr txBox="1"/>
          <p:nvPr/>
        </p:nvSpPr>
        <p:spPr>
          <a:xfrm>
            <a:off x="4035104" y="4119224"/>
            <a:ext cx="1110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a typeface="바탕"/>
                <a:cs typeface="Times New Roman" panose="02020603050405020304" pitchFamily="18" charset="0"/>
              </a:rPr>
              <a:t>background</a:t>
            </a:r>
            <a:endParaRPr lang="en-GB" sz="1400" dirty="0">
              <a:ea typeface="바탕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EB37BD-3BE0-4AAC-AB30-C0BC02AE8C8A}"/>
              </a:ext>
            </a:extLst>
          </p:cNvPr>
          <p:cNvSpPr txBox="1"/>
          <p:nvPr/>
        </p:nvSpPr>
        <p:spPr>
          <a:xfrm>
            <a:off x="6642227" y="4119224"/>
            <a:ext cx="106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a typeface="바탕"/>
                <a:cs typeface="Times New Roman" panose="02020603050405020304" pitchFamily="18" charset="0"/>
              </a:rPr>
              <a:t>subtraction</a:t>
            </a:r>
            <a:endParaRPr lang="en-GB" sz="1400" dirty="0">
              <a:ea typeface="바탕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A3C08E5-C32A-4ECE-9C81-2D7022802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497924"/>
            <a:ext cx="4273868" cy="16068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B5BCAFB-245D-47E3-83B4-E2C3B34E7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444" y="2497924"/>
            <a:ext cx="2133600" cy="16068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76652B8-C573-4DFA-89F9-F136754109AB}"/>
              </a:ext>
            </a:extLst>
          </p:cNvPr>
          <p:cNvSpPr txBox="1"/>
          <p:nvPr/>
        </p:nvSpPr>
        <p:spPr>
          <a:xfrm>
            <a:off x="5171978" y="6158835"/>
            <a:ext cx="1373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ea typeface="바탕"/>
                <a:cs typeface="Times New Roman" panose="02020603050405020304" pitchFamily="18" charset="0"/>
              </a:rPr>
              <a:t>board </a:t>
            </a:r>
            <a:r>
              <a:rPr lang="en-US" sz="1400" dirty="0">
                <a:ea typeface="바탕"/>
                <a:cs typeface="Times New Roman" panose="02020603050405020304" pitchFamily="18" charset="0"/>
              </a:rPr>
              <a:t>segment</a:t>
            </a:r>
            <a:endParaRPr lang="en-GB" sz="1400" dirty="0">
              <a:ea typeface="바탕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CAADB3D-F73E-4056-86DC-6B402362B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354" y="4512454"/>
            <a:ext cx="2136934" cy="160353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926B234-8E25-4D0C-AF21-A173CB3DA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1731" y="4509120"/>
            <a:ext cx="2136934" cy="1606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6973217-B835-40AC-9CB8-FF237826E012}"/>
              </a:ext>
            </a:extLst>
          </p:cNvPr>
          <p:cNvSpPr txBox="1"/>
          <p:nvPr/>
        </p:nvSpPr>
        <p:spPr>
          <a:xfrm>
            <a:off x="2065713" y="6158835"/>
            <a:ext cx="2851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ea typeface="바탕"/>
                <a:cs typeface="Times New Roman" panose="02020603050405020304" pitchFamily="18" charset="0"/>
              </a:rPr>
              <a:t>edge </a:t>
            </a:r>
            <a:r>
              <a:rPr lang="en-US" sz="1400" dirty="0">
                <a:ea typeface="바탕"/>
                <a:cs typeface="Times New Roman" panose="02020603050405020304" pitchFamily="18" charset="0"/>
              </a:rPr>
              <a:t>and corner estimation result</a:t>
            </a:r>
            <a:endParaRPr lang="en-GB" sz="1400" dirty="0">
              <a:ea typeface="바탕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50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E7F0-9992-43D4-B8C7-83A557B6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Approach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1A0D-77F4-40D6-8400-61E49F47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1807634"/>
          </a:xfrm>
        </p:spPr>
        <p:txBody>
          <a:bodyPr/>
          <a:lstStyle/>
          <a:p>
            <a:r>
              <a:rPr lang="en-US" dirty="0"/>
              <a:t>Board corners detection on LiDAR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/>
              <a:t>Background subtraction on 2.5D images are performed as above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oard area is then expanded to full segment in 3D space</a:t>
            </a:r>
          </a:p>
          <a:p>
            <a:pPr lvl="1"/>
            <a:r>
              <a:rPr lang="en-US" dirty="0" smtClean="0"/>
              <a:t>Board border points are detected to estimate its edges</a:t>
            </a:r>
          </a:p>
          <a:p>
            <a:pPr lvl="1"/>
            <a:r>
              <a:rPr lang="en-US" dirty="0" smtClean="0"/>
              <a:t>Corner is estimated by intersecting edges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3668846" y="3166131"/>
            <a:ext cx="2055630" cy="2732352"/>
            <a:chOff x="5519958" y="1442785"/>
            <a:chExt cx="3495329" cy="3381375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9233C0E3-20EF-40FB-B8AB-28FB9F1C3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3912" y="1442785"/>
              <a:ext cx="3381375" cy="3381375"/>
            </a:xfrm>
            <a:prstGeom prst="rect">
              <a:avLst/>
            </a:prstGeom>
          </p:spPr>
        </p:pic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30F8B37-741C-496A-983C-97DECFAE3A7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08864" y="2390238"/>
              <a:ext cx="511728" cy="3523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B81CD459-C878-4394-A220-C78E1B5F8A2D}"/>
                </a:ext>
              </a:extLst>
            </p:cNvPr>
            <p:cNvCxnSpPr/>
            <p:nvPr/>
          </p:nvCxnSpPr>
          <p:spPr bwMode="auto">
            <a:xfrm flipH="1" flipV="1">
              <a:off x="5923638" y="3648586"/>
              <a:ext cx="192947" cy="2684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TextBox 11">
              <a:extLst>
                <a:ext uri="{FF2B5EF4-FFF2-40B4-BE49-F238E27FC236}">
                  <a16:creationId xmlns:a16="http://schemas.microsoft.com/office/drawing/2014/main" id="{08445B96-969F-4135-AE5A-113D008ED15D}"/>
                </a:ext>
              </a:extLst>
            </p:cNvPr>
            <p:cNvSpPr txBox="1"/>
            <p:nvPr/>
          </p:nvSpPr>
          <p:spPr>
            <a:xfrm>
              <a:off x="6068955" y="2330325"/>
              <a:ext cx="30489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latin typeface="+mn-lt"/>
                  <a:ea typeface="바탕"/>
                </a:rPr>
                <a:t>v1</a:t>
              </a:r>
              <a:endParaRPr lang="en-GB" sz="900" dirty="0">
                <a:latin typeface="+mn-lt"/>
                <a:ea typeface="바탕"/>
              </a:endParaRPr>
            </a:p>
          </p:txBody>
        </p:sp>
        <p:sp>
          <p:nvSpPr>
            <p:cNvPr id="100" name="TextBox 12">
              <a:extLst>
                <a:ext uri="{FF2B5EF4-FFF2-40B4-BE49-F238E27FC236}">
                  <a16:creationId xmlns:a16="http://schemas.microsoft.com/office/drawing/2014/main" id="{2680CB4C-B21D-4055-A95A-88E6ADBE8800}"/>
                </a:ext>
              </a:extLst>
            </p:cNvPr>
            <p:cNvSpPr txBox="1"/>
            <p:nvPr/>
          </p:nvSpPr>
          <p:spPr>
            <a:xfrm>
              <a:off x="5519958" y="3763853"/>
              <a:ext cx="711982" cy="285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latin typeface="+mn-lt"/>
                  <a:ea typeface="바탕"/>
                </a:rPr>
                <a:t>v2</a:t>
              </a:r>
              <a:endParaRPr lang="en-GB" sz="900" dirty="0">
                <a:latin typeface="+mn-lt"/>
                <a:ea typeface="바탕"/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7E42FE3-5D41-4027-B656-FF28492A6D7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17984" y="3607199"/>
              <a:ext cx="489357" cy="2944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TextBox 14">
              <a:extLst>
                <a:ext uri="{FF2B5EF4-FFF2-40B4-BE49-F238E27FC236}">
                  <a16:creationId xmlns:a16="http://schemas.microsoft.com/office/drawing/2014/main" id="{F1D78E25-C156-429D-BF94-612135E6C79D}"/>
                </a:ext>
              </a:extLst>
            </p:cNvPr>
            <p:cNvSpPr txBox="1"/>
            <p:nvPr/>
          </p:nvSpPr>
          <p:spPr>
            <a:xfrm>
              <a:off x="6302448" y="3648586"/>
              <a:ext cx="3048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latin typeface="+mn-lt"/>
                  <a:ea typeface="바탕"/>
                </a:rPr>
                <a:t>v1</a:t>
              </a:r>
              <a:endParaRPr lang="en-GB" sz="900" dirty="0">
                <a:latin typeface="+mn-lt"/>
                <a:ea typeface="바탕"/>
              </a:endParaRPr>
            </a:p>
          </p:txBody>
        </p:sp>
      </p:grpSp>
      <p:pic>
        <p:nvPicPr>
          <p:cNvPr id="115" name="Picture 114">
            <a:extLst>
              <a:ext uri="{FF2B5EF4-FFF2-40B4-BE49-F238E27FC236}">
                <a16:creationId xmlns:a16="http://schemas.microsoft.com/office/drawing/2014/main" id="{BDF71762-C580-4147-929F-1512E25EF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084" y="3171595"/>
            <a:ext cx="2499356" cy="27402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400" y="3068960"/>
            <a:ext cx="2000250" cy="28295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973217-B835-40AC-9CB8-FF237826E012}"/>
              </a:ext>
            </a:extLst>
          </p:cNvPr>
          <p:cNvSpPr txBox="1"/>
          <p:nvPr/>
        </p:nvSpPr>
        <p:spPr>
          <a:xfrm>
            <a:off x="2450878" y="5362211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ea typeface="바탕"/>
                <a:cs typeface="Times New Roman" panose="02020603050405020304" pitchFamily="18" charset="0"/>
              </a:rPr>
              <a:t>outliers</a:t>
            </a:r>
            <a:endParaRPr lang="en-GB" sz="1100" dirty="0">
              <a:latin typeface="Times New Roman" panose="02020603050405020304" pitchFamily="18" charset="0"/>
              <a:ea typeface="바탕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973217-B835-40AC-9CB8-FF237826E012}"/>
              </a:ext>
            </a:extLst>
          </p:cNvPr>
          <p:cNvSpPr txBox="1"/>
          <p:nvPr/>
        </p:nvSpPr>
        <p:spPr>
          <a:xfrm>
            <a:off x="1508429" y="6165302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ea typeface="바탕"/>
                <a:cs typeface="Times New Roman" panose="02020603050405020304" pitchFamily="18" charset="0"/>
              </a:rPr>
              <a:t>Board segment</a:t>
            </a:r>
            <a:endParaRPr lang="en-GB" sz="1400" dirty="0">
              <a:ea typeface="바탕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2799673" y="5013176"/>
            <a:ext cx="44135" cy="349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6973217-B835-40AC-9CB8-FF237826E012}"/>
              </a:ext>
            </a:extLst>
          </p:cNvPr>
          <p:cNvSpPr txBox="1"/>
          <p:nvPr/>
        </p:nvSpPr>
        <p:spPr>
          <a:xfrm>
            <a:off x="4146515" y="6165302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ea typeface="바탕"/>
                <a:cs typeface="Times New Roman" panose="02020603050405020304" pitchFamily="18" charset="0"/>
              </a:rPr>
              <a:t>Border points</a:t>
            </a:r>
            <a:endParaRPr lang="en-GB" sz="1400" dirty="0">
              <a:ea typeface="바탕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973217-B835-40AC-9CB8-FF237826E012}"/>
              </a:ext>
            </a:extLst>
          </p:cNvPr>
          <p:cNvSpPr txBox="1"/>
          <p:nvPr/>
        </p:nvSpPr>
        <p:spPr>
          <a:xfrm>
            <a:off x="6164507" y="6165302"/>
            <a:ext cx="2478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ea typeface="바탕"/>
                <a:cs typeface="Times New Roman" panose="02020603050405020304" pitchFamily="18" charset="0"/>
              </a:rPr>
              <a:t>Estimated edges and corners</a:t>
            </a:r>
            <a:endParaRPr lang="en-GB" sz="1400" dirty="0">
              <a:ea typeface="바탕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883343"/>
      </p:ext>
    </p:extLst>
  </p:cSld>
  <p:clrMapOvr>
    <a:masterClrMapping/>
  </p:clrMapOvr>
</p:sld>
</file>

<file path=ppt/theme/theme1.xml><?xml version="1.0" encoding="utf-8"?>
<a:theme xmlns:a="http://schemas.openxmlformats.org/drawingml/2006/main" name="capp_violet_ppt_theme">
  <a:themeElements>
    <a:clrScheme name="CAPP_Taesung">
      <a:dk1>
        <a:srgbClr val="000000"/>
      </a:dk1>
      <a:lt1>
        <a:srgbClr val="FFFFFF"/>
      </a:lt1>
      <a:dk2>
        <a:srgbClr val="7030A0"/>
      </a:dk2>
      <a:lt2>
        <a:srgbClr val="C5D5F5"/>
      </a:lt2>
      <a:accent1>
        <a:srgbClr val="8BB2FF"/>
      </a:accent1>
      <a:accent2>
        <a:srgbClr val="CD4B4B"/>
      </a:accent2>
      <a:accent3>
        <a:srgbClr val="9AD490"/>
      </a:accent3>
      <a:accent4>
        <a:srgbClr val="6C5CE2"/>
      </a:accent4>
      <a:accent5>
        <a:srgbClr val="C37F7F"/>
      </a:accent5>
      <a:accent6>
        <a:srgbClr val="E69400"/>
      </a:accent6>
      <a:hlink>
        <a:srgbClr val="FF0D0D"/>
      </a:hlink>
      <a:folHlink>
        <a:srgbClr val="9BFF37"/>
      </a:folHlink>
    </a:clrScheme>
    <a:fontScheme name="1_Mapl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lnDef>
  </a:objectDefaults>
  <a:extraClrSchemeLst>
    <a:extraClrScheme>
      <a:clrScheme name="1_Maple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ple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ple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ple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ple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28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capp_violet_ppt_theme</Template>
  <TotalTime>27719</TotalTime>
  <Words>663</Words>
  <Application>Microsoft Office PowerPoint</Application>
  <PresentationFormat>On-screen Show (4:3)</PresentationFormat>
  <Paragraphs>218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바탕</vt:lpstr>
      <vt:lpstr>굴림</vt:lpstr>
      <vt:lpstr>맑은 고딕</vt:lpstr>
      <vt:lpstr>Arial</vt:lpstr>
      <vt:lpstr>Calibri</vt:lpstr>
      <vt:lpstr>Symbol</vt:lpstr>
      <vt:lpstr>Tahoma</vt:lpstr>
      <vt:lpstr>Times New Roman</vt:lpstr>
      <vt:lpstr>Verdana</vt:lpstr>
      <vt:lpstr>Wingdings</vt:lpstr>
      <vt:lpstr>capp_violet_ppt_theme</vt:lpstr>
      <vt:lpstr>Automatic Calibration of Camera and Range Sensors Using Polygonal Planar Boards</vt:lpstr>
      <vt:lpstr>Content</vt:lpstr>
      <vt:lpstr>Introduction</vt:lpstr>
      <vt:lpstr>Introduction</vt:lpstr>
      <vt:lpstr>Previous Research</vt:lpstr>
      <vt:lpstr>Previous Research</vt:lpstr>
      <vt:lpstr>Proposed Approach</vt:lpstr>
      <vt:lpstr>Proposed Approach</vt:lpstr>
      <vt:lpstr>Proposed Approach</vt:lpstr>
      <vt:lpstr>Proposed Approach</vt:lpstr>
      <vt:lpstr>Proposed Approach</vt:lpstr>
      <vt:lpstr>Evaluation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function</dc:title>
  <dc:creator>Windows 사용자</dc:creator>
  <cp:lastModifiedBy>Thai K. Nguyen</cp:lastModifiedBy>
  <cp:revision>3622</cp:revision>
  <dcterms:created xsi:type="dcterms:W3CDTF">2013-03-29T06:12:48Z</dcterms:created>
  <dcterms:modified xsi:type="dcterms:W3CDTF">2017-11-24T14:40:27Z</dcterms:modified>
</cp:coreProperties>
</file>