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84" r:id="rId2"/>
    <p:sldId id="285" r:id="rId3"/>
    <p:sldId id="283" r:id="rId4"/>
    <p:sldId id="286" r:id="rId5"/>
    <p:sldId id="288" r:id="rId6"/>
    <p:sldId id="278" r:id="rId7"/>
    <p:sldId id="300" r:id="rId8"/>
    <p:sldId id="280" r:id="rId9"/>
    <p:sldId id="290" r:id="rId10"/>
    <p:sldId id="304" r:id="rId11"/>
    <p:sldId id="292" r:id="rId12"/>
    <p:sldId id="293" r:id="rId13"/>
    <p:sldId id="295" r:id="rId14"/>
    <p:sldId id="282" r:id="rId15"/>
    <p:sldId id="297" r:id="rId16"/>
    <p:sldId id="301" r:id="rId17"/>
    <p:sldId id="303" r:id="rId18"/>
    <p:sldId id="302" r:id="rId19"/>
    <p:sldId id="298" r:id="rId20"/>
    <p:sldId id="306" r:id="rId21"/>
    <p:sldId id="308" r:id="rId22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 Hyeon Hong" initials="JHH" lastIdx="1" clrIdx="0">
    <p:extLst>
      <p:ext uri="{19B8F6BF-5375-455C-9EA6-DF929625EA0E}">
        <p15:presenceInfo xmlns:p15="http://schemas.microsoft.com/office/powerpoint/2012/main" userId="dc580f076faae1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66CC"/>
    <a:srgbClr val="E7E9EE"/>
    <a:srgbClr val="FFFFFF"/>
    <a:srgbClr val="194293"/>
    <a:srgbClr val="CCCFDC"/>
    <a:srgbClr val="5B5B98"/>
    <a:srgbClr val="9999CC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46" autoAdjust="0"/>
  </p:normalViewPr>
  <p:slideViewPr>
    <p:cSldViewPr snapToGrid="0">
      <p:cViewPr varScale="1">
        <p:scale>
          <a:sx n="114" d="100"/>
          <a:sy n="114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16"/>
    </p:cViewPr>
  </p:sorterViewPr>
  <p:notesViewPr>
    <p:cSldViewPr snapToGrid="0">
      <p:cViewPr varScale="1">
        <p:scale>
          <a:sx n="93" d="100"/>
          <a:sy n="93" d="100"/>
        </p:scale>
        <p:origin x="372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80425_road_each_fram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80426_obj_each_fra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160526736030076E-2"/>
          <c:y val="2.3437493051027918E-2"/>
          <c:w val="0.8926382252140479"/>
          <c:h val="0.7617461990479536"/>
        </c:manualLayout>
      </c:layout>
      <c:lineChart>
        <c:grouping val="standard"/>
        <c:varyColors val="0"/>
        <c:ser>
          <c:idx val="0"/>
          <c:order val="0"/>
          <c:tx>
            <c:v>AVG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'1'!$A$109:$S$109</c:f>
              <c:numCache>
                <c:formatCode>0.00</c:formatCode>
                <c:ptCount val="19"/>
                <c:pt idx="0">
                  <c:v>1.8050541516245487E-2</c:v>
                </c:pt>
                <c:pt idx="1">
                  <c:v>3.6101083032490974E-2</c:v>
                </c:pt>
                <c:pt idx="2">
                  <c:v>7.2202166064981949E-2</c:v>
                </c:pt>
                <c:pt idx="3">
                  <c:v>0.10830324909747292</c:v>
                </c:pt>
                <c:pt idx="4">
                  <c:v>0.1444043321299639</c:v>
                </c:pt>
                <c:pt idx="5">
                  <c:v>0.18050541516245489</c:v>
                </c:pt>
                <c:pt idx="6">
                  <c:v>0.21660649819494585</c:v>
                </c:pt>
                <c:pt idx="7">
                  <c:v>0.25270758122743681</c:v>
                </c:pt>
                <c:pt idx="8">
                  <c:v>0.28880866425992779</c:v>
                </c:pt>
                <c:pt idx="9">
                  <c:v>0.36101083032490977</c:v>
                </c:pt>
                <c:pt idx="10">
                  <c:v>0.57761732851985559</c:v>
                </c:pt>
                <c:pt idx="11">
                  <c:v>0.72202166064981954</c:v>
                </c:pt>
                <c:pt idx="12">
                  <c:v>0.86642599277978338</c:v>
                </c:pt>
                <c:pt idx="13">
                  <c:v>1.0830324909747293</c:v>
                </c:pt>
                <c:pt idx="14">
                  <c:v>1.4440433212996391</c:v>
                </c:pt>
                <c:pt idx="15">
                  <c:v>1.8050541516245489</c:v>
                </c:pt>
                <c:pt idx="16">
                  <c:v>2.1660649819494586</c:v>
                </c:pt>
                <c:pt idx="17">
                  <c:v>3.6101083032490977</c:v>
                </c:pt>
                <c:pt idx="18">
                  <c:v>7.2202166064981954</c:v>
                </c:pt>
              </c:numCache>
            </c:numRef>
          </c:cat>
          <c:val>
            <c:numRef>
              <c:f>'1'!$A$111:$S$111</c:f>
              <c:numCache>
                <c:formatCode>General</c:formatCode>
                <c:ptCount val="19"/>
                <c:pt idx="0">
                  <c:v>5.707534518867921</c:v>
                </c:pt>
                <c:pt idx="1">
                  <c:v>3.521441915094341</c:v>
                </c:pt>
                <c:pt idx="2">
                  <c:v>0.42854871698113228</c:v>
                </c:pt>
                <c:pt idx="3">
                  <c:v>0.21974537735849059</c:v>
                </c:pt>
                <c:pt idx="4">
                  <c:v>0.19557785849056605</c:v>
                </c:pt>
                <c:pt idx="5">
                  <c:v>0.18547949245283019</c:v>
                </c:pt>
                <c:pt idx="6">
                  <c:v>0.18297015188679247</c:v>
                </c:pt>
                <c:pt idx="7">
                  <c:v>0.17881706509433964</c:v>
                </c:pt>
                <c:pt idx="8">
                  <c:v>0.17733989811320752</c:v>
                </c:pt>
                <c:pt idx="9">
                  <c:v>0.17667502169811311</c:v>
                </c:pt>
                <c:pt idx="10">
                  <c:v>0.17172954716981134</c:v>
                </c:pt>
                <c:pt idx="11">
                  <c:v>0.17008838490566033</c:v>
                </c:pt>
                <c:pt idx="12">
                  <c:v>0.16917743679245278</c:v>
                </c:pt>
                <c:pt idx="13">
                  <c:v>0.16802495849056612</c:v>
                </c:pt>
                <c:pt idx="14">
                  <c:v>0.1675146745283019</c:v>
                </c:pt>
                <c:pt idx="15">
                  <c:v>0.16641799811320757</c:v>
                </c:pt>
                <c:pt idx="16">
                  <c:v>0.16681812641509433</c:v>
                </c:pt>
                <c:pt idx="17">
                  <c:v>0.16601001886792444</c:v>
                </c:pt>
                <c:pt idx="18">
                  <c:v>0.16759916226415089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42-4E50-A2B9-65BD67C5BFFA}"/>
            </c:ext>
          </c:extLst>
        </c:ser>
        <c:ser>
          <c:idx val="2"/>
          <c:order val="2"/>
          <c:tx>
            <c:v>AVG-STD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'1'!$A$109:$S$109</c:f>
              <c:numCache>
                <c:formatCode>0.00</c:formatCode>
                <c:ptCount val="19"/>
                <c:pt idx="0">
                  <c:v>1.8050541516245487E-2</c:v>
                </c:pt>
                <c:pt idx="1">
                  <c:v>3.6101083032490974E-2</c:v>
                </c:pt>
                <c:pt idx="2">
                  <c:v>7.2202166064981949E-2</c:v>
                </c:pt>
                <c:pt idx="3">
                  <c:v>0.10830324909747292</c:v>
                </c:pt>
                <c:pt idx="4">
                  <c:v>0.1444043321299639</c:v>
                </c:pt>
                <c:pt idx="5">
                  <c:v>0.18050541516245489</c:v>
                </c:pt>
                <c:pt idx="6">
                  <c:v>0.21660649819494585</c:v>
                </c:pt>
                <c:pt idx="7">
                  <c:v>0.25270758122743681</c:v>
                </c:pt>
                <c:pt idx="8">
                  <c:v>0.28880866425992779</c:v>
                </c:pt>
                <c:pt idx="9">
                  <c:v>0.36101083032490977</c:v>
                </c:pt>
                <c:pt idx="10">
                  <c:v>0.57761732851985559</c:v>
                </c:pt>
                <c:pt idx="11">
                  <c:v>0.72202166064981954</c:v>
                </c:pt>
                <c:pt idx="12">
                  <c:v>0.86642599277978338</c:v>
                </c:pt>
                <c:pt idx="13">
                  <c:v>1.0830324909747293</c:v>
                </c:pt>
                <c:pt idx="14">
                  <c:v>1.4440433212996391</c:v>
                </c:pt>
                <c:pt idx="15">
                  <c:v>1.8050541516245489</c:v>
                </c:pt>
                <c:pt idx="16">
                  <c:v>2.1660649819494586</c:v>
                </c:pt>
                <c:pt idx="17">
                  <c:v>3.6101083032490977</c:v>
                </c:pt>
                <c:pt idx="18">
                  <c:v>7.2202166064981954</c:v>
                </c:pt>
              </c:numCache>
            </c:numRef>
          </c:cat>
          <c:val>
            <c:numRef>
              <c:f>'1'!$A$113:$S$113</c:f>
              <c:numCache>
                <c:formatCode>General</c:formatCode>
                <c:ptCount val="19"/>
                <c:pt idx="0">
                  <c:v>2.9108059736729213</c:v>
                </c:pt>
                <c:pt idx="1">
                  <c:v>2.1236373797103858</c:v>
                </c:pt>
                <c:pt idx="2">
                  <c:v>0.18405341452389584</c:v>
                </c:pt>
                <c:pt idx="3">
                  <c:v>0.1417360053769656</c:v>
                </c:pt>
                <c:pt idx="4">
                  <c:v>0.11934433991863252</c:v>
                </c:pt>
                <c:pt idx="5">
                  <c:v>0.10844334923996821</c:v>
                </c:pt>
                <c:pt idx="6">
                  <c:v>0.10607253342138755</c:v>
                </c:pt>
                <c:pt idx="7">
                  <c:v>0.10194880395359393</c:v>
                </c:pt>
                <c:pt idx="8">
                  <c:v>0.10272706077098483</c:v>
                </c:pt>
                <c:pt idx="9">
                  <c:v>9.725250646008661E-2</c:v>
                </c:pt>
                <c:pt idx="10">
                  <c:v>9.0307692292061079E-2</c:v>
                </c:pt>
                <c:pt idx="11">
                  <c:v>8.9622479594279186E-2</c:v>
                </c:pt>
                <c:pt idx="12">
                  <c:v>8.8356792965973138E-2</c:v>
                </c:pt>
                <c:pt idx="13">
                  <c:v>8.9138453586764602E-2</c:v>
                </c:pt>
                <c:pt idx="14">
                  <c:v>8.7071149989073615E-2</c:v>
                </c:pt>
                <c:pt idx="15">
                  <c:v>8.628241267938018E-2</c:v>
                </c:pt>
                <c:pt idx="16">
                  <c:v>8.7121032558690248E-2</c:v>
                </c:pt>
                <c:pt idx="17">
                  <c:v>8.6127885717314626E-2</c:v>
                </c:pt>
                <c:pt idx="18">
                  <c:v>8.6861029632424647E-2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42-4E50-A2B9-65BD67C5BFFA}"/>
            </c:ext>
          </c:extLst>
        </c:ser>
        <c:ser>
          <c:idx val="3"/>
          <c:order val="3"/>
          <c:tx>
            <c:v>AVG+STD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'1'!$A$109:$S$109</c:f>
              <c:numCache>
                <c:formatCode>0.00</c:formatCode>
                <c:ptCount val="19"/>
                <c:pt idx="0">
                  <c:v>1.8050541516245487E-2</c:v>
                </c:pt>
                <c:pt idx="1">
                  <c:v>3.6101083032490974E-2</c:v>
                </c:pt>
                <c:pt idx="2">
                  <c:v>7.2202166064981949E-2</c:v>
                </c:pt>
                <c:pt idx="3">
                  <c:v>0.10830324909747292</c:v>
                </c:pt>
                <c:pt idx="4">
                  <c:v>0.1444043321299639</c:v>
                </c:pt>
                <c:pt idx="5">
                  <c:v>0.18050541516245489</c:v>
                </c:pt>
                <c:pt idx="6">
                  <c:v>0.21660649819494585</c:v>
                </c:pt>
                <c:pt idx="7">
                  <c:v>0.25270758122743681</c:v>
                </c:pt>
                <c:pt idx="8">
                  <c:v>0.28880866425992779</c:v>
                </c:pt>
                <c:pt idx="9">
                  <c:v>0.36101083032490977</c:v>
                </c:pt>
                <c:pt idx="10">
                  <c:v>0.57761732851985559</c:v>
                </c:pt>
                <c:pt idx="11">
                  <c:v>0.72202166064981954</c:v>
                </c:pt>
                <c:pt idx="12">
                  <c:v>0.86642599277978338</c:v>
                </c:pt>
                <c:pt idx="13">
                  <c:v>1.0830324909747293</c:v>
                </c:pt>
                <c:pt idx="14">
                  <c:v>1.4440433212996391</c:v>
                </c:pt>
                <c:pt idx="15">
                  <c:v>1.8050541516245489</c:v>
                </c:pt>
                <c:pt idx="16">
                  <c:v>2.1660649819494586</c:v>
                </c:pt>
                <c:pt idx="17">
                  <c:v>3.6101083032490977</c:v>
                </c:pt>
                <c:pt idx="18">
                  <c:v>7.2202166064981954</c:v>
                </c:pt>
              </c:numCache>
            </c:numRef>
          </c:cat>
          <c:val>
            <c:numRef>
              <c:f>'1'!$A$114:$S$114</c:f>
              <c:numCache>
                <c:formatCode>General</c:formatCode>
                <c:ptCount val="19"/>
                <c:pt idx="0">
                  <c:v>8.5042630640629202</c:v>
                </c:pt>
                <c:pt idx="1">
                  <c:v>4.9192464504782958</c:v>
                </c:pt>
                <c:pt idx="2">
                  <c:v>0.67304401943836867</c:v>
                </c:pt>
                <c:pt idx="3">
                  <c:v>0.29775474934001556</c:v>
                </c:pt>
                <c:pt idx="4">
                  <c:v>0.27181137706249958</c:v>
                </c:pt>
                <c:pt idx="5">
                  <c:v>0.26251563566569214</c:v>
                </c:pt>
                <c:pt idx="6">
                  <c:v>0.25986777035219738</c:v>
                </c:pt>
                <c:pt idx="7">
                  <c:v>0.25568532623508533</c:v>
                </c:pt>
                <c:pt idx="8">
                  <c:v>0.25195273545543023</c:v>
                </c:pt>
                <c:pt idx="9">
                  <c:v>0.25609753693613962</c:v>
                </c:pt>
                <c:pt idx="10">
                  <c:v>0.25315140204756159</c:v>
                </c:pt>
                <c:pt idx="11">
                  <c:v>0.25055429021704145</c:v>
                </c:pt>
                <c:pt idx="12">
                  <c:v>0.24999808061893242</c:v>
                </c:pt>
                <c:pt idx="13">
                  <c:v>0.24691146339436765</c:v>
                </c:pt>
                <c:pt idx="14">
                  <c:v>0.24795819906753019</c:v>
                </c:pt>
                <c:pt idx="15">
                  <c:v>0.24655358354703494</c:v>
                </c:pt>
                <c:pt idx="16">
                  <c:v>0.24651522027149841</c:v>
                </c:pt>
                <c:pt idx="17">
                  <c:v>0.24589215201853426</c:v>
                </c:pt>
                <c:pt idx="18">
                  <c:v>0.24833729489587714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42-4E50-A2B9-65BD67C5B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680080"/>
        <c:axId val="44067909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'1'!$A$109:$S$109</c15:sqref>
                        </c15:formulaRef>
                      </c:ext>
                    </c:extLst>
                    <c:numCache>
                      <c:formatCode>0.00</c:formatCode>
                      <c:ptCount val="19"/>
                      <c:pt idx="0">
                        <c:v>1.8050541516245487E-2</c:v>
                      </c:pt>
                      <c:pt idx="1">
                        <c:v>3.6101083032490974E-2</c:v>
                      </c:pt>
                      <c:pt idx="2">
                        <c:v>7.2202166064981949E-2</c:v>
                      </c:pt>
                      <c:pt idx="3">
                        <c:v>0.10830324909747292</c:v>
                      </c:pt>
                      <c:pt idx="4">
                        <c:v>0.1444043321299639</c:v>
                      </c:pt>
                      <c:pt idx="5">
                        <c:v>0.18050541516245489</c:v>
                      </c:pt>
                      <c:pt idx="6">
                        <c:v>0.21660649819494585</c:v>
                      </c:pt>
                      <c:pt idx="7">
                        <c:v>0.25270758122743681</c:v>
                      </c:pt>
                      <c:pt idx="8">
                        <c:v>0.28880866425992779</c:v>
                      </c:pt>
                      <c:pt idx="9">
                        <c:v>0.36101083032490977</c:v>
                      </c:pt>
                      <c:pt idx="10">
                        <c:v>0.57761732851985559</c:v>
                      </c:pt>
                      <c:pt idx="11">
                        <c:v>0.72202166064981954</c:v>
                      </c:pt>
                      <c:pt idx="12">
                        <c:v>0.86642599277978338</c:v>
                      </c:pt>
                      <c:pt idx="13">
                        <c:v>1.0830324909747293</c:v>
                      </c:pt>
                      <c:pt idx="14">
                        <c:v>1.4440433212996391</c:v>
                      </c:pt>
                      <c:pt idx="15">
                        <c:v>1.8050541516245489</c:v>
                      </c:pt>
                      <c:pt idx="16">
                        <c:v>2.1660649819494586</c:v>
                      </c:pt>
                      <c:pt idx="17">
                        <c:v>3.6101083032490977</c:v>
                      </c:pt>
                      <c:pt idx="18">
                        <c:v>7.2202166064981954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'1'!$A$112:$S$112</c15:sqref>
                        </c15:formulaRef>
                      </c:ext>
                    </c:extLst>
                    <c:numCache>
                      <c:formatCode>General</c:formatCode>
                      <c:ptCount val="19"/>
                      <c:pt idx="0">
                        <c:v>2.7967285451949997</c:v>
                      </c:pt>
                      <c:pt idx="1">
                        <c:v>1.3978045353839552</c:v>
                      </c:pt>
                      <c:pt idx="2">
                        <c:v>0.24449530245723644</c:v>
                      </c:pt>
                      <c:pt idx="3">
                        <c:v>7.8009371981524994E-2</c:v>
                      </c:pt>
                      <c:pt idx="4">
                        <c:v>7.6233518571933528E-2</c:v>
                      </c:pt>
                      <c:pt idx="5">
                        <c:v>7.7036143212861979E-2</c:v>
                      </c:pt>
                      <c:pt idx="6">
                        <c:v>7.6897618465404924E-2</c:v>
                      </c:pt>
                      <c:pt idx="7">
                        <c:v>7.6868261140745714E-2</c:v>
                      </c:pt>
                      <c:pt idx="8">
                        <c:v>7.4612837342222696E-2</c:v>
                      </c:pt>
                      <c:pt idx="9">
                        <c:v>7.94225152380265E-2</c:v>
                      </c:pt>
                      <c:pt idx="10">
                        <c:v>8.1421854877750263E-2</c:v>
                      </c:pt>
                      <c:pt idx="11">
                        <c:v>8.0465905311381147E-2</c:v>
                      </c:pt>
                      <c:pt idx="12">
                        <c:v>8.0820643826479646E-2</c:v>
                      </c:pt>
                      <c:pt idx="13">
                        <c:v>7.8886504903801516E-2</c:v>
                      </c:pt>
                      <c:pt idx="14">
                        <c:v>8.0443524539228289E-2</c:v>
                      </c:pt>
                      <c:pt idx="15">
                        <c:v>8.0135585433827386E-2</c:v>
                      </c:pt>
                      <c:pt idx="16">
                        <c:v>7.9697093856404083E-2</c:v>
                      </c:pt>
                      <c:pt idx="17">
                        <c:v>7.988213315060981E-2</c:v>
                      </c:pt>
                      <c:pt idx="18">
                        <c:v>8.0738132631726245E-2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F42-4E50-A2B9-65BD67C5BFFA}"/>
                  </c:ext>
                </c:extLst>
              </c15:ser>
            </c15:filteredLineSeries>
          </c:ext>
        </c:extLst>
      </c:lineChart>
      <c:catAx>
        <c:axId val="44068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Sampling</a:t>
                </a:r>
                <a:r>
                  <a:rPr lang="en-GB" baseline="0"/>
                  <a:t> rate (%)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70582960437318087"/>
              <c:y val="0.91838278265867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679096"/>
        <c:crosses val="autoZero"/>
        <c:auto val="1"/>
        <c:lblAlgn val="ctr"/>
        <c:lblOffset val="100"/>
        <c:noMultiLvlLbl val="0"/>
      </c:catAx>
      <c:valAx>
        <c:axId val="44067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68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6905859879059568E-2"/>
          <c:y val="0.93441466399320661"/>
          <c:w val="0.63754627265113895"/>
          <c:h val="5.8502749558801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81714785651793"/>
          <c:y val="5.0925925925925923E-2"/>
          <c:w val="0.85662729658792647"/>
          <c:h val="0.72800786508295479"/>
        </c:manualLayout>
      </c:layout>
      <c:lineChart>
        <c:grouping val="standard"/>
        <c:varyColors val="0"/>
        <c:ser>
          <c:idx val="0"/>
          <c:order val="0"/>
          <c:tx>
            <c:v>AVG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avg!$A$106:$I$106</c:f>
              <c:numCache>
                <c:formatCode>0.00</c:formatCode>
                <c:ptCount val="9"/>
                <c:pt idx="0">
                  <c:v>1.4440433212996391</c:v>
                </c:pt>
                <c:pt idx="1">
                  <c:v>2.1660649819494586</c:v>
                </c:pt>
                <c:pt idx="2">
                  <c:v>2.8880866425992782</c:v>
                </c:pt>
                <c:pt idx="3">
                  <c:v>3.6101083032490977</c:v>
                </c:pt>
                <c:pt idx="4">
                  <c:v>4.3321299638989172</c:v>
                </c:pt>
                <c:pt idx="5">
                  <c:v>5.0541516245487363</c:v>
                </c:pt>
                <c:pt idx="6">
                  <c:v>5.7761732851985563</c:v>
                </c:pt>
                <c:pt idx="7">
                  <c:v>6.4981949458483754</c:v>
                </c:pt>
                <c:pt idx="8">
                  <c:v>7.2202166064981954</c:v>
                </c:pt>
              </c:numCache>
            </c:numRef>
          </c:cat>
          <c:val>
            <c:numRef>
              <c:f>avg!$A$108:$I$108</c:f>
              <c:numCache>
                <c:formatCode>General</c:formatCode>
                <c:ptCount val="9"/>
                <c:pt idx="0">
                  <c:v>3.2651356019417488</c:v>
                </c:pt>
                <c:pt idx="1">
                  <c:v>2.7742853786407768</c:v>
                </c:pt>
                <c:pt idx="2">
                  <c:v>2.5077368252427186</c:v>
                </c:pt>
                <c:pt idx="3">
                  <c:v>2.4221624330097082</c:v>
                </c:pt>
                <c:pt idx="4">
                  <c:v>2.3085307737864071</c:v>
                </c:pt>
                <c:pt idx="5">
                  <c:v>2.2409041514563119</c:v>
                </c:pt>
                <c:pt idx="6">
                  <c:v>2.1841105203883493</c:v>
                </c:pt>
                <c:pt idx="7">
                  <c:v>2.1331480097087381</c:v>
                </c:pt>
                <c:pt idx="8">
                  <c:v>2.0989922398058245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78-4AEE-B77C-F0228DF1D960}"/>
            </c:ext>
          </c:extLst>
        </c:ser>
        <c:ser>
          <c:idx val="2"/>
          <c:order val="2"/>
          <c:tx>
            <c:v>AVG-STD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avg!$A$106:$I$106</c:f>
              <c:numCache>
                <c:formatCode>0.00</c:formatCode>
                <c:ptCount val="9"/>
                <c:pt idx="0">
                  <c:v>1.4440433212996391</c:v>
                </c:pt>
                <c:pt idx="1">
                  <c:v>2.1660649819494586</c:v>
                </c:pt>
                <c:pt idx="2">
                  <c:v>2.8880866425992782</c:v>
                </c:pt>
                <c:pt idx="3">
                  <c:v>3.6101083032490977</c:v>
                </c:pt>
                <c:pt idx="4">
                  <c:v>4.3321299638989172</c:v>
                </c:pt>
                <c:pt idx="5">
                  <c:v>5.0541516245487363</c:v>
                </c:pt>
                <c:pt idx="6">
                  <c:v>5.7761732851985563</c:v>
                </c:pt>
                <c:pt idx="7">
                  <c:v>6.4981949458483754</c:v>
                </c:pt>
                <c:pt idx="8">
                  <c:v>7.2202166064981954</c:v>
                </c:pt>
              </c:numCache>
            </c:numRef>
          </c:cat>
          <c:val>
            <c:numRef>
              <c:f>avg!$A$110:$I$110</c:f>
              <c:numCache>
                <c:formatCode>General</c:formatCode>
                <c:ptCount val="9"/>
                <c:pt idx="0">
                  <c:v>1.3124581299064542</c:v>
                </c:pt>
                <c:pt idx="1">
                  <c:v>1.1304453436062867</c:v>
                </c:pt>
                <c:pt idx="2">
                  <c:v>1.0917587950874224</c:v>
                </c:pt>
                <c:pt idx="3">
                  <c:v>0.99785027700273843</c:v>
                </c:pt>
                <c:pt idx="4">
                  <c:v>0.92862714481157771</c:v>
                </c:pt>
                <c:pt idx="5">
                  <c:v>0.87951551173221443</c:v>
                </c:pt>
                <c:pt idx="6">
                  <c:v>0.82279049501316259</c:v>
                </c:pt>
                <c:pt idx="7">
                  <c:v>0.78828151364210974</c:v>
                </c:pt>
                <c:pt idx="8">
                  <c:v>0.75474286486587139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78-4AEE-B77C-F0228DF1D960}"/>
            </c:ext>
          </c:extLst>
        </c:ser>
        <c:ser>
          <c:idx val="3"/>
          <c:order val="3"/>
          <c:tx>
            <c:v>AVG+STD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avg!$A$106:$I$106</c:f>
              <c:numCache>
                <c:formatCode>0.00</c:formatCode>
                <c:ptCount val="9"/>
                <c:pt idx="0">
                  <c:v>1.4440433212996391</c:v>
                </c:pt>
                <c:pt idx="1">
                  <c:v>2.1660649819494586</c:v>
                </c:pt>
                <c:pt idx="2">
                  <c:v>2.8880866425992782</c:v>
                </c:pt>
                <c:pt idx="3">
                  <c:v>3.6101083032490977</c:v>
                </c:pt>
                <c:pt idx="4">
                  <c:v>4.3321299638989172</c:v>
                </c:pt>
                <c:pt idx="5">
                  <c:v>5.0541516245487363</c:v>
                </c:pt>
                <c:pt idx="6">
                  <c:v>5.7761732851985563</c:v>
                </c:pt>
                <c:pt idx="7">
                  <c:v>6.4981949458483754</c:v>
                </c:pt>
                <c:pt idx="8">
                  <c:v>7.2202166064981954</c:v>
                </c:pt>
              </c:numCache>
            </c:numRef>
          </c:cat>
          <c:val>
            <c:numRef>
              <c:f>avg!$A$111:$I$111</c:f>
              <c:numCache>
                <c:formatCode>General</c:formatCode>
                <c:ptCount val="9"/>
                <c:pt idx="0">
                  <c:v>5.2178130739770436</c:v>
                </c:pt>
                <c:pt idx="1">
                  <c:v>4.4181254136752672</c:v>
                </c:pt>
                <c:pt idx="2">
                  <c:v>3.923714855398015</c:v>
                </c:pt>
                <c:pt idx="3">
                  <c:v>3.8464745890166778</c:v>
                </c:pt>
                <c:pt idx="4">
                  <c:v>3.6884344027612368</c:v>
                </c:pt>
                <c:pt idx="5">
                  <c:v>3.6022927911804095</c:v>
                </c:pt>
                <c:pt idx="6">
                  <c:v>3.5454305457635362</c:v>
                </c:pt>
                <c:pt idx="7">
                  <c:v>3.4780145057753664</c:v>
                </c:pt>
                <c:pt idx="8">
                  <c:v>3.4432416147457774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78-4AEE-B77C-F0228DF1D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903504"/>
        <c:axId val="37590612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avg!$A$106:$I$106</c15:sqref>
                        </c15:formulaRef>
                      </c:ext>
                    </c:extLst>
                    <c:numCache>
                      <c:formatCode>0.00</c:formatCode>
                      <c:ptCount val="9"/>
                      <c:pt idx="0">
                        <c:v>1.4440433212996391</c:v>
                      </c:pt>
                      <c:pt idx="1">
                        <c:v>2.1660649819494586</c:v>
                      </c:pt>
                      <c:pt idx="2">
                        <c:v>2.8880866425992782</c:v>
                      </c:pt>
                      <c:pt idx="3">
                        <c:v>3.6101083032490977</c:v>
                      </c:pt>
                      <c:pt idx="4">
                        <c:v>4.3321299638989172</c:v>
                      </c:pt>
                      <c:pt idx="5">
                        <c:v>5.0541516245487363</c:v>
                      </c:pt>
                      <c:pt idx="6">
                        <c:v>5.7761732851985563</c:v>
                      </c:pt>
                      <c:pt idx="7">
                        <c:v>6.4981949458483754</c:v>
                      </c:pt>
                      <c:pt idx="8">
                        <c:v>7.2202166064981954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avg!$A$109:$I$109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1.9526774720352946</c:v>
                      </c:pt>
                      <c:pt idx="1">
                        <c:v>1.6438400350344902</c:v>
                      </c:pt>
                      <c:pt idx="2">
                        <c:v>1.4159780301552962</c:v>
                      </c:pt>
                      <c:pt idx="3">
                        <c:v>1.4243121560069698</c:v>
                      </c:pt>
                      <c:pt idx="4">
                        <c:v>1.3799036289748294</c:v>
                      </c:pt>
                      <c:pt idx="5">
                        <c:v>1.3613886397240975</c:v>
                      </c:pt>
                      <c:pt idx="6">
                        <c:v>1.3613200253751867</c:v>
                      </c:pt>
                      <c:pt idx="7">
                        <c:v>1.3448664960666283</c:v>
                      </c:pt>
                      <c:pt idx="8">
                        <c:v>1.3442493749399531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AE78-4AEE-B77C-F0228DF1D960}"/>
                  </c:ext>
                </c:extLst>
              </c15:ser>
            </c15:filteredLineSeries>
          </c:ext>
        </c:extLst>
      </c:lineChart>
      <c:catAx>
        <c:axId val="37590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Sampling</a:t>
                </a:r>
                <a:r>
                  <a:rPr lang="en-GB" baseline="0"/>
                  <a:t> rate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76329746281714783"/>
              <c:y val="0.88851778944298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06128"/>
        <c:crosses val="autoZero"/>
        <c:auto val="1"/>
        <c:lblAlgn val="ctr"/>
        <c:lblOffset val="100"/>
        <c:noMultiLvlLbl val="0"/>
      </c:catAx>
      <c:valAx>
        <c:axId val="37590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MAE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0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444925634295715"/>
          <c:y val="0.89409667541557303"/>
          <c:w val="0.51776793525809273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6F278-48E7-4CF0-8E4E-2C75ACC73E19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AD3E2-572F-473A-B8FF-C22513A7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294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594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C1AA0-9537-4E8B-BAF4-D3375FA10EA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607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360" y="3270972"/>
            <a:ext cx="7943507" cy="26775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594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2D8B7-C5BC-4F93-B239-B974F8B3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2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white">
          <a:xfrm>
            <a:off x="1193802" y="2132017"/>
            <a:ext cx="6716713" cy="1368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 sz="180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+mn-lt"/>
              <a:ea typeface="+mn-ea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white">
          <a:xfrm>
            <a:off x="6718300" y="390525"/>
            <a:ext cx="1885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kumimoji="0" lang="en-US" altLang="ko-KR" sz="4000" b="1" i="1">
                <a:solidFill>
                  <a:schemeClr val="accent2"/>
                </a:solidFill>
                <a:latin typeface="Arial Black" pitchFamily="34" charset="0"/>
                <a:ea typeface="맑은 고딕" pitchFamily="50" charset="-127"/>
              </a:rPr>
              <a:t>CAPP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97638"/>
            <a:ext cx="9144000" cy="3603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+mn-lt"/>
              <a:ea typeface="+mn-ea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547813" y="2259013"/>
            <a:ext cx="5943600" cy="1079500"/>
          </a:xfrm>
        </p:spPr>
        <p:txBody>
          <a:bodyPr/>
          <a:lstStyle>
            <a:lvl1pPr algn="ctr">
              <a:defRPr sz="3600" cap="small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4005263"/>
            <a:ext cx="6400800" cy="17589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339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Tx/>
              <a:defRPr sz="2400">
                <a:latin typeface="+mn-lt"/>
                <a:ea typeface="+mn-ea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defRPr sz="1800">
                <a:latin typeface="+mn-lt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F09E69-426B-4E47-A13B-73A8A6B31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2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57626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 sz="180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250827" y="188913"/>
            <a:ext cx="86423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908054"/>
            <a:ext cx="86423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6497638"/>
            <a:ext cx="9144000" cy="360362"/>
            <a:chOff x="0" y="4093"/>
            <a:chExt cx="5760" cy="227"/>
          </a:xfrm>
        </p:grpSpPr>
        <p:pic>
          <p:nvPicPr>
            <p:cNvPr id="1031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57" y="4103"/>
              <a:ext cx="45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0" y="4093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dirty="0">
                <a:latin typeface="+mn-lt"/>
                <a:ea typeface="+mn-ea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05200" y="64912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6F09E69-426B-4E47-A13B-73A8A6B317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4533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06A468-8EB6-40F1-9C22-68106A07C6D4}" type="slidenum">
              <a:rPr lang="ko-KR" altLang="en-US" sz="180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pPr algn="ctr"/>
              <a:t>‹#›</a:t>
            </a:fld>
            <a:endParaRPr lang="ko-KR" altLang="en-US" sz="1800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86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189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6pPr>
      <a:lvl7pPr marL="914377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7pPr>
      <a:lvl8pPr marL="1371566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8pPr>
      <a:lvl9pPr marL="1828754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n"/>
        <a:defRPr sz="2000">
          <a:solidFill>
            <a:schemeClr val="tx2">
              <a:lumMod val="60000"/>
              <a:lumOff val="40000"/>
            </a:schemeClr>
          </a:solidFill>
          <a:latin typeface="+mn-lt"/>
          <a:ea typeface="맑은 고딕" pitchFamily="50" charset="-127"/>
        </a:defRPr>
      </a:lvl2pPr>
      <a:lvl3pPr marL="1143000" indent="-228600" algn="just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o"/>
        <a:defRPr sz="1800">
          <a:solidFill>
            <a:schemeClr val="tx1"/>
          </a:solidFill>
          <a:latin typeface="+mn-lt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1400">
          <a:solidFill>
            <a:schemeClr val="tx1"/>
          </a:solidFill>
          <a:latin typeface="+mn-lt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CDD3-ABEE-4EE4-B173-A68CE7D8E032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122279" y="2233845"/>
            <a:ext cx="6820067" cy="1708981"/>
          </a:xfrm>
        </p:spPr>
        <p:txBody>
          <a:bodyPr/>
          <a:lstStyle/>
          <a:p>
            <a:r>
              <a:rPr lang="en-GB" b="0" dirty="0">
                <a:latin typeface="Centaur" panose="02030504050205020304" pitchFamily="18" charset="0"/>
              </a:rPr>
              <a:t>ROI-based LiDAR sampling  </a:t>
            </a:r>
            <a:br>
              <a:rPr lang="en-GB" b="0" dirty="0">
                <a:latin typeface="Centaur" panose="02030504050205020304" pitchFamily="18" charset="0"/>
              </a:rPr>
            </a:br>
            <a:r>
              <a:rPr lang="en-GB" b="0" dirty="0">
                <a:latin typeface="Centaur" panose="02030504050205020304" pitchFamily="18" charset="0"/>
              </a:rPr>
              <a:t>in the road environment</a:t>
            </a:r>
            <a:endParaRPr lang="en-GB" dirty="0">
              <a:latin typeface="Centaur" panose="020305040502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02917-299C-4779-93DA-FFC6C2D2991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331913" y="4991449"/>
            <a:ext cx="6400800" cy="914401"/>
          </a:xfrm>
        </p:spPr>
        <p:txBody>
          <a:bodyPr/>
          <a:lstStyle/>
          <a:p>
            <a:pPr algn="r"/>
            <a:r>
              <a:rPr lang="en-US" sz="1800" b="0" dirty="0">
                <a:latin typeface="+mn-ea"/>
              </a:rPr>
              <a:t>Nguyen Khac Thai</a:t>
            </a:r>
          </a:p>
          <a:p>
            <a:pPr algn="r"/>
            <a:r>
              <a:rPr lang="en-US" sz="1800" b="0" dirty="0">
                <a:latin typeface="+mn-ea"/>
              </a:rPr>
              <a:t>2018.05.25</a:t>
            </a:r>
            <a:endParaRPr lang="en-GB" sz="18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859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1DB4-0531-458F-BF1E-102CE686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403E3-B533-4252-8499-75527E73F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7" y="908054"/>
                <a:ext cx="8642350" cy="5492746"/>
              </a:xfrm>
            </p:spPr>
            <p:txBody>
              <a:bodyPr/>
              <a:lstStyle/>
              <a:p>
                <a:r>
                  <a:rPr lang="en-US" dirty="0"/>
                  <a:t>Budget distribution inside ROI</a:t>
                </a:r>
              </a:p>
              <a:p>
                <a:pPr lvl="2" algn="l"/>
                <a:r>
                  <a:rPr lang="en-US" dirty="0"/>
                  <a:t>Given budget N, the area of road S</a:t>
                </a:r>
                <a:r>
                  <a:rPr lang="en-US" baseline="-25000" dirty="0"/>
                  <a:t>r</a:t>
                </a:r>
                <a:r>
                  <a:rPr lang="en-US" dirty="0"/>
                  <a:t> and object S</a:t>
                </a:r>
                <a:r>
                  <a:rPr lang="en-US" baseline="-25000" dirty="0"/>
                  <a:t>o</a:t>
                </a:r>
                <a:r>
                  <a:rPr lang="en-US" dirty="0"/>
                  <a:t>, The budget for </a:t>
                </a:r>
                <a:br>
                  <a:rPr lang="en-US" dirty="0"/>
                </a:br>
                <a:r>
                  <a:rPr lang="en-US" dirty="0"/>
                  <a:t>road area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r</a:t>
                </a:r>
                <a:r>
                  <a:rPr lang="en-US" dirty="0"/>
                  <a:t> and objects area N</a:t>
                </a:r>
                <a:r>
                  <a:rPr lang="en-US" baseline="-25000" dirty="0"/>
                  <a:t>o</a:t>
                </a:r>
                <a:r>
                  <a:rPr lang="en-US" dirty="0"/>
                  <a:t> is found by optimizing:</a:t>
                </a:r>
              </a:p>
              <a:p>
                <a:pPr lvl="3"/>
                <a:r>
                  <a:rPr lang="en-US" dirty="0" err="1"/>
                  <a:t>N</a:t>
                </a:r>
                <a:r>
                  <a:rPr lang="en-US" baseline="-25000" dirty="0" err="1"/>
                  <a:t>r</a:t>
                </a:r>
                <a:r>
                  <a:rPr lang="en-US" dirty="0"/>
                  <a:t> + N</a:t>
                </a:r>
                <a:r>
                  <a:rPr lang="en-US" baseline="-25000" dirty="0"/>
                  <a:t>o</a:t>
                </a:r>
                <a:r>
                  <a:rPr lang="en-US" dirty="0"/>
                  <a:t> = N</a:t>
                </a:r>
                <a:endParaRPr lang="en-GB" baseline="-25000" dirty="0"/>
              </a:p>
              <a:p>
                <a:pPr lvl="3">
                  <a:lnSpc>
                    <a:spcPct val="200000"/>
                  </a:lnSpc>
                </a:pPr>
                <a:r>
                  <a:rPr lang="en-US" dirty="0"/>
                  <a:t>Minimize</a:t>
                </a:r>
              </a:p>
              <a:p>
                <a:pPr lvl="4"/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and F</a:t>
                </a:r>
                <a:r>
                  <a:rPr lang="en-US" baseline="-25000" dirty="0"/>
                  <a:t>2</a:t>
                </a:r>
                <a:r>
                  <a:rPr lang="en-US" dirty="0"/>
                  <a:t> are the modeled function for road and objects area as above</a:t>
                </a:r>
              </a:p>
              <a:p>
                <a:pPr lvl="4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is the weighting parameter between road and objects area</a:t>
                </a:r>
              </a:p>
              <a:p>
                <a:pPr lvl="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l-G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=1 the criteria becomes predicted MAE of ROI area</a:t>
                </a:r>
              </a:p>
              <a:p>
                <a:pPr lvl="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l-G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increases, the budget for objects area increases</a:t>
                </a:r>
              </a:p>
              <a:p>
                <a:pPr lvl="3"/>
                <a:r>
                  <a:rPr lang="en-US" dirty="0"/>
                  <a:t>Budget distribution on the dependence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Sampling budget for objects area increase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increases, </a:t>
                </a:r>
                <a:br>
                  <a:rPr lang="en-US" dirty="0"/>
                </a:br>
                <a:r>
                  <a:rPr lang="en-US" dirty="0"/>
                  <a:t>leads to the decrease in MAE results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3"/>
                <a:endParaRPr lang="en-US" dirty="0"/>
              </a:p>
              <a:p>
                <a:pPr marL="1828800" lvl="4" indent="0">
                  <a:buNone/>
                </a:pPr>
                <a:endParaRPr lang="en-US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403E3-B533-4252-8499-75527E73F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08054"/>
                <a:ext cx="8642350" cy="5492746"/>
              </a:xfrm>
              <a:blipFill>
                <a:blip r:embed="rId2"/>
                <a:stretch>
                  <a:fillRect l="-282" t="-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8EEB5BC-87FF-458F-9F0A-BD2DD21E1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581828"/>
                  </p:ext>
                </p:extLst>
              </p:nvPr>
            </p:nvGraphicFramePr>
            <p:xfrm>
              <a:off x="2278135" y="4681057"/>
              <a:ext cx="4139443" cy="140096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32278">
                      <a:extLst>
                        <a:ext uri="{9D8B030D-6E8A-4147-A177-3AD203B41FA5}">
                          <a16:colId xmlns:a16="http://schemas.microsoft.com/office/drawing/2014/main" val="2310373044"/>
                        </a:ext>
                      </a:extLst>
                    </a:gridCol>
                    <a:gridCol w="691553">
                      <a:extLst>
                        <a:ext uri="{9D8B030D-6E8A-4147-A177-3AD203B41FA5}">
                          <a16:colId xmlns:a16="http://schemas.microsoft.com/office/drawing/2014/main" val="2754820598"/>
                        </a:ext>
                      </a:extLst>
                    </a:gridCol>
                    <a:gridCol w="869381">
                      <a:extLst>
                        <a:ext uri="{9D8B030D-6E8A-4147-A177-3AD203B41FA5}">
                          <a16:colId xmlns:a16="http://schemas.microsoft.com/office/drawing/2014/main" val="656493861"/>
                        </a:ext>
                      </a:extLst>
                    </a:gridCol>
                    <a:gridCol w="681675">
                      <a:extLst>
                        <a:ext uri="{9D8B030D-6E8A-4147-A177-3AD203B41FA5}">
                          <a16:colId xmlns:a16="http://schemas.microsoft.com/office/drawing/2014/main" val="2566993682"/>
                        </a:ext>
                      </a:extLst>
                    </a:gridCol>
                    <a:gridCol w="632278">
                      <a:extLst>
                        <a:ext uri="{9D8B030D-6E8A-4147-A177-3AD203B41FA5}">
                          <a16:colId xmlns:a16="http://schemas.microsoft.com/office/drawing/2014/main" val="3693112126"/>
                        </a:ext>
                      </a:extLst>
                    </a:gridCol>
                    <a:gridCol w="632278">
                      <a:extLst>
                        <a:ext uri="{9D8B030D-6E8A-4147-A177-3AD203B41FA5}">
                          <a16:colId xmlns:a16="http://schemas.microsoft.com/office/drawing/2014/main" val="3933387574"/>
                        </a:ext>
                      </a:extLst>
                    </a:gridCol>
                  </a:tblGrid>
                  <a:tr h="360062">
                    <a:tc row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100" i="1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u="none" strike="noStrike" dirty="0">
                              <a:effectLst/>
                            </a:rPr>
                            <a:t>Budget (%)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u="none" strike="noStrike">
                              <a:effectLst/>
                            </a:rPr>
                            <a:t>MAE (m)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008743"/>
                      </a:ext>
                    </a:extLst>
                  </a:tr>
                  <a:tr h="260225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>
                              <a:effectLst/>
                            </a:rPr>
                            <a:t>for road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 for objects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objects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>
                              <a:effectLst/>
                            </a:rPr>
                            <a:t>road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>
                              <a:effectLst/>
                            </a:rPr>
                            <a:t>ROI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29453953"/>
                      </a:ext>
                    </a:extLst>
                  </a:tr>
                  <a:tr h="2602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1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55.8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44.2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2.232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0.1802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0.2583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49965820"/>
                      </a:ext>
                    </a:extLst>
                  </a:tr>
                  <a:tr h="2602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1.4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53.1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46.9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2.207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0.1848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0.2635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92408132"/>
                      </a:ext>
                    </a:extLst>
                  </a:tr>
                  <a:tr h="2602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50.2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49.8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2.183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0.1862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0.2645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2123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8EEB5BC-87FF-458F-9F0A-BD2DD21E1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581828"/>
                  </p:ext>
                </p:extLst>
              </p:nvPr>
            </p:nvGraphicFramePr>
            <p:xfrm>
              <a:off x="2278135" y="4681057"/>
              <a:ext cx="4139443" cy="140096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32278">
                      <a:extLst>
                        <a:ext uri="{9D8B030D-6E8A-4147-A177-3AD203B41FA5}">
                          <a16:colId xmlns:a16="http://schemas.microsoft.com/office/drawing/2014/main" val="2310373044"/>
                        </a:ext>
                      </a:extLst>
                    </a:gridCol>
                    <a:gridCol w="691553">
                      <a:extLst>
                        <a:ext uri="{9D8B030D-6E8A-4147-A177-3AD203B41FA5}">
                          <a16:colId xmlns:a16="http://schemas.microsoft.com/office/drawing/2014/main" val="2754820598"/>
                        </a:ext>
                      </a:extLst>
                    </a:gridCol>
                    <a:gridCol w="869381">
                      <a:extLst>
                        <a:ext uri="{9D8B030D-6E8A-4147-A177-3AD203B41FA5}">
                          <a16:colId xmlns:a16="http://schemas.microsoft.com/office/drawing/2014/main" val="656493861"/>
                        </a:ext>
                      </a:extLst>
                    </a:gridCol>
                    <a:gridCol w="681675">
                      <a:extLst>
                        <a:ext uri="{9D8B030D-6E8A-4147-A177-3AD203B41FA5}">
                          <a16:colId xmlns:a16="http://schemas.microsoft.com/office/drawing/2014/main" val="2566993682"/>
                        </a:ext>
                      </a:extLst>
                    </a:gridCol>
                    <a:gridCol w="632278">
                      <a:extLst>
                        <a:ext uri="{9D8B030D-6E8A-4147-A177-3AD203B41FA5}">
                          <a16:colId xmlns:a16="http://schemas.microsoft.com/office/drawing/2014/main" val="3693112126"/>
                        </a:ext>
                      </a:extLst>
                    </a:gridCol>
                    <a:gridCol w="632278">
                      <a:extLst>
                        <a:ext uri="{9D8B030D-6E8A-4147-A177-3AD203B41FA5}">
                          <a16:colId xmlns:a16="http://schemas.microsoft.com/office/drawing/2014/main" val="3933387574"/>
                        </a:ext>
                      </a:extLst>
                    </a:gridCol>
                  </a:tblGrid>
                  <a:tr h="360062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962" t="-980" r="-555769" b="-14117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u="none" strike="noStrike" dirty="0">
                              <a:effectLst/>
                            </a:rPr>
                            <a:t>Budget (%)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u="none" strike="noStrike">
                              <a:effectLst/>
                            </a:rPr>
                            <a:t>MAE (m)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008743"/>
                      </a:ext>
                    </a:extLst>
                  </a:tr>
                  <a:tr h="260225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>
                              <a:effectLst/>
                            </a:rPr>
                            <a:t>for road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 for objects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objects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>
                              <a:effectLst/>
                            </a:rPr>
                            <a:t>road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>
                              <a:effectLst/>
                            </a:rPr>
                            <a:t>ROI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29453953"/>
                      </a:ext>
                    </a:extLst>
                  </a:tr>
                  <a:tr h="2602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1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55.8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44.2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2.232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0.1802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0.2583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49965820"/>
                      </a:ext>
                    </a:extLst>
                  </a:tr>
                  <a:tr h="2602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1.4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53.1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46.9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2.207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0.1848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0.2635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92408132"/>
                      </a:ext>
                    </a:extLst>
                  </a:tr>
                  <a:tr h="2602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50.2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49.8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2.183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0.1862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0.2645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21233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C11E22-6FD8-4180-BF98-444CC179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202" y="2467328"/>
            <a:ext cx="2463696" cy="4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6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1B37-9DBE-46CD-B52C-142E1561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1 (Inside ROI)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99E7-8508-4AAA-9BC9-5AF72A6B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546817"/>
          </a:xfrm>
        </p:spPr>
        <p:txBody>
          <a:bodyPr/>
          <a:lstStyle/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KITTI dataset is used for experiments</a:t>
            </a:r>
          </a:p>
          <a:p>
            <a:pPr lvl="2"/>
            <a:r>
              <a:rPr lang="en-US" dirty="0"/>
              <a:t>The raw depth as input and ground truth for evaluation</a:t>
            </a:r>
          </a:p>
          <a:p>
            <a:pPr lvl="2"/>
            <a:r>
              <a:rPr lang="en-US" dirty="0"/>
              <a:t>Inside ROI, raw depth has a sampling rate of 7-8%</a:t>
            </a:r>
          </a:p>
          <a:p>
            <a:pPr lvl="1"/>
            <a:r>
              <a:rPr lang="en-US" dirty="0"/>
              <a:t>Budget inside ROI is fixed with 1000 samples/scan</a:t>
            </a:r>
          </a:p>
          <a:p>
            <a:pPr lvl="2"/>
            <a:r>
              <a:rPr lang="en-US" dirty="0"/>
              <a:t>Approximately 1% sampling rate</a:t>
            </a:r>
          </a:p>
          <a:p>
            <a:pPr lvl="1"/>
            <a:r>
              <a:rPr lang="en-US" dirty="0"/>
              <a:t>Methods in evaluation</a:t>
            </a:r>
          </a:p>
          <a:p>
            <a:pPr marL="914400" lvl="2" indent="0" algn="l">
              <a:buNone/>
            </a:pPr>
            <a:r>
              <a:rPr lang="en-US" dirty="0"/>
              <a:t>(1) Random sampling</a:t>
            </a:r>
            <a:endParaRPr lang="en-US" i="1" dirty="0"/>
          </a:p>
          <a:p>
            <a:pPr marL="914400" lvl="2" indent="0" algn="l">
              <a:buNone/>
            </a:pPr>
            <a:r>
              <a:rPr lang="en-US" dirty="0"/>
              <a:t>(2) Two-step sampling</a:t>
            </a:r>
          </a:p>
          <a:p>
            <a:pPr marL="914400" lvl="2" indent="0" algn="l">
              <a:buNone/>
            </a:pPr>
            <a:r>
              <a:rPr lang="en-US" dirty="0"/>
              <a:t>(3) Proposed algorithm</a:t>
            </a:r>
          </a:p>
          <a:p>
            <a:pPr marL="914400" lvl="2" indent="0" algn="l">
              <a:buNone/>
            </a:pPr>
            <a:endParaRPr lang="en-US" i="1" dirty="0"/>
          </a:p>
          <a:p>
            <a:pPr marL="914400" lvl="2" indent="0" algn="l">
              <a:buNone/>
            </a:pPr>
            <a:endParaRPr lang="en-US" dirty="0"/>
          </a:p>
          <a:p>
            <a:pPr lvl="2" algn="l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4A3E2-25AA-4827-B68B-381D2F4F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799" y="3153354"/>
            <a:ext cx="4512482" cy="1305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409CA-D566-4F86-9C52-0176D4AC8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799" y="4757166"/>
            <a:ext cx="4512480" cy="1314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0B07F-CEF3-4970-BFB5-438BB3F54A1F}"/>
              </a:ext>
            </a:extLst>
          </p:cNvPr>
          <p:cNvSpPr txBox="1"/>
          <p:nvPr/>
        </p:nvSpPr>
        <p:spPr>
          <a:xfrm>
            <a:off x="5820875" y="4458526"/>
            <a:ext cx="1356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+mn-lt"/>
                <a:ea typeface="바탕"/>
              </a:rPr>
              <a:t>Raw scan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07229-0BF3-408A-812C-823075297C42}"/>
              </a:ext>
            </a:extLst>
          </p:cNvPr>
          <p:cNvSpPr txBox="1"/>
          <p:nvPr/>
        </p:nvSpPr>
        <p:spPr>
          <a:xfrm>
            <a:off x="5762393" y="6018552"/>
            <a:ext cx="147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+mn-lt"/>
                <a:ea typeface="바탕"/>
              </a:rPr>
              <a:t>Ground truth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87991-C81E-443C-89EB-D2B3BECBBE56}"/>
              </a:ext>
            </a:extLst>
          </p:cNvPr>
          <p:cNvSpPr txBox="1"/>
          <p:nvPr/>
        </p:nvSpPr>
        <p:spPr>
          <a:xfrm>
            <a:off x="4758818" y="6193261"/>
            <a:ext cx="3684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a typeface="바탕"/>
              </a:rPr>
              <a:t>An e</a:t>
            </a:r>
            <a:r>
              <a:rPr lang="en-US" sz="1100" dirty="0">
                <a:latin typeface="+mn-lt"/>
                <a:ea typeface="바탕"/>
              </a:rPr>
              <a:t>xample of KITTI raw and ground truth depth image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07266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7163-9D82-4B64-8188-4EE00145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1 (Inside ROI)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59DC-8977-4470-BD60-456743A9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evaluation</a:t>
            </a:r>
          </a:p>
          <a:p>
            <a:pPr lvl="1"/>
            <a:r>
              <a:rPr lang="en-US" dirty="0"/>
              <a:t>Sampling mask</a:t>
            </a:r>
          </a:p>
          <a:p>
            <a:pPr lvl="2" algn="l"/>
            <a:r>
              <a:rPr lang="en-US" dirty="0"/>
              <a:t>The proposed sampling algorithm has much denser mask</a:t>
            </a:r>
            <a:br>
              <a:rPr lang="en-US" dirty="0"/>
            </a:br>
            <a:r>
              <a:rPr lang="en-US" dirty="0"/>
              <a:t>in the objects’ area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2919AE-EDBE-458D-927F-A423008D63BD}"/>
              </a:ext>
            </a:extLst>
          </p:cNvPr>
          <p:cNvGrpSpPr/>
          <p:nvPr/>
        </p:nvGrpSpPr>
        <p:grpSpPr>
          <a:xfrm>
            <a:off x="250827" y="2406501"/>
            <a:ext cx="8563898" cy="3649548"/>
            <a:chOff x="250827" y="2874263"/>
            <a:chExt cx="8563898" cy="3649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020818-D59C-4B5A-BF71-E0CFAEC035D0}"/>
                </a:ext>
              </a:extLst>
            </p:cNvPr>
            <p:cNvSpPr txBox="1"/>
            <p:nvPr/>
          </p:nvSpPr>
          <p:spPr>
            <a:xfrm>
              <a:off x="1456147" y="4450944"/>
              <a:ext cx="1840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ea typeface="바탕"/>
                </a:rPr>
                <a:t>(a) Full mask of raw depth</a:t>
              </a:r>
              <a:endParaRPr lang="en-GB" sz="1100" dirty="0">
                <a:latin typeface="+mn-lt"/>
                <a:ea typeface="바탕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F535B7-775F-4975-8CAC-5D7AF83C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2" y="2874263"/>
              <a:ext cx="4242723" cy="159526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081A08-D0CA-4FE2-8943-C885332143A6}"/>
                </a:ext>
              </a:extLst>
            </p:cNvPr>
            <p:cNvSpPr txBox="1"/>
            <p:nvPr/>
          </p:nvSpPr>
          <p:spPr>
            <a:xfrm>
              <a:off x="5930173" y="4481601"/>
              <a:ext cx="15311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ea typeface="바탕"/>
                </a:rPr>
                <a:t>(b) Random sampling</a:t>
              </a:r>
              <a:endParaRPr lang="en-GB" sz="1100" dirty="0">
                <a:latin typeface="+mn-lt"/>
                <a:ea typeface="바탕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690285-45DC-44C6-9D49-2B7241CC7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827" y="2874263"/>
              <a:ext cx="4251209" cy="15952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B8BE79-F3E1-4861-B603-5B6BF637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827" y="4712554"/>
              <a:ext cx="4251209" cy="15920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456E99-9660-4C6C-806D-25080483D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2" y="4712554"/>
              <a:ext cx="4242723" cy="15920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8DBB8F-76EB-4DA0-A2F1-7F8B8E53ABA4}"/>
                </a:ext>
              </a:extLst>
            </p:cNvPr>
            <p:cNvSpPr txBox="1"/>
            <p:nvPr/>
          </p:nvSpPr>
          <p:spPr>
            <a:xfrm>
              <a:off x="1604425" y="6262201"/>
              <a:ext cx="1544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ea typeface="바탕"/>
                </a:rPr>
                <a:t>(c) two-step sampling</a:t>
              </a:r>
              <a:endParaRPr lang="en-GB" sz="1100" dirty="0">
                <a:latin typeface="+mn-lt"/>
                <a:ea typeface="바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92078F-473C-481B-919F-22E11B40FFC6}"/>
                </a:ext>
              </a:extLst>
            </p:cNvPr>
            <p:cNvSpPr txBox="1"/>
            <p:nvPr/>
          </p:nvSpPr>
          <p:spPr>
            <a:xfrm>
              <a:off x="5963367" y="6254407"/>
              <a:ext cx="16273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ea typeface="바탕"/>
                </a:rPr>
                <a:t>(d) Proposed algorithm</a:t>
              </a:r>
              <a:endParaRPr lang="en-GB" sz="1100" dirty="0">
                <a:latin typeface="+mn-lt"/>
                <a:ea typeface="바탕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2C47134-3CA3-4C02-B3F8-2AAE209E29FA}"/>
              </a:ext>
            </a:extLst>
          </p:cNvPr>
          <p:cNvSpPr txBox="1"/>
          <p:nvPr/>
        </p:nvSpPr>
        <p:spPr>
          <a:xfrm>
            <a:off x="2339052" y="6056049"/>
            <a:ext cx="47051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+mn-lt"/>
                <a:ea typeface="바탕"/>
              </a:rPr>
              <a:t>Ful</a:t>
            </a:r>
            <a:r>
              <a:rPr lang="en-US" sz="1100" dirty="0">
                <a:ea typeface="바탕"/>
              </a:rPr>
              <a:t>l set of available samples on raw depth (a) and sampling mask of</a:t>
            </a:r>
            <a:br>
              <a:rPr lang="en-US" sz="1100" dirty="0">
                <a:ea typeface="바탕"/>
              </a:rPr>
            </a:br>
            <a:r>
              <a:rPr lang="en-US" sz="1100" dirty="0">
                <a:ea typeface="바탕"/>
              </a:rPr>
              <a:t>random sampling (b), two-step sampling (c) and proposed algorithm (d)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50452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7163-9D82-4B64-8188-4EE00145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1 (Inside ROI)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59DC-8977-4470-BD60-456743A9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576313"/>
          </a:xfrm>
        </p:spPr>
        <p:txBody>
          <a:bodyPr/>
          <a:lstStyle/>
          <a:p>
            <a:r>
              <a:rPr lang="en-US" dirty="0"/>
              <a:t>Objective evaluation</a:t>
            </a:r>
          </a:p>
          <a:p>
            <a:pPr lvl="1"/>
            <a:r>
              <a:rPr lang="en-US" dirty="0"/>
              <a:t>Reconstruction result</a:t>
            </a:r>
            <a:endParaRPr lang="en-GB" dirty="0"/>
          </a:p>
          <a:p>
            <a:pPr lvl="2" algn="l"/>
            <a:r>
              <a:rPr lang="en-US" dirty="0"/>
              <a:t>The proposed algorithm has denser sampling rate in objects’ area</a:t>
            </a:r>
          </a:p>
          <a:p>
            <a:pPr lvl="2"/>
            <a:r>
              <a:rPr lang="en-US" dirty="0"/>
              <a:t>Consequently,  it produces better reconstruction result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12FCE3-5076-4E5C-96C3-D4818E6C50FD}"/>
              </a:ext>
            </a:extLst>
          </p:cNvPr>
          <p:cNvGrpSpPr/>
          <p:nvPr/>
        </p:nvGrpSpPr>
        <p:grpSpPr>
          <a:xfrm>
            <a:off x="1319574" y="2724258"/>
            <a:ext cx="6199963" cy="3156283"/>
            <a:chOff x="1633903" y="2992706"/>
            <a:chExt cx="6199963" cy="315628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C417566-5CE0-4218-AB90-E0CEAFAF4447}"/>
                </a:ext>
              </a:extLst>
            </p:cNvPr>
            <p:cNvGrpSpPr/>
            <p:nvPr/>
          </p:nvGrpSpPr>
          <p:grpSpPr>
            <a:xfrm>
              <a:off x="4943391" y="2992706"/>
              <a:ext cx="2876190" cy="1072620"/>
              <a:chOff x="4981486" y="1728737"/>
              <a:chExt cx="2876190" cy="107262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37A8BD-EB62-4120-A8AF-D2DDC186B559}"/>
                  </a:ext>
                </a:extLst>
              </p:cNvPr>
              <p:cNvSpPr txBox="1"/>
              <p:nvPr/>
            </p:nvSpPr>
            <p:spPr>
              <a:xfrm>
                <a:off x="5818972" y="2539747"/>
                <a:ext cx="1217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n-lt"/>
                    <a:ea typeface="바탕"/>
                  </a:rPr>
                  <a:t>(a) Ground truth</a:t>
                </a:r>
                <a:endParaRPr lang="en-GB" sz="1100" dirty="0">
                  <a:latin typeface="+mn-lt"/>
                  <a:ea typeface="바탕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CE846FB-342F-49A4-B24D-EEEE3759C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1486" y="1728737"/>
                <a:ext cx="2876190" cy="780952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659E9C-C1FE-4546-BD2B-E0432474800F}"/>
                </a:ext>
              </a:extLst>
            </p:cNvPr>
            <p:cNvGrpSpPr/>
            <p:nvPr/>
          </p:nvGrpSpPr>
          <p:grpSpPr>
            <a:xfrm>
              <a:off x="1762999" y="5107976"/>
              <a:ext cx="2866667" cy="1041013"/>
              <a:chOff x="504650" y="5090269"/>
              <a:chExt cx="2866667" cy="104101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49CF58-76DF-4AA9-A58E-D647F70D1FC9}"/>
                  </a:ext>
                </a:extLst>
              </p:cNvPr>
              <p:cNvSpPr txBox="1"/>
              <p:nvPr/>
            </p:nvSpPr>
            <p:spPr>
              <a:xfrm>
                <a:off x="1165978" y="5869672"/>
                <a:ext cx="15568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n-lt"/>
                    <a:ea typeface="바탕"/>
                  </a:rPr>
                  <a:t>(d) two-step sampling</a:t>
                </a:r>
                <a:endParaRPr lang="en-GB" sz="1100" dirty="0">
                  <a:latin typeface="+mn-lt"/>
                  <a:ea typeface="바탕"/>
                </a:endParaRP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18BE098-3788-40C0-8602-19CAED209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650" y="5090269"/>
                <a:ext cx="2866667" cy="7714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AC483C-003E-43D5-B9B3-735A41D53276}"/>
                </a:ext>
              </a:extLst>
            </p:cNvPr>
            <p:cNvGrpSpPr/>
            <p:nvPr/>
          </p:nvGrpSpPr>
          <p:grpSpPr>
            <a:xfrm>
              <a:off x="4981486" y="5097728"/>
              <a:ext cx="2838095" cy="1023372"/>
              <a:chOff x="4981486" y="5097728"/>
              <a:chExt cx="2838095" cy="102337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BC99D-DF4C-4B36-92CF-22DFA6D80FA7}"/>
                  </a:ext>
                </a:extLst>
              </p:cNvPr>
              <p:cNvSpPr txBox="1"/>
              <p:nvPr/>
            </p:nvSpPr>
            <p:spPr>
              <a:xfrm>
                <a:off x="5575692" y="5859490"/>
                <a:ext cx="16225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n-lt"/>
                    <a:ea typeface="바탕"/>
                  </a:rPr>
                  <a:t>(e) Proposed algorithm</a:t>
                </a:r>
                <a:endParaRPr lang="en-GB" sz="1100" dirty="0">
                  <a:latin typeface="+mn-lt"/>
                  <a:ea typeface="바탕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757CECC-9AB5-4877-BC4B-80663656C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1486" y="5097728"/>
                <a:ext cx="2838095" cy="771429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A77DA7-0688-4EEE-95C0-4E45566A5F97}"/>
                </a:ext>
              </a:extLst>
            </p:cNvPr>
            <p:cNvGrpSpPr/>
            <p:nvPr/>
          </p:nvGrpSpPr>
          <p:grpSpPr>
            <a:xfrm>
              <a:off x="4967199" y="4059344"/>
              <a:ext cx="2866667" cy="988050"/>
              <a:chOff x="4994138" y="3472589"/>
              <a:chExt cx="2866667" cy="98805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E08F18-195B-4D51-B203-2EB00B4D9A2C}"/>
                  </a:ext>
                </a:extLst>
              </p:cNvPr>
              <p:cNvSpPr txBox="1"/>
              <p:nvPr/>
            </p:nvSpPr>
            <p:spPr>
              <a:xfrm>
                <a:off x="5653987" y="4199029"/>
                <a:ext cx="1518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n-lt"/>
                    <a:ea typeface="바탕"/>
                  </a:rPr>
                  <a:t>(</a:t>
                </a:r>
                <a:r>
                  <a:rPr lang="en-US" sz="1100" dirty="0">
                    <a:ea typeface="바탕"/>
                  </a:rPr>
                  <a:t>c</a:t>
                </a:r>
                <a:r>
                  <a:rPr lang="en-US" sz="1100" dirty="0">
                    <a:latin typeface="+mn-lt"/>
                    <a:ea typeface="바탕"/>
                  </a:rPr>
                  <a:t>) Random sampling</a:t>
                </a:r>
                <a:endParaRPr lang="en-GB" sz="1100" dirty="0">
                  <a:latin typeface="+mn-lt"/>
                  <a:ea typeface="바탕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CB7FD55-C8EB-4DB9-90BA-E8F38065E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4138" y="3472589"/>
                <a:ext cx="2866667" cy="761905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4F6CFA5-69D1-4AAE-BF26-14EB7501BC80}"/>
                </a:ext>
              </a:extLst>
            </p:cNvPr>
            <p:cNvGrpSpPr/>
            <p:nvPr/>
          </p:nvGrpSpPr>
          <p:grpSpPr>
            <a:xfrm>
              <a:off x="1633903" y="4077309"/>
              <a:ext cx="3196709" cy="1026339"/>
              <a:chOff x="339628" y="3928798"/>
              <a:chExt cx="3196709" cy="102633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8E871-3386-4303-B2D2-74787130225E}"/>
                  </a:ext>
                </a:extLst>
              </p:cNvPr>
              <p:cNvSpPr txBox="1"/>
              <p:nvPr/>
            </p:nvSpPr>
            <p:spPr>
              <a:xfrm>
                <a:off x="339628" y="4693527"/>
                <a:ext cx="31967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n-lt"/>
                    <a:ea typeface="바탕"/>
                  </a:rPr>
                  <a:t>(b) </a:t>
                </a:r>
                <a:r>
                  <a:rPr lang="en-US" sz="1100" dirty="0">
                    <a:ea typeface="바탕"/>
                  </a:rPr>
                  <a:t>From </a:t>
                </a:r>
                <a:r>
                  <a:rPr lang="en-US" sz="1100" dirty="0">
                    <a:latin typeface="+mn-lt"/>
                    <a:ea typeface="바탕"/>
                  </a:rPr>
                  <a:t>raw depth (upper-bound performance)</a:t>
                </a:r>
                <a:endParaRPr lang="en-GB" sz="1100" dirty="0">
                  <a:latin typeface="+mn-lt"/>
                  <a:ea typeface="바탕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428E539-2A30-436F-9A1F-E256D2524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650" y="3928798"/>
                <a:ext cx="2847619" cy="771429"/>
              </a:xfrm>
              <a:prstGeom prst="rect">
                <a:avLst/>
              </a:prstGeom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D79D690-FC06-4490-94D3-C16D92C2A47D}"/>
              </a:ext>
            </a:extLst>
          </p:cNvPr>
          <p:cNvSpPr txBox="1"/>
          <p:nvPr/>
        </p:nvSpPr>
        <p:spPr>
          <a:xfrm>
            <a:off x="1241082" y="5873757"/>
            <a:ext cx="6377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+mn-lt"/>
                <a:ea typeface="바탕"/>
              </a:rPr>
              <a:t>Zoomed out of </a:t>
            </a:r>
            <a:r>
              <a:rPr lang="en-US" sz="1100" dirty="0">
                <a:ea typeface="바탕"/>
              </a:rPr>
              <a:t>objects’ area in </a:t>
            </a:r>
            <a:r>
              <a:rPr lang="en-US" sz="1100" dirty="0">
                <a:latin typeface="+mn-lt"/>
                <a:ea typeface="바탕"/>
              </a:rPr>
              <a:t>depth ground truth (a) and the reconstruction </a:t>
            </a:r>
            <a:br>
              <a:rPr lang="en-US" sz="1100" dirty="0">
                <a:latin typeface="+mn-lt"/>
                <a:ea typeface="바탕"/>
              </a:rPr>
            </a:br>
            <a:r>
              <a:rPr lang="en-US" sz="1100" dirty="0">
                <a:latin typeface="+mn-lt"/>
                <a:ea typeface="바탕"/>
              </a:rPr>
              <a:t>result from </a:t>
            </a:r>
            <a:r>
              <a:rPr lang="en-US" sz="1100" dirty="0">
                <a:ea typeface="바탕"/>
              </a:rPr>
              <a:t>raw depth (b), random sampling (c), two-step sampling (d) and proposed algorithm (e)</a:t>
            </a:r>
            <a:endParaRPr lang="en-GB" sz="1100" dirty="0">
              <a:latin typeface="+mn-lt"/>
              <a:ea typeface="바탕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868B3F-C5E1-4F75-B6CC-C41FA453E4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6110" y="2692102"/>
            <a:ext cx="2836105" cy="8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6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0BCF-CDB3-4BAB-AB79-AAA2FE61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1 (Inside ROI)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DB20-0EB6-47B3-9F2A-0C3497FE6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5"/>
            <a:ext cx="8642350" cy="5408856"/>
          </a:xfrm>
        </p:spPr>
        <p:txBody>
          <a:bodyPr/>
          <a:lstStyle/>
          <a:p>
            <a:r>
              <a:rPr lang="en-US" dirty="0"/>
              <a:t>Quantitative evaluation</a:t>
            </a:r>
          </a:p>
          <a:p>
            <a:pPr lvl="1"/>
            <a:r>
              <a:rPr lang="en-US" dirty="0"/>
              <a:t>The sampling budget is N = 1000 samples/scan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Comments</a:t>
            </a:r>
          </a:p>
          <a:p>
            <a:pPr lvl="2" algn="l"/>
            <a:r>
              <a:rPr lang="en-US" dirty="0"/>
              <a:t>With the same sampling budget, the proposed algorithm gives the </a:t>
            </a:r>
            <a:br>
              <a:rPr lang="en-US" dirty="0"/>
            </a:br>
            <a:r>
              <a:rPr lang="en-US" dirty="0"/>
              <a:t>best result in objects area</a:t>
            </a:r>
          </a:p>
          <a:p>
            <a:pPr lvl="3"/>
            <a:r>
              <a:rPr lang="en-US" dirty="0"/>
              <a:t>Objects area is the main Region of Interest</a:t>
            </a:r>
          </a:p>
          <a:p>
            <a:pPr lvl="2" algn="l"/>
            <a:r>
              <a:rPr lang="en-US" dirty="0"/>
              <a:t>With little scarifying on road area (2cm in MAE), the proposed method </a:t>
            </a:r>
            <a:br>
              <a:rPr lang="en-US" dirty="0"/>
            </a:br>
            <a:r>
              <a:rPr lang="en-US" dirty="0"/>
              <a:t>yields the best overall result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E82230-F87D-4411-86CC-CAEBAEDFA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21920"/>
              </p:ext>
            </p:extLst>
          </p:nvPr>
        </p:nvGraphicFramePr>
        <p:xfrm>
          <a:off x="2318158" y="1799351"/>
          <a:ext cx="4116200" cy="1673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240">
                  <a:extLst>
                    <a:ext uri="{9D8B030D-6E8A-4147-A177-3AD203B41FA5}">
                      <a16:colId xmlns:a16="http://schemas.microsoft.com/office/drawing/2014/main" val="746299387"/>
                    </a:ext>
                  </a:extLst>
                </a:gridCol>
                <a:gridCol w="823240">
                  <a:extLst>
                    <a:ext uri="{9D8B030D-6E8A-4147-A177-3AD203B41FA5}">
                      <a16:colId xmlns:a16="http://schemas.microsoft.com/office/drawing/2014/main" val="445774792"/>
                    </a:ext>
                  </a:extLst>
                </a:gridCol>
                <a:gridCol w="823240">
                  <a:extLst>
                    <a:ext uri="{9D8B030D-6E8A-4147-A177-3AD203B41FA5}">
                      <a16:colId xmlns:a16="http://schemas.microsoft.com/office/drawing/2014/main" val="1685839158"/>
                    </a:ext>
                  </a:extLst>
                </a:gridCol>
                <a:gridCol w="823240">
                  <a:extLst>
                    <a:ext uri="{9D8B030D-6E8A-4147-A177-3AD203B41FA5}">
                      <a16:colId xmlns:a16="http://schemas.microsoft.com/office/drawing/2014/main" val="3808293072"/>
                    </a:ext>
                  </a:extLst>
                </a:gridCol>
                <a:gridCol w="823240">
                  <a:extLst>
                    <a:ext uri="{9D8B030D-6E8A-4147-A177-3AD203B41FA5}">
                      <a16:colId xmlns:a16="http://schemas.microsoft.com/office/drawing/2014/main" val="2344539684"/>
                    </a:ext>
                  </a:extLst>
                </a:gridCol>
              </a:tblGrid>
              <a:tr h="212242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GB" sz="1100" u="none" strike="noStrike" dirty="0">
                          <a:effectLst/>
                        </a:rPr>
                        <a:t>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Method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1100" u="none" strike="noStrike">
                          <a:effectLst/>
                        </a:rPr>
                        <a:t>MAE (m)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36745"/>
                  </a:ext>
                </a:extLst>
              </a:tr>
              <a:tr h="3487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>
                          <a:effectLst/>
                        </a:rPr>
                        <a:t>Object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>
                          <a:effectLst/>
                        </a:rPr>
                        <a:t>Road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>
                          <a:effectLst/>
                        </a:rPr>
                        <a:t>ROI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7543374"/>
                  </a:ext>
                </a:extLst>
              </a:tr>
              <a:tr h="31661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1000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100" u="none" strike="noStrike">
                          <a:effectLst/>
                        </a:rPr>
                        <a:t>Random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 dirty="0">
                          <a:effectLst/>
                        </a:rPr>
                        <a:t>3.453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 dirty="0">
                          <a:effectLst/>
                        </a:rPr>
                        <a:t>0.1699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 dirty="0">
                          <a:effectLst/>
                        </a:rPr>
                        <a:t>0.3037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652894"/>
                  </a:ext>
                </a:extLst>
              </a:tr>
              <a:tr h="39186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100" u="none" strike="noStrike">
                          <a:effectLst/>
                        </a:rPr>
                        <a:t>Two-step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 dirty="0">
                          <a:effectLst/>
                        </a:rPr>
                        <a:t>2.946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 dirty="0">
                          <a:effectLst/>
                        </a:rPr>
                        <a:t>0.1653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 dirty="0">
                          <a:effectLst/>
                        </a:rPr>
                        <a:t>0.2799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4999525"/>
                  </a:ext>
                </a:extLst>
              </a:tr>
              <a:tr h="4042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100" u="none" strike="noStrike">
                          <a:effectLst/>
                        </a:rPr>
                        <a:t>Proposed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>
                          <a:effectLst/>
                        </a:rPr>
                        <a:t>2.207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>
                          <a:effectLst/>
                        </a:rPr>
                        <a:t>0.1848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 dirty="0">
                          <a:effectLst/>
                        </a:rPr>
                        <a:t>0.2635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40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49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63FE-834C-40F5-98A9-C947C839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2 (entire FOV)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8373-21B1-4A1F-97AC-EE9FBF7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Budget for entire Field Of View is fixed with 2000 samples/scan</a:t>
            </a:r>
          </a:p>
          <a:p>
            <a:pPr lvl="2"/>
            <a:r>
              <a:rPr lang="en-US" dirty="0"/>
              <a:t>Approximately 1% sampling rate</a:t>
            </a:r>
          </a:p>
          <a:p>
            <a:r>
              <a:rPr lang="en-US" dirty="0"/>
              <a:t>Sampling mask comparison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D4CC-98AB-4977-91F7-CE139A55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4" y="2951717"/>
            <a:ext cx="7398015" cy="2232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BC23-CB3D-47BA-AB06-9F654E27AD1F}"/>
              </a:ext>
            </a:extLst>
          </p:cNvPr>
          <p:cNvSpPr txBox="1"/>
          <p:nvPr/>
        </p:nvSpPr>
        <p:spPr>
          <a:xfrm>
            <a:off x="3876138" y="5274772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ea typeface="바탕"/>
              </a:rPr>
              <a:t>Image of the scene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5557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63FE-834C-40F5-98A9-C947C839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2 (entire FOV)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8373-21B1-4A1F-97AC-EE9FBF7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Budget for entire Field Of View is fixed with 2000 samples/scan</a:t>
            </a:r>
          </a:p>
          <a:p>
            <a:pPr lvl="2"/>
            <a:r>
              <a:rPr lang="en-US" dirty="0"/>
              <a:t>Approximately 1% sampling rate</a:t>
            </a:r>
          </a:p>
          <a:p>
            <a:r>
              <a:rPr lang="en-US" dirty="0"/>
              <a:t>Sampling mask comparison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D4CC-98AB-4977-91F7-CE139A55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5" y="2951717"/>
            <a:ext cx="7398012" cy="2232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BC23-CB3D-47BA-AB06-9F654E27AD1F}"/>
              </a:ext>
            </a:extLst>
          </p:cNvPr>
          <p:cNvSpPr txBox="1"/>
          <p:nvPr/>
        </p:nvSpPr>
        <p:spPr>
          <a:xfrm>
            <a:off x="3364780" y="5274772"/>
            <a:ext cx="2414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a typeface="바탕"/>
              </a:rPr>
              <a:t>Sampling m</a:t>
            </a:r>
            <a:r>
              <a:rPr lang="en-US" sz="1100" dirty="0">
                <a:latin typeface="+mn-lt"/>
                <a:ea typeface="바탕"/>
              </a:rPr>
              <a:t>ask of random sampling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577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63FE-834C-40F5-98A9-C947C839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2 (entire FOV)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8373-21B1-4A1F-97AC-EE9FBF7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Budget for entire Field Of View is fixed with 2000 samples/scan</a:t>
            </a:r>
          </a:p>
          <a:p>
            <a:pPr lvl="2"/>
            <a:r>
              <a:rPr lang="en-US" dirty="0"/>
              <a:t>Approximately 1% sampling rate</a:t>
            </a:r>
          </a:p>
          <a:p>
            <a:r>
              <a:rPr lang="en-US" dirty="0"/>
              <a:t>Sampling mask comparison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D4CC-98AB-4977-91F7-CE139A55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5" y="2951717"/>
            <a:ext cx="7398012" cy="2232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BC23-CB3D-47BA-AB06-9F654E27AD1F}"/>
              </a:ext>
            </a:extLst>
          </p:cNvPr>
          <p:cNvSpPr txBox="1"/>
          <p:nvPr/>
        </p:nvSpPr>
        <p:spPr>
          <a:xfrm>
            <a:off x="3333522" y="5274772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a typeface="바탕"/>
              </a:rPr>
              <a:t>Sampling m</a:t>
            </a:r>
            <a:r>
              <a:rPr lang="en-US" sz="1100" dirty="0">
                <a:latin typeface="+mn-lt"/>
                <a:ea typeface="바탕"/>
              </a:rPr>
              <a:t>ask of two-step sampling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45363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63FE-834C-40F5-98A9-C947C839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2 (entire FOV)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8373-21B1-4A1F-97AC-EE9FBF7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Budget for entire Field Of View is fixed with 2000 samples/scan</a:t>
            </a:r>
          </a:p>
          <a:p>
            <a:pPr lvl="2"/>
            <a:r>
              <a:rPr lang="en-US" dirty="0"/>
              <a:t>Approximately 1% sampling rate</a:t>
            </a:r>
          </a:p>
          <a:p>
            <a:r>
              <a:rPr lang="en-US" dirty="0"/>
              <a:t>Sampling mask comparison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proposed algorithm has more sample in objects area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D4CC-98AB-4977-91F7-CE139A55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5" y="2951717"/>
            <a:ext cx="7398012" cy="2232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BC23-CB3D-47BA-AB06-9F654E27AD1F}"/>
              </a:ext>
            </a:extLst>
          </p:cNvPr>
          <p:cNvSpPr txBox="1"/>
          <p:nvPr/>
        </p:nvSpPr>
        <p:spPr>
          <a:xfrm>
            <a:off x="3483402" y="5274772"/>
            <a:ext cx="2547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ea typeface="바탕"/>
              </a:rPr>
              <a:t>Sampling mask of proposed algorithm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7979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F49F-9627-4AD3-B897-AAD6C7F1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2 (entire FOV)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6D58-6003-4F83-84F7-8F81B9D2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Comments</a:t>
            </a:r>
          </a:p>
          <a:p>
            <a:pPr lvl="2" algn="l"/>
            <a:r>
              <a:rPr lang="en-US" dirty="0"/>
              <a:t>Proposed algorithm concentrates samples to objects area with</a:t>
            </a:r>
            <a:br>
              <a:rPr lang="en-US" dirty="0"/>
            </a:br>
            <a:r>
              <a:rPr lang="en-US" dirty="0"/>
              <a:t>little sacrifice of localization result</a:t>
            </a:r>
          </a:p>
          <a:p>
            <a:pPr lvl="2" algn="l"/>
            <a:r>
              <a:rPr lang="en-US" dirty="0"/>
              <a:t>The reconstruction results of ROI area, especially the objects</a:t>
            </a:r>
            <a:br>
              <a:rPr lang="en-US" dirty="0"/>
            </a:br>
            <a:r>
              <a:rPr lang="en-US" dirty="0"/>
              <a:t>area are significantly improved</a:t>
            </a:r>
          </a:p>
          <a:p>
            <a:pPr lvl="3"/>
            <a:r>
              <a:rPr lang="en-US" dirty="0"/>
              <a:t>MAE of objects area with the proposed approach reduces 49.1% compared  to that with random sampling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89F5E3-810D-41F6-926F-D4923CC60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32798"/>
              </p:ext>
            </p:extLst>
          </p:nvPr>
        </p:nvGraphicFramePr>
        <p:xfrm>
          <a:off x="1784905" y="1499929"/>
          <a:ext cx="5614185" cy="1908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2591">
                  <a:extLst>
                    <a:ext uri="{9D8B030D-6E8A-4147-A177-3AD203B41FA5}">
                      <a16:colId xmlns:a16="http://schemas.microsoft.com/office/drawing/2014/main" val="2104367282"/>
                    </a:ext>
                  </a:extLst>
                </a:gridCol>
                <a:gridCol w="824544">
                  <a:extLst>
                    <a:ext uri="{9D8B030D-6E8A-4147-A177-3AD203B41FA5}">
                      <a16:colId xmlns:a16="http://schemas.microsoft.com/office/drawing/2014/main" val="2699991171"/>
                    </a:ext>
                  </a:extLst>
                </a:gridCol>
                <a:gridCol w="645953">
                  <a:extLst>
                    <a:ext uri="{9D8B030D-6E8A-4147-A177-3AD203B41FA5}">
                      <a16:colId xmlns:a16="http://schemas.microsoft.com/office/drawing/2014/main" val="3472158336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2549931618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6328138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749444928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3697047658"/>
                    </a:ext>
                  </a:extLst>
                </a:gridCol>
              </a:tblGrid>
              <a:tr h="33726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Budget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Method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MAE (m)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Localization</a:t>
                      </a:r>
                    </a:p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 translation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drift(m)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06091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objects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road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ROI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background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r" rtl="0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520206"/>
                  </a:ext>
                </a:extLst>
              </a:tr>
              <a:tr h="3905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</a:rPr>
                        <a:t>2000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</a:rPr>
                        <a:t>Random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2.2953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0.143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0.3771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0.9699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377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0.12461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1176692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Two-step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2.1221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0.141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0.3819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0.9128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377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0.09205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515312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Proposed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1.1684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0.1972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0.3241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1.048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0.12103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966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9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3FA7-5812-40EA-ADEE-18B0A115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FBE6-CFFE-4C06-9F90-7765A2E3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Previous approaches</a:t>
            </a:r>
          </a:p>
          <a:p>
            <a:r>
              <a:rPr lang="en-US" dirty="0"/>
              <a:t>Proposed algorithm</a:t>
            </a:r>
          </a:p>
          <a:p>
            <a:r>
              <a:rPr lang="en-US" dirty="0"/>
              <a:t>Experiment results</a:t>
            </a:r>
          </a:p>
          <a:p>
            <a:r>
              <a:rPr lang="en-US" dirty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31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09CD-D69C-4265-B42D-4F578231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DD3F-8507-4CCD-A08F-1CB039A85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thesis proposes an algorithm to distribute LiDAR </a:t>
            </a:r>
            <a:br>
              <a:rPr lang="en-US" dirty="0"/>
            </a:br>
            <a:r>
              <a:rPr lang="en-US" dirty="0"/>
              <a:t>sampling budget in the road environment</a:t>
            </a:r>
          </a:p>
          <a:p>
            <a:pPr lvl="1"/>
            <a:r>
              <a:rPr lang="en-US" dirty="0"/>
              <a:t>A portion of the budget for non-ROI area is moved to ROI area with</a:t>
            </a:r>
            <a:br>
              <a:rPr lang="en-US" dirty="0"/>
            </a:br>
            <a:r>
              <a:rPr lang="en-US" dirty="0"/>
              <a:t>the consideration of preserving the localization results</a:t>
            </a:r>
          </a:p>
          <a:p>
            <a:pPr lvl="1"/>
            <a:r>
              <a:rPr lang="en-US" dirty="0"/>
              <a:t>A portion of the budget for road area is moved to objects area, </a:t>
            </a:r>
            <a:br>
              <a:rPr lang="en-US" dirty="0"/>
            </a:br>
            <a:r>
              <a:rPr lang="en-US" dirty="0"/>
              <a:t>which simultaneously increases reconstruction result of entire ROI</a:t>
            </a:r>
          </a:p>
          <a:p>
            <a:pPr lvl="1"/>
            <a:r>
              <a:rPr lang="en-US" dirty="0"/>
              <a:t>Final MAE of objects area reduces 49.1% compared to random </a:t>
            </a:r>
            <a:br>
              <a:rPr lang="en-US" dirty="0"/>
            </a:br>
            <a:r>
              <a:rPr lang="en-US" dirty="0"/>
              <a:t>sampling and 44.9% compared to two-step sampling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Synchronization between image and sampling process is an </a:t>
            </a:r>
            <a:br>
              <a:rPr lang="en-US" dirty="0"/>
            </a:br>
            <a:r>
              <a:rPr lang="en-US" dirty="0"/>
              <a:t>open issue to be solved in the future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26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5F36-AD6A-4751-AA54-47B1909F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49E6F-815E-44E2-93E1-A450066F5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7" y="908054"/>
                <a:ext cx="8642350" cy="5559858"/>
              </a:xfrm>
            </p:spPr>
            <p:txBody>
              <a:bodyPr/>
              <a:lstStyle/>
              <a:p>
                <a:r>
                  <a:rPr lang="en-US" dirty="0"/>
                  <a:t>Observation 1</a:t>
                </a:r>
              </a:p>
              <a:p>
                <a:pPr lvl="1"/>
                <a:r>
                  <a:rPr lang="en-US" dirty="0"/>
                  <a:t>If a number of samples is moved from non-ROI area to ROI </a:t>
                </a:r>
                <a:br>
                  <a:rPr lang="en-US" dirty="0"/>
                </a:br>
                <a:r>
                  <a:rPr lang="en-US" dirty="0"/>
                  <a:t>area, the localization results remain stable</a:t>
                </a:r>
              </a:p>
              <a:p>
                <a:pPr lvl="2"/>
                <a:r>
                  <a:rPr lang="en-US" dirty="0"/>
                  <a:t>The localization is archived by Iterative Closest Points (ICP)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r>
                  <a:rPr lang="en-US" dirty="0"/>
                  <a:t>The accuracy of ground truth is 0.1m translation drift (from KITTI)</a:t>
                </a:r>
              </a:p>
              <a:p>
                <a:pPr lvl="3"/>
                <a:r>
                  <a:rPr lang="en-US" dirty="0"/>
                  <a:t>If we move out 20% of samples from non-ROI to ROI area, the result</a:t>
                </a:r>
                <a:br>
                  <a:rPr lang="en-US" dirty="0"/>
                </a:br>
                <a:r>
                  <a:rPr lang="en-US" dirty="0"/>
                  <a:t>stays close to the ground truth accuracy</a:t>
                </a:r>
              </a:p>
              <a:p>
                <a:pPr lvl="3"/>
                <a:r>
                  <a:rPr lang="en-US" dirty="0"/>
                  <a:t>When no sampling in non-ROI area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= 100%), there is a huge </a:t>
                </a:r>
                <a:br>
                  <a:rPr lang="en-US" dirty="0"/>
                </a:br>
                <a:r>
                  <a:rPr lang="en-US" dirty="0"/>
                  <a:t>decrease in localization accuracy</a:t>
                </a:r>
              </a:p>
              <a:p>
                <a:pPr lvl="2" algn="l"/>
                <a:endParaRPr lang="en-US" dirty="0"/>
              </a:p>
              <a:p>
                <a:pPr lvl="2" algn="l"/>
                <a:endParaRPr lang="en-US" dirty="0"/>
              </a:p>
              <a:p>
                <a:pPr lvl="2" algn="l"/>
                <a:endParaRPr lang="en-US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49E6F-815E-44E2-93E1-A450066F5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08054"/>
                <a:ext cx="8642350" cy="5559858"/>
              </a:xfrm>
              <a:blipFill>
                <a:blip r:embed="rId2"/>
                <a:stretch>
                  <a:fillRect l="-282" t="-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D3AB52-F542-41F6-98F2-742BEE7515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9910074"/>
                  </p:ext>
                </p:extLst>
              </p:nvPr>
            </p:nvGraphicFramePr>
            <p:xfrm>
              <a:off x="2311402" y="2500218"/>
              <a:ext cx="4604094" cy="163601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47256">
                      <a:extLst>
                        <a:ext uri="{9D8B030D-6E8A-4147-A177-3AD203B41FA5}">
                          <a16:colId xmlns:a16="http://schemas.microsoft.com/office/drawing/2014/main" val="3767747277"/>
                        </a:ext>
                      </a:extLst>
                    </a:gridCol>
                    <a:gridCol w="1115074">
                      <a:extLst>
                        <a:ext uri="{9D8B030D-6E8A-4147-A177-3AD203B41FA5}">
                          <a16:colId xmlns:a16="http://schemas.microsoft.com/office/drawing/2014/main" val="3199963841"/>
                        </a:ext>
                      </a:extLst>
                    </a:gridCol>
                    <a:gridCol w="1254486">
                      <a:extLst>
                        <a:ext uri="{9D8B030D-6E8A-4147-A177-3AD203B41FA5}">
                          <a16:colId xmlns:a16="http://schemas.microsoft.com/office/drawing/2014/main" val="1973534690"/>
                        </a:ext>
                      </a:extLst>
                    </a:gridCol>
                    <a:gridCol w="1487278">
                      <a:extLst>
                        <a:ext uri="{9D8B030D-6E8A-4147-A177-3AD203B41FA5}">
                          <a16:colId xmlns:a16="http://schemas.microsoft.com/office/drawing/2014/main" val="1474966343"/>
                        </a:ext>
                      </a:extLst>
                    </a:gridCol>
                  </a:tblGrid>
                  <a:tr h="45897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u="none" strike="noStrike" dirty="0">
                              <a:effectLst/>
                            </a:rPr>
                            <a:t>Method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translation drift (m)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rotation drift (degree)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427274"/>
                      </a:ext>
                    </a:extLst>
                  </a:tr>
                  <a:tr h="29426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100" u="none" strike="noStrike">
                              <a:effectLst/>
                            </a:rPr>
                            <a:t>2000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GB" sz="1100" u="none" strike="noStrike" dirty="0">
                              <a:effectLst/>
                            </a:rPr>
                            <a:t> = 0%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0.1096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0.01486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30839868"/>
                      </a:ext>
                    </a:extLst>
                  </a:tr>
                  <a:tr h="29426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GB" sz="1100" u="none" strike="noStrike" dirty="0">
                              <a:effectLst/>
                            </a:rPr>
                            <a:t> = 20%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0.1210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0.01623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19482099"/>
                      </a:ext>
                    </a:extLst>
                  </a:tr>
                  <a:tr h="29426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GB" sz="1100" u="none" strike="noStrike" dirty="0">
                              <a:effectLst/>
                            </a:rPr>
                            <a:t> = 35%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0.1429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0.01521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2967489"/>
                      </a:ext>
                    </a:extLst>
                  </a:tr>
                  <a:tr h="29426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GB" sz="1100" u="none" strike="noStrike" dirty="0">
                              <a:effectLst/>
                            </a:rPr>
                            <a:t> = 100%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GB" sz="1100" u="none" strike="noStrike">
                              <a:effectLst/>
                            </a:rPr>
                            <a:t>0.7125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0.03817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793961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D3AB52-F542-41F6-98F2-742BEE7515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9910074"/>
                  </p:ext>
                </p:extLst>
              </p:nvPr>
            </p:nvGraphicFramePr>
            <p:xfrm>
              <a:off x="2311402" y="2500218"/>
              <a:ext cx="4604094" cy="163601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47256">
                      <a:extLst>
                        <a:ext uri="{9D8B030D-6E8A-4147-A177-3AD203B41FA5}">
                          <a16:colId xmlns:a16="http://schemas.microsoft.com/office/drawing/2014/main" val="3767747277"/>
                        </a:ext>
                      </a:extLst>
                    </a:gridCol>
                    <a:gridCol w="1115074">
                      <a:extLst>
                        <a:ext uri="{9D8B030D-6E8A-4147-A177-3AD203B41FA5}">
                          <a16:colId xmlns:a16="http://schemas.microsoft.com/office/drawing/2014/main" val="3199963841"/>
                        </a:ext>
                      </a:extLst>
                    </a:gridCol>
                    <a:gridCol w="1254486">
                      <a:extLst>
                        <a:ext uri="{9D8B030D-6E8A-4147-A177-3AD203B41FA5}">
                          <a16:colId xmlns:a16="http://schemas.microsoft.com/office/drawing/2014/main" val="1973534690"/>
                        </a:ext>
                      </a:extLst>
                    </a:gridCol>
                    <a:gridCol w="1487278">
                      <a:extLst>
                        <a:ext uri="{9D8B030D-6E8A-4147-A177-3AD203B41FA5}">
                          <a16:colId xmlns:a16="http://schemas.microsoft.com/office/drawing/2014/main" val="1474966343"/>
                        </a:ext>
                      </a:extLst>
                    </a:gridCol>
                  </a:tblGrid>
                  <a:tr h="45897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u="none" strike="noStrike" dirty="0">
                              <a:effectLst/>
                            </a:rPr>
                            <a:t>Method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translation drift (m)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rotation drift (degree)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427274"/>
                      </a:ext>
                    </a:extLst>
                  </a:tr>
                  <a:tr h="29426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100" u="none" strike="noStrike">
                              <a:effectLst/>
                            </a:rPr>
                            <a:t>2000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67760" t="-155102" r="-246995" b="-32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0.1096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0.01486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30839868"/>
                      </a:ext>
                    </a:extLst>
                  </a:tr>
                  <a:tr h="29426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67760" t="-260417" r="-246995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0.1210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0.01623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19482099"/>
                      </a:ext>
                    </a:extLst>
                  </a:tr>
                  <a:tr h="29426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67760" t="-353061" r="-246995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0.1429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0.01521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2967489"/>
                      </a:ext>
                    </a:extLst>
                  </a:tr>
                  <a:tr h="29426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67760" t="-462500" r="-246995" b="-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GB" sz="1100" u="none" strike="noStrike">
                              <a:effectLst/>
                            </a:rPr>
                            <a:t>0.7125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0.03817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79396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B2150-AF09-458E-B2F4-CAD68386E6E7}"/>
                  </a:ext>
                </a:extLst>
              </p:cNvPr>
              <p:cNvSpPr txBox="1"/>
              <p:nvPr/>
            </p:nvSpPr>
            <p:spPr>
              <a:xfrm>
                <a:off x="2228507" y="4136229"/>
                <a:ext cx="46869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ea typeface="바탕"/>
                  </a:rPr>
                  <a:t>ICP results after moving out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100" dirty="0">
                    <a:ea typeface="바탕"/>
                  </a:rPr>
                  <a:t> percent of samples out of non-ROI area  </a:t>
                </a:r>
                <a:endParaRPr lang="en-GB" sz="1100" dirty="0">
                  <a:latin typeface="+mn-lt"/>
                  <a:ea typeface="바탕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B2150-AF09-458E-B2F4-CAD68386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507" y="4136229"/>
                <a:ext cx="4686989" cy="261610"/>
              </a:xfrm>
              <a:prstGeom prst="rect">
                <a:avLst/>
              </a:prstGeom>
              <a:blipFill>
                <a:blip r:embed="rId4"/>
                <a:stretch>
                  <a:fillRect t="-2381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92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D2A0-844E-4086-942B-F48614D7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C801-C615-4361-848E-4A3A8F744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241925"/>
          </a:xfrm>
        </p:spPr>
        <p:txBody>
          <a:bodyPr/>
          <a:lstStyle/>
          <a:p>
            <a:r>
              <a:rPr lang="en-US" dirty="0"/>
              <a:t>LiDAR </a:t>
            </a:r>
            <a:r>
              <a:rPr lang="en-US" dirty="0">
                <a:solidFill>
                  <a:srgbClr val="000000"/>
                </a:solidFill>
              </a:rPr>
              <a:t>sampling rate is low</a:t>
            </a:r>
            <a:endParaRPr lang="en-US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Lead to the problem of sampling to increase the efficiency</a:t>
            </a:r>
          </a:p>
          <a:p>
            <a:pPr lvl="1"/>
            <a:r>
              <a:rPr lang="en-US" dirty="0"/>
              <a:t>Our lab’s lidar system</a:t>
            </a:r>
            <a:r>
              <a:rPr lang="en-US" sz="1600" dirty="0"/>
              <a:t> [1]</a:t>
            </a:r>
          </a:p>
          <a:p>
            <a:pPr lvl="2"/>
            <a:r>
              <a:rPr lang="en-US" dirty="0"/>
              <a:t>Be able to measure any desired locations in any order</a:t>
            </a:r>
          </a:p>
          <a:p>
            <a:pPr lvl="2"/>
            <a:r>
              <a:rPr lang="en-US" dirty="0"/>
              <a:t>Sampling rate is limited to 100,000 measurements per second</a:t>
            </a:r>
          </a:p>
          <a:p>
            <a:r>
              <a:rPr lang="en-US" dirty="0"/>
              <a:t>The sampling problem</a:t>
            </a:r>
          </a:p>
          <a:p>
            <a:pPr lvl="1"/>
            <a:r>
              <a:rPr lang="en-US" dirty="0"/>
              <a:t>Find a sampling map specifies which points should be sampled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BB0AA6-D3C1-4667-9BB1-1AFB0AAE1F4A}"/>
              </a:ext>
            </a:extLst>
          </p:cNvPr>
          <p:cNvSpPr txBox="1"/>
          <p:nvPr/>
        </p:nvSpPr>
        <p:spPr>
          <a:xfrm>
            <a:off x="444616" y="6149979"/>
            <a:ext cx="78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ea typeface="바탕"/>
              </a:rPr>
              <a:t>[1] Xuan Truong Nguyen, </a:t>
            </a:r>
            <a:r>
              <a:rPr lang="en-US" sz="900" dirty="0" err="1">
                <a:ea typeface="바탕"/>
              </a:rPr>
              <a:t>Dinh</a:t>
            </a:r>
            <a:r>
              <a:rPr lang="en-US" sz="900" dirty="0">
                <a:ea typeface="바탕"/>
              </a:rPr>
              <a:t> Van Luan, Hyun Kim, and Hyuk-Jae Lee, "A High-Definition LIDAR System Based on Two-Mirror Deflection Scanners," </a:t>
            </a:r>
            <a:br>
              <a:rPr lang="en-US" sz="900" dirty="0">
                <a:ea typeface="바탕"/>
              </a:rPr>
            </a:br>
            <a:r>
              <a:rPr lang="en-US" sz="900" dirty="0">
                <a:ea typeface="바탕"/>
              </a:rPr>
              <a:t>IEEE Sensors Journal, Volume: 18, Issue: 2, Pages : 559-568, Jan. 2018.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26C93-80A4-49EC-B69E-16550D80E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55" y="3776793"/>
            <a:ext cx="47625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84DE22-D460-4AC6-9F3C-316E666C8673}"/>
              </a:ext>
            </a:extLst>
          </p:cNvPr>
          <p:cNvSpPr txBox="1"/>
          <p:nvPr/>
        </p:nvSpPr>
        <p:spPr>
          <a:xfrm>
            <a:off x="2302496" y="5681793"/>
            <a:ext cx="4108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ea typeface="바탕"/>
              </a:rPr>
              <a:t>Uniform or grid sampling; the most common sampling strategy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1029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266D-62B3-4110-BE7E-FA3B25AE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approaches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7F7FA-A454-48A5-B333-7B8BCDC6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891276"/>
            <a:ext cx="8733782" cy="5039740"/>
          </a:xfrm>
        </p:spPr>
        <p:txBody>
          <a:bodyPr/>
          <a:lstStyle/>
          <a:p>
            <a:r>
              <a:rPr lang="en-US" dirty="0"/>
              <a:t>Depth-gradient-based sampling </a:t>
            </a:r>
            <a:r>
              <a:rPr lang="en-US" sz="1600" dirty="0"/>
              <a:t>[2]</a:t>
            </a:r>
          </a:p>
          <a:p>
            <a:pPr lvl="1"/>
            <a:r>
              <a:rPr lang="en-US" dirty="0"/>
              <a:t>Propose that sampling along the depth </a:t>
            </a:r>
            <a:br>
              <a:rPr lang="en-US" dirty="0"/>
            </a:br>
            <a:r>
              <a:rPr lang="en-US" dirty="0"/>
              <a:t>gradient gives the optimal result</a:t>
            </a:r>
          </a:p>
          <a:p>
            <a:pPr lvl="2" algn="l"/>
            <a:r>
              <a:rPr lang="en-US" dirty="0"/>
              <a:t>Successfully recover the depth map in </a:t>
            </a:r>
            <a:br>
              <a:rPr lang="en-US" dirty="0"/>
            </a:br>
            <a:r>
              <a:rPr lang="en-US" dirty="0"/>
              <a:t>Middlebury dataset with 5% of samples</a:t>
            </a:r>
          </a:p>
          <a:p>
            <a:pPr lvl="1"/>
            <a:r>
              <a:rPr lang="en-US" dirty="0"/>
              <a:t>Inspired for compress sensing</a:t>
            </a:r>
          </a:p>
          <a:p>
            <a:pPr lvl="2" algn="l"/>
            <a:r>
              <a:rPr lang="en-US" dirty="0"/>
              <a:t>In real systems, depth gradient is not </a:t>
            </a:r>
            <a:br>
              <a:rPr lang="en-US" dirty="0"/>
            </a:br>
            <a:r>
              <a:rPr lang="en-US" dirty="0"/>
              <a:t>available before sampling</a:t>
            </a:r>
          </a:p>
          <a:p>
            <a:r>
              <a:rPr lang="en-US" dirty="0"/>
              <a:t>Two-step sampling </a:t>
            </a:r>
            <a:r>
              <a:rPr lang="en-US" sz="1600" dirty="0"/>
              <a:t>[3]</a:t>
            </a:r>
          </a:p>
          <a:p>
            <a:pPr lvl="1"/>
            <a:r>
              <a:rPr lang="en-US" dirty="0"/>
              <a:t>Apply depth-gradient-based sampling in a practical manner</a:t>
            </a:r>
          </a:p>
          <a:p>
            <a:pPr lvl="2"/>
            <a:r>
              <a:rPr lang="en-US" dirty="0"/>
              <a:t>Step 1: Sample uniformly with half budget and reconstruct to find the </a:t>
            </a:r>
            <a:br>
              <a:rPr lang="en-US" dirty="0"/>
            </a:br>
            <a:r>
              <a:rPr lang="en-US" dirty="0"/>
              <a:t>gradient of reconstructed map</a:t>
            </a:r>
          </a:p>
          <a:p>
            <a:pPr lvl="2" algn="l"/>
            <a:r>
              <a:rPr lang="en-US" dirty="0"/>
              <a:t>Step 2: Sampling along the gradient map</a:t>
            </a:r>
          </a:p>
          <a:p>
            <a:pPr lvl="1"/>
            <a:r>
              <a:rPr lang="en-US" dirty="0"/>
              <a:t>Not effective for complex scenes with a significant amount of outliers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D6013-9984-4EBC-B92E-0081A927169E}"/>
              </a:ext>
            </a:extLst>
          </p:cNvPr>
          <p:cNvSpPr txBox="1"/>
          <p:nvPr/>
        </p:nvSpPr>
        <p:spPr>
          <a:xfrm>
            <a:off x="427838" y="5880841"/>
            <a:ext cx="584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+mn-lt"/>
                <a:ea typeface="바탕"/>
              </a:rPr>
              <a:t>[2</a:t>
            </a:r>
            <a:r>
              <a:rPr lang="en-US" sz="900" dirty="0">
                <a:ea typeface="바탕"/>
              </a:rPr>
              <a:t>] S. </a:t>
            </a:r>
            <a:r>
              <a:rPr lang="en-US" sz="900" dirty="0" err="1">
                <a:ea typeface="바탕"/>
              </a:rPr>
              <a:t>Hawe</a:t>
            </a:r>
            <a:r>
              <a:rPr lang="en-US" sz="900" dirty="0">
                <a:ea typeface="바탕"/>
              </a:rPr>
              <a:t>, M. </a:t>
            </a:r>
            <a:r>
              <a:rPr lang="en-US" sz="900" dirty="0" err="1">
                <a:ea typeface="바탕"/>
              </a:rPr>
              <a:t>Kleinsteuber</a:t>
            </a:r>
            <a:r>
              <a:rPr lang="en-US" sz="900" dirty="0">
                <a:ea typeface="바탕"/>
              </a:rPr>
              <a:t>, and K. </a:t>
            </a:r>
            <a:r>
              <a:rPr lang="en-US" sz="900" dirty="0" err="1">
                <a:ea typeface="바탕"/>
              </a:rPr>
              <a:t>Diepold</a:t>
            </a:r>
            <a:r>
              <a:rPr lang="en-US" sz="900" dirty="0">
                <a:ea typeface="바탕"/>
              </a:rPr>
              <a:t>, “Dense disparity maps from sparse disparity measurements,” </a:t>
            </a:r>
            <a:br>
              <a:rPr lang="en-US" sz="900" dirty="0">
                <a:ea typeface="바탕"/>
              </a:rPr>
            </a:br>
            <a:r>
              <a:rPr lang="en-US" sz="900" dirty="0">
                <a:ea typeface="바탕"/>
              </a:rPr>
              <a:t>in Proc. IEEE Int. Conf. Computer Vision (ICCV’11), Nov. 2011, pp. 2126–2133.</a:t>
            </a:r>
            <a:endParaRPr lang="en-GB" sz="900" dirty="0">
              <a:latin typeface="+mn-lt"/>
              <a:ea typeface="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18E6B-B783-44AC-972E-7EC488B8CC78}"/>
              </a:ext>
            </a:extLst>
          </p:cNvPr>
          <p:cNvSpPr txBox="1"/>
          <p:nvPr/>
        </p:nvSpPr>
        <p:spPr>
          <a:xfrm>
            <a:off x="444616" y="6158368"/>
            <a:ext cx="678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ea typeface="바탕"/>
              </a:rPr>
              <a:t>[3] L.-K Liu, S.H. Chan, and T.Q. Nguyen, “Depth reconstruction from sparse samples: Representation, algorithm, and sampling,” </a:t>
            </a:r>
            <a:br>
              <a:rPr lang="en-US" sz="900" dirty="0">
                <a:ea typeface="바탕"/>
              </a:rPr>
            </a:br>
            <a:r>
              <a:rPr lang="en-US" sz="900" dirty="0">
                <a:ea typeface="바탕"/>
              </a:rPr>
              <a:t>IEEE Trans. on Image Process., vol. 24, no. 6, pp. 1983–1996, Jun. 2015.</a:t>
            </a:r>
            <a:endParaRPr lang="en-GB" sz="900" dirty="0">
              <a:latin typeface="+mn-lt"/>
              <a:ea typeface="바탕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367F3-E170-4166-869B-A8193BC9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674" y="1068028"/>
            <a:ext cx="3211586" cy="2363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7C456D-6702-4847-9B4D-44BF7C675627}"/>
              </a:ext>
            </a:extLst>
          </p:cNvPr>
          <p:cNvSpPr txBox="1"/>
          <p:nvPr/>
        </p:nvSpPr>
        <p:spPr>
          <a:xfrm>
            <a:off x="5540674" y="3413788"/>
            <a:ext cx="3098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+mn-lt"/>
                <a:ea typeface="바탕"/>
              </a:rPr>
              <a:t>G</a:t>
            </a:r>
            <a:r>
              <a:rPr lang="en-US" sz="1100" dirty="0">
                <a:ea typeface="바탕"/>
              </a:rPr>
              <a:t>radient-based sampling (a) compared </a:t>
            </a:r>
            <a:br>
              <a:rPr lang="en-US" sz="1100" dirty="0">
                <a:ea typeface="바탕"/>
              </a:rPr>
            </a:br>
            <a:r>
              <a:rPr lang="en-US" sz="1100" dirty="0">
                <a:ea typeface="바탕"/>
              </a:rPr>
              <a:t>to grid sampling (b) and random sampling (c)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94585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F6DD-E8DB-43CC-B5A3-EC26CBE6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BF66-0302-44B7-90A6-C81044B9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325417"/>
          </a:xfrm>
        </p:spPr>
        <p:txBody>
          <a:bodyPr/>
          <a:lstStyle/>
          <a:p>
            <a:r>
              <a:rPr lang="en-US" dirty="0"/>
              <a:t>Our application of LiDAR sampling with ADAS</a:t>
            </a:r>
          </a:p>
          <a:p>
            <a:pPr lvl="1"/>
            <a:r>
              <a:rPr lang="en-US" dirty="0"/>
              <a:t>Objective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Gather more information ROI area, especially the objects area</a:t>
            </a:r>
          </a:p>
          <a:p>
            <a:pPr lvl="3"/>
            <a:r>
              <a:rPr lang="en-US" dirty="0"/>
              <a:t>The design covers the case of a very low sampling rate (roughly 1%)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Region of Interest (ROI) includes</a:t>
            </a:r>
          </a:p>
          <a:p>
            <a:pPr lvl="2"/>
            <a:r>
              <a:rPr lang="en-US" dirty="0"/>
              <a:t>The road</a:t>
            </a:r>
          </a:p>
          <a:p>
            <a:pPr lvl="2"/>
            <a:r>
              <a:rPr lang="en-US" dirty="0"/>
              <a:t>The objects</a:t>
            </a:r>
          </a:p>
          <a:p>
            <a:pPr lvl="3"/>
            <a:r>
              <a:rPr lang="en-US" dirty="0"/>
              <a:t>Cars that are on the road</a:t>
            </a:r>
          </a:p>
          <a:p>
            <a:pPr lvl="3"/>
            <a:r>
              <a:rPr lang="en-US" dirty="0"/>
              <a:t>Cyclists and pedestrians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43BF87-520F-41B9-B1CA-B71188AF3BE4}"/>
              </a:ext>
            </a:extLst>
          </p:cNvPr>
          <p:cNvGrpSpPr/>
          <p:nvPr/>
        </p:nvGrpSpPr>
        <p:grpSpPr>
          <a:xfrm>
            <a:off x="978341" y="4411944"/>
            <a:ext cx="7581528" cy="1363551"/>
            <a:chOff x="1464903" y="3435402"/>
            <a:chExt cx="7581528" cy="13635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434F52-4502-4AE9-9FDE-D1ABFD3D0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03" y="3435402"/>
              <a:ext cx="4516080" cy="136355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2F8234-BCB3-4C17-9D05-5802173864E7}"/>
                </a:ext>
              </a:extLst>
            </p:cNvPr>
            <p:cNvSpPr/>
            <p:nvPr/>
          </p:nvSpPr>
          <p:spPr bwMode="auto">
            <a:xfrm>
              <a:off x="6535023" y="3897820"/>
              <a:ext cx="469784" cy="23489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3299A2-183D-43DB-81D6-9BDF1DF523E6}"/>
                </a:ext>
              </a:extLst>
            </p:cNvPr>
            <p:cNvSpPr/>
            <p:nvPr/>
          </p:nvSpPr>
          <p:spPr bwMode="auto">
            <a:xfrm>
              <a:off x="6535023" y="3477348"/>
              <a:ext cx="469784" cy="234892"/>
            </a:xfrm>
            <a:prstGeom prst="rect">
              <a:avLst/>
            </a:prstGeom>
            <a:gradFill flip="none" rotWithShape="1">
              <a:gsLst>
                <a:gs pos="0">
                  <a:srgbClr val="FF66CC">
                    <a:tint val="66000"/>
                    <a:satMod val="160000"/>
                  </a:srgbClr>
                </a:gs>
                <a:gs pos="50000">
                  <a:srgbClr val="FF66CC">
                    <a:tint val="44500"/>
                    <a:satMod val="160000"/>
                  </a:srgbClr>
                </a:gs>
                <a:gs pos="100000">
                  <a:srgbClr val="FF66CC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9CA368-8631-4C0B-B9E1-97582EAE6C6B}"/>
                </a:ext>
              </a:extLst>
            </p:cNvPr>
            <p:cNvSpPr txBox="1"/>
            <p:nvPr/>
          </p:nvSpPr>
          <p:spPr>
            <a:xfrm>
              <a:off x="7114572" y="3456294"/>
              <a:ext cx="526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a typeface="바탕"/>
                </a:rPr>
                <a:t>R</a:t>
              </a:r>
              <a:r>
                <a:rPr lang="en-US" sz="1200" dirty="0">
                  <a:latin typeface="+mn-lt"/>
                  <a:ea typeface="바탕"/>
                </a:rPr>
                <a:t>oad</a:t>
              </a:r>
              <a:endParaRPr lang="en-GB" sz="1200" dirty="0">
                <a:latin typeface="+mn-lt"/>
                <a:ea typeface="바탕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97F66C-B5C6-4727-B6C7-DC7A8FCDD5F8}"/>
                </a:ext>
              </a:extLst>
            </p:cNvPr>
            <p:cNvSpPr txBox="1"/>
            <p:nvPr/>
          </p:nvSpPr>
          <p:spPr>
            <a:xfrm>
              <a:off x="7117185" y="3893736"/>
              <a:ext cx="1929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  <a:ea typeface="바탕"/>
                </a:rPr>
                <a:t>Cars, cyclists, pedestrians</a:t>
              </a:r>
              <a:endParaRPr lang="en-GB" sz="1200" dirty="0">
                <a:latin typeface="+mn-lt"/>
                <a:ea typeface="바탕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E0222F6-A04C-4935-A7ED-446B7DBD81EF}"/>
              </a:ext>
            </a:extLst>
          </p:cNvPr>
          <p:cNvSpPr txBox="1"/>
          <p:nvPr/>
        </p:nvSpPr>
        <p:spPr>
          <a:xfrm>
            <a:off x="1953818" y="5787569"/>
            <a:ext cx="2565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ea typeface="바탕"/>
              </a:rPr>
              <a:t>A</a:t>
            </a:r>
            <a:r>
              <a:rPr lang="en-US" sz="1100" dirty="0">
                <a:latin typeface="+mn-lt"/>
                <a:ea typeface="바탕"/>
              </a:rPr>
              <a:t> typical road scene in KITTI dataset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21567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894D-BD6F-4BD9-A5FB-CF2032BD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559858"/>
          </a:xfrm>
        </p:spPr>
        <p:txBody>
          <a:bodyPr/>
          <a:lstStyle/>
          <a:p>
            <a:r>
              <a:rPr lang="en-US" dirty="0"/>
              <a:t>Workflow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Capturing an image by the camera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Image segmentation to 3 areas: road, objects, and background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Sampling process (the focus of this work)</a:t>
            </a:r>
          </a:p>
          <a:p>
            <a:pPr marL="457200"/>
            <a:r>
              <a:rPr lang="en-US" dirty="0"/>
              <a:t>Proposed approach</a:t>
            </a:r>
          </a:p>
          <a:p>
            <a:pPr marL="857250" lvl="1"/>
            <a:r>
              <a:rPr lang="en-US" dirty="0"/>
              <a:t>Move a portion of samples outside ROI into ROI area</a:t>
            </a:r>
          </a:p>
          <a:p>
            <a:pPr marL="1257300" lvl="2"/>
            <a:r>
              <a:rPr lang="en-US" dirty="0"/>
              <a:t>In existing systems, the sampling rate is equal in entire Field of View</a:t>
            </a:r>
          </a:p>
          <a:p>
            <a:pPr marL="857250" lvl="1"/>
            <a:r>
              <a:rPr lang="en-US" dirty="0"/>
              <a:t>Inside ROI, move samples from the road to objects area</a:t>
            </a:r>
          </a:p>
          <a:p>
            <a:pPr marL="1257300" lvl="2" algn="l"/>
            <a:r>
              <a:rPr lang="en-US" dirty="0"/>
              <a:t>In existing systems, road area has </a:t>
            </a:r>
            <a:r>
              <a:rPr lang="en-GB" dirty="0"/>
              <a:t>6.75 times more samples </a:t>
            </a:r>
            <a:br>
              <a:rPr lang="en-GB" dirty="0"/>
            </a:br>
            <a:r>
              <a:rPr lang="en-GB" dirty="0"/>
              <a:t>than objects area</a:t>
            </a:r>
            <a:endParaRPr lang="en-US" dirty="0"/>
          </a:p>
          <a:p>
            <a:pPr marL="857250" lvl="1"/>
            <a:endParaRPr lang="en-US" dirty="0"/>
          </a:p>
          <a:p>
            <a:pPr marL="857250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DC8C8D-817A-4F83-A552-3B0A089E9CB8}"/>
              </a:ext>
            </a:extLst>
          </p:cNvPr>
          <p:cNvSpPr/>
          <p:nvPr/>
        </p:nvSpPr>
        <p:spPr bwMode="auto">
          <a:xfrm>
            <a:off x="3326538" y="1492489"/>
            <a:ext cx="1891506" cy="123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Segmentation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7E6B7-A966-49E8-9C3D-F1B2543D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GB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6A72DB-330F-4AFD-A057-6BC35DA49558}"/>
              </a:ext>
            </a:extLst>
          </p:cNvPr>
          <p:cNvGrpSpPr/>
          <p:nvPr/>
        </p:nvGrpSpPr>
        <p:grpSpPr>
          <a:xfrm>
            <a:off x="1530741" y="1492489"/>
            <a:ext cx="6590037" cy="1307328"/>
            <a:chOff x="1530741" y="1433015"/>
            <a:chExt cx="6590037" cy="13073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4AC8C5-FAEE-4A99-B9E1-8B385E6C159C}"/>
                </a:ext>
              </a:extLst>
            </p:cNvPr>
            <p:cNvGrpSpPr/>
            <p:nvPr/>
          </p:nvGrpSpPr>
          <p:grpSpPr>
            <a:xfrm>
              <a:off x="1530741" y="1433015"/>
              <a:ext cx="6590037" cy="1307328"/>
              <a:chOff x="1329406" y="1390062"/>
              <a:chExt cx="6590037" cy="130732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6F8B7C-332F-4AA1-BD2A-B160D60F5F2E}"/>
                  </a:ext>
                </a:extLst>
              </p:cNvPr>
              <p:cNvSpPr/>
              <p:nvPr/>
            </p:nvSpPr>
            <p:spPr bwMode="auto">
              <a:xfrm>
                <a:off x="3253304" y="1763210"/>
                <a:ext cx="1655333" cy="316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charset="-127"/>
                  </a:rPr>
                  <a:t>Road detection</a:t>
                </a:r>
                <a:endPara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0AF229-19CC-4002-BF1A-5DE7390B19B8}"/>
                  </a:ext>
                </a:extLst>
              </p:cNvPr>
              <p:cNvSpPr/>
              <p:nvPr/>
            </p:nvSpPr>
            <p:spPr bwMode="auto">
              <a:xfrm>
                <a:off x="3253305" y="2193738"/>
                <a:ext cx="1635302" cy="3307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charset="-127"/>
                  </a:rPr>
                  <a:t>Object </a:t>
                </a:r>
                <a:r>
                  <a:rPr lang="en-US" sz="1400" dirty="0">
                    <a:latin typeface="Tahoma" pitchFamily="34" charset="0"/>
                    <a:ea typeface="굴림" charset="-127"/>
                  </a:rPr>
                  <a:t>detection</a:t>
                </a:r>
                <a:endPara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DAA0A4D-BC54-42F2-AD06-2C024BF2853E}"/>
                  </a:ext>
                </a:extLst>
              </p:cNvPr>
              <p:cNvSpPr/>
              <p:nvPr/>
            </p:nvSpPr>
            <p:spPr bwMode="auto">
              <a:xfrm>
                <a:off x="1329406" y="1844749"/>
                <a:ext cx="1174459" cy="46978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charset="-127"/>
                  </a:rPr>
                  <a:t>Image</a:t>
                </a:r>
                <a:endPara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E3343E-FCBE-4020-8E1A-CC6FE8F54AAE}"/>
                  </a:ext>
                </a:extLst>
              </p:cNvPr>
              <p:cNvSpPr/>
              <p:nvPr/>
            </p:nvSpPr>
            <p:spPr bwMode="auto">
              <a:xfrm>
                <a:off x="5755552" y="1390062"/>
                <a:ext cx="2163891" cy="130732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charset="-127"/>
                  </a:rPr>
                  <a:t>Sampling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>
                  <a:latin typeface="Tahoma" pitchFamily="34" charset="0"/>
                  <a:ea typeface="굴림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738BCB-B856-45E3-94B5-AA03783EA8BD}"/>
                </a:ext>
              </a:extLst>
            </p:cNvPr>
            <p:cNvSpPr/>
            <p:nvPr/>
          </p:nvSpPr>
          <p:spPr bwMode="auto">
            <a:xfrm>
              <a:off x="6151171" y="2348916"/>
              <a:ext cx="1880654" cy="3396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rPr>
                <a:t>Background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05A9A2B-96B8-4AE6-9823-0DC6CD21A6AD}"/>
                </a:ext>
              </a:extLst>
            </p:cNvPr>
            <p:cNvGrpSpPr/>
            <p:nvPr/>
          </p:nvGrpSpPr>
          <p:grpSpPr>
            <a:xfrm>
              <a:off x="6151171" y="1685961"/>
              <a:ext cx="1880654" cy="642857"/>
              <a:chOff x="6188697" y="1751868"/>
              <a:chExt cx="1880654" cy="6428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12C52D-62DF-444E-BF38-0F51BF0A146B}"/>
                  </a:ext>
                </a:extLst>
              </p:cNvPr>
              <p:cNvSpPr/>
              <p:nvPr/>
            </p:nvSpPr>
            <p:spPr bwMode="auto">
              <a:xfrm>
                <a:off x="6188697" y="1751868"/>
                <a:ext cx="1880654" cy="6428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charset="-127"/>
                  </a:rPr>
                  <a:t>ROI</a:t>
                </a:r>
                <a:endParaRPr lang="en-US" sz="1400" dirty="0">
                  <a:latin typeface="Tahoma" pitchFamily="34" charset="0"/>
                  <a:ea typeface="굴림" charset="-127"/>
                </a:endParaRP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D31FCAB-5E38-438F-BF12-66A9DE58295D}"/>
                  </a:ext>
                </a:extLst>
              </p:cNvPr>
              <p:cNvGrpSpPr/>
              <p:nvPr/>
            </p:nvGrpSpPr>
            <p:grpSpPr>
              <a:xfrm>
                <a:off x="6268922" y="1994325"/>
                <a:ext cx="1756578" cy="373274"/>
                <a:chOff x="6268922" y="1994325"/>
                <a:chExt cx="1756578" cy="37327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EB6A8D4-D30C-4098-9ED1-BAC3AE33DDC7}"/>
                    </a:ext>
                  </a:extLst>
                </p:cNvPr>
                <p:cNvSpPr/>
                <p:nvPr/>
              </p:nvSpPr>
              <p:spPr bwMode="auto">
                <a:xfrm>
                  <a:off x="6268922" y="1994325"/>
                  <a:ext cx="860102" cy="37327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charset="-127"/>
                    </a:rPr>
                    <a:t>Road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CD5D45C-5E3A-473A-88B6-2068899079B3}"/>
                    </a:ext>
                  </a:extLst>
                </p:cNvPr>
                <p:cNvSpPr/>
                <p:nvPr/>
              </p:nvSpPr>
              <p:spPr bwMode="auto">
                <a:xfrm>
                  <a:off x="7165398" y="1994325"/>
                  <a:ext cx="860102" cy="37327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charset="-127"/>
                    </a:rPr>
                    <a:t>Objects</a:t>
                  </a:r>
                </a:p>
              </p:txBody>
            </p:sp>
          </p:grpSp>
        </p:grp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D749A9-B8D4-4324-899E-2D24B1BC1730}"/>
              </a:ext>
            </a:extLst>
          </p:cNvPr>
          <p:cNvCxnSpPr>
            <a:stCxn id="4" idx="3"/>
          </p:cNvCxnSpPr>
          <p:nvPr/>
        </p:nvCxnSpPr>
        <p:spPr bwMode="auto">
          <a:xfrm>
            <a:off x="2705200" y="2182068"/>
            <a:ext cx="641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61BE72-8152-41B4-B077-8ED17953D81E}"/>
              </a:ext>
            </a:extLst>
          </p:cNvPr>
          <p:cNvCxnSpPr/>
          <p:nvPr/>
        </p:nvCxnSpPr>
        <p:spPr bwMode="auto">
          <a:xfrm>
            <a:off x="5218044" y="2178211"/>
            <a:ext cx="7388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785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5F36-AD6A-4751-AA54-47B1909F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49E6F-815E-44E2-93E1-A450066F5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7" y="908054"/>
                <a:ext cx="8642350" cy="5559858"/>
              </a:xfrm>
            </p:spPr>
            <p:txBody>
              <a:bodyPr/>
              <a:lstStyle/>
              <a:p>
                <a:r>
                  <a:rPr lang="en-US" dirty="0"/>
                  <a:t>Budget distribution between ROI and non-ROI</a:t>
                </a:r>
              </a:p>
              <a:p>
                <a:pPr lvl="1"/>
                <a:r>
                  <a:rPr lang="en-US" dirty="0"/>
                  <a:t>Increase sampling rate inside ROI while keeping localization result</a:t>
                </a:r>
              </a:p>
              <a:p>
                <a:pPr lvl="2" algn="l"/>
                <a:r>
                  <a:rPr lang="en-US" dirty="0"/>
                  <a:t>Given total budget N, the budget for ROI N</a:t>
                </a:r>
                <a:r>
                  <a:rPr lang="en-US" baseline="-25000" dirty="0"/>
                  <a:t>ROI</a:t>
                </a:r>
                <a:r>
                  <a:rPr lang="en-US" dirty="0"/>
                  <a:t> and non-ROI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nROI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are determined as:</a:t>
                </a:r>
              </a:p>
              <a:p>
                <a:pPr lvl="3"/>
                <a:r>
                  <a:rPr lang="en-US" dirty="0"/>
                  <a:t>N</a:t>
                </a:r>
                <a:r>
                  <a:rPr lang="en-US" baseline="-25000" dirty="0"/>
                  <a:t>ROI </a:t>
                </a:r>
                <a:r>
                  <a:rPr lang="en-US" dirty="0"/>
                  <a:t>+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nROI</a:t>
                </a:r>
                <a:r>
                  <a:rPr lang="en-US" dirty="0"/>
                  <a:t> =  N</a:t>
                </a:r>
              </a:p>
              <a:p>
                <a:pPr lvl="3">
                  <a:lnSpc>
                    <a:spcPct val="200000"/>
                  </a:lnSpc>
                </a:pPr>
                <a:r>
                  <a:rPr lang="en-US" dirty="0"/>
                  <a:t>N</a:t>
                </a:r>
                <a:r>
                  <a:rPr lang="en-US" baseline="-25000" dirty="0"/>
                  <a:t>ROI</a:t>
                </a:r>
                <a:r>
                  <a:rPr lang="en-US" dirty="0"/>
                  <a:t> = </a:t>
                </a:r>
              </a:p>
              <a:p>
                <a:pPr lvl="3"/>
                <a:r>
                  <a:rPr lang="en-US" dirty="0"/>
                  <a:t>With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𝑅𝑂𝐼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𝑂𝐼</m:t>
                    </m:r>
                  </m:oMath>
                </a14:m>
                <a:r>
                  <a:rPr lang="en-US" dirty="0"/>
                  <a:t> are the area of ROI and non-ROI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regulation parameters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/>
                  <a:t>= 1.5,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0.65)</a:t>
                </a:r>
              </a:p>
              <a:p>
                <a:pPr lvl="5"/>
                <a:r>
                  <a:rPr lang="en-US" sz="1400" dirty="0">
                    <a:ea typeface="Cambria Math" panose="02040503050406030204" pitchFamily="18" charset="0"/>
                  </a:rPr>
                  <a:t>The increase of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indicates that more samples are moved from non-ROI </a:t>
                </a:r>
                <a:br>
                  <a:rPr lang="en-US" sz="1400" dirty="0"/>
                </a:br>
                <a:r>
                  <a:rPr lang="en-US" sz="1400" dirty="0"/>
                  <a:t>to ROI area</a:t>
                </a:r>
              </a:p>
              <a:p>
                <a:pPr lvl="5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/>
                  <a:t> indicates the minimum of sampling budget must be kept inside non-ROI</a:t>
                </a:r>
                <a:br>
                  <a:rPr lang="en-US" sz="1400" dirty="0"/>
                </a:br>
                <a:r>
                  <a:rPr lang="en-US" sz="1400" dirty="0"/>
                  <a:t>area to preserve the localization result</a:t>
                </a:r>
                <a:endParaRPr lang="en-US" sz="600" dirty="0"/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𝑅𝑂𝐼</m:t>
                    </m:r>
                  </m:oMath>
                </a14:m>
                <a:r>
                  <a:rPr lang="en-GB" dirty="0"/>
                  <a:t>/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𝑛𝑅𝑂𝐼</m:t>
                    </m:r>
                  </m:oMath>
                </a14:m>
                <a:r>
                  <a:rPr lang="en-GB" dirty="0"/>
                  <a:t> is small, the first term is chosen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𝑅𝑂𝐼</m:t>
                    </m:r>
                  </m:oMath>
                </a14:m>
                <a:r>
                  <a:rPr lang="en-GB" dirty="0"/>
                  <a:t>/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𝑛𝑅𝑂𝐼</m:t>
                    </m:r>
                  </m:oMath>
                </a14:m>
                <a:r>
                  <a:rPr lang="en-GB" dirty="0"/>
                  <a:t> is large, the second term is chosen</a:t>
                </a:r>
              </a:p>
              <a:p>
                <a:pPr lvl="4"/>
                <a:r>
                  <a:rPr lang="en-US" dirty="0"/>
                  <a:t>Reserve a sampling rate outside ROI enough to keep the localization result</a:t>
                </a:r>
              </a:p>
              <a:p>
                <a:pPr lvl="4"/>
                <a:r>
                  <a:rPr lang="en-US" dirty="0"/>
                  <a:t>Localization process determines the movement of the sensor and the car</a:t>
                </a:r>
                <a:endParaRPr lang="en-GB" dirty="0"/>
              </a:p>
              <a:p>
                <a:pPr lvl="4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49E6F-815E-44E2-93E1-A450066F5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08054"/>
                <a:ext cx="8642350" cy="5559858"/>
              </a:xfrm>
              <a:blipFill>
                <a:blip r:embed="rId2"/>
                <a:stretch>
                  <a:fillRect l="-282" t="-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AA76E1-EBDF-4F50-81C8-CF1A7293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688" y="2874549"/>
            <a:ext cx="2692607" cy="4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8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305F-7C98-4789-A5E5-404663B6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1F3D-DB15-46C0-986B-98BA38A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653252"/>
          </a:xfrm>
        </p:spPr>
        <p:txBody>
          <a:bodyPr/>
          <a:lstStyle/>
          <a:p>
            <a:r>
              <a:rPr lang="en-US" dirty="0"/>
              <a:t>Budget distribution inside ROI</a:t>
            </a:r>
          </a:p>
          <a:p>
            <a:pPr lvl="1"/>
            <a:r>
              <a:rPr lang="en-US" dirty="0"/>
              <a:t>Characteristics of reconstruction quality in road and objects area</a:t>
            </a:r>
          </a:p>
          <a:p>
            <a:pPr lvl="2"/>
            <a:r>
              <a:rPr lang="en-US" dirty="0"/>
              <a:t>Mean Absolute Error (MAE) of the road area converges very fast, </a:t>
            </a:r>
            <a:br>
              <a:rPr lang="en-US" dirty="0"/>
            </a:br>
            <a:r>
              <a:rPr lang="en-US" dirty="0"/>
              <a:t>starting from 0.11%</a:t>
            </a:r>
          </a:p>
          <a:p>
            <a:pPr lvl="3"/>
            <a:r>
              <a:rPr lang="en-US" dirty="0"/>
              <a:t>This convergence is stable in all tested images</a:t>
            </a:r>
          </a:p>
          <a:p>
            <a:pPr lvl="2"/>
            <a:r>
              <a:rPr lang="en-US" dirty="0"/>
              <a:t>MAE of objects area is much worse and no convergence found</a:t>
            </a:r>
          </a:p>
          <a:p>
            <a:pPr lvl="3"/>
            <a:r>
              <a:rPr lang="en-US" dirty="0"/>
              <a:t>Indicate the need to increase the rate in objects area as high as possible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A7E17-B321-4437-B90F-9201313658CD}"/>
              </a:ext>
            </a:extLst>
          </p:cNvPr>
          <p:cNvSpPr txBox="1"/>
          <p:nvPr/>
        </p:nvSpPr>
        <p:spPr>
          <a:xfrm>
            <a:off x="2082691" y="5978150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ea typeface="바탕"/>
              </a:rPr>
              <a:t>(a) Road area</a:t>
            </a:r>
            <a:endParaRPr lang="en-GB" sz="1000" dirty="0">
              <a:latin typeface="+mn-lt"/>
              <a:ea typeface="바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4AE2-50A0-4227-A8C8-328A46EB78EE}"/>
              </a:ext>
            </a:extLst>
          </p:cNvPr>
          <p:cNvSpPr txBox="1"/>
          <p:nvPr/>
        </p:nvSpPr>
        <p:spPr>
          <a:xfrm>
            <a:off x="1759996" y="6228217"/>
            <a:ext cx="53511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ea typeface="바탕"/>
              </a:rPr>
              <a:t>Reconstruction result of the road and objects’ area in dependency of sampling rate</a:t>
            </a:r>
            <a:endParaRPr lang="en-GB" sz="1100" dirty="0">
              <a:latin typeface="+mn-lt"/>
              <a:ea typeface="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5530D-C68D-43EB-B502-A2271B287B3B}"/>
              </a:ext>
            </a:extLst>
          </p:cNvPr>
          <p:cNvSpPr txBox="1"/>
          <p:nvPr/>
        </p:nvSpPr>
        <p:spPr>
          <a:xfrm>
            <a:off x="6031999" y="5964928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ea typeface="바탕"/>
              </a:rPr>
              <a:t>(b) Objects’ area</a:t>
            </a:r>
            <a:endParaRPr lang="en-GB" sz="1000" dirty="0">
              <a:latin typeface="+mn-lt"/>
              <a:ea typeface="바탕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2DEC109-BDDA-42A6-8D8B-37E45D73E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305464"/>
              </p:ext>
            </p:extLst>
          </p:nvPr>
        </p:nvGraphicFramePr>
        <p:xfrm>
          <a:off x="524954" y="3568985"/>
          <a:ext cx="4168499" cy="2477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AB55779-43A5-410F-BF82-5719D18C02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178621"/>
              </p:ext>
            </p:extLst>
          </p:nvPr>
        </p:nvGraphicFramePr>
        <p:xfrm>
          <a:off x="4665058" y="3632212"/>
          <a:ext cx="3720517" cy="2414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647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1DB4-0531-458F-BF1E-102CE686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403E3-B533-4252-8499-75527E73F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Budget distribution inside ROI</a:t>
                </a:r>
              </a:p>
              <a:p>
                <a:pPr lvl="1"/>
                <a:r>
                  <a:rPr lang="en-US" dirty="0"/>
                  <a:t>The MAE results of road and objects area are modeled in order to </a:t>
                </a:r>
                <a:br>
                  <a:rPr lang="en-US" dirty="0"/>
                </a:br>
                <a:r>
                  <a:rPr lang="en-US" dirty="0"/>
                  <a:t>predict the overall  results</a:t>
                </a:r>
              </a:p>
              <a:p>
                <a:pPr lvl="2" algn="l"/>
                <a:r>
                  <a:rPr lang="en-US" dirty="0"/>
                  <a:t>Above MAE results of road and objects area </a:t>
                </a:r>
                <a:br>
                  <a:rPr lang="en-US" dirty="0"/>
                </a:br>
                <a:r>
                  <a:rPr lang="en-US" dirty="0"/>
                  <a:t>are well modeled to a rational function</a:t>
                </a:r>
              </a:p>
              <a:p>
                <a:pPr lvl="3"/>
                <a:r>
                  <a:rPr lang="en-US" dirty="0"/>
                  <a:t>F(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/>
                  <a:t>) =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For road:   </a:t>
                </a:r>
                <a:r>
                  <a:rPr lang="pt-BR" dirty="0"/>
                  <a:t>a = 0.1627; b = 0.00739; c = 0.02555;</a:t>
                </a:r>
                <a:endParaRPr lang="en-US" dirty="0"/>
              </a:p>
              <a:p>
                <a:pPr lvl="3"/>
                <a:r>
                  <a:rPr lang="en-US" dirty="0"/>
                  <a:t>For object: </a:t>
                </a:r>
                <a:r>
                  <a:rPr lang="pt-BR" dirty="0"/>
                  <a:t>a = 1.831; b = 2.011; c = 0.03956;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403E3-B533-4252-8499-75527E73F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2" t="-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E68FB0-9F90-4595-B0D0-CEB55E9EB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55" y="3841583"/>
            <a:ext cx="2917395" cy="2308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56971-FF27-4018-ADF0-B890DDC40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3841583"/>
            <a:ext cx="2889900" cy="2308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37054C-9839-448B-B3E3-EEBF0F87A9A7}"/>
              </a:ext>
            </a:extLst>
          </p:cNvPr>
          <p:cNvSpPr txBox="1"/>
          <p:nvPr/>
        </p:nvSpPr>
        <p:spPr>
          <a:xfrm>
            <a:off x="3590002" y="6162053"/>
            <a:ext cx="1963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ea typeface="바탕"/>
              </a:rPr>
              <a:t>Original vs modeled function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57983624"/>
      </p:ext>
    </p:extLst>
  </p:cSld>
  <p:clrMapOvr>
    <a:masterClrMapping/>
  </p:clrMapOvr>
</p:sld>
</file>

<file path=ppt/theme/theme1.xml><?xml version="1.0" encoding="utf-8"?>
<a:theme xmlns:a="http://schemas.openxmlformats.org/drawingml/2006/main" name="capp">
  <a:themeElements>
    <a:clrScheme name="capp_new_template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capp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lt"/>
            <a:ea typeface="바탕"/>
          </a:defRPr>
        </a:defPPr>
      </a:lstStyle>
    </a:txDef>
  </a:objectDefaults>
  <a:extraClrSchemeLst>
    <a:extraClrScheme>
      <a:clrScheme name="capp_new_template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28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LG_display_seminar_7th</Template>
  <TotalTime>124471</TotalTime>
  <Words>1062</Words>
  <Application>Microsoft Office PowerPoint</Application>
  <PresentationFormat>On-screen Show (4:3)</PresentationFormat>
  <Paragraphs>411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바탕</vt:lpstr>
      <vt:lpstr>굴림</vt:lpstr>
      <vt:lpstr>HY수평선M</vt:lpstr>
      <vt:lpstr>맑은 고딕</vt:lpstr>
      <vt:lpstr>Arial Black</vt:lpstr>
      <vt:lpstr>Calibri</vt:lpstr>
      <vt:lpstr>Cambria Math</vt:lpstr>
      <vt:lpstr>Centaur</vt:lpstr>
      <vt:lpstr>Symbol</vt:lpstr>
      <vt:lpstr>Tahoma</vt:lpstr>
      <vt:lpstr>Wingdings</vt:lpstr>
      <vt:lpstr>capp</vt:lpstr>
      <vt:lpstr>ROI-based LiDAR sampling   in the road environment</vt:lpstr>
      <vt:lpstr>Content</vt:lpstr>
      <vt:lpstr>Introduction</vt:lpstr>
      <vt:lpstr>Previous approaches</vt:lpstr>
      <vt:lpstr>Proposed approach</vt:lpstr>
      <vt:lpstr>Proposed approach</vt:lpstr>
      <vt:lpstr>Proposed approach</vt:lpstr>
      <vt:lpstr>Proposed approach</vt:lpstr>
      <vt:lpstr>Proposed approach</vt:lpstr>
      <vt:lpstr>Proposed approach</vt:lpstr>
      <vt:lpstr>Experiment result 1 (Inside ROI)</vt:lpstr>
      <vt:lpstr>Experiment result 1 (Inside ROI)</vt:lpstr>
      <vt:lpstr>Experiment result 1 (Inside ROI)</vt:lpstr>
      <vt:lpstr>Experiment result 1 (Inside ROI)</vt:lpstr>
      <vt:lpstr>Experiment result 2 (entire FOV)</vt:lpstr>
      <vt:lpstr>Experiment result 2 (entire FOV)</vt:lpstr>
      <vt:lpstr>Experiment result 2 (entire FOV)</vt:lpstr>
      <vt:lpstr>Experiment result 2 (entire FOV)</vt:lpstr>
      <vt:lpstr>Experiment result 2 (entire FOV)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Seminar</dc:title>
  <dc:creator>swkim</dc:creator>
  <cp:lastModifiedBy>Nguyen Thai K.</cp:lastModifiedBy>
  <cp:revision>4824</cp:revision>
  <cp:lastPrinted>2016-08-13T04:03:47Z</cp:lastPrinted>
  <dcterms:created xsi:type="dcterms:W3CDTF">2013-06-25T04:16:40Z</dcterms:created>
  <dcterms:modified xsi:type="dcterms:W3CDTF">2018-05-24T07:04:43Z</dcterms:modified>
  <cp:contentStatus/>
</cp:coreProperties>
</file>