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9"/>
  </p:notesMasterIdLst>
  <p:sldIdLst>
    <p:sldId id="256" r:id="rId2"/>
    <p:sldId id="257" r:id="rId3"/>
    <p:sldId id="258" r:id="rId4"/>
    <p:sldId id="279" r:id="rId5"/>
    <p:sldId id="260" r:id="rId6"/>
    <p:sldId id="261" r:id="rId7"/>
    <p:sldId id="275" r:id="rId8"/>
    <p:sldId id="276" r:id="rId9"/>
    <p:sldId id="263" r:id="rId10"/>
    <p:sldId id="265" r:id="rId11"/>
    <p:sldId id="266" r:id="rId12"/>
    <p:sldId id="267" r:id="rId13"/>
    <p:sldId id="268" r:id="rId14"/>
    <p:sldId id="269" r:id="rId15"/>
    <p:sldId id="270" r:id="rId16"/>
    <p:sldId id="271" r:id="rId17"/>
    <p:sldId id="28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8" d="100"/>
          <a:sy n="68" d="100"/>
        </p:scale>
        <p:origin x="81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D:\Syllabus%20Fall%202017\Proposal%20preparation\Data\Steel%20making%20capacity%20database%20OECD.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F:\Trang%20Huynh\graph%20data.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areaChart>
        <c:grouping val="stacked"/>
        <c:varyColors val="0"/>
        <c:ser>
          <c:idx val="0"/>
          <c:order val="0"/>
          <c:tx>
            <c:strRef>
              <c:f>Sheet1!$A$6</c:f>
              <c:strCache>
                <c:ptCount val="1"/>
                <c:pt idx="0">
                  <c:v>China steelmaking capacity </c:v>
                </c:pt>
              </c:strCache>
            </c:strRef>
          </c:tx>
          <c:spPr>
            <a:solidFill>
              <a:schemeClr val="accent1"/>
            </a:solidFill>
            <a:ln>
              <a:noFill/>
            </a:ln>
            <a:effectLst/>
          </c:spPr>
          <c:cat>
            <c:numRef>
              <c:f>Sheet1!$B$5:$Q$5</c:f>
              <c:numCache>
                <c:formatCode>General</c:formatCode>
                <c:ptCount val="16"/>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numCache>
            </c:numRef>
          </c:cat>
          <c:val>
            <c:numRef>
              <c:f>Sheet1!$B$6:$Q$6</c:f>
              <c:numCache>
                <c:formatCode>General</c:formatCode>
                <c:ptCount val="16"/>
                <c:pt idx="0">
                  <c:v>149.6</c:v>
                </c:pt>
                <c:pt idx="1">
                  <c:v>160</c:v>
                </c:pt>
                <c:pt idx="2">
                  <c:v>191</c:v>
                </c:pt>
                <c:pt idx="3">
                  <c:v>278.2</c:v>
                </c:pt>
                <c:pt idx="4">
                  <c:v>340.13</c:v>
                </c:pt>
                <c:pt idx="5">
                  <c:v>423.76</c:v>
                </c:pt>
                <c:pt idx="6">
                  <c:v>488.47</c:v>
                </c:pt>
                <c:pt idx="7">
                  <c:v>588.5</c:v>
                </c:pt>
                <c:pt idx="8">
                  <c:v>644.30999999999995</c:v>
                </c:pt>
                <c:pt idx="9">
                  <c:v>717.97</c:v>
                </c:pt>
                <c:pt idx="10">
                  <c:v>800.3</c:v>
                </c:pt>
                <c:pt idx="11">
                  <c:v>863.27</c:v>
                </c:pt>
                <c:pt idx="12">
                  <c:v>959.92</c:v>
                </c:pt>
                <c:pt idx="13">
                  <c:v>1106.22</c:v>
                </c:pt>
                <c:pt idx="14">
                  <c:v>1140</c:v>
                </c:pt>
                <c:pt idx="15">
                  <c:v>1162.3</c:v>
                </c:pt>
              </c:numCache>
            </c:numRef>
          </c:val>
          <c:extLst>
            <c:ext xmlns:c16="http://schemas.microsoft.com/office/drawing/2014/chart" uri="{C3380CC4-5D6E-409C-BE32-E72D297353CC}">
              <c16:uniqueId val="{00000000-6E00-4524-964F-3A8B91228365}"/>
            </c:ext>
          </c:extLst>
        </c:ser>
        <c:ser>
          <c:idx val="1"/>
          <c:order val="1"/>
          <c:tx>
            <c:strRef>
              <c:f>Sheet1!$A$7</c:f>
              <c:strCache>
                <c:ptCount val="1"/>
                <c:pt idx="0">
                  <c:v>World overcapacity</c:v>
                </c:pt>
              </c:strCache>
            </c:strRef>
          </c:tx>
          <c:spPr>
            <a:solidFill>
              <a:schemeClr val="accent2"/>
            </a:solidFill>
            <a:ln>
              <a:noFill/>
            </a:ln>
            <a:effectLst/>
          </c:spPr>
          <c:cat>
            <c:numRef>
              <c:f>Sheet1!$B$5:$Q$5</c:f>
              <c:numCache>
                <c:formatCode>General</c:formatCode>
                <c:ptCount val="16"/>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numCache>
            </c:numRef>
          </c:cat>
          <c:val>
            <c:numRef>
              <c:f>Sheet1!$B$7:$Q$7</c:f>
              <c:numCache>
                <c:formatCode>General</c:formatCode>
                <c:ptCount val="16"/>
                <c:pt idx="0">
                  <c:v>196.2</c:v>
                </c:pt>
                <c:pt idx="1">
                  <c:v>203.8</c:v>
                </c:pt>
                <c:pt idx="2">
                  <c:v>183.4</c:v>
                </c:pt>
                <c:pt idx="3">
                  <c:v>200.1</c:v>
                </c:pt>
                <c:pt idx="4">
                  <c:v>184.3</c:v>
                </c:pt>
                <c:pt idx="5">
                  <c:v>206.1</c:v>
                </c:pt>
                <c:pt idx="6">
                  <c:v>201.5</c:v>
                </c:pt>
                <c:pt idx="7">
                  <c:v>230.8</c:v>
                </c:pt>
                <c:pt idx="8">
                  <c:v>329.7</c:v>
                </c:pt>
                <c:pt idx="9">
                  <c:v>531.6</c:v>
                </c:pt>
                <c:pt idx="10">
                  <c:v>459.9</c:v>
                </c:pt>
                <c:pt idx="11">
                  <c:v>450.4</c:v>
                </c:pt>
                <c:pt idx="12">
                  <c:v>542.29999999999995</c:v>
                </c:pt>
                <c:pt idx="13">
                  <c:v>623.6</c:v>
                </c:pt>
                <c:pt idx="14">
                  <c:v>647.4</c:v>
                </c:pt>
                <c:pt idx="15">
                  <c:v>730.8</c:v>
                </c:pt>
              </c:numCache>
            </c:numRef>
          </c:val>
          <c:extLst>
            <c:ext xmlns:c16="http://schemas.microsoft.com/office/drawing/2014/chart" uri="{C3380CC4-5D6E-409C-BE32-E72D297353CC}">
              <c16:uniqueId val="{00000001-6E00-4524-964F-3A8B91228365}"/>
            </c:ext>
          </c:extLst>
        </c:ser>
        <c:dLbls>
          <c:showLegendKey val="0"/>
          <c:showVal val="0"/>
          <c:showCatName val="0"/>
          <c:showSerName val="0"/>
          <c:showPercent val="0"/>
          <c:showBubbleSize val="0"/>
        </c:dLbls>
        <c:axId val="434760672"/>
        <c:axId val="434760344"/>
      </c:areaChart>
      <c:catAx>
        <c:axId val="434760672"/>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34760344"/>
        <c:crosses val="autoZero"/>
        <c:auto val="1"/>
        <c:lblAlgn val="ctr"/>
        <c:lblOffset val="100"/>
        <c:noMultiLvlLbl val="0"/>
      </c:catAx>
      <c:valAx>
        <c:axId val="4347603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34760672"/>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zero"/>
    <c:showDLblsOverMax val="0"/>
  </c:chart>
  <c:spPr>
    <a:noFill/>
    <a:ln>
      <a:solidFill>
        <a:schemeClr val="accent3">
          <a:lumMod val="40000"/>
          <a:lumOff val="60000"/>
        </a:schemeClr>
      </a:solid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sz="800"/>
              <a:t>thousand metric tons</a:t>
            </a:r>
          </a:p>
        </c:rich>
      </c:tx>
      <c:layout>
        <c:manualLayout>
          <c:xMode val="edge"/>
          <c:yMode val="edge"/>
          <c:x val="0.71172900262467187"/>
          <c:y val="1.8518518518518517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Sheet3!$A$27</c:f>
              <c:strCache>
                <c:ptCount val="1"/>
                <c:pt idx="0">
                  <c:v>ADsteel against China</c:v>
                </c:pt>
              </c:strCache>
            </c:strRef>
          </c:tx>
          <c:spPr>
            <a:solidFill>
              <a:schemeClr val="accent1"/>
            </a:solidFill>
            <a:ln>
              <a:noFill/>
            </a:ln>
            <a:effectLst/>
          </c:spPr>
          <c:invertIfNegative val="0"/>
          <c:cat>
            <c:numRef>
              <c:f>Sheet3!$B$26:$Q$26</c:f>
              <c:numCache>
                <c:formatCode>General</c:formatCode>
                <c:ptCount val="16"/>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numCache>
            </c:numRef>
          </c:cat>
          <c:val>
            <c:numRef>
              <c:f>Sheet3!$B$27:$Q$27</c:f>
              <c:numCache>
                <c:formatCode>General</c:formatCode>
                <c:ptCount val="16"/>
                <c:pt idx="0">
                  <c:v>5</c:v>
                </c:pt>
                <c:pt idx="1">
                  <c:v>9</c:v>
                </c:pt>
                <c:pt idx="2">
                  <c:v>5</c:v>
                </c:pt>
                <c:pt idx="3">
                  <c:v>8</c:v>
                </c:pt>
                <c:pt idx="4">
                  <c:v>5</c:v>
                </c:pt>
                <c:pt idx="5">
                  <c:v>3</c:v>
                </c:pt>
                <c:pt idx="6">
                  <c:v>4</c:v>
                </c:pt>
                <c:pt idx="7">
                  <c:v>12</c:v>
                </c:pt>
                <c:pt idx="8">
                  <c:v>14</c:v>
                </c:pt>
                <c:pt idx="9">
                  <c:v>12</c:v>
                </c:pt>
                <c:pt idx="10">
                  <c:v>8</c:v>
                </c:pt>
                <c:pt idx="11">
                  <c:v>14</c:v>
                </c:pt>
                <c:pt idx="12">
                  <c:v>16</c:v>
                </c:pt>
                <c:pt idx="13">
                  <c:v>14</c:v>
                </c:pt>
                <c:pt idx="14">
                  <c:v>17</c:v>
                </c:pt>
                <c:pt idx="15">
                  <c:v>23</c:v>
                </c:pt>
              </c:numCache>
            </c:numRef>
          </c:val>
          <c:extLst>
            <c:ext xmlns:c16="http://schemas.microsoft.com/office/drawing/2014/chart" uri="{C3380CC4-5D6E-409C-BE32-E72D297353CC}">
              <c16:uniqueId val="{00000000-9F21-45EE-9A02-7A17B5E72B22}"/>
            </c:ext>
          </c:extLst>
        </c:ser>
        <c:dLbls>
          <c:showLegendKey val="0"/>
          <c:showVal val="0"/>
          <c:showCatName val="0"/>
          <c:showSerName val="0"/>
          <c:showPercent val="0"/>
          <c:showBubbleSize val="0"/>
        </c:dLbls>
        <c:gapWidth val="150"/>
        <c:axId val="678854368"/>
        <c:axId val="678845120"/>
      </c:barChart>
      <c:lineChart>
        <c:grouping val="standard"/>
        <c:varyColors val="0"/>
        <c:ser>
          <c:idx val="1"/>
          <c:order val="1"/>
          <c:tx>
            <c:strRef>
              <c:f>Sheet3!$A$28</c:f>
              <c:strCache>
                <c:ptCount val="1"/>
                <c:pt idx="0">
                  <c:v>World overcapacity</c:v>
                </c:pt>
              </c:strCache>
            </c:strRef>
          </c:tx>
          <c:spPr>
            <a:ln w="28575" cap="rnd">
              <a:solidFill>
                <a:schemeClr val="accent2"/>
              </a:solidFill>
              <a:round/>
            </a:ln>
            <a:effectLst/>
          </c:spPr>
          <c:marker>
            <c:symbol val="none"/>
          </c:marker>
          <c:cat>
            <c:numRef>
              <c:f>Sheet3!$B$26:$Q$26</c:f>
              <c:numCache>
                <c:formatCode>General</c:formatCode>
                <c:ptCount val="16"/>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numCache>
            </c:numRef>
          </c:cat>
          <c:val>
            <c:numRef>
              <c:f>Sheet3!$B$28:$Q$28</c:f>
              <c:numCache>
                <c:formatCode>#,##0.0_ ;\-#,##0.0\ </c:formatCode>
                <c:ptCount val="16"/>
                <c:pt idx="0">
                  <c:v>196.23000000000002</c:v>
                </c:pt>
                <c:pt idx="1">
                  <c:v>203.78999999999996</c:v>
                </c:pt>
                <c:pt idx="2">
                  <c:v>183.36999999999989</c:v>
                </c:pt>
                <c:pt idx="3">
                  <c:v>200.1400000000001</c:v>
                </c:pt>
                <c:pt idx="4">
                  <c:v>184.26</c:v>
                </c:pt>
                <c:pt idx="5">
                  <c:v>206.05999999999995</c:v>
                </c:pt>
                <c:pt idx="6">
                  <c:v>201.51</c:v>
                </c:pt>
                <c:pt idx="7">
                  <c:v>230.78999999999996</c:v>
                </c:pt>
                <c:pt idx="8">
                  <c:v>329.68000000000006</c:v>
                </c:pt>
                <c:pt idx="9">
                  <c:v>531.6400000000001</c:v>
                </c:pt>
                <c:pt idx="10">
                  <c:v>459.91000000000008</c:v>
                </c:pt>
                <c:pt idx="11">
                  <c:v>450.42000000000007</c:v>
                </c:pt>
                <c:pt idx="12">
                  <c:v>542.34000000000015</c:v>
                </c:pt>
                <c:pt idx="13">
                  <c:v>623.57000000000016</c:v>
                </c:pt>
                <c:pt idx="14">
                  <c:v>647.42999999999984</c:v>
                </c:pt>
                <c:pt idx="15">
                  <c:v>730.82999999999993</c:v>
                </c:pt>
              </c:numCache>
            </c:numRef>
          </c:val>
          <c:smooth val="0"/>
          <c:extLst>
            <c:ext xmlns:c16="http://schemas.microsoft.com/office/drawing/2014/chart" uri="{C3380CC4-5D6E-409C-BE32-E72D297353CC}">
              <c16:uniqueId val="{00000001-9F21-45EE-9A02-7A17B5E72B22}"/>
            </c:ext>
          </c:extLst>
        </c:ser>
        <c:dLbls>
          <c:showLegendKey val="0"/>
          <c:showVal val="0"/>
          <c:showCatName val="0"/>
          <c:showSerName val="0"/>
          <c:showPercent val="0"/>
          <c:showBubbleSize val="0"/>
        </c:dLbls>
        <c:marker val="1"/>
        <c:smooth val="0"/>
        <c:axId val="678859808"/>
        <c:axId val="678852736"/>
      </c:lineChart>
      <c:catAx>
        <c:axId val="6788543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78845120"/>
        <c:crosses val="autoZero"/>
        <c:auto val="1"/>
        <c:lblAlgn val="ctr"/>
        <c:lblOffset val="100"/>
        <c:noMultiLvlLbl val="0"/>
      </c:catAx>
      <c:valAx>
        <c:axId val="6788451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78854368"/>
        <c:crosses val="autoZero"/>
        <c:crossBetween val="between"/>
      </c:valAx>
      <c:valAx>
        <c:axId val="678852736"/>
        <c:scaling>
          <c:orientation val="minMax"/>
        </c:scaling>
        <c:delete val="0"/>
        <c:axPos val="r"/>
        <c:numFmt formatCode="#,##0.0_ ;\-#,##0.0\ "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78859808"/>
        <c:crosses val="max"/>
        <c:crossBetween val="between"/>
      </c:valAx>
      <c:catAx>
        <c:axId val="678859808"/>
        <c:scaling>
          <c:orientation val="minMax"/>
        </c:scaling>
        <c:delete val="1"/>
        <c:axPos val="b"/>
        <c:numFmt formatCode="General" sourceLinked="1"/>
        <c:majorTickMark val="none"/>
        <c:minorTickMark val="none"/>
        <c:tickLblPos val="nextTo"/>
        <c:crossAx val="678852736"/>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solidFill>
        <a:schemeClr val="bg2">
          <a:lumMod val="90000"/>
        </a:schemeClr>
      </a:solid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2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4928B8-B889-421E-BFAE-990425E0A991}" type="datetimeFigureOut">
              <a:rPr lang="en-GB" smtClean="0"/>
              <a:t>27/05/2018</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CA1BDD-45BE-4449-A87B-EF7B7E45969D}" type="slidenum">
              <a:rPr lang="en-GB" smtClean="0"/>
              <a:t>‹#›</a:t>
            </a:fld>
            <a:endParaRPr lang="en-GB"/>
          </a:p>
        </p:txBody>
      </p:sp>
    </p:spTree>
    <p:extLst>
      <p:ext uri="{BB962C8B-B14F-4D97-AF65-F5344CB8AC3E}">
        <p14:creationId xmlns:p14="http://schemas.microsoft.com/office/powerpoint/2010/main" val="2226973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7CA1BDD-45BE-4449-A87B-EF7B7E45969D}" type="slidenum">
              <a:rPr lang="en-GB" smtClean="0"/>
              <a:t>1</a:t>
            </a:fld>
            <a:endParaRPr lang="en-GB"/>
          </a:p>
        </p:txBody>
      </p:sp>
    </p:spTree>
    <p:extLst>
      <p:ext uri="{BB962C8B-B14F-4D97-AF65-F5344CB8AC3E}">
        <p14:creationId xmlns:p14="http://schemas.microsoft.com/office/powerpoint/2010/main" val="28663684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7CA1BDD-45BE-4449-A87B-EF7B7E45969D}" type="slidenum">
              <a:rPr lang="en-GB" smtClean="0"/>
              <a:t>2</a:t>
            </a:fld>
            <a:endParaRPr lang="en-GB"/>
          </a:p>
        </p:txBody>
      </p:sp>
    </p:spTree>
    <p:extLst>
      <p:ext uri="{BB962C8B-B14F-4D97-AF65-F5344CB8AC3E}">
        <p14:creationId xmlns:p14="http://schemas.microsoft.com/office/powerpoint/2010/main" val="34857027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7CA1BDD-45BE-4449-A87B-EF7B7E45969D}" type="slidenum">
              <a:rPr lang="en-GB" smtClean="0"/>
              <a:t>3</a:t>
            </a:fld>
            <a:endParaRPr lang="en-GB"/>
          </a:p>
        </p:txBody>
      </p:sp>
    </p:spTree>
    <p:extLst>
      <p:ext uri="{BB962C8B-B14F-4D97-AF65-F5344CB8AC3E}">
        <p14:creationId xmlns:p14="http://schemas.microsoft.com/office/powerpoint/2010/main" val="888636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Compare to other industry, protectionism in steel sector remain very significant.</a:t>
            </a:r>
          </a:p>
        </p:txBody>
      </p:sp>
      <p:sp>
        <p:nvSpPr>
          <p:cNvPr id="4" name="Slide Number Placeholder 3"/>
          <p:cNvSpPr>
            <a:spLocks noGrp="1"/>
          </p:cNvSpPr>
          <p:nvPr>
            <p:ph type="sldNum" sz="quarter" idx="10"/>
          </p:nvPr>
        </p:nvSpPr>
        <p:spPr/>
        <p:txBody>
          <a:bodyPr/>
          <a:lstStyle/>
          <a:p>
            <a:fld id="{97CA1BDD-45BE-4449-A87B-EF7B7E45969D}" type="slidenum">
              <a:rPr lang="en-GB" smtClean="0"/>
              <a:t>11</a:t>
            </a:fld>
            <a:endParaRPr lang="en-GB"/>
          </a:p>
        </p:txBody>
      </p:sp>
    </p:spTree>
    <p:extLst>
      <p:ext uri="{BB962C8B-B14F-4D97-AF65-F5344CB8AC3E}">
        <p14:creationId xmlns:p14="http://schemas.microsoft.com/office/powerpoint/2010/main" val="39418756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provides a room for a further study.</a:t>
            </a:r>
          </a:p>
        </p:txBody>
      </p:sp>
      <p:sp>
        <p:nvSpPr>
          <p:cNvPr id="4" name="Slide Number Placeholder 3"/>
          <p:cNvSpPr>
            <a:spLocks noGrp="1"/>
          </p:cNvSpPr>
          <p:nvPr>
            <p:ph type="sldNum" sz="quarter" idx="10"/>
          </p:nvPr>
        </p:nvSpPr>
        <p:spPr/>
        <p:txBody>
          <a:bodyPr/>
          <a:lstStyle/>
          <a:p>
            <a:fld id="{97CA1BDD-45BE-4449-A87B-EF7B7E45969D}" type="slidenum">
              <a:rPr lang="en-GB" smtClean="0"/>
              <a:t>12</a:t>
            </a:fld>
            <a:endParaRPr lang="en-GB"/>
          </a:p>
        </p:txBody>
      </p:sp>
    </p:spTree>
    <p:extLst>
      <p:ext uri="{BB962C8B-B14F-4D97-AF65-F5344CB8AC3E}">
        <p14:creationId xmlns:p14="http://schemas.microsoft.com/office/powerpoint/2010/main" val="10729151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GB" dirty="0"/>
              <a:t>H3 is confirmed when non-FTA partners countries show stronger sign of being more responsive to AD actions against China compared to FTA partner countries.</a:t>
            </a:r>
          </a:p>
          <a:p>
            <a:pPr marL="285750" indent="-285750">
              <a:buFont typeface="Arial" panose="020B0604020202020204" pitchFamily="34" charset="0"/>
              <a:buChar char="•"/>
            </a:pPr>
            <a:r>
              <a:rPr lang="en-GB" dirty="0"/>
              <a:t>For non-FTA partner countries, OVERCAP and </a:t>
            </a:r>
            <a:r>
              <a:rPr lang="en-GB" dirty="0" err="1"/>
              <a:t>ADexsteel</a:t>
            </a:r>
            <a:r>
              <a:rPr lang="en-GB" dirty="0"/>
              <a:t> have positive and significant effect on AD action in steel sector</a:t>
            </a:r>
          </a:p>
          <a:p>
            <a:pPr marL="285750" indent="-285750">
              <a:buFont typeface="Arial" panose="020B0604020202020204" pitchFamily="34" charset="0"/>
              <a:buChar char="•"/>
            </a:pPr>
            <a:r>
              <a:rPr lang="en-GB" dirty="0"/>
              <a:t>For FTA partner countries, GDPGR are more responsive to AD actions against China in terms of steel industry but with less significant level of 10%</a:t>
            </a:r>
          </a:p>
          <a:p>
            <a:endParaRPr lang="en-GB" dirty="0"/>
          </a:p>
        </p:txBody>
      </p:sp>
      <p:sp>
        <p:nvSpPr>
          <p:cNvPr id="4" name="Slide Number Placeholder 3"/>
          <p:cNvSpPr>
            <a:spLocks noGrp="1"/>
          </p:cNvSpPr>
          <p:nvPr>
            <p:ph type="sldNum" sz="quarter" idx="10"/>
          </p:nvPr>
        </p:nvSpPr>
        <p:spPr/>
        <p:txBody>
          <a:bodyPr/>
          <a:lstStyle/>
          <a:p>
            <a:fld id="{97CA1BDD-45BE-4449-A87B-EF7B7E45969D}" type="slidenum">
              <a:rPr lang="en-GB" smtClean="0"/>
              <a:t>13</a:t>
            </a:fld>
            <a:endParaRPr lang="en-GB"/>
          </a:p>
        </p:txBody>
      </p:sp>
    </p:spTree>
    <p:extLst>
      <p:ext uri="{BB962C8B-B14F-4D97-AF65-F5344CB8AC3E}">
        <p14:creationId xmlns:p14="http://schemas.microsoft.com/office/powerpoint/2010/main" val="36401491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Mainly for reducing China’s steelmaking capacity.</a:t>
            </a:r>
          </a:p>
        </p:txBody>
      </p:sp>
      <p:sp>
        <p:nvSpPr>
          <p:cNvPr id="4" name="Slide Number Placeholder 3"/>
          <p:cNvSpPr>
            <a:spLocks noGrp="1"/>
          </p:cNvSpPr>
          <p:nvPr>
            <p:ph type="sldNum" sz="quarter" idx="10"/>
          </p:nvPr>
        </p:nvSpPr>
        <p:spPr/>
        <p:txBody>
          <a:bodyPr/>
          <a:lstStyle/>
          <a:p>
            <a:fld id="{97CA1BDD-45BE-4449-A87B-EF7B7E45969D}" type="slidenum">
              <a:rPr lang="en-GB" smtClean="0"/>
              <a:t>15</a:t>
            </a:fld>
            <a:endParaRPr lang="en-GB"/>
          </a:p>
        </p:txBody>
      </p:sp>
    </p:spTree>
    <p:extLst>
      <p:ext uri="{BB962C8B-B14F-4D97-AF65-F5344CB8AC3E}">
        <p14:creationId xmlns:p14="http://schemas.microsoft.com/office/powerpoint/2010/main" val="31508872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23435-3928-42FF-A14E-15DC9A41FE8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AC87D693-C651-43C2-9A5E-7EEAEF37955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55BD3009-2A1A-449C-8F8C-F5033E4D2FD1}"/>
              </a:ext>
            </a:extLst>
          </p:cNvPr>
          <p:cNvSpPr>
            <a:spLocks noGrp="1"/>
          </p:cNvSpPr>
          <p:nvPr>
            <p:ph type="dt" sz="half" idx="10"/>
          </p:nvPr>
        </p:nvSpPr>
        <p:spPr/>
        <p:txBody>
          <a:bodyPr/>
          <a:lstStyle/>
          <a:p>
            <a:fld id="{FAC2FCEF-84C4-45E7-AA74-AD41A310AF87}" type="datetime1">
              <a:rPr lang="en-GB" smtClean="0"/>
              <a:t>27/05/2018</a:t>
            </a:fld>
            <a:endParaRPr lang="en-GB"/>
          </a:p>
        </p:txBody>
      </p:sp>
      <p:sp>
        <p:nvSpPr>
          <p:cNvPr id="5" name="Footer Placeholder 4">
            <a:extLst>
              <a:ext uri="{FF2B5EF4-FFF2-40B4-BE49-F238E27FC236}">
                <a16:creationId xmlns:a16="http://schemas.microsoft.com/office/drawing/2014/main" id="{4CD15C4B-3DB1-400F-B1BC-82FE519789F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6C20866-0CA6-4463-8DEF-CA7D4D762DBA}"/>
              </a:ext>
            </a:extLst>
          </p:cNvPr>
          <p:cNvSpPr>
            <a:spLocks noGrp="1"/>
          </p:cNvSpPr>
          <p:nvPr>
            <p:ph type="sldNum" sz="quarter" idx="12"/>
          </p:nvPr>
        </p:nvSpPr>
        <p:spPr/>
        <p:txBody>
          <a:bodyPr/>
          <a:lstStyle/>
          <a:p>
            <a:fld id="{F8F97EDF-CD21-41F2-9B1B-07D878E305AA}" type="slidenum">
              <a:rPr lang="en-GB" smtClean="0"/>
              <a:t>‹#›</a:t>
            </a:fld>
            <a:endParaRPr lang="en-GB"/>
          </a:p>
        </p:txBody>
      </p:sp>
    </p:spTree>
    <p:extLst>
      <p:ext uri="{BB962C8B-B14F-4D97-AF65-F5344CB8AC3E}">
        <p14:creationId xmlns:p14="http://schemas.microsoft.com/office/powerpoint/2010/main" val="20801021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B95E4-5EDD-45A3-A23A-844BD41417D0}"/>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E9B653F-E901-46C3-B28E-88766281E64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1237CFD-24F2-4D64-B034-75D500268628}"/>
              </a:ext>
            </a:extLst>
          </p:cNvPr>
          <p:cNvSpPr>
            <a:spLocks noGrp="1"/>
          </p:cNvSpPr>
          <p:nvPr>
            <p:ph type="dt" sz="half" idx="10"/>
          </p:nvPr>
        </p:nvSpPr>
        <p:spPr/>
        <p:txBody>
          <a:bodyPr/>
          <a:lstStyle/>
          <a:p>
            <a:fld id="{80679419-30E8-4128-B29D-50A2E8745B10}" type="datetime1">
              <a:rPr lang="en-GB" smtClean="0"/>
              <a:t>27/05/2018</a:t>
            </a:fld>
            <a:endParaRPr lang="en-GB"/>
          </a:p>
        </p:txBody>
      </p:sp>
      <p:sp>
        <p:nvSpPr>
          <p:cNvPr id="5" name="Footer Placeholder 4">
            <a:extLst>
              <a:ext uri="{FF2B5EF4-FFF2-40B4-BE49-F238E27FC236}">
                <a16:creationId xmlns:a16="http://schemas.microsoft.com/office/drawing/2014/main" id="{DA666055-16A1-4476-A2AB-06CFCE71F97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3EA0EEA-82F1-41C0-8850-EF1D93E5084F}"/>
              </a:ext>
            </a:extLst>
          </p:cNvPr>
          <p:cNvSpPr>
            <a:spLocks noGrp="1"/>
          </p:cNvSpPr>
          <p:nvPr>
            <p:ph type="sldNum" sz="quarter" idx="12"/>
          </p:nvPr>
        </p:nvSpPr>
        <p:spPr/>
        <p:txBody>
          <a:bodyPr/>
          <a:lstStyle/>
          <a:p>
            <a:fld id="{F8F97EDF-CD21-41F2-9B1B-07D878E305AA}" type="slidenum">
              <a:rPr lang="en-GB" smtClean="0"/>
              <a:t>‹#›</a:t>
            </a:fld>
            <a:endParaRPr lang="en-GB"/>
          </a:p>
        </p:txBody>
      </p:sp>
    </p:spTree>
    <p:extLst>
      <p:ext uri="{BB962C8B-B14F-4D97-AF65-F5344CB8AC3E}">
        <p14:creationId xmlns:p14="http://schemas.microsoft.com/office/powerpoint/2010/main" val="4070364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3C34EC6-68A5-4C0D-AD52-410E5E24E41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5832F0F-0105-4C3B-92F9-647BBD5778F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355AC0F-BB58-45AC-A251-BF8BA2BD63BC}"/>
              </a:ext>
            </a:extLst>
          </p:cNvPr>
          <p:cNvSpPr>
            <a:spLocks noGrp="1"/>
          </p:cNvSpPr>
          <p:nvPr>
            <p:ph type="dt" sz="half" idx="10"/>
          </p:nvPr>
        </p:nvSpPr>
        <p:spPr/>
        <p:txBody>
          <a:bodyPr/>
          <a:lstStyle/>
          <a:p>
            <a:fld id="{F36E8B21-8A7A-4B36-A69F-6CE9BE6C6154}" type="datetime1">
              <a:rPr lang="en-GB" smtClean="0"/>
              <a:t>27/05/2018</a:t>
            </a:fld>
            <a:endParaRPr lang="en-GB"/>
          </a:p>
        </p:txBody>
      </p:sp>
      <p:sp>
        <p:nvSpPr>
          <p:cNvPr id="5" name="Footer Placeholder 4">
            <a:extLst>
              <a:ext uri="{FF2B5EF4-FFF2-40B4-BE49-F238E27FC236}">
                <a16:creationId xmlns:a16="http://schemas.microsoft.com/office/drawing/2014/main" id="{404D6137-C951-46BB-AE42-31777BE5F19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8DA036A-6758-4537-B888-F2CDB3380215}"/>
              </a:ext>
            </a:extLst>
          </p:cNvPr>
          <p:cNvSpPr>
            <a:spLocks noGrp="1"/>
          </p:cNvSpPr>
          <p:nvPr>
            <p:ph type="sldNum" sz="quarter" idx="12"/>
          </p:nvPr>
        </p:nvSpPr>
        <p:spPr/>
        <p:txBody>
          <a:bodyPr/>
          <a:lstStyle/>
          <a:p>
            <a:fld id="{F8F97EDF-CD21-41F2-9B1B-07D878E305AA}" type="slidenum">
              <a:rPr lang="en-GB" smtClean="0"/>
              <a:t>‹#›</a:t>
            </a:fld>
            <a:endParaRPr lang="en-GB"/>
          </a:p>
        </p:txBody>
      </p:sp>
    </p:spTree>
    <p:extLst>
      <p:ext uri="{BB962C8B-B14F-4D97-AF65-F5344CB8AC3E}">
        <p14:creationId xmlns:p14="http://schemas.microsoft.com/office/powerpoint/2010/main" val="32928013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498A3-F46A-4BE0-9F8D-C009AF47505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6460C73-1AFC-481E-98AB-FB22296673E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B5C559B-BF28-4441-B8E5-8F09EC369555}"/>
              </a:ext>
            </a:extLst>
          </p:cNvPr>
          <p:cNvSpPr>
            <a:spLocks noGrp="1"/>
          </p:cNvSpPr>
          <p:nvPr>
            <p:ph type="dt" sz="half" idx="10"/>
          </p:nvPr>
        </p:nvSpPr>
        <p:spPr/>
        <p:txBody>
          <a:bodyPr/>
          <a:lstStyle/>
          <a:p>
            <a:fld id="{8402F409-C582-41BF-94B8-B90E267E4314}" type="datetime1">
              <a:rPr lang="en-GB" smtClean="0"/>
              <a:t>27/05/2018</a:t>
            </a:fld>
            <a:endParaRPr lang="en-GB"/>
          </a:p>
        </p:txBody>
      </p:sp>
      <p:sp>
        <p:nvSpPr>
          <p:cNvPr id="5" name="Footer Placeholder 4">
            <a:extLst>
              <a:ext uri="{FF2B5EF4-FFF2-40B4-BE49-F238E27FC236}">
                <a16:creationId xmlns:a16="http://schemas.microsoft.com/office/drawing/2014/main" id="{85D055E3-7D2A-481C-B274-DD9719ECC3C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A6C0255-F206-46BA-A988-468149765D1B}"/>
              </a:ext>
            </a:extLst>
          </p:cNvPr>
          <p:cNvSpPr>
            <a:spLocks noGrp="1"/>
          </p:cNvSpPr>
          <p:nvPr>
            <p:ph type="sldNum" sz="quarter" idx="12"/>
          </p:nvPr>
        </p:nvSpPr>
        <p:spPr/>
        <p:txBody>
          <a:bodyPr/>
          <a:lstStyle/>
          <a:p>
            <a:fld id="{F8F97EDF-CD21-41F2-9B1B-07D878E305AA}" type="slidenum">
              <a:rPr lang="en-GB" smtClean="0"/>
              <a:t>‹#›</a:t>
            </a:fld>
            <a:endParaRPr lang="en-GB"/>
          </a:p>
        </p:txBody>
      </p:sp>
    </p:spTree>
    <p:extLst>
      <p:ext uri="{BB962C8B-B14F-4D97-AF65-F5344CB8AC3E}">
        <p14:creationId xmlns:p14="http://schemas.microsoft.com/office/powerpoint/2010/main" val="29094055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B6E6F-5C42-4B70-B8BA-2D7CB24E68B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3A9EAE8B-C3F0-4FE5-8F22-2273B4C60F0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494E9D9-1E09-4D73-A341-359090DF39C2}"/>
              </a:ext>
            </a:extLst>
          </p:cNvPr>
          <p:cNvSpPr>
            <a:spLocks noGrp="1"/>
          </p:cNvSpPr>
          <p:nvPr>
            <p:ph type="dt" sz="half" idx="10"/>
          </p:nvPr>
        </p:nvSpPr>
        <p:spPr/>
        <p:txBody>
          <a:bodyPr/>
          <a:lstStyle/>
          <a:p>
            <a:fld id="{6DD4DDAF-9621-4B28-B9AA-30386B55993F}" type="datetime1">
              <a:rPr lang="en-GB" smtClean="0"/>
              <a:t>27/05/2018</a:t>
            </a:fld>
            <a:endParaRPr lang="en-GB"/>
          </a:p>
        </p:txBody>
      </p:sp>
      <p:sp>
        <p:nvSpPr>
          <p:cNvPr id="5" name="Footer Placeholder 4">
            <a:extLst>
              <a:ext uri="{FF2B5EF4-FFF2-40B4-BE49-F238E27FC236}">
                <a16:creationId xmlns:a16="http://schemas.microsoft.com/office/drawing/2014/main" id="{ADC412CC-DDDA-42E1-B541-7B3FDDACBB8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FB79F5B-786F-4336-8527-6609338E7095}"/>
              </a:ext>
            </a:extLst>
          </p:cNvPr>
          <p:cNvSpPr>
            <a:spLocks noGrp="1"/>
          </p:cNvSpPr>
          <p:nvPr>
            <p:ph type="sldNum" sz="quarter" idx="12"/>
          </p:nvPr>
        </p:nvSpPr>
        <p:spPr/>
        <p:txBody>
          <a:bodyPr/>
          <a:lstStyle/>
          <a:p>
            <a:fld id="{F8F97EDF-CD21-41F2-9B1B-07D878E305AA}" type="slidenum">
              <a:rPr lang="en-GB" smtClean="0"/>
              <a:t>‹#›</a:t>
            </a:fld>
            <a:endParaRPr lang="en-GB"/>
          </a:p>
        </p:txBody>
      </p:sp>
    </p:spTree>
    <p:extLst>
      <p:ext uri="{BB962C8B-B14F-4D97-AF65-F5344CB8AC3E}">
        <p14:creationId xmlns:p14="http://schemas.microsoft.com/office/powerpoint/2010/main" val="10511356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94AFF-6A98-4B04-B9A0-21EC66B306C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BCC9298-DC43-4CFB-9243-2EB34513184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9FD43429-FB94-4802-824C-3947D15CA68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7E020E10-FA84-4F53-93D9-95E1590DB100}"/>
              </a:ext>
            </a:extLst>
          </p:cNvPr>
          <p:cNvSpPr>
            <a:spLocks noGrp="1"/>
          </p:cNvSpPr>
          <p:nvPr>
            <p:ph type="dt" sz="half" idx="10"/>
          </p:nvPr>
        </p:nvSpPr>
        <p:spPr/>
        <p:txBody>
          <a:bodyPr/>
          <a:lstStyle/>
          <a:p>
            <a:fld id="{B47B8466-2AB2-45D5-A358-0BD8F04E21DF}" type="datetime1">
              <a:rPr lang="en-GB" smtClean="0"/>
              <a:t>27/05/2018</a:t>
            </a:fld>
            <a:endParaRPr lang="en-GB"/>
          </a:p>
        </p:txBody>
      </p:sp>
      <p:sp>
        <p:nvSpPr>
          <p:cNvPr id="6" name="Footer Placeholder 5">
            <a:extLst>
              <a:ext uri="{FF2B5EF4-FFF2-40B4-BE49-F238E27FC236}">
                <a16:creationId xmlns:a16="http://schemas.microsoft.com/office/drawing/2014/main" id="{C37CAC5A-2FDE-49DE-9522-DBDFF2676C1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82DBD69-2E43-4C91-9A47-36D0F5CD99B5}"/>
              </a:ext>
            </a:extLst>
          </p:cNvPr>
          <p:cNvSpPr>
            <a:spLocks noGrp="1"/>
          </p:cNvSpPr>
          <p:nvPr>
            <p:ph type="sldNum" sz="quarter" idx="12"/>
          </p:nvPr>
        </p:nvSpPr>
        <p:spPr/>
        <p:txBody>
          <a:bodyPr/>
          <a:lstStyle/>
          <a:p>
            <a:fld id="{F8F97EDF-CD21-41F2-9B1B-07D878E305AA}" type="slidenum">
              <a:rPr lang="en-GB" smtClean="0"/>
              <a:t>‹#›</a:t>
            </a:fld>
            <a:endParaRPr lang="en-GB"/>
          </a:p>
        </p:txBody>
      </p:sp>
    </p:spTree>
    <p:extLst>
      <p:ext uri="{BB962C8B-B14F-4D97-AF65-F5344CB8AC3E}">
        <p14:creationId xmlns:p14="http://schemas.microsoft.com/office/powerpoint/2010/main" val="18891562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2A350-65B1-4D09-AD39-151DAD06AE68}"/>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63C3630-9FEF-4696-8B53-CA07521D24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2808C95-C0C6-4A44-98F5-71B460DDE46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BA8898B1-30D8-4CBD-AEAA-91EDFFC228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1791EF1-7C38-4FD5-98F6-CC9577C3001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C0BCDF61-F6D9-4C8E-8FA9-0F75DA1FEDEA}"/>
              </a:ext>
            </a:extLst>
          </p:cNvPr>
          <p:cNvSpPr>
            <a:spLocks noGrp="1"/>
          </p:cNvSpPr>
          <p:nvPr>
            <p:ph type="dt" sz="half" idx="10"/>
          </p:nvPr>
        </p:nvSpPr>
        <p:spPr/>
        <p:txBody>
          <a:bodyPr/>
          <a:lstStyle/>
          <a:p>
            <a:fld id="{05F53CA4-E150-4D21-9004-325942D522CC}" type="datetime1">
              <a:rPr lang="en-GB" smtClean="0"/>
              <a:t>27/05/2018</a:t>
            </a:fld>
            <a:endParaRPr lang="en-GB"/>
          </a:p>
        </p:txBody>
      </p:sp>
      <p:sp>
        <p:nvSpPr>
          <p:cNvPr id="8" name="Footer Placeholder 7">
            <a:extLst>
              <a:ext uri="{FF2B5EF4-FFF2-40B4-BE49-F238E27FC236}">
                <a16:creationId xmlns:a16="http://schemas.microsoft.com/office/drawing/2014/main" id="{E0E42CFB-B828-4402-9217-836B7AEA0380}"/>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898C64CB-5E90-48B6-B1EA-96CAF3DDB48F}"/>
              </a:ext>
            </a:extLst>
          </p:cNvPr>
          <p:cNvSpPr>
            <a:spLocks noGrp="1"/>
          </p:cNvSpPr>
          <p:nvPr>
            <p:ph type="sldNum" sz="quarter" idx="12"/>
          </p:nvPr>
        </p:nvSpPr>
        <p:spPr/>
        <p:txBody>
          <a:bodyPr/>
          <a:lstStyle/>
          <a:p>
            <a:fld id="{F8F97EDF-CD21-41F2-9B1B-07D878E305AA}" type="slidenum">
              <a:rPr lang="en-GB" smtClean="0"/>
              <a:t>‹#›</a:t>
            </a:fld>
            <a:endParaRPr lang="en-GB"/>
          </a:p>
        </p:txBody>
      </p:sp>
    </p:spTree>
    <p:extLst>
      <p:ext uri="{BB962C8B-B14F-4D97-AF65-F5344CB8AC3E}">
        <p14:creationId xmlns:p14="http://schemas.microsoft.com/office/powerpoint/2010/main" val="3179988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BD351-5852-403C-BA35-E3100C1226D9}"/>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D8488E94-2986-4313-9F9C-BF43556E8D32}"/>
              </a:ext>
            </a:extLst>
          </p:cNvPr>
          <p:cNvSpPr>
            <a:spLocks noGrp="1"/>
          </p:cNvSpPr>
          <p:nvPr>
            <p:ph type="dt" sz="half" idx="10"/>
          </p:nvPr>
        </p:nvSpPr>
        <p:spPr/>
        <p:txBody>
          <a:bodyPr/>
          <a:lstStyle/>
          <a:p>
            <a:fld id="{62D07112-FD93-4A9B-9F2D-8BCBCA156661}" type="datetime1">
              <a:rPr lang="en-GB" smtClean="0"/>
              <a:t>27/05/2018</a:t>
            </a:fld>
            <a:endParaRPr lang="en-GB"/>
          </a:p>
        </p:txBody>
      </p:sp>
      <p:sp>
        <p:nvSpPr>
          <p:cNvPr id="4" name="Footer Placeholder 3">
            <a:extLst>
              <a:ext uri="{FF2B5EF4-FFF2-40B4-BE49-F238E27FC236}">
                <a16:creationId xmlns:a16="http://schemas.microsoft.com/office/drawing/2014/main" id="{DB3BB6DC-F6D7-42D4-BC81-F51EF17F563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7671FFDD-FD08-4573-870E-30596EBD5978}"/>
              </a:ext>
            </a:extLst>
          </p:cNvPr>
          <p:cNvSpPr>
            <a:spLocks noGrp="1"/>
          </p:cNvSpPr>
          <p:nvPr>
            <p:ph type="sldNum" sz="quarter" idx="12"/>
          </p:nvPr>
        </p:nvSpPr>
        <p:spPr/>
        <p:txBody>
          <a:bodyPr/>
          <a:lstStyle/>
          <a:p>
            <a:fld id="{F8F97EDF-CD21-41F2-9B1B-07D878E305AA}" type="slidenum">
              <a:rPr lang="en-GB" smtClean="0"/>
              <a:t>‹#›</a:t>
            </a:fld>
            <a:endParaRPr lang="en-GB"/>
          </a:p>
        </p:txBody>
      </p:sp>
    </p:spTree>
    <p:extLst>
      <p:ext uri="{BB962C8B-B14F-4D97-AF65-F5344CB8AC3E}">
        <p14:creationId xmlns:p14="http://schemas.microsoft.com/office/powerpoint/2010/main" val="10566480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A3A06F-8650-40E8-9073-7A1CFA725A8D}"/>
              </a:ext>
            </a:extLst>
          </p:cNvPr>
          <p:cNvSpPr>
            <a:spLocks noGrp="1"/>
          </p:cNvSpPr>
          <p:nvPr>
            <p:ph type="dt" sz="half" idx="10"/>
          </p:nvPr>
        </p:nvSpPr>
        <p:spPr/>
        <p:txBody>
          <a:bodyPr/>
          <a:lstStyle/>
          <a:p>
            <a:fld id="{40F7425A-0229-42AB-ADF2-18A0B8B713A5}" type="datetime1">
              <a:rPr lang="en-GB" smtClean="0"/>
              <a:t>27/05/2018</a:t>
            </a:fld>
            <a:endParaRPr lang="en-GB"/>
          </a:p>
        </p:txBody>
      </p:sp>
      <p:sp>
        <p:nvSpPr>
          <p:cNvPr id="3" name="Footer Placeholder 2">
            <a:extLst>
              <a:ext uri="{FF2B5EF4-FFF2-40B4-BE49-F238E27FC236}">
                <a16:creationId xmlns:a16="http://schemas.microsoft.com/office/drawing/2014/main" id="{089B9C00-1481-46BA-88DF-4A3928B9999D}"/>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D877CF16-1787-4D84-A645-D4FB18C6CDEA}"/>
              </a:ext>
            </a:extLst>
          </p:cNvPr>
          <p:cNvSpPr>
            <a:spLocks noGrp="1"/>
          </p:cNvSpPr>
          <p:nvPr>
            <p:ph type="sldNum" sz="quarter" idx="12"/>
          </p:nvPr>
        </p:nvSpPr>
        <p:spPr/>
        <p:txBody>
          <a:bodyPr/>
          <a:lstStyle/>
          <a:p>
            <a:fld id="{F8F97EDF-CD21-41F2-9B1B-07D878E305AA}" type="slidenum">
              <a:rPr lang="en-GB" smtClean="0"/>
              <a:t>‹#›</a:t>
            </a:fld>
            <a:endParaRPr lang="en-GB"/>
          </a:p>
        </p:txBody>
      </p:sp>
    </p:spTree>
    <p:extLst>
      <p:ext uri="{BB962C8B-B14F-4D97-AF65-F5344CB8AC3E}">
        <p14:creationId xmlns:p14="http://schemas.microsoft.com/office/powerpoint/2010/main" val="24907514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137C4-8454-44AE-81FC-03B5253A8C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3D00A24-AFA2-4E27-A146-245AA1C02CC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DCD582AE-4082-4741-B5A6-D7577A5351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A1E88D3-F4F7-4600-88D0-CCC0DF5D312A}"/>
              </a:ext>
            </a:extLst>
          </p:cNvPr>
          <p:cNvSpPr>
            <a:spLocks noGrp="1"/>
          </p:cNvSpPr>
          <p:nvPr>
            <p:ph type="dt" sz="half" idx="10"/>
          </p:nvPr>
        </p:nvSpPr>
        <p:spPr/>
        <p:txBody>
          <a:bodyPr/>
          <a:lstStyle/>
          <a:p>
            <a:fld id="{2400C356-0B6C-4299-B047-6857C67BF4B0}" type="datetime1">
              <a:rPr lang="en-GB" smtClean="0"/>
              <a:t>27/05/2018</a:t>
            </a:fld>
            <a:endParaRPr lang="en-GB"/>
          </a:p>
        </p:txBody>
      </p:sp>
      <p:sp>
        <p:nvSpPr>
          <p:cNvPr id="6" name="Footer Placeholder 5">
            <a:extLst>
              <a:ext uri="{FF2B5EF4-FFF2-40B4-BE49-F238E27FC236}">
                <a16:creationId xmlns:a16="http://schemas.microsoft.com/office/drawing/2014/main" id="{BD77AF0F-7877-4B16-97F0-13B816BCE5A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4EBB24C-5E28-45CD-82E9-0D44BBD42D79}"/>
              </a:ext>
            </a:extLst>
          </p:cNvPr>
          <p:cNvSpPr>
            <a:spLocks noGrp="1"/>
          </p:cNvSpPr>
          <p:nvPr>
            <p:ph type="sldNum" sz="quarter" idx="12"/>
          </p:nvPr>
        </p:nvSpPr>
        <p:spPr/>
        <p:txBody>
          <a:bodyPr/>
          <a:lstStyle/>
          <a:p>
            <a:fld id="{F8F97EDF-CD21-41F2-9B1B-07D878E305AA}" type="slidenum">
              <a:rPr lang="en-GB" smtClean="0"/>
              <a:t>‹#›</a:t>
            </a:fld>
            <a:endParaRPr lang="en-GB"/>
          </a:p>
        </p:txBody>
      </p:sp>
    </p:spTree>
    <p:extLst>
      <p:ext uri="{BB962C8B-B14F-4D97-AF65-F5344CB8AC3E}">
        <p14:creationId xmlns:p14="http://schemas.microsoft.com/office/powerpoint/2010/main" val="306659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9AA48-C3DE-4127-8908-3E2638A9F1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4F10D5D2-BD0D-4155-8693-F603725396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58E168F5-A30A-4B66-88E3-F57DD9C79E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D07ECB5-305E-4AB1-8C9E-CA9DF8269B75}"/>
              </a:ext>
            </a:extLst>
          </p:cNvPr>
          <p:cNvSpPr>
            <a:spLocks noGrp="1"/>
          </p:cNvSpPr>
          <p:nvPr>
            <p:ph type="dt" sz="half" idx="10"/>
          </p:nvPr>
        </p:nvSpPr>
        <p:spPr/>
        <p:txBody>
          <a:bodyPr/>
          <a:lstStyle/>
          <a:p>
            <a:fld id="{32C591F5-AA2E-4483-B96E-CA993F924DFB}" type="datetime1">
              <a:rPr lang="en-GB" smtClean="0"/>
              <a:t>27/05/2018</a:t>
            </a:fld>
            <a:endParaRPr lang="en-GB"/>
          </a:p>
        </p:txBody>
      </p:sp>
      <p:sp>
        <p:nvSpPr>
          <p:cNvPr id="6" name="Footer Placeholder 5">
            <a:extLst>
              <a:ext uri="{FF2B5EF4-FFF2-40B4-BE49-F238E27FC236}">
                <a16:creationId xmlns:a16="http://schemas.microsoft.com/office/drawing/2014/main" id="{526CADC2-7323-46DE-8A30-B7EECED8E1B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1AF24B4-B27A-4713-B645-969BF73FE409}"/>
              </a:ext>
            </a:extLst>
          </p:cNvPr>
          <p:cNvSpPr>
            <a:spLocks noGrp="1"/>
          </p:cNvSpPr>
          <p:nvPr>
            <p:ph type="sldNum" sz="quarter" idx="12"/>
          </p:nvPr>
        </p:nvSpPr>
        <p:spPr/>
        <p:txBody>
          <a:bodyPr/>
          <a:lstStyle/>
          <a:p>
            <a:fld id="{F8F97EDF-CD21-41F2-9B1B-07D878E305AA}" type="slidenum">
              <a:rPr lang="en-GB" smtClean="0"/>
              <a:t>‹#›</a:t>
            </a:fld>
            <a:endParaRPr lang="en-GB"/>
          </a:p>
        </p:txBody>
      </p:sp>
    </p:spTree>
    <p:extLst>
      <p:ext uri="{BB962C8B-B14F-4D97-AF65-F5344CB8AC3E}">
        <p14:creationId xmlns:p14="http://schemas.microsoft.com/office/powerpoint/2010/main" val="25776264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33BEE35-933D-4B1F-9619-769A755EF56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04D5E75-8EE9-4477-8522-5F8ED765D4E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82CC282-1AC1-426D-A417-A0F0FB9C160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A1E090-322F-4C95-9550-8ADEA0B2B0BF}" type="datetime1">
              <a:rPr lang="en-GB" smtClean="0"/>
              <a:t>27/05/2018</a:t>
            </a:fld>
            <a:endParaRPr lang="en-GB"/>
          </a:p>
        </p:txBody>
      </p:sp>
      <p:sp>
        <p:nvSpPr>
          <p:cNvPr id="5" name="Footer Placeholder 4">
            <a:extLst>
              <a:ext uri="{FF2B5EF4-FFF2-40B4-BE49-F238E27FC236}">
                <a16:creationId xmlns:a16="http://schemas.microsoft.com/office/drawing/2014/main" id="{E6115633-448E-4656-BB93-D42198914AC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563B6D28-EC83-413C-A304-6989DAC6E17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F97EDF-CD21-41F2-9B1B-07D878E305AA}" type="slidenum">
              <a:rPr lang="en-GB" smtClean="0"/>
              <a:t>‹#›</a:t>
            </a:fld>
            <a:endParaRPr lang="en-GB"/>
          </a:p>
        </p:txBody>
      </p:sp>
    </p:spTree>
    <p:extLst>
      <p:ext uri="{BB962C8B-B14F-4D97-AF65-F5344CB8AC3E}">
        <p14:creationId xmlns:p14="http://schemas.microsoft.com/office/powerpoint/2010/main" val="14638765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econ.worldbank.org/ttbd/gad/" TargetMode="External"/><Relationship Id="rId2" Type="http://schemas.openxmlformats.org/officeDocument/2006/relationships/hyperlink" Target="http://doi.org/10.1007/s10290-006-0071-y" TargetMode="External"/><Relationship Id="rId1" Type="http://schemas.openxmlformats.org/officeDocument/2006/relationships/slideLayout" Target="../slideLayouts/slideLayout2.xml"/><Relationship Id="rId5" Type="http://schemas.openxmlformats.org/officeDocument/2006/relationships/hyperlink" Target="http://dx.doi.org/10.1787/5js65x46nxhj-en" TargetMode="External"/><Relationship Id="rId4" Type="http://schemas.openxmlformats.org/officeDocument/2006/relationships/hyperlink" Target="http://dx.doi.org/10.2307/1928116" TargetMode="External"/></Relationships>
</file>

<file path=ppt/slides/_rels/slide1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F8DB0-07C5-4C6F-A781-8683C2C5908A}"/>
              </a:ext>
            </a:extLst>
          </p:cNvPr>
          <p:cNvSpPr>
            <a:spLocks noGrp="1"/>
          </p:cNvSpPr>
          <p:nvPr>
            <p:ph type="ctrTitle"/>
          </p:nvPr>
        </p:nvSpPr>
        <p:spPr>
          <a:xfrm>
            <a:off x="1523999" y="2557670"/>
            <a:ext cx="9144000" cy="2005772"/>
          </a:xfrm>
        </p:spPr>
        <p:txBody>
          <a:bodyPr>
            <a:normAutofit fontScale="90000"/>
          </a:bodyPr>
          <a:lstStyle/>
          <a:p>
            <a:br>
              <a:rPr lang="en-GB" altLang="ko-KR" sz="4400" b="1" dirty="0">
                <a:solidFill>
                  <a:srgbClr val="0070C0"/>
                </a:solidFill>
              </a:rPr>
            </a:br>
            <a:r>
              <a:rPr lang="en-GB" altLang="ko-KR" sz="4400" b="1" dirty="0">
                <a:solidFill>
                  <a:srgbClr val="0070C0"/>
                </a:solidFill>
              </a:rPr>
              <a:t>The Effect of Overcapacity in the Steel Industry on Antidumping Actions against China</a:t>
            </a:r>
            <a:endParaRPr lang="en-GB" sz="4400" dirty="0"/>
          </a:p>
        </p:txBody>
      </p:sp>
      <p:sp>
        <p:nvSpPr>
          <p:cNvPr id="3" name="Subtitle 2">
            <a:extLst>
              <a:ext uri="{FF2B5EF4-FFF2-40B4-BE49-F238E27FC236}">
                <a16:creationId xmlns:a16="http://schemas.microsoft.com/office/drawing/2014/main" id="{287349EA-5351-4BE8-A94B-C54C6DAAB7AE}"/>
              </a:ext>
            </a:extLst>
          </p:cNvPr>
          <p:cNvSpPr>
            <a:spLocks noGrp="1"/>
          </p:cNvSpPr>
          <p:nvPr>
            <p:ph type="subTitle" idx="1"/>
          </p:nvPr>
        </p:nvSpPr>
        <p:spPr>
          <a:xfrm>
            <a:off x="1775791" y="4908482"/>
            <a:ext cx="8786192" cy="893762"/>
          </a:xfrm>
        </p:spPr>
        <p:txBody>
          <a:bodyPr>
            <a:normAutofit/>
          </a:bodyPr>
          <a:lstStyle/>
          <a:p>
            <a:r>
              <a:rPr lang="en-GB" altLang="ko-KR" sz="1800" dirty="0"/>
              <a:t>Huynh </a:t>
            </a:r>
            <a:r>
              <a:rPr lang="en-GB" altLang="ko-KR" sz="1800" dirty="0" err="1"/>
              <a:t>Thi</a:t>
            </a:r>
            <a:r>
              <a:rPr lang="en-GB" altLang="ko-KR" sz="1800" dirty="0"/>
              <a:t> </a:t>
            </a:r>
            <a:r>
              <a:rPr lang="en-GB" altLang="ko-KR" sz="1800" dirty="0" err="1"/>
              <a:t>Kieu</a:t>
            </a:r>
            <a:r>
              <a:rPr lang="en-GB" altLang="ko-KR" sz="1800" dirty="0"/>
              <a:t> Trang</a:t>
            </a:r>
          </a:p>
          <a:p>
            <a:r>
              <a:rPr lang="en-GB" altLang="ko-KR" sz="1800" dirty="0"/>
              <a:t>Major: International Commerce</a:t>
            </a:r>
          </a:p>
        </p:txBody>
      </p:sp>
      <p:sp>
        <p:nvSpPr>
          <p:cNvPr id="5" name="TextBox 4">
            <a:extLst>
              <a:ext uri="{FF2B5EF4-FFF2-40B4-BE49-F238E27FC236}">
                <a16:creationId xmlns:a16="http://schemas.microsoft.com/office/drawing/2014/main" id="{76182F74-C066-4264-9937-33493CD7153B}"/>
              </a:ext>
            </a:extLst>
          </p:cNvPr>
          <p:cNvSpPr txBox="1"/>
          <p:nvPr/>
        </p:nvSpPr>
        <p:spPr>
          <a:xfrm>
            <a:off x="4996066" y="1985040"/>
            <a:ext cx="1749287" cy="400110"/>
          </a:xfrm>
          <a:prstGeom prst="rect">
            <a:avLst/>
          </a:prstGeom>
          <a:noFill/>
        </p:spPr>
        <p:txBody>
          <a:bodyPr wrap="square" rtlCol="0">
            <a:spAutoFit/>
          </a:bodyPr>
          <a:lstStyle/>
          <a:p>
            <a:r>
              <a:rPr lang="en-GB" sz="2000" dirty="0"/>
              <a:t>Thesis </a:t>
            </a:r>
            <a:r>
              <a:rPr lang="en-GB" sz="2000" dirty="0" err="1"/>
              <a:t>Defense</a:t>
            </a:r>
            <a:endParaRPr lang="en-GB" sz="2000" dirty="0"/>
          </a:p>
        </p:txBody>
      </p:sp>
      <p:pic>
        <p:nvPicPr>
          <p:cNvPr id="6" name="Picture 5">
            <a:extLst>
              <a:ext uri="{FF2B5EF4-FFF2-40B4-BE49-F238E27FC236}">
                <a16:creationId xmlns:a16="http://schemas.microsoft.com/office/drawing/2014/main" id="{FC54AAAA-D4B4-46BF-9863-8BF6151D9B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35284" y="914678"/>
            <a:ext cx="3670853" cy="746847"/>
          </a:xfrm>
          <a:prstGeom prst="rect">
            <a:avLst/>
          </a:prstGeom>
        </p:spPr>
      </p:pic>
      <p:sp>
        <p:nvSpPr>
          <p:cNvPr id="7" name="TextBox 6">
            <a:extLst>
              <a:ext uri="{FF2B5EF4-FFF2-40B4-BE49-F238E27FC236}">
                <a16:creationId xmlns:a16="http://schemas.microsoft.com/office/drawing/2014/main" id="{E2B53F5B-F813-489F-93A2-05CEA630A95E}"/>
              </a:ext>
            </a:extLst>
          </p:cNvPr>
          <p:cNvSpPr txBox="1"/>
          <p:nvPr/>
        </p:nvSpPr>
        <p:spPr>
          <a:xfrm>
            <a:off x="5183839" y="5617578"/>
            <a:ext cx="1561514" cy="369332"/>
          </a:xfrm>
          <a:prstGeom prst="rect">
            <a:avLst/>
          </a:prstGeom>
          <a:noFill/>
        </p:spPr>
        <p:txBody>
          <a:bodyPr wrap="square" rtlCol="0">
            <a:spAutoFit/>
          </a:bodyPr>
          <a:lstStyle/>
          <a:p>
            <a:r>
              <a:rPr lang="en-GB" dirty="0"/>
              <a:t>May 28</a:t>
            </a:r>
            <a:r>
              <a:rPr lang="en-GB" baseline="30000" dirty="0"/>
              <a:t>th</a:t>
            </a:r>
            <a:r>
              <a:rPr lang="en-GB" dirty="0"/>
              <a:t> 2018</a:t>
            </a:r>
          </a:p>
        </p:txBody>
      </p:sp>
    </p:spTree>
    <p:extLst>
      <p:ext uri="{BB962C8B-B14F-4D97-AF65-F5344CB8AC3E}">
        <p14:creationId xmlns:p14="http://schemas.microsoft.com/office/powerpoint/2010/main" val="34781600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EE766-0916-4435-9B9F-5F79C7B7944D}"/>
              </a:ext>
            </a:extLst>
          </p:cNvPr>
          <p:cNvSpPr>
            <a:spLocks noGrp="1"/>
          </p:cNvSpPr>
          <p:nvPr>
            <p:ph type="title"/>
          </p:nvPr>
        </p:nvSpPr>
        <p:spPr/>
        <p:txBody>
          <a:bodyPr/>
          <a:lstStyle/>
          <a:p>
            <a:r>
              <a:rPr lang="en-GB" dirty="0"/>
              <a:t>Empirical model (3/3)</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AD2E0011-5B64-4A3F-8E64-88E6A660B88A}"/>
                  </a:ext>
                </a:extLst>
              </p:cNvPr>
              <p:cNvSpPr txBox="1"/>
              <p:nvPr/>
            </p:nvSpPr>
            <p:spPr>
              <a:xfrm>
                <a:off x="1543877" y="1869764"/>
                <a:ext cx="8640418" cy="646331"/>
              </a:xfrm>
              <a:prstGeom prst="rect">
                <a:avLst/>
              </a:prstGeom>
              <a:solidFill>
                <a:schemeClr val="tx1">
                  <a:lumMod val="50000"/>
                  <a:lumOff val="50000"/>
                </a:schemeClr>
              </a:solidFill>
              <a:ln>
                <a:solidFill>
                  <a:schemeClr val="tx1">
                    <a:lumMod val="50000"/>
                    <a:lumOff val="50000"/>
                  </a:schemeClr>
                </a:solidFill>
              </a:ln>
            </p:spPr>
            <p:txBody>
              <a:bodyPr wrap="square" rtlCol="0">
                <a:spAutoFit/>
              </a:bodyPr>
              <a:lstStyle/>
              <a:p>
                <a:r>
                  <a:rPr lang="en-GB" i="1" dirty="0">
                    <a:solidFill>
                      <a:schemeClr val="bg1"/>
                    </a:solidFill>
                  </a:rPr>
                  <a:t>ADsteel</a:t>
                </a:r>
                <a:r>
                  <a:rPr lang="en-GB" i="1" baseline="-25000" dirty="0" err="1">
                    <a:solidFill>
                      <a:schemeClr val="bg1"/>
                    </a:solidFill>
                  </a:rPr>
                  <a:t>t</a:t>
                </a:r>
                <a:r>
                  <a:rPr lang="en-GB" i="1" dirty="0">
                    <a:solidFill>
                      <a:schemeClr val="bg1"/>
                    </a:solidFill>
                  </a:rPr>
                  <a:t> </a:t>
                </a:r>
                <a:r>
                  <a:rPr lang="en-GB" dirty="0">
                    <a:solidFill>
                      <a:schemeClr val="bg1"/>
                    </a:solidFill>
                    <a:sym typeface="Symbol" panose="05050102010706020507" pitchFamily="18" charset="2"/>
                  </a:rPr>
                  <a:t></a:t>
                </a:r>
                <a:r>
                  <a:rPr lang="en-GB" i="1" dirty="0">
                    <a:solidFill>
                      <a:schemeClr val="bg1"/>
                    </a:solidFill>
                  </a:rPr>
                  <a:t> </a:t>
                </a:r>
                <a:r>
                  <a:rPr lang="en-GB" dirty="0">
                    <a:solidFill>
                      <a:schemeClr val="bg1"/>
                    </a:solidFill>
                    <a:sym typeface="Symbol" panose="05050102010706020507" pitchFamily="18" charset="2"/>
                  </a:rPr>
                  <a:t></a:t>
                </a:r>
                <a:r>
                  <a:rPr lang="en-GB" i="1" dirty="0">
                    <a:solidFill>
                      <a:schemeClr val="bg1"/>
                    </a:solidFill>
                  </a:rPr>
                  <a:t> </a:t>
                </a:r>
                <a:r>
                  <a:rPr lang="en-GB" dirty="0">
                    <a:solidFill>
                      <a:schemeClr val="bg1"/>
                    </a:solidFill>
                    <a:sym typeface="Symbol" panose="05050102010706020507" pitchFamily="18" charset="2"/>
                  </a:rPr>
                  <a:t></a:t>
                </a:r>
                <a:r>
                  <a:rPr lang="en-GB" i="1" dirty="0">
                    <a:solidFill>
                      <a:schemeClr val="bg1"/>
                    </a:solidFill>
                  </a:rPr>
                  <a:t> </a:t>
                </a:r>
                <a:r>
                  <a:rPr lang="en-GB" dirty="0">
                    <a:solidFill>
                      <a:schemeClr val="bg1"/>
                    </a:solidFill>
                    <a:sym typeface="Symbol" panose="05050102010706020507" pitchFamily="18" charset="2"/>
                  </a:rPr>
                  <a:t></a:t>
                </a:r>
                <a:r>
                  <a:rPr lang="en-GB" dirty="0">
                    <a:solidFill>
                      <a:schemeClr val="bg1"/>
                    </a:solidFill>
                  </a:rPr>
                  <a:t>1ADexsteel</a:t>
                </a:r>
                <a:r>
                  <a:rPr lang="en-GB" baseline="-25000" dirty="0">
                    <a:solidFill>
                      <a:schemeClr val="bg1"/>
                    </a:solidFill>
                  </a:rPr>
                  <a:t>(</a:t>
                </a:r>
                <a:r>
                  <a:rPr lang="en-GB" i="1" baseline="-25000" dirty="0">
                    <a:solidFill>
                      <a:schemeClr val="bg1"/>
                    </a:solidFill>
                  </a:rPr>
                  <a:t>t</a:t>
                </a:r>
                <a:r>
                  <a:rPr lang="en-GB" baseline="-25000" dirty="0">
                    <a:solidFill>
                      <a:schemeClr val="bg1"/>
                    </a:solidFill>
                  </a:rPr>
                  <a:t>)</a:t>
                </a:r>
                <a:r>
                  <a:rPr lang="en-GB" dirty="0">
                    <a:solidFill>
                      <a:schemeClr val="bg1"/>
                    </a:solidFill>
                  </a:rPr>
                  <a:t> </a:t>
                </a:r>
                <a:r>
                  <a:rPr lang="en-GB" i="1" dirty="0">
                    <a:solidFill>
                      <a:schemeClr val="bg1"/>
                    </a:solidFill>
                  </a:rPr>
                  <a:t> </a:t>
                </a:r>
                <a:r>
                  <a:rPr lang="en-GB" dirty="0">
                    <a:solidFill>
                      <a:schemeClr val="bg1"/>
                    </a:solidFill>
                    <a:sym typeface="Symbol" panose="05050102010706020507" pitchFamily="18" charset="2"/>
                  </a:rPr>
                  <a:t></a:t>
                </a:r>
                <a:r>
                  <a:rPr lang="en-GB" dirty="0">
                    <a:solidFill>
                      <a:schemeClr val="bg1"/>
                    </a:solidFill>
                  </a:rPr>
                  <a:t> </a:t>
                </a:r>
                <a:r>
                  <a:rPr lang="en-GB" dirty="0">
                    <a:solidFill>
                      <a:schemeClr val="bg1"/>
                    </a:solidFill>
                    <a:sym typeface="Symbol" panose="05050102010706020507" pitchFamily="18" charset="2"/>
                  </a:rPr>
                  <a:t></a:t>
                </a:r>
                <a:r>
                  <a:rPr lang="en-GB" dirty="0">
                    <a:solidFill>
                      <a:schemeClr val="bg1"/>
                    </a:solidFill>
                  </a:rPr>
                  <a:t>2</a:t>
                </a:r>
                <a:r>
                  <a:rPr lang="en-GB" i="1" dirty="0">
                    <a:solidFill>
                      <a:schemeClr val="bg1"/>
                    </a:solidFill>
                  </a:rPr>
                  <a:t>RERi</a:t>
                </a:r>
                <a:r>
                  <a:rPr lang="en-GB" baseline="-25000" dirty="0">
                    <a:solidFill>
                      <a:schemeClr val="bg1"/>
                    </a:solidFill>
                  </a:rPr>
                  <a:t>(</a:t>
                </a:r>
                <a:r>
                  <a:rPr lang="en-GB" i="1" baseline="-25000" dirty="0">
                    <a:solidFill>
                      <a:schemeClr val="bg1"/>
                    </a:solidFill>
                  </a:rPr>
                  <a:t>t </a:t>
                </a:r>
                <a:r>
                  <a:rPr lang="en-GB" baseline="-25000" dirty="0">
                    <a:solidFill>
                      <a:schemeClr val="bg1"/>
                    </a:solidFill>
                    <a:sym typeface="Symbol" panose="05050102010706020507" pitchFamily="18" charset="2"/>
                  </a:rPr>
                  <a:t></a:t>
                </a:r>
                <a:r>
                  <a:rPr lang="en-GB" baseline="-25000" dirty="0">
                    <a:solidFill>
                      <a:schemeClr val="bg1"/>
                    </a:solidFill>
                  </a:rPr>
                  <a:t>1)</a:t>
                </a:r>
                <a:r>
                  <a:rPr lang="en-GB" dirty="0">
                    <a:solidFill>
                      <a:schemeClr val="bg1"/>
                    </a:solidFill>
                  </a:rPr>
                  <a:t> +</a:t>
                </a:r>
                <a:r>
                  <a:rPr lang="en-GB" i="1" dirty="0">
                    <a:solidFill>
                      <a:schemeClr val="bg1"/>
                    </a:solidFill>
                  </a:rPr>
                  <a:t> </a:t>
                </a:r>
                <a:r>
                  <a:rPr lang="en-GB" dirty="0">
                    <a:solidFill>
                      <a:schemeClr val="bg1"/>
                    </a:solidFill>
                    <a:sym typeface="Symbol" panose="05050102010706020507" pitchFamily="18" charset="2"/>
                  </a:rPr>
                  <a:t></a:t>
                </a:r>
                <a:r>
                  <a:rPr lang="en-GB" dirty="0">
                    <a:solidFill>
                      <a:schemeClr val="bg1"/>
                    </a:solidFill>
                  </a:rPr>
                  <a:t>3</a:t>
                </a:r>
                <a:r>
                  <a:rPr lang="en-GB" i="1" dirty="0">
                    <a:solidFill>
                      <a:schemeClr val="bg1"/>
                    </a:solidFill>
                  </a:rPr>
                  <a:t>GDPGRi</a:t>
                </a:r>
                <a:r>
                  <a:rPr lang="en-GB" baseline="-25000" dirty="0">
                    <a:solidFill>
                      <a:schemeClr val="bg1"/>
                    </a:solidFill>
                  </a:rPr>
                  <a:t>(</a:t>
                </a:r>
                <a14:m>
                  <m:oMath xmlns:m="http://schemas.openxmlformats.org/officeDocument/2006/math">
                    <m:acc>
                      <m:accPr>
                        <m:chr m:val="̅"/>
                        <m:ctrlPr>
                          <a:rPr lang="en-GB" i="1" baseline="-25000">
                            <a:solidFill>
                              <a:schemeClr val="bg1"/>
                            </a:solidFill>
                            <a:latin typeface="Cambria Math" panose="02040503050406030204" pitchFamily="18" charset="0"/>
                          </a:rPr>
                        </m:ctrlPr>
                      </m:accPr>
                      <m:e>
                        <m:r>
                          <a:rPr lang="en-GB" b="0" i="1" baseline="-25000">
                            <a:solidFill>
                              <a:schemeClr val="bg1"/>
                            </a:solidFill>
                            <a:latin typeface="Cambria Math" panose="02040503050406030204" pitchFamily="18" charset="0"/>
                          </a:rPr>
                          <m:t>𝑡</m:t>
                        </m:r>
                      </m:e>
                    </m:acc>
                  </m:oMath>
                </a14:m>
                <a:r>
                  <a:rPr lang="en-GB" baseline="-25000" dirty="0">
                    <a:solidFill>
                      <a:schemeClr val="bg1"/>
                    </a:solidFill>
                  </a:rPr>
                  <a:t>)</a:t>
                </a:r>
                <a:r>
                  <a:rPr lang="en-GB" dirty="0">
                    <a:solidFill>
                      <a:schemeClr val="bg1"/>
                    </a:solidFill>
                  </a:rPr>
                  <a:t> + </a:t>
                </a:r>
                <a:r>
                  <a:rPr lang="en-GB" dirty="0">
                    <a:solidFill>
                      <a:schemeClr val="bg1"/>
                    </a:solidFill>
                    <a:sym typeface="Symbol" panose="05050102010706020507" pitchFamily="18" charset="2"/>
                  </a:rPr>
                  <a:t></a:t>
                </a:r>
                <a:r>
                  <a:rPr lang="en-GB" dirty="0">
                    <a:solidFill>
                      <a:schemeClr val="bg1"/>
                    </a:solidFill>
                  </a:rPr>
                  <a:t>4GDPGRCHI</a:t>
                </a:r>
                <a:r>
                  <a:rPr lang="en-GB" baseline="-25000" dirty="0">
                    <a:solidFill>
                      <a:schemeClr val="bg1"/>
                    </a:solidFill>
                  </a:rPr>
                  <a:t>(</a:t>
                </a:r>
                <a14:m>
                  <m:oMath xmlns:m="http://schemas.openxmlformats.org/officeDocument/2006/math">
                    <m:acc>
                      <m:accPr>
                        <m:chr m:val="̅"/>
                        <m:ctrlPr>
                          <a:rPr lang="en-GB" i="1" baseline="-25000">
                            <a:solidFill>
                              <a:schemeClr val="bg1"/>
                            </a:solidFill>
                            <a:latin typeface="Cambria Math" panose="02040503050406030204" pitchFamily="18" charset="0"/>
                          </a:rPr>
                        </m:ctrlPr>
                      </m:accPr>
                      <m:e>
                        <m:r>
                          <a:rPr lang="en-GB" b="0" i="1" baseline="-25000">
                            <a:solidFill>
                              <a:schemeClr val="bg1"/>
                            </a:solidFill>
                            <a:latin typeface="Cambria Math" panose="02040503050406030204" pitchFamily="18" charset="0"/>
                          </a:rPr>
                          <m:t>𝑡</m:t>
                        </m:r>
                      </m:e>
                    </m:acc>
                  </m:oMath>
                </a14:m>
                <a:r>
                  <a:rPr lang="en-GB" i="1" baseline="-25000" dirty="0">
                    <a:solidFill>
                      <a:schemeClr val="bg1"/>
                    </a:solidFill>
                  </a:rPr>
                  <a:t> </a:t>
                </a:r>
                <a:r>
                  <a:rPr lang="en-GB" baseline="-25000" dirty="0">
                    <a:solidFill>
                      <a:schemeClr val="bg1"/>
                    </a:solidFill>
                  </a:rPr>
                  <a:t>)</a:t>
                </a:r>
                <a:r>
                  <a:rPr lang="en-GB" dirty="0">
                    <a:solidFill>
                      <a:schemeClr val="bg1"/>
                    </a:solidFill>
                  </a:rPr>
                  <a:t> </a:t>
                </a:r>
                <a:r>
                  <a:rPr lang="en-GB" dirty="0">
                    <a:solidFill>
                      <a:schemeClr val="bg1"/>
                    </a:solidFill>
                    <a:sym typeface="Symbol" panose="05050102010706020507" pitchFamily="18" charset="2"/>
                  </a:rPr>
                  <a:t></a:t>
                </a:r>
                <a:r>
                  <a:rPr lang="en-GB" i="1" dirty="0">
                    <a:solidFill>
                      <a:schemeClr val="bg1"/>
                    </a:solidFill>
                  </a:rPr>
                  <a:t> </a:t>
                </a:r>
                <a:r>
                  <a:rPr lang="en-GB" dirty="0">
                    <a:solidFill>
                      <a:schemeClr val="bg1"/>
                    </a:solidFill>
                    <a:sym typeface="Symbol" panose="05050102010706020507" pitchFamily="18" charset="2"/>
                  </a:rPr>
                  <a:t></a:t>
                </a:r>
                <a:r>
                  <a:rPr lang="en-GB" dirty="0">
                    <a:solidFill>
                      <a:schemeClr val="bg1"/>
                    </a:solidFill>
                  </a:rPr>
                  <a:t>5CHI</a:t>
                </a:r>
                <a:r>
                  <a:rPr lang="en-GB" i="1" dirty="0">
                    <a:solidFill>
                      <a:schemeClr val="bg1"/>
                    </a:solidFill>
                  </a:rPr>
                  <a:t>EXS</a:t>
                </a:r>
                <a:r>
                  <a:rPr lang="en-GB" baseline="-25000" dirty="0">
                    <a:solidFill>
                      <a:schemeClr val="bg1"/>
                    </a:solidFill>
                  </a:rPr>
                  <a:t>(</a:t>
                </a:r>
                <a:r>
                  <a:rPr lang="en-GB" i="1" baseline="-25000" dirty="0">
                    <a:solidFill>
                      <a:schemeClr val="bg1"/>
                    </a:solidFill>
                  </a:rPr>
                  <a:t>t </a:t>
                </a:r>
                <a:r>
                  <a:rPr lang="en-GB" baseline="-25000" dirty="0">
                    <a:solidFill>
                      <a:schemeClr val="bg1"/>
                    </a:solidFill>
                    <a:sym typeface="Symbol" panose="05050102010706020507" pitchFamily="18" charset="2"/>
                  </a:rPr>
                  <a:t></a:t>
                </a:r>
                <a:r>
                  <a:rPr lang="en-GB" baseline="-25000" dirty="0">
                    <a:solidFill>
                      <a:schemeClr val="bg1"/>
                    </a:solidFill>
                  </a:rPr>
                  <a:t>1)</a:t>
                </a:r>
                <a:r>
                  <a:rPr lang="en-GB" dirty="0">
                    <a:solidFill>
                      <a:schemeClr val="bg1"/>
                    </a:solidFill>
                  </a:rPr>
                  <a:t>  </a:t>
                </a:r>
                <a:r>
                  <a:rPr lang="en-GB" dirty="0">
                    <a:solidFill>
                      <a:schemeClr val="bg1"/>
                    </a:solidFill>
                    <a:sym typeface="Symbol" panose="05050102010706020507" pitchFamily="18" charset="2"/>
                  </a:rPr>
                  <a:t> </a:t>
                </a:r>
                <a:r>
                  <a:rPr lang="en-GB" dirty="0">
                    <a:solidFill>
                      <a:schemeClr val="bg1"/>
                    </a:solidFill>
                  </a:rPr>
                  <a:t>6CHII</a:t>
                </a:r>
                <a:r>
                  <a:rPr lang="en-GB" i="1" dirty="0">
                    <a:solidFill>
                      <a:schemeClr val="bg1"/>
                    </a:solidFill>
                  </a:rPr>
                  <a:t>MS</a:t>
                </a:r>
                <a:r>
                  <a:rPr lang="en-GB" baseline="-25000" dirty="0">
                    <a:solidFill>
                      <a:schemeClr val="bg1"/>
                    </a:solidFill>
                  </a:rPr>
                  <a:t>(</a:t>
                </a:r>
                <a:r>
                  <a:rPr lang="en-GB" i="1" baseline="-25000" dirty="0">
                    <a:solidFill>
                      <a:schemeClr val="bg1"/>
                    </a:solidFill>
                  </a:rPr>
                  <a:t>t </a:t>
                </a:r>
                <a:r>
                  <a:rPr lang="en-GB" baseline="-25000" dirty="0">
                    <a:solidFill>
                      <a:schemeClr val="bg1"/>
                    </a:solidFill>
                    <a:sym typeface="Symbol" panose="05050102010706020507" pitchFamily="18" charset="2"/>
                  </a:rPr>
                  <a:t></a:t>
                </a:r>
                <a:r>
                  <a:rPr lang="en-GB" baseline="-25000" dirty="0">
                    <a:solidFill>
                      <a:schemeClr val="bg1"/>
                    </a:solidFill>
                  </a:rPr>
                  <a:t>1)</a:t>
                </a:r>
                <a:r>
                  <a:rPr lang="en-GB" dirty="0">
                    <a:solidFill>
                      <a:schemeClr val="bg1"/>
                    </a:solidFill>
                  </a:rPr>
                  <a:t> </a:t>
                </a:r>
                <a:r>
                  <a:rPr lang="en-GB" dirty="0">
                    <a:solidFill>
                      <a:schemeClr val="bg1"/>
                    </a:solidFill>
                    <a:sym typeface="Symbol" panose="05050102010706020507" pitchFamily="18" charset="2"/>
                  </a:rPr>
                  <a:t></a:t>
                </a:r>
                <a:r>
                  <a:rPr lang="en-GB" i="1" dirty="0">
                    <a:solidFill>
                      <a:schemeClr val="bg1"/>
                    </a:solidFill>
                  </a:rPr>
                  <a:t> </a:t>
                </a:r>
                <a:r>
                  <a:rPr lang="en-GB" dirty="0">
                    <a:solidFill>
                      <a:schemeClr val="bg1"/>
                    </a:solidFill>
                    <a:sym typeface="Symbol" panose="05050102010706020507" pitchFamily="18" charset="2"/>
                  </a:rPr>
                  <a:t></a:t>
                </a:r>
                <a:r>
                  <a:rPr lang="en-GB" dirty="0">
                    <a:solidFill>
                      <a:schemeClr val="bg1"/>
                    </a:solidFill>
                  </a:rPr>
                  <a:t>7</a:t>
                </a:r>
                <a:r>
                  <a:rPr lang="en-GB" i="1" dirty="0">
                    <a:solidFill>
                      <a:schemeClr val="bg1"/>
                    </a:solidFill>
                  </a:rPr>
                  <a:t>OVERCAP</a:t>
                </a:r>
                <a:r>
                  <a:rPr lang="en-GB" i="1" baseline="-25000" dirty="0">
                    <a:solidFill>
                      <a:schemeClr val="bg1"/>
                    </a:solidFill>
                  </a:rPr>
                  <a:t>(t)</a:t>
                </a:r>
                <a:r>
                  <a:rPr lang="en-GB" i="1" dirty="0">
                    <a:solidFill>
                      <a:schemeClr val="bg1"/>
                    </a:solidFill>
                  </a:rPr>
                  <a:t> + </a:t>
                </a:r>
                <a:r>
                  <a:rPr lang="en-GB" i="1" dirty="0" err="1">
                    <a:solidFill>
                      <a:schemeClr val="bg1"/>
                    </a:solidFill>
                  </a:rPr>
                  <a:t>uit</a:t>
                </a:r>
                <a:r>
                  <a:rPr lang="en-GB" i="1" dirty="0">
                    <a:solidFill>
                      <a:schemeClr val="bg1"/>
                    </a:solidFill>
                  </a:rPr>
                  <a:t> + ( </a:t>
                </a:r>
                <a:r>
                  <a:rPr lang="en-GB" i="1" dirty="0" err="1">
                    <a:solidFill>
                      <a:schemeClr val="bg1"/>
                    </a:solidFill>
                  </a:rPr>
                  <a:t>εit</a:t>
                </a:r>
                <a:r>
                  <a:rPr lang="en-GB" i="1" dirty="0">
                    <a:solidFill>
                      <a:schemeClr val="bg1"/>
                    </a:solidFill>
                  </a:rPr>
                  <a:t>)</a:t>
                </a:r>
                <a:endParaRPr lang="en-GB" dirty="0">
                  <a:solidFill>
                    <a:schemeClr val="bg1"/>
                  </a:solidFill>
                </a:endParaRPr>
              </a:p>
            </p:txBody>
          </p:sp>
        </mc:Choice>
        <mc:Fallback xmlns="">
          <p:sp>
            <p:nvSpPr>
              <p:cNvPr id="4" name="TextBox 3">
                <a:extLst>
                  <a:ext uri="{FF2B5EF4-FFF2-40B4-BE49-F238E27FC236}">
                    <a16:creationId xmlns:a16="http://schemas.microsoft.com/office/drawing/2014/main" id="{AD2E0011-5B64-4A3F-8E64-88E6A660B88A}"/>
                  </a:ext>
                </a:extLst>
              </p:cNvPr>
              <p:cNvSpPr txBox="1">
                <a:spLocks noRot="1" noChangeAspect="1" noMove="1" noResize="1" noEditPoints="1" noAdjustHandles="1" noChangeArrowheads="1" noChangeShapeType="1" noTextEdit="1"/>
              </p:cNvSpPr>
              <p:nvPr/>
            </p:nvSpPr>
            <p:spPr>
              <a:xfrm>
                <a:off x="1543877" y="1869764"/>
                <a:ext cx="8640418" cy="646331"/>
              </a:xfrm>
              <a:prstGeom prst="rect">
                <a:avLst/>
              </a:prstGeom>
              <a:blipFill>
                <a:blip r:embed="rId2"/>
                <a:stretch>
                  <a:fillRect l="-493" t="-6481" b="-12963"/>
                </a:stretch>
              </a:blipFill>
              <a:ln>
                <a:solidFill>
                  <a:schemeClr val="tx1">
                    <a:lumMod val="50000"/>
                    <a:lumOff val="50000"/>
                  </a:schemeClr>
                </a:solidFill>
              </a:ln>
            </p:spPr>
            <p:txBody>
              <a:bodyPr/>
              <a:lstStyle/>
              <a:p>
                <a:r>
                  <a:rPr lang="en-GB">
                    <a:noFill/>
                  </a:rPr>
                  <a:t> </a:t>
                </a:r>
              </a:p>
            </p:txBody>
          </p:sp>
        </mc:Fallback>
      </mc:AlternateContent>
      <p:graphicFrame>
        <p:nvGraphicFramePr>
          <p:cNvPr id="5" name="Table 4">
            <a:extLst>
              <a:ext uri="{FF2B5EF4-FFF2-40B4-BE49-F238E27FC236}">
                <a16:creationId xmlns:a16="http://schemas.microsoft.com/office/drawing/2014/main" id="{691026EA-60CD-436D-AD87-63F2B81E4D8A}"/>
              </a:ext>
            </a:extLst>
          </p:cNvPr>
          <p:cNvGraphicFramePr>
            <a:graphicFrameLocks noGrp="1"/>
          </p:cNvGraphicFramePr>
          <p:nvPr>
            <p:extLst>
              <p:ext uri="{D42A27DB-BD31-4B8C-83A1-F6EECF244321}">
                <p14:modId xmlns:p14="http://schemas.microsoft.com/office/powerpoint/2010/main" val="2932203309"/>
              </p:ext>
            </p:extLst>
          </p:nvPr>
        </p:nvGraphicFramePr>
        <p:xfrm>
          <a:off x="1543877" y="2760130"/>
          <a:ext cx="8640418" cy="2791106"/>
        </p:xfrm>
        <a:graphic>
          <a:graphicData uri="http://schemas.openxmlformats.org/drawingml/2006/table">
            <a:tbl>
              <a:tblPr firstRow="1" firstCol="1" bandRow="1">
                <a:tableStyleId>{C083E6E3-FA7D-4D7B-A595-EF9225AFEA82}</a:tableStyleId>
              </a:tblPr>
              <a:tblGrid>
                <a:gridCol w="523969">
                  <a:extLst>
                    <a:ext uri="{9D8B030D-6E8A-4147-A177-3AD203B41FA5}">
                      <a16:colId xmlns:a16="http://schemas.microsoft.com/office/drawing/2014/main" val="2951790011"/>
                    </a:ext>
                  </a:extLst>
                </a:gridCol>
                <a:gridCol w="1448499">
                  <a:extLst>
                    <a:ext uri="{9D8B030D-6E8A-4147-A177-3AD203B41FA5}">
                      <a16:colId xmlns:a16="http://schemas.microsoft.com/office/drawing/2014/main" val="2827300008"/>
                    </a:ext>
                  </a:extLst>
                </a:gridCol>
                <a:gridCol w="485530">
                  <a:extLst>
                    <a:ext uri="{9D8B030D-6E8A-4147-A177-3AD203B41FA5}">
                      <a16:colId xmlns:a16="http://schemas.microsoft.com/office/drawing/2014/main" val="571521406"/>
                    </a:ext>
                  </a:extLst>
                </a:gridCol>
                <a:gridCol w="1608320">
                  <a:extLst>
                    <a:ext uri="{9D8B030D-6E8A-4147-A177-3AD203B41FA5}">
                      <a16:colId xmlns:a16="http://schemas.microsoft.com/office/drawing/2014/main" val="2917719664"/>
                    </a:ext>
                  </a:extLst>
                </a:gridCol>
                <a:gridCol w="505760">
                  <a:extLst>
                    <a:ext uri="{9D8B030D-6E8A-4147-A177-3AD203B41FA5}">
                      <a16:colId xmlns:a16="http://schemas.microsoft.com/office/drawing/2014/main" val="3162556597"/>
                    </a:ext>
                  </a:extLst>
                </a:gridCol>
                <a:gridCol w="1703402">
                  <a:extLst>
                    <a:ext uri="{9D8B030D-6E8A-4147-A177-3AD203B41FA5}">
                      <a16:colId xmlns:a16="http://schemas.microsoft.com/office/drawing/2014/main" val="3418012827"/>
                    </a:ext>
                  </a:extLst>
                </a:gridCol>
                <a:gridCol w="546222">
                  <a:extLst>
                    <a:ext uri="{9D8B030D-6E8A-4147-A177-3AD203B41FA5}">
                      <a16:colId xmlns:a16="http://schemas.microsoft.com/office/drawing/2014/main" val="3340323416"/>
                    </a:ext>
                  </a:extLst>
                </a:gridCol>
                <a:gridCol w="1818716">
                  <a:extLst>
                    <a:ext uri="{9D8B030D-6E8A-4147-A177-3AD203B41FA5}">
                      <a16:colId xmlns:a16="http://schemas.microsoft.com/office/drawing/2014/main" val="1530174117"/>
                    </a:ext>
                  </a:extLst>
                </a:gridCol>
              </a:tblGrid>
              <a:tr h="443702">
                <a:tc>
                  <a:txBody>
                    <a:bodyPr/>
                    <a:lstStyle/>
                    <a:p>
                      <a:pPr algn="ctr">
                        <a:lnSpc>
                          <a:spcPct val="200000"/>
                        </a:lnSpc>
                        <a:spcAft>
                          <a:spcPts val="0"/>
                        </a:spcAft>
                      </a:pPr>
                      <a:r>
                        <a:rPr lang="en-US" sz="1200" dirty="0">
                          <a:effectLst/>
                        </a:rPr>
                        <a:t>1</a:t>
                      </a:r>
                      <a:endParaRPr lang="en-GB" sz="12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62865" marR="62865" marT="0" marB="0" anchor="b"/>
                </a:tc>
                <a:tc>
                  <a:txBody>
                    <a:bodyPr/>
                    <a:lstStyle/>
                    <a:p>
                      <a:pPr indent="139700" algn="ctr">
                        <a:lnSpc>
                          <a:spcPct val="200000"/>
                        </a:lnSpc>
                        <a:spcAft>
                          <a:spcPts val="0"/>
                        </a:spcAft>
                      </a:pPr>
                      <a:r>
                        <a:rPr lang="en-US" sz="1200" dirty="0">
                          <a:effectLst/>
                        </a:rPr>
                        <a:t>Argentina</a:t>
                      </a:r>
                      <a:endParaRPr lang="en-GB" sz="12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62865" marR="62865" marT="0" marB="0" anchor="ctr"/>
                </a:tc>
                <a:tc>
                  <a:txBody>
                    <a:bodyPr/>
                    <a:lstStyle/>
                    <a:p>
                      <a:pPr algn="ctr">
                        <a:lnSpc>
                          <a:spcPct val="200000"/>
                        </a:lnSpc>
                        <a:spcAft>
                          <a:spcPts val="0"/>
                        </a:spcAft>
                      </a:pPr>
                      <a:r>
                        <a:rPr lang="en-US" sz="1200">
                          <a:effectLst/>
                        </a:rPr>
                        <a:t>8</a:t>
                      </a:r>
                      <a:endParaRPr lang="en-GB" sz="1200">
                        <a:effectLst/>
                        <a:latin typeface="Calibri" panose="020F0502020204030204" pitchFamily="34" charset="0"/>
                        <a:ea typeface="Malgun Gothic" panose="020B0503020000020004" pitchFamily="34" charset="-127"/>
                        <a:cs typeface="Times New Roman" panose="02020603050405020304" pitchFamily="18" charset="0"/>
                      </a:endParaRPr>
                    </a:p>
                  </a:txBody>
                  <a:tcPr marL="62865" marR="62865" marT="0" marB="0" anchor="b"/>
                </a:tc>
                <a:tc>
                  <a:txBody>
                    <a:bodyPr/>
                    <a:lstStyle/>
                    <a:p>
                      <a:pPr indent="139700" algn="ctr">
                        <a:lnSpc>
                          <a:spcPct val="200000"/>
                        </a:lnSpc>
                        <a:spcAft>
                          <a:spcPts val="0"/>
                        </a:spcAft>
                      </a:pPr>
                      <a:r>
                        <a:rPr lang="en-US" sz="1200">
                          <a:effectLst/>
                        </a:rPr>
                        <a:t>EU27</a:t>
                      </a:r>
                      <a:endParaRPr lang="en-GB" sz="1200">
                        <a:effectLst/>
                        <a:latin typeface="Calibri" panose="020F0502020204030204" pitchFamily="34" charset="0"/>
                        <a:ea typeface="Malgun Gothic" panose="020B0503020000020004" pitchFamily="34" charset="-127"/>
                        <a:cs typeface="Times New Roman" panose="02020603050405020304" pitchFamily="18" charset="0"/>
                      </a:endParaRPr>
                    </a:p>
                  </a:txBody>
                  <a:tcPr marL="62865" marR="62865" marT="0" marB="0" anchor="ctr"/>
                </a:tc>
                <a:tc>
                  <a:txBody>
                    <a:bodyPr/>
                    <a:lstStyle/>
                    <a:p>
                      <a:pPr algn="ctr">
                        <a:lnSpc>
                          <a:spcPct val="200000"/>
                        </a:lnSpc>
                        <a:spcAft>
                          <a:spcPts val="0"/>
                        </a:spcAft>
                      </a:pPr>
                      <a:r>
                        <a:rPr lang="en-US" sz="1200">
                          <a:effectLst/>
                        </a:rPr>
                        <a:t>15</a:t>
                      </a:r>
                      <a:endParaRPr lang="en-GB" sz="1200">
                        <a:effectLst/>
                        <a:latin typeface="Calibri" panose="020F0502020204030204" pitchFamily="34" charset="0"/>
                        <a:ea typeface="Malgun Gothic" panose="020B0503020000020004" pitchFamily="34" charset="-127"/>
                        <a:cs typeface="Times New Roman" panose="02020603050405020304" pitchFamily="18" charset="0"/>
                      </a:endParaRPr>
                    </a:p>
                  </a:txBody>
                  <a:tcPr marL="62865" marR="62865" marT="0" marB="0" anchor="b"/>
                </a:tc>
                <a:tc>
                  <a:txBody>
                    <a:bodyPr/>
                    <a:lstStyle/>
                    <a:p>
                      <a:pPr indent="139700" algn="ctr">
                        <a:lnSpc>
                          <a:spcPct val="200000"/>
                        </a:lnSpc>
                        <a:spcAft>
                          <a:spcPts val="0"/>
                        </a:spcAft>
                      </a:pPr>
                      <a:r>
                        <a:rPr lang="en-US" sz="1200">
                          <a:effectLst/>
                        </a:rPr>
                        <a:t>New Zealand</a:t>
                      </a:r>
                      <a:endParaRPr lang="en-GB" sz="1200">
                        <a:effectLst/>
                        <a:latin typeface="Calibri" panose="020F0502020204030204" pitchFamily="34" charset="0"/>
                        <a:ea typeface="Malgun Gothic" panose="020B0503020000020004" pitchFamily="34" charset="-127"/>
                        <a:cs typeface="Times New Roman" panose="02020603050405020304" pitchFamily="18" charset="0"/>
                      </a:endParaRPr>
                    </a:p>
                  </a:txBody>
                  <a:tcPr marL="62865" marR="62865" marT="0" marB="0" anchor="ctr"/>
                </a:tc>
                <a:tc>
                  <a:txBody>
                    <a:bodyPr/>
                    <a:lstStyle/>
                    <a:p>
                      <a:pPr algn="ctr">
                        <a:lnSpc>
                          <a:spcPct val="200000"/>
                        </a:lnSpc>
                        <a:spcAft>
                          <a:spcPts val="0"/>
                        </a:spcAft>
                      </a:pPr>
                      <a:r>
                        <a:rPr lang="en-US" sz="1200">
                          <a:effectLst/>
                        </a:rPr>
                        <a:t>22</a:t>
                      </a:r>
                      <a:endParaRPr lang="en-GB" sz="1200">
                        <a:effectLst/>
                        <a:latin typeface="Calibri" panose="020F0502020204030204" pitchFamily="34" charset="0"/>
                        <a:ea typeface="Malgun Gothic" panose="020B0503020000020004" pitchFamily="34" charset="-127"/>
                        <a:cs typeface="Times New Roman" panose="02020603050405020304" pitchFamily="18" charset="0"/>
                      </a:endParaRPr>
                    </a:p>
                  </a:txBody>
                  <a:tcPr marL="62865" marR="62865" marT="0" marB="0" anchor="b"/>
                </a:tc>
                <a:tc>
                  <a:txBody>
                    <a:bodyPr/>
                    <a:lstStyle/>
                    <a:p>
                      <a:pPr indent="139700" algn="ctr">
                        <a:lnSpc>
                          <a:spcPct val="200000"/>
                        </a:lnSpc>
                        <a:spcAft>
                          <a:spcPts val="0"/>
                        </a:spcAft>
                      </a:pPr>
                      <a:r>
                        <a:rPr lang="en-US" sz="1200">
                          <a:effectLst/>
                        </a:rPr>
                        <a:t>Thailand</a:t>
                      </a:r>
                      <a:endParaRPr lang="en-GB" sz="1200">
                        <a:effectLst/>
                        <a:latin typeface="Calibri" panose="020F0502020204030204" pitchFamily="34" charset="0"/>
                        <a:ea typeface="Malgun Gothic" panose="020B0503020000020004" pitchFamily="34" charset="-127"/>
                        <a:cs typeface="Times New Roman" panose="02020603050405020304" pitchFamily="18" charset="0"/>
                      </a:endParaRPr>
                    </a:p>
                  </a:txBody>
                  <a:tcPr marL="62865" marR="62865" marT="0" marB="0" anchor="ctr"/>
                </a:tc>
                <a:extLst>
                  <a:ext uri="{0D108BD9-81ED-4DB2-BD59-A6C34878D82A}">
                    <a16:rowId xmlns:a16="http://schemas.microsoft.com/office/drawing/2014/main" val="2687200535"/>
                  </a:ext>
                </a:extLst>
              </a:tr>
              <a:tr h="391234">
                <a:tc>
                  <a:txBody>
                    <a:bodyPr/>
                    <a:lstStyle/>
                    <a:p>
                      <a:pPr algn="ctr">
                        <a:lnSpc>
                          <a:spcPct val="200000"/>
                        </a:lnSpc>
                        <a:spcAft>
                          <a:spcPts val="0"/>
                        </a:spcAft>
                      </a:pPr>
                      <a:r>
                        <a:rPr lang="en-US" sz="1200">
                          <a:effectLst/>
                        </a:rPr>
                        <a:t>2</a:t>
                      </a:r>
                      <a:endParaRPr lang="en-GB" sz="1200">
                        <a:effectLst/>
                        <a:latin typeface="Calibri" panose="020F0502020204030204" pitchFamily="34" charset="0"/>
                        <a:ea typeface="Malgun Gothic" panose="020B0503020000020004" pitchFamily="34" charset="-127"/>
                        <a:cs typeface="Times New Roman" panose="02020603050405020304" pitchFamily="18" charset="0"/>
                      </a:endParaRPr>
                    </a:p>
                  </a:txBody>
                  <a:tcPr marL="62865" marR="62865" marT="0" marB="0" anchor="b"/>
                </a:tc>
                <a:tc>
                  <a:txBody>
                    <a:bodyPr/>
                    <a:lstStyle/>
                    <a:p>
                      <a:pPr indent="139700" algn="ctr">
                        <a:lnSpc>
                          <a:spcPct val="200000"/>
                        </a:lnSpc>
                        <a:spcAft>
                          <a:spcPts val="0"/>
                        </a:spcAft>
                      </a:pPr>
                      <a:r>
                        <a:rPr lang="en-US" sz="1200" dirty="0">
                          <a:effectLst/>
                        </a:rPr>
                        <a:t>Australia</a:t>
                      </a:r>
                      <a:endParaRPr lang="en-GB" sz="12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62865" marR="62865" marT="0" marB="0" anchor="ctr"/>
                </a:tc>
                <a:tc>
                  <a:txBody>
                    <a:bodyPr/>
                    <a:lstStyle/>
                    <a:p>
                      <a:pPr algn="ctr">
                        <a:lnSpc>
                          <a:spcPct val="200000"/>
                        </a:lnSpc>
                        <a:spcAft>
                          <a:spcPts val="0"/>
                        </a:spcAft>
                      </a:pPr>
                      <a:r>
                        <a:rPr lang="en-US" sz="1200" dirty="0">
                          <a:effectLst/>
                        </a:rPr>
                        <a:t>9</a:t>
                      </a:r>
                      <a:endParaRPr lang="en-GB" sz="12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62865" marR="62865" marT="0" marB="0" anchor="b"/>
                </a:tc>
                <a:tc>
                  <a:txBody>
                    <a:bodyPr/>
                    <a:lstStyle/>
                    <a:p>
                      <a:pPr indent="139700" algn="ctr">
                        <a:lnSpc>
                          <a:spcPct val="200000"/>
                        </a:lnSpc>
                        <a:spcAft>
                          <a:spcPts val="0"/>
                        </a:spcAft>
                      </a:pPr>
                      <a:r>
                        <a:rPr lang="en-US" sz="1200" dirty="0">
                          <a:effectLst/>
                        </a:rPr>
                        <a:t>India</a:t>
                      </a:r>
                      <a:endParaRPr lang="en-GB" sz="12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62865" marR="62865" marT="0" marB="0" anchor="ctr"/>
                </a:tc>
                <a:tc>
                  <a:txBody>
                    <a:bodyPr/>
                    <a:lstStyle/>
                    <a:p>
                      <a:pPr algn="ctr">
                        <a:lnSpc>
                          <a:spcPct val="200000"/>
                        </a:lnSpc>
                        <a:spcAft>
                          <a:spcPts val="0"/>
                        </a:spcAft>
                      </a:pPr>
                      <a:r>
                        <a:rPr lang="en-US" sz="1200">
                          <a:effectLst/>
                        </a:rPr>
                        <a:t>16</a:t>
                      </a:r>
                      <a:endParaRPr lang="en-GB" sz="1200">
                        <a:effectLst/>
                        <a:latin typeface="Calibri" panose="020F0502020204030204" pitchFamily="34" charset="0"/>
                        <a:ea typeface="Malgun Gothic" panose="020B0503020000020004" pitchFamily="34" charset="-127"/>
                        <a:cs typeface="Times New Roman" panose="02020603050405020304" pitchFamily="18" charset="0"/>
                      </a:endParaRPr>
                    </a:p>
                  </a:txBody>
                  <a:tcPr marL="62865" marR="62865" marT="0" marB="0" anchor="b"/>
                </a:tc>
                <a:tc>
                  <a:txBody>
                    <a:bodyPr/>
                    <a:lstStyle/>
                    <a:p>
                      <a:pPr indent="139700" algn="ctr">
                        <a:lnSpc>
                          <a:spcPct val="200000"/>
                        </a:lnSpc>
                        <a:spcAft>
                          <a:spcPts val="0"/>
                        </a:spcAft>
                      </a:pPr>
                      <a:r>
                        <a:rPr lang="en-US" sz="1200">
                          <a:effectLst/>
                        </a:rPr>
                        <a:t>Pakistan</a:t>
                      </a:r>
                      <a:endParaRPr lang="en-GB" sz="1200">
                        <a:effectLst/>
                        <a:latin typeface="Calibri" panose="020F0502020204030204" pitchFamily="34" charset="0"/>
                        <a:ea typeface="Malgun Gothic" panose="020B0503020000020004" pitchFamily="34" charset="-127"/>
                        <a:cs typeface="Times New Roman" panose="02020603050405020304" pitchFamily="18" charset="0"/>
                      </a:endParaRPr>
                    </a:p>
                  </a:txBody>
                  <a:tcPr marL="62865" marR="62865" marT="0" marB="0" anchor="ctr"/>
                </a:tc>
                <a:tc>
                  <a:txBody>
                    <a:bodyPr/>
                    <a:lstStyle/>
                    <a:p>
                      <a:pPr algn="ctr">
                        <a:lnSpc>
                          <a:spcPct val="200000"/>
                        </a:lnSpc>
                        <a:spcAft>
                          <a:spcPts val="0"/>
                        </a:spcAft>
                      </a:pPr>
                      <a:r>
                        <a:rPr lang="en-US" sz="1200">
                          <a:effectLst/>
                        </a:rPr>
                        <a:t>23</a:t>
                      </a:r>
                      <a:endParaRPr lang="en-GB" sz="1200">
                        <a:effectLst/>
                        <a:latin typeface="Calibri" panose="020F0502020204030204" pitchFamily="34" charset="0"/>
                        <a:ea typeface="Malgun Gothic" panose="020B0503020000020004" pitchFamily="34" charset="-127"/>
                        <a:cs typeface="Times New Roman" panose="02020603050405020304" pitchFamily="18" charset="0"/>
                      </a:endParaRPr>
                    </a:p>
                  </a:txBody>
                  <a:tcPr marL="62865" marR="62865" marT="0" marB="0" anchor="b"/>
                </a:tc>
                <a:tc>
                  <a:txBody>
                    <a:bodyPr/>
                    <a:lstStyle/>
                    <a:p>
                      <a:pPr indent="139700" algn="ctr">
                        <a:lnSpc>
                          <a:spcPct val="200000"/>
                        </a:lnSpc>
                        <a:spcAft>
                          <a:spcPts val="0"/>
                        </a:spcAft>
                      </a:pPr>
                      <a:r>
                        <a:rPr lang="en-US" sz="1200">
                          <a:effectLst/>
                        </a:rPr>
                        <a:t>Turkey</a:t>
                      </a:r>
                      <a:endParaRPr lang="en-GB" sz="1200">
                        <a:effectLst/>
                        <a:latin typeface="Calibri" panose="020F0502020204030204" pitchFamily="34" charset="0"/>
                        <a:ea typeface="Malgun Gothic" panose="020B0503020000020004" pitchFamily="34" charset="-127"/>
                        <a:cs typeface="Times New Roman" panose="02020603050405020304" pitchFamily="18" charset="0"/>
                      </a:endParaRPr>
                    </a:p>
                  </a:txBody>
                  <a:tcPr marL="62865" marR="62865" marT="0" marB="0" anchor="ctr"/>
                </a:tc>
                <a:extLst>
                  <a:ext uri="{0D108BD9-81ED-4DB2-BD59-A6C34878D82A}">
                    <a16:rowId xmlns:a16="http://schemas.microsoft.com/office/drawing/2014/main" val="565189872"/>
                  </a:ext>
                </a:extLst>
              </a:tr>
              <a:tr h="391234">
                <a:tc>
                  <a:txBody>
                    <a:bodyPr/>
                    <a:lstStyle/>
                    <a:p>
                      <a:pPr algn="ctr">
                        <a:lnSpc>
                          <a:spcPct val="200000"/>
                        </a:lnSpc>
                        <a:spcAft>
                          <a:spcPts val="0"/>
                        </a:spcAft>
                      </a:pPr>
                      <a:r>
                        <a:rPr lang="en-US" sz="1200">
                          <a:effectLst/>
                        </a:rPr>
                        <a:t>3</a:t>
                      </a:r>
                      <a:endParaRPr lang="en-GB" sz="1200">
                        <a:effectLst/>
                        <a:latin typeface="Calibri" panose="020F0502020204030204" pitchFamily="34" charset="0"/>
                        <a:ea typeface="Malgun Gothic" panose="020B0503020000020004" pitchFamily="34" charset="-127"/>
                        <a:cs typeface="Times New Roman" panose="02020603050405020304" pitchFamily="18" charset="0"/>
                      </a:endParaRPr>
                    </a:p>
                  </a:txBody>
                  <a:tcPr marL="62865" marR="62865" marT="0" marB="0" anchor="b"/>
                </a:tc>
                <a:tc>
                  <a:txBody>
                    <a:bodyPr/>
                    <a:lstStyle/>
                    <a:p>
                      <a:pPr indent="139700" algn="ctr">
                        <a:lnSpc>
                          <a:spcPct val="200000"/>
                        </a:lnSpc>
                        <a:spcAft>
                          <a:spcPts val="0"/>
                        </a:spcAft>
                      </a:pPr>
                      <a:r>
                        <a:rPr lang="en-US" sz="1200">
                          <a:effectLst/>
                        </a:rPr>
                        <a:t>Brazil</a:t>
                      </a:r>
                      <a:endParaRPr lang="en-GB" sz="1200">
                        <a:effectLst/>
                        <a:latin typeface="Calibri" panose="020F0502020204030204" pitchFamily="34" charset="0"/>
                        <a:ea typeface="Malgun Gothic" panose="020B0503020000020004" pitchFamily="34" charset="-127"/>
                        <a:cs typeface="Times New Roman" panose="02020603050405020304" pitchFamily="18" charset="0"/>
                      </a:endParaRPr>
                    </a:p>
                  </a:txBody>
                  <a:tcPr marL="62865" marR="62865" marT="0" marB="0" anchor="ctr"/>
                </a:tc>
                <a:tc>
                  <a:txBody>
                    <a:bodyPr/>
                    <a:lstStyle/>
                    <a:p>
                      <a:pPr algn="ctr">
                        <a:lnSpc>
                          <a:spcPct val="200000"/>
                        </a:lnSpc>
                        <a:spcAft>
                          <a:spcPts val="0"/>
                        </a:spcAft>
                      </a:pPr>
                      <a:r>
                        <a:rPr lang="en-US" sz="1200" dirty="0">
                          <a:effectLst/>
                        </a:rPr>
                        <a:t>10</a:t>
                      </a:r>
                      <a:endParaRPr lang="en-GB" sz="12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62865" marR="62865" marT="0" marB="0" anchor="b"/>
                </a:tc>
                <a:tc>
                  <a:txBody>
                    <a:bodyPr/>
                    <a:lstStyle/>
                    <a:p>
                      <a:pPr indent="139700" algn="ctr">
                        <a:lnSpc>
                          <a:spcPct val="200000"/>
                        </a:lnSpc>
                        <a:spcAft>
                          <a:spcPts val="0"/>
                        </a:spcAft>
                      </a:pPr>
                      <a:r>
                        <a:rPr lang="en-US" sz="1200" dirty="0">
                          <a:effectLst/>
                        </a:rPr>
                        <a:t>Indonesia</a:t>
                      </a:r>
                      <a:endParaRPr lang="en-GB" sz="12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62865" marR="62865" marT="0" marB="0" anchor="ctr"/>
                </a:tc>
                <a:tc>
                  <a:txBody>
                    <a:bodyPr/>
                    <a:lstStyle/>
                    <a:p>
                      <a:pPr algn="ctr">
                        <a:lnSpc>
                          <a:spcPct val="200000"/>
                        </a:lnSpc>
                        <a:spcAft>
                          <a:spcPts val="0"/>
                        </a:spcAft>
                      </a:pPr>
                      <a:r>
                        <a:rPr lang="en-US" sz="1200" dirty="0">
                          <a:effectLst/>
                        </a:rPr>
                        <a:t>17</a:t>
                      </a:r>
                      <a:endParaRPr lang="en-GB" sz="12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62865" marR="62865" marT="0" marB="0" anchor="b"/>
                </a:tc>
                <a:tc>
                  <a:txBody>
                    <a:bodyPr/>
                    <a:lstStyle/>
                    <a:p>
                      <a:pPr indent="139700" algn="ctr">
                        <a:lnSpc>
                          <a:spcPct val="200000"/>
                        </a:lnSpc>
                        <a:spcAft>
                          <a:spcPts val="0"/>
                        </a:spcAft>
                      </a:pPr>
                      <a:r>
                        <a:rPr lang="en-US" sz="1200" dirty="0">
                          <a:effectLst/>
                        </a:rPr>
                        <a:t>Paraguay</a:t>
                      </a:r>
                      <a:endParaRPr lang="en-GB" sz="12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62865" marR="62865" marT="0" marB="0" anchor="ctr"/>
                </a:tc>
                <a:tc>
                  <a:txBody>
                    <a:bodyPr/>
                    <a:lstStyle/>
                    <a:p>
                      <a:pPr algn="ctr">
                        <a:lnSpc>
                          <a:spcPct val="200000"/>
                        </a:lnSpc>
                        <a:spcAft>
                          <a:spcPts val="0"/>
                        </a:spcAft>
                      </a:pPr>
                      <a:r>
                        <a:rPr lang="en-US" sz="1200">
                          <a:effectLst/>
                        </a:rPr>
                        <a:t>24</a:t>
                      </a:r>
                      <a:endParaRPr lang="en-GB" sz="1200">
                        <a:effectLst/>
                        <a:latin typeface="Calibri" panose="020F0502020204030204" pitchFamily="34" charset="0"/>
                        <a:ea typeface="Malgun Gothic" panose="020B0503020000020004" pitchFamily="34" charset="-127"/>
                        <a:cs typeface="Times New Roman" panose="02020603050405020304" pitchFamily="18" charset="0"/>
                      </a:endParaRPr>
                    </a:p>
                  </a:txBody>
                  <a:tcPr marL="62865" marR="62865" marT="0" marB="0" anchor="b"/>
                </a:tc>
                <a:tc>
                  <a:txBody>
                    <a:bodyPr/>
                    <a:lstStyle/>
                    <a:p>
                      <a:pPr indent="139700" algn="ctr">
                        <a:lnSpc>
                          <a:spcPct val="200000"/>
                        </a:lnSpc>
                        <a:spcAft>
                          <a:spcPts val="0"/>
                        </a:spcAft>
                      </a:pPr>
                      <a:r>
                        <a:rPr lang="en-US" sz="1200">
                          <a:effectLst/>
                        </a:rPr>
                        <a:t>Ukraine</a:t>
                      </a:r>
                      <a:endParaRPr lang="en-GB" sz="1200">
                        <a:effectLst/>
                        <a:latin typeface="Calibri" panose="020F0502020204030204" pitchFamily="34" charset="0"/>
                        <a:ea typeface="Malgun Gothic" panose="020B0503020000020004" pitchFamily="34" charset="-127"/>
                        <a:cs typeface="Times New Roman" panose="02020603050405020304" pitchFamily="18" charset="0"/>
                      </a:endParaRPr>
                    </a:p>
                  </a:txBody>
                  <a:tcPr marL="62865" marR="62865" marT="0" marB="0" anchor="ctr"/>
                </a:tc>
                <a:extLst>
                  <a:ext uri="{0D108BD9-81ED-4DB2-BD59-A6C34878D82A}">
                    <a16:rowId xmlns:a16="http://schemas.microsoft.com/office/drawing/2014/main" val="980444896"/>
                  </a:ext>
                </a:extLst>
              </a:tr>
              <a:tr h="391234">
                <a:tc>
                  <a:txBody>
                    <a:bodyPr/>
                    <a:lstStyle/>
                    <a:p>
                      <a:pPr algn="ctr">
                        <a:lnSpc>
                          <a:spcPct val="200000"/>
                        </a:lnSpc>
                        <a:spcAft>
                          <a:spcPts val="0"/>
                        </a:spcAft>
                      </a:pPr>
                      <a:r>
                        <a:rPr lang="en-US" sz="1200">
                          <a:effectLst/>
                        </a:rPr>
                        <a:t>4</a:t>
                      </a:r>
                      <a:endParaRPr lang="en-GB" sz="1200">
                        <a:effectLst/>
                        <a:latin typeface="Calibri" panose="020F0502020204030204" pitchFamily="34" charset="0"/>
                        <a:ea typeface="Malgun Gothic" panose="020B0503020000020004" pitchFamily="34" charset="-127"/>
                        <a:cs typeface="Times New Roman" panose="02020603050405020304" pitchFamily="18" charset="0"/>
                      </a:endParaRPr>
                    </a:p>
                  </a:txBody>
                  <a:tcPr marL="62865" marR="62865" marT="0" marB="0" anchor="b"/>
                </a:tc>
                <a:tc>
                  <a:txBody>
                    <a:bodyPr/>
                    <a:lstStyle/>
                    <a:p>
                      <a:pPr indent="139700" algn="ctr">
                        <a:lnSpc>
                          <a:spcPct val="200000"/>
                        </a:lnSpc>
                        <a:spcAft>
                          <a:spcPts val="0"/>
                        </a:spcAft>
                      </a:pPr>
                      <a:r>
                        <a:rPr lang="en-US" sz="1200">
                          <a:effectLst/>
                        </a:rPr>
                        <a:t>Canada</a:t>
                      </a:r>
                      <a:endParaRPr lang="en-GB" sz="1200">
                        <a:effectLst/>
                        <a:latin typeface="Calibri" panose="020F0502020204030204" pitchFamily="34" charset="0"/>
                        <a:ea typeface="Malgun Gothic" panose="020B0503020000020004" pitchFamily="34" charset="-127"/>
                        <a:cs typeface="Times New Roman" panose="02020603050405020304" pitchFamily="18" charset="0"/>
                      </a:endParaRPr>
                    </a:p>
                  </a:txBody>
                  <a:tcPr marL="62865" marR="62865" marT="0" marB="0" anchor="ctr"/>
                </a:tc>
                <a:tc>
                  <a:txBody>
                    <a:bodyPr/>
                    <a:lstStyle/>
                    <a:p>
                      <a:pPr algn="ctr">
                        <a:lnSpc>
                          <a:spcPct val="200000"/>
                        </a:lnSpc>
                        <a:spcAft>
                          <a:spcPts val="0"/>
                        </a:spcAft>
                      </a:pPr>
                      <a:r>
                        <a:rPr lang="en-US" sz="1200">
                          <a:effectLst/>
                        </a:rPr>
                        <a:t>11</a:t>
                      </a:r>
                      <a:endParaRPr lang="en-GB" sz="1200">
                        <a:effectLst/>
                        <a:latin typeface="Calibri" panose="020F0502020204030204" pitchFamily="34" charset="0"/>
                        <a:ea typeface="Malgun Gothic" panose="020B0503020000020004" pitchFamily="34" charset="-127"/>
                        <a:cs typeface="Times New Roman" panose="02020603050405020304" pitchFamily="18" charset="0"/>
                      </a:endParaRPr>
                    </a:p>
                  </a:txBody>
                  <a:tcPr marL="62865" marR="62865" marT="0" marB="0" anchor="b"/>
                </a:tc>
                <a:tc>
                  <a:txBody>
                    <a:bodyPr/>
                    <a:lstStyle/>
                    <a:p>
                      <a:pPr indent="139700" algn="ctr">
                        <a:lnSpc>
                          <a:spcPct val="200000"/>
                        </a:lnSpc>
                        <a:spcAft>
                          <a:spcPts val="0"/>
                        </a:spcAft>
                      </a:pPr>
                      <a:r>
                        <a:rPr lang="en-US" sz="1200" dirty="0">
                          <a:effectLst/>
                        </a:rPr>
                        <a:t>Japan</a:t>
                      </a:r>
                      <a:endParaRPr lang="en-GB" sz="12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62865" marR="62865" marT="0" marB="0" anchor="ctr"/>
                </a:tc>
                <a:tc>
                  <a:txBody>
                    <a:bodyPr/>
                    <a:lstStyle/>
                    <a:p>
                      <a:pPr algn="ctr">
                        <a:lnSpc>
                          <a:spcPct val="200000"/>
                        </a:lnSpc>
                        <a:spcAft>
                          <a:spcPts val="0"/>
                        </a:spcAft>
                      </a:pPr>
                      <a:r>
                        <a:rPr lang="en-US" sz="1200" dirty="0">
                          <a:effectLst/>
                        </a:rPr>
                        <a:t>18</a:t>
                      </a:r>
                      <a:endParaRPr lang="en-GB" sz="12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62865" marR="62865" marT="0" marB="0" anchor="b"/>
                </a:tc>
                <a:tc>
                  <a:txBody>
                    <a:bodyPr/>
                    <a:lstStyle/>
                    <a:p>
                      <a:pPr indent="139700" algn="ctr">
                        <a:lnSpc>
                          <a:spcPct val="200000"/>
                        </a:lnSpc>
                        <a:spcAft>
                          <a:spcPts val="0"/>
                        </a:spcAft>
                      </a:pPr>
                      <a:r>
                        <a:rPr lang="en-US" sz="1200" dirty="0">
                          <a:effectLst/>
                        </a:rPr>
                        <a:t>Peru</a:t>
                      </a:r>
                      <a:endParaRPr lang="en-GB" sz="12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62865" marR="62865" marT="0" marB="0" anchor="ctr"/>
                </a:tc>
                <a:tc>
                  <a:txBody>
                    <a:bodyPr/>
                    <a:lstStyle/>
                    <a:p>
                      <a:pPr algn="ctr">
                        <a:lnSpc>
                          <a:spcPct val="200000"/>
                        </a:lnSpc>
                        <a:spcAft>
                          <a:spcPts val="0"/>
                        </a:spcAft>
                      </a:pPr>
                      <a:r>
                        <a:rPr lang="en-US" sz="1200">
                          <a:effectLst/>
                        </a:rPr>
                        <a:t>25</a:t>
                      </a:r>
                      <a:endParaRPr lang="en-GB" sz="1200">
                        <a:effectLst/>
                        <a:latin typeface="Calibri" panose="020F0502020204030204" pitchFamily="34" charset="0"/>
                        <a:ea typeface="Malgun Gothic" panose="020B0503020000020004" pitchFamily="34" charset="-127"/>
                        <a:cs typeface="Times New Roman" panose="02020603050405020304" pitchFamily="18" charset="0"/>
                      </a:endParaRPr>
                    </a:p>
                  </a:txBody>
                  <a:tcPr marL="62865" marR="62865" marT="0" marB="0" anchor="b"/>
                </a:tc>
                <a:tc>
                  <a:txBody>
                    <a:bodyPr/>
                    <a:lstStyle/>
                    <a:p>
                      <a:pPr indent="139700" algn="ctr">
                        <a:lnSpc>
                          <a:spcPct val="200000"/>
                        </a:lnSpc>
                        <a:spcAft>
                          <a:spcPts val="0"/>
                        </a:spcAft>
                      </a:pPr>
                      <a:r>
                        <a:rPr lang="en-US" sz="1200" dirty="0">
                          <a:effectLst/>
                        </a:rPr>
                        <a:t>United States</a:t>
                      </a:r>
                      <a:endParaRPr lang="en-GB" sz="12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62865" marR="62865" marT="0" marB="0" anchor="ctr"/>
                </a:tc>
                <a:extLst>
                  <a:ext uri="{0D108BD9-81ED-4DB2-BD59-A6C34878D82A}">
                    <a16:rowId xmlns:a16="http://schemas.microsoft.com/office/drawing/2014/main" val="1962777432"/>
                  </a:ext>
                </a:extLst>
              </a:tr>
              <a:tr h="391234">
                <a:tc>
                  <a:txBody>
                    <a:bodyPr/>
                    <a:lstStyle/>
                    <a:p>
                      <a:pPr algn="ctr">
                        <a:lnSpc>
                          <a:spcPct val="200000"/>
                        </a:lnSpc>
                        <a:spcAft>
                          <a:spcPts val="0"/>
                        </a:spcAft>
                      </a:pPr>
                      <a:r>
                        <a:rPr lang="en-US" sz="1200">
                          <a:effectLst/>
                        </a:rPr>
                        <a:t>5</a:t>
                      </a:r>
                      <a:endParaRPr lang="en-GB" sz="1200">
                        <a:effectLst/>
                        <a:latin typeface="Calibri" panose="020F0502020204030204" pitchFamily="34" charset="0"/>
                        <a:ea typeface="Malgun Gothic" panose="020B0503020000020004" pitchFamily="34" charset="-127"/>
                        <a:cs typeface="Times New Roman" panose="02020603050405020304" pitchFamily="18" charset="0"/>
                      </a:endParaRPr>
                    </a:p>
                  </a:txBody>
                  <a:tcPr marL="62865" marR="62865" marT="0" marB="0" anchor="b"/>
                </a:tc>
                <a:tc>
                  <a:txBody>
                    <a:bodyPr/>
                    <a:lstStyle/>
                    <a:p>
                      <a:pPr indent="139700" algn="ctr">
                        <a:lnSpc>
                          <a:spcPct val="200000"/>
                        </a:lnSpc>
                        <a:spcAft>
                          <a:spcPts val="0"/>
                        </a:spcAft>
                      </a:pPr>
                      <a:r>
                        <a:rPr lang="en-US" sz="1200">
                          <a:effectLst/>
                        </a:rPr>
                        <a:t>Chile</a:t>
                      </a:r>
                      <a:endParaRPr lang="en-GB" sz="1200">
                        <a:effectLst/>
                        <a:latin typeface="Calibri" panose="020F0502020204030204" pitchFamily="34" charset="0"/>
                        <a:ea typeface="Malgun Gothic" panose="020B0503020000020004" pitchFamily="34" charset="-127"/>
                        <a:cs typeface="Times New Roman" panose="02020603050405020304" pitchFamily="18" charset="0"/>
                      </a:endParaRPr>
                    </a:p>
                  </a:txBody>
                  <a:tcPr marL="62865" marR="62865" marT="0" marB="0" anchor="ctr"/>
                </a:tc>
                <a:tc>
                  <a:txBody>
                    <a:bodyPr/>
                    <a:lstStyle/>
                    <a:p>
                      <a:pPr algn="ctr">
                        <a:lnSpc>
                          <a:spcPct val="200000"/>
                        </a:lnSpc>
                        <a:spcAft>
                          <a:spcPts val="0"/>
                        </a:spcAft>
                      </a:pPr>
                      <a:r>
                        <a:rPr lang="en-US" sz="1200">
                          <a:effectLst/>
                        </a:rPr>
                        <a:t>12</a:t>
                      </a:r>
                      <a:endParaRPr lang="en-GB" sz="1200">
                        <a:effectLst/>
                        <a:latin typeface="Calibri" panose="020F0502020204030204" pitchFamily="34" charset="0"/>
                        <a:ea typeface="Malgun Gothic" panose="020B0503020000020004" pitchFamily="34" charset="-127"/>
                        <a:cs typeface="Times New Roman" panose="02020603050405020304" pitchFamily="18" charset="0"/>
                      </a:endParaRPr>
                    </a:p>
                  </a:txBody>
                  <a:tcPr marL="62865" marR="62865" marT="0" marB="0" anchor="b"/>
                </a:tc>
                <a:tc>
                  <a:txBody>
                    <a:bodyPr/>
                    <a:lstStyle/>
                    <a:p>
                      <a:pPr indent="139700" algn="ctr">
                        <a:lnSpc>
                          <a:spcPct val="200000"/>
                        </a:lnSpc>
                        <a:spcAft>
                          <a:spcPts val="0"/>
                        </a:spcAft>
                      </a:pPr>
                      <a:r>
                        <a:rPr lang="en-US" sz="1200">
                          <a:effectLst/>
                        </a:rPr>
                        <a:t>Korea, Rep.</a:t>
                      </a:r>
                      <a:endParaRPr lang="en-GB" sz="1200">
                        <a:effectLst/>
                        <a:latin typeface="Calibri" panose="020F0502020204030204" pitchFamily="34" charset="0"/>
                        <a:ea typeface="Malgun Gothic" panose="020B0503020000020004" pitchFamily="34" charset="-127"/>
                        <a:cs typeface="Times New Roman" panose="02020603050405020304" pitchFamily="18" charset="0"/>
                      </a:endParaRPr>
                    </a:p>
                  </a:txBody>
                  <a:tcPr marL="62865" marR="62865" marT="0" marB="0" anchor="ctr"/>
                </a:tc>
                <a:tc>
                  <a:txBody>
                    <a:bodyPr/>
                    <a:lstStyle/>
                    <a:p>
                      <a:pPr algn="ctr">
                        <a:lnSpc>
                          <a:spcPct val="200000"/>
                        </a:lnSpc>
                        <a:spcAft>
                          <a:spcPts val="0"/>
                        </a:spcAft>
                      </a:pPr>
                      <a:r>
                        <a:rPr lang="en-US" sz="1200">
                          <a:effectLst/>
                        </a:rPr>
                        <a:t>19</a:t>
                      </a:r>
                      <a:endParaRPr lang="en-GB" sz="1200">
                        <a:effectLst/>
                        <a:latin typeface="Calibri" panose="020F0502020204030204" pitchFamily="34" charset="0"/>
                        <a:ea typeface="Malgun Gothic" panose="020B0503020000020004" pitchFamily="34" charset="-127"/>
                        <a:cs typeface="Times New Roman" panose="02020603050405020304" pitchFamily="18" charset="0"/>
                      </a:endParaRPr>
                    </a:p>
                  </a:txBody>
                  <a:tcPr marL="62865" marR="62865" marT="0" marB="0" anchor="b"/>
                </a:tc>
                <a:tc>
                  <a:txBody>
                    <a:bodyPr/>
                    <a:lstStyle/>
                    <a:p>
                      <a:pPr indent="139700" algn="ctr">
                        <a:lnSpc>
                          <a:spcPct val="200000"/>
                        </a:lnSpc>
                        <a:spcAft>
                          <a:spcPts val="0"/>
                        </a:spcAft>
                      </a:pPr>
                      <a:r>
                        <a:rPr lang="en-US" sz="1200" dirty="0">
                          <a:effectLst/>
                        </a:rPr>
                        <a:t>Philippines</a:t>
                      </a:r>
                      <a:endParaRPr lang="en-GB" sz="12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62865" marR="62865" marT="0" marB="0" anchor="ctr"/>
                </a:tc>
                <a:tc>
                  <a:txBody>
                    <a:bodyPr/>
                    <a:lstStyle/>
                    <a:p>
                      <a:pPr algn="ctr">
                        <a:lnSpc>
                          <a:spcPct val="200000"/>
                        </a:lnSpc>
                        <a:spcAft>
                          <a:spcPts val="0"/>
                        </a:spcAft>
                      </a:pPr>
                      <a:r>
                        <a:rPr lang="en-US" sz="1200" dirty="0">
                          <a:effectLst/>
                        </a:rPr>
                        <a:t>26</a:t>
                      </a:r>
                      <a:endParaRPr lang="en-GB" sz="12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62865" marR="62865" marT="0" marB="0" anchor="b"/>
                </a:tc>
                <a:tc>
                  <a:txBody>
                    <a:bodyPr/>
                    <a:lstStyle/>
                    <a:p>
                      <a:pPr indent="139700" algn="ctr">
                        <a:lnSpc>
                          <a:spcPct val="200000"/>
                        </a:lnSpc>
                        <a:spcAft>
                          <a:spcPts val="0"/>
                        </a:spcAft>
                      </a:pPr>
                      <a:r>
                        <a:rPr lang="en-US" sz="1200" dirty="0">
                          <a:effectLst/>
                        </a:rPr>
                        <a:t>Uruguay</a:t>
                      </a:r>
                      <a:endParaRPr lang="en-GB" sz="12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62865" marR="62865" marT="0" marB="0" anchor="ctr"/>
                </a:tc>
                <a:extLst>
                  <a:ext uri="{0D108BD9-81ED-4DB2-BD59-A6C34878D82A}">
                    <a16:rowId xmlns:a16="http://schemas.microsoft.com/office/drawing/2014/main" val="4221255804"/>
                  </a:ext>
                </a:extLst>
              </a:tr>
              <a:tr h="391234">
                <a:tc>
                  <a:txBody>
                    <a:bodyPr/>
                    <a:lstStyle/>
                    <a:p>
                      <a:pPr algn="ctr">
                        <a:lnSpc>
                          <a:spcPct val="200000"/>
                        </a:lnSpc>
                        <a:spcAft>
                          <a:spcPts val="0"/>
                        </a:spcAft>
                      </a:pPr>
                      <a:r>
                        <a:rPr lang="en-US" sz="1200">
                          <a:effectLst/>
                        </a:rPr>
                        <a:t>6</a:t>
                      </a:r>
                      <a:endParaRPr lang="en-GB" sz="1200">
                        <a:effectLst/>
                        <a:latin typeface="Calibri" panose="020F0502020204030204" pitchFamily="34" charset="0"/>
                        <a:ea typeface="Malgun Gothic" panose="020B0503020000020004" pitchFamily="34" charset="-127"/>
                        <a:cs typeface="Times New Roman" panose="02020603050405020304" pitchFamily="18" charset="0"/>
                      </a:endParaRPr>
                    </a:p>
                  </a:txBody>
                  <a:tcPr marL="62865" marR="62865" marT="0" marB="0" anchor="b"/>
                </a:tc>
                <a:tc>
                  <a:txBody>
                    <a:bodyPr/>
                    <a:lstStyle/>
                    <a:p>
                      <a:pPr indent="139700" algn="ctr">
                        <a:lnSpc>
                          <a:spcPct val="200000"/>
                        </a:lnSpc>
                        <a:spcAft>
                          <a:spcPts val="0"/>
                        </a:spcAft>
                      </a:pPr>
                      <a:r>
                        <a:rPr lang="en-US" sz="1200">
                          <a:effectLst/>
                        </a:rPr>
                        <a:t>Colombia</a:t>
                      </a:r>
                      <a:endParaRPr lang="en-GB" sz="1200">
                        <a:effectLst/>
                        <a:latin typeface="Calibri" panose="020F0502020204030204" pitchFamily="34" charset="0"/>
                        <a:ea typeface="Malgun Gothic" panose="020B0503020000020004" pitchFamily="34" charset="-127"/>
                        <a:cs typeface="Times New Roman" panose="02020603050405020304" pitchFamily="18" charset="0"/>
                      </a:endParaRPr>
                    </a:p>
                  </a:txBody>
                  <a:tcPr marL="62865" marR="62865" marT="0" marB="0" anchor="ctr"/>
                </a:tc>
                <a:tc>
                  <a:txBody>
                    <a:bodyPr/>
                    <a:lstStyle/>
                    <a:p>
                      <a:pPr algn="ctr">
                        <a:lnSpc>
                          <a:spcPct val="200000"/>
                        </a:lnSpc>
                        <a:spcAft>
                          <a:spcPts val="0"/>
                        </a:spcAft>
                      </a:pPr>
                      <a:r>
                        <a:rPr lang="en-US" sz="1200">
                          <a:effectLst/>
                        </a:rPr>
                        <a:t>13</a:t>
                      </a:r>
                      <a:endParaRPr lang="en-GB" sz="1200">
                        <a:effectLst/>
                        <a:latin typeface="Calibri" panose="020F0502020204030204" pitchFamily="34" charset="0"/>
                        <a:ea typeface="Malgun Gothic" panose="020B0503020000020004" pitchFamily="34" charset="-127"/>
                        <a:cs typeface="Times New Roman" panose="02020603050405020304" pitchFamily="18" charset="0"/>
                      </a:endParaRPr>
                    </a:p>
                  </a:txBody>
                  <a:tcPr marL="62865" marR="62865" marT="0" marB="0" anchor="b"/>
                </a:tc>
                <a:tc>
                  <a:txBody>
                    <a:bodyPr/>
                    <a:lstStyle/>
                    <a:p>
                      <a:pPr indent="139700" algn="ctr">
                        <a:lnSpc>
                          <a:spcPct val="200000"/>
                        </a:lnSpc>
                        <a:spcAft>
                          <a:spcPts val="0"/>
                        </a:spcAft>
                      </a:pPr>
                      <a:r>
                        <a:rPr lang="en-US" sz="1200">
                          <a:effectLst/>
                        </a:rPr>
                        <a:t>Malaysia</a:t>
                      </a:r>
                      <a:endParaRPr lang="en-GB" sz="1200">
                        <a:effectLst/>
                        <a:latin typeface="Calibri" panose="020F0502020204030204" pitchFamily="34" charset="0"/>
                        <a:ea typeface="Malgun Gothic" panose="020B0503020000020004" pitchFamily="34" charset="-127"/>
                        <a:cs typeface="Times New Roman" panose="02020603050405020304" pitchFamily="18" charset="0"/>
                      </a:endParaRPr>
                    </a:p>
                  </a:txBody>
                  <a:tcPr marL="62865" marR="62865" marT="0" marB="0" anchor="ctr"/>
                </a:tc>
                <a:tc>
                  <a:txBody>
                    <a:bodyPr/>
                    <a:lstStyle/>
                    <a:p>
                      <a:pPr algn="ctr">
                        <a:lnSpc>
                          <a:spcPct val="200000"/>
                        </a:lnSpc>
                        <a:spcAft>
                          <a:spcPts val="0"/>
                        </a:spcAft>
                      </a:pPr>
                      <a:r>
                        <a:rPr lang="en-US" sz="1200">
                          <a:effectLst/>
                        </a:rPr>
                        <a:t>20</a:t>
                      </a:r>
                      <a:endParaRPr lang="en-GB" sz="1200">
                        <a:effectLst/>
                        <a:latin typeface="Calibri" panose="020F0502020204030204" pitchFamily="34" charset="0"/>
                        <a:ea typeface="Malgun Gothic" panose="020B0503020000020004" pitchFamily="34" charset="-127"/>
                        <a:cs typeface="Times New Roman" panose="02020603050405020304" pitchFamily="18" charset="0"/>
                      </a:endParaRPr>
                    </a:p>
                  </a:txBody>
                  <a:tcPr marL="62865" marR="62865" marT="0" marB="0" anchor="b"/>
                </a:tc>
                <a:tc>
                  <a:txBody>
                    <a:bodyPr/>
                    <a:lstStyle/>
                    <a:p>
                      <a:pPr indent="139700" algn="ctr">
                        <a:lnSpc>
                          <a:spcPct val="200000"/>
                        </a:lnSpc>
                        <a:spcAft>
                          <a:spcPts val="0"/>
                        </a:spcAft>
                      </a:pPr>
                      <a:r>
                        <a:rPr lang="en-US" sz="1200" dirty="0">
                          <a:effectLst/>
                        </a:rPr>
                        <a:t>Russian</a:t>
                      </a:r>
                      <a:endParaRPr lang="en-GB" sz="12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62865" marR="62865" marT="0" marB="0" anchor="ctr"/>
                </a:tc>
                <a:tc>
                  <a:txBody>
                    <a:bodyPr/>
                    <a:lstStyle/>
                    <a:p>
                      <a:pPr algn="ctr">
                        <a:lnSpc>
                          <a:spcPct val="200000"/>
                        </a:lnSpc>
                        <a:spcAft>
                          <a:spcPts val="0"/>
                        </a:spcAft>
                      </a:pPr>
                      <a:r>
                        <a:rPr lang="en-US" sz="1200">
                          <a:effectLst/>
                        </a:rPr>
                        <a:t>27</a:t>
                      </a:r>
                      <a:endParaRPr lang="en-GB" sz="1200">
                        <a:effectLst/>
                        <a:latin typeface="Calibri" panose="020F0502020204030204" pitchFamily="34" charset="0"/>
                        <a:ea typeface="Malgun Gothic" panose="020B0503020000020004" pitchFamily="34" charset="-127"/>
                        <a:cs typeface="Times New Roman" panose="02020603050405020304" pitchFamily="18" charset="0"/>
                      </a:endParaRPr>
                    </a:p>
                  </a:txBody>
                  <a:tcPr marL="62865" marR="62865" marT="0" marB="0" anchor="b"/>
                </a:tc>
                <a:tc>
                  <a:txBody>
                    <a:bodyPr/>
                    <a:lstStyle/>
                    <a:p>
                      <a:pPr indent="139700" algn="ctr">
                        <a:lnSpc>
                          <a:spcPct val="200000"/>
                        </a:lnSpc>
                        <a:spcAft>
                          <a:spcPts val="0"/>
                        </a:spcAft>
                      </a:pPr>
                      <a:r>
                        <a:rPr lang="en-US" sz="1200" dirty="0">
                          <a:effectLst/>
                        </a:rPr>
                        <a:t>Venezuela</a:t>
                      </a:r>
                      <a:endParaRPr lang="en-GB" sz="12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62865" marR="62865" marT="0" marB="0" anchor="ctr"/>
                </a:tc>
                <a:extLst>
                  <a:ext uri="{0D108BD9-81ED-4DB2-BD59-A6C34878D82A}">
                    <a16:rowId xmlns:a16="http://schemas.microsoft.com/office/drawing/2014/main" val="2061738974"/>
                  </a:ext>
                </a:extLst>
              </a:tr>
              <a:tr h="391234">
                <a:tc>
                  <a:txBody>
                    <a:bodyPr/>
                    <a:lstStyle/>
                    <a:p>
                      <a:pPr algn="ctr">
                        <a:lnSpc>
                          <a:spcPct val="200000"/>
                        </a:lnSpc>
                        <a:spcAft>
                          <a:spcPts val="0"/>
                        </a:spcAft>
                      </a:pPr>
                      <a:r>
                        <a:rPr lang="en-US" sz="1200">
                          <a:effectLst/>
                        </a:rPr>
                        <a:t>7</a:t>
                      </a:r>
                      <a:endParaRPr lang="en-GB" sz="1200">
                        <a:effectLst/>
                        <a:latin typeface="Calibri" panose="020F0502020204030204" pitchFamily="34" charset="0"/>
                        <a:ea typeface="Malgun Gothic" panose="020B0503020000020004" pitchFamily="34" charset="-127"/>
                        <a:cs typeface="Times New Roman" panose="02020603050405020304" pitchFamily="18" charset="0"/>
                      </a:endParaRPr>
                    </a:p>
                  </a:txBody>
                  <a:tcPr marL="62865" marR="62865" marT="0" marB="0" anchor="b"/>
                </a:tc>
                <a:tc>
                  <a:txBody>
                    <a:bodyPr/>
                    <a:lstStyle/>
                    <a:p>
                      <a:pPr indent="139700" algn="ctr">
                        <a:lnSpc>
                          <a:spcPct val="200000"/>
                        </a:lnSpc>
                        <a:spcAft>
                          <a:spcPts val="0"/>
                        </a:spcAft>
                      </a:pPr>
                      <a:r>
                        <a:rPr lang="en-US" sz="1200">
                          <a:effectLst/>
                        </a:rPr>
                        <a:t>Ecuador</a:t>
                      </a:r>
                      <a:endParaRPr lang="en-GB" sz="1200">
                        <a:effectLst/>
                        <a:latin typeface="Calibri" panose="020F0502020204030204" pitchFamily="34" charset="0"/>
                        <a:ea typeface="Malgun Gothic" panose="020B0503020000020004" pitchFamily="34" charset="-127"/>
                        <a:cs typeface="Times New Roman" panose="02020603050405020304" pitchFamily="18" charset="0"/>
                      </a:endParaRPr>
                    </a:p>
                  </a:txBody>
                  <a:tcPr marL="62865" marR="62865" marT="0" marB="0" anchor="ctr"/>
                </a:tc>
                <a:tc>
                  <a:txBody>
                    <a:bodyPr/>
                    <a:lstStyle/>
                    <a:p>
                      <a:pPr algn="ctr">
                        <a:lnSpc>
                          <a:spcPct val="200000"/>
                        </a:lnSpc>
                        <a:spcAft>
                          <a:spcPts val="0"/>
                        </a:spcAft>
                      </a:pPr>
                      <a:r>
                        <a:rPr lang="en-US" sz="1200">
                          <a:effectLst/>
                        </a:rPr>
                        <a:t>14</a:t>
                      </a:r>
                      <a:endParaRPr lang="en-GB" sz="1200">
                        <a:effectLst/>
                        <a:latin typeface="Calibri" panose="020F0502020204030204" pitchFamily="34" charset="0"/>
                        <a:ea typeface="Malgun Gothic" panose="020B0503020000020004" pitchFamily="34" charset="-127"/>
                        <a:cs typeface="Times New Roman" panose="02020603050405020304" pitchFamily="18" charset="0"/>
                      </a:endParaRPr>
                    </a:p>
                  </a:txBody>
                  <a:tcPr marL="62865" marR="62865" marT="0" marB="0" anchor="b"/>
                </a:tc>
                <a:tc>
                  <a:txBody>
                    <a:bodyPr/>
                    <a:lstStyle/>
                    <a:p>
                      <a:pPr indent="139700" algn="ctr">
                        <a:lnSpc>
                          <a:spcPct val="200000"/>
                        </a:lnSpc>
                        <a:spcAft>
                          <a:spcPts val="0"/>
                        </a:spcAft>
                      </a:pPr>
                      <a:r>
                        <a:rPr lang="en-US" sz="1200" dirty="0">
                          <a:effectLst/>
                        </a:rPr>
                        <a:t>Mexico</a:t>
                      </a:r>
                      <a:endParaRPr lang="en-GB" sz="12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62865" marR="62865" marT="0" marB="0" anchor="ctr"/>
                </a:tc>
                <a:tc>
                  <a:txBody>
                    <a:bodyPr/>
                    <a:lstStyle/>
                    <a:p>
                      <a:pPr algn="ctr">
                        <a:lnSpc>
                          <a:spcPct val="200000"/>
                        </a:lnSpc>
                        <a:spcAft>
                          <a:spcPts val="0"/>
                        </a:spcAft>
                      </a:pPr>
                      <a:r>
                        <a:rPr lang="en-US" sz="1200">
                          <a:effectLst/>
                        </a:rPr>
                        <a:t>21</a:t>
                      </a:r>
                      <a:endParaRPr lang="en-GB" sz="1200">
                        <a:effectLst/>
                        <a:latin typeface="Calibri" panose="020F0502020204030204" pitchFamily="34" charset="0"/>
                        <a:ea typeface="Malgun Gothic" panose="020B0503020000020004" pitchFamily="34" charset="-127"/>
                        <a:cs typeface="Times New Roman" panose="02020603050405020304" pitchFamily="18" charset="0"/>
                      </a:endParaRPr>
                    </a:p>
                  </a:txBody>
                  <a:tcPr marL="62865" marR="62865" marT="0" marB="0" anchor="b"/>
                </a:tc>
                <a:tc>
                  <a:txBody>
                    <a:bodyPr/>
                    <a:lstStyle/>
                    <a:p>
                      <a:pPr indent="139700" algn="ctr">
                        <a:lnSpc>
                          <a:spcPct val="200000"/>
                        </a:lnSpc>
                        <a:spcAft>
                          <a:spcPts val="0"/>
                        </a:spcAft>
                      </a:pPr>
                      <a:r>
                        <a:rPr lang="en-US" sz="1200">
                          <a:effectLst/>
                        </a:rPr>
                        <a:t>South Africa</a:t>
                      </a:r>
                      <a:endParaRPr lang="en-GB" sz="1200">
                        <a:effectLst/>
                        <a:latin typeface="Calibri" panose="020F0502020204030204" pitchFamily="34" charset="0"/>
                        <a:ea typeface="Malgun Gothic" panose="020B0503020000020004" pitchFamily="34" charset="-127"/>
                        <a:cs typeface="Times New Roman" panose="02020603050405020304" pitchFamily="18" charset="0"/>
                      </a:endParaRPr>
                    </a:p>
                  </a:txBody>
                  <a:tcPr marL="62865" marR="62865" marT="0" marB="0" anchor="ctr"/>
                </a:tc>
                <a:tc>
                  <a:txBody>
                    <a:bodyPr/>
                    <a:lstStyle/>
                    <a:p>
                      <a:pPr algn="ctr">
                        <a:lnSpc>
                          <a:spcPct val="200000"/>
                        </a:lnSpc>
                        <a:spcAft>
                          <a:spcPts val="0"/>
                        </a:spcAft>
                      </a:pPr>
                      <a:r>
                        <a:rPr lang="en-US" sz="1200">
                          <a:effectLst/>
                        </a:rPr>
                        <a:t>28</a:t>
                      </a:r>
                      <a:endParaRPr lang="en-GB" sz="1200">
                        <a:effectLst/>
                        <a:latin typeface="Calibri" panose="020F0502020204030204" pitchFamily="34" charset="0"/>
                        <a:ea typeface="Malgun Gothic" panose="020B0503020000020004" pitchFamily="34" charset="-127"/>
                        <a:cs typeface="Times New Roman" panose="02020603050405020304" pitchFamily="18" charset="0"/>
                      </a:endParaRPr>
                    </a:p>
                  </a:txBody>
                  <a:tcPr marL="62865" marR="62865" marT="0" marB="0" anchor="b"/>
                </a:tc>
                <a:tc>
                  <a:txBody>
                    <a:bodyPr/>
                    <a:lstStyle/>
                    <a:p>
                      <a:pPr indent="139700" algn="ctr">
                        <a:lnSpc>
                          <a:spcPct val="200000"/>
                        </a:lnSpc>
                        <a:spcAft>
                          <a:spcPts val="0"/>
                        </a:spcAft>
                      </a:pPr>
                      <a:r>
                        <a:rPr lang="en-US" sz="1200" dirty="0">
                          <a:effectLst/>
                        </a:rPr>
                        <a:t>Vietnam</a:t>
                      </a:r>
                      <a:endParaRPr lang="en-GB" sz="12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62865" marR="62865" marT="0" marB="0" anchor="ctr"/>
                </a:tc>
                <a:extLst>
                  <a:ext uri="{0D108BD9-81ED-4DB2-BD59-A6C34878D82A}">
                    <a16:rowId xmlns:a16="http://schemas.microsoft.com/office/drawing/2014/main" val="1788559073"/>
                  </a:ext>
                </a:extLst>
              </a:tr>
            </a:tbl>
          </a:graphicData>
        </a:graphic>
      </p:graphicFrame>
      <p:sp>
        <p:nvSpPr>
          <p:cNvPr id="6" name="TextBox 5">
            <a:extLst>
              <a:ext uri="{FF2B5EF4-FFF2-40B4-BE49-F238E27FC236}">
                <a16:creationId xmlns:a16="http://schemas.microsoft.com/office/drawing/2014/main" id="{FF5D0AA1-F77F-47CC-BBB6-BB63826744C5}"/>
              </a:ext>
            </a:extLst>
          </p:cNvPr>
          <p:cNvSpPr txBox="1"/>
          <p:nvPr/>
        </p:nvSpPr>
        <p:spPr>
          <a:xfrm>
            <a:off x="1543877" y="5789681"/>
            <a:ext cx="9534940" cy="369332"/>
          </a:xfrm>
          <a:prstGeom prst="rect">
            <a:avLst/>
          </a:prstGeom>
          <a:noFill/>
        </p:spPr>
        <p:txBody>
          <a:bodyPr wrap="square" rtlCol="0">
            <a:spAutoFit/>
          </a:bodyPr>
          <a:lstStyle/>
          <a:p>
            <a:r>
              <a:rPr lang="en-GB" dirty="0"/>
              <a:t>Statistical tool: Panel regression over the  period from 2000-2015 across 28 countries</a:t>
            </a:r>
          </a:p>
        </p:txBody>
      </p:sp>
      <p:sp>
        <p:nvSpPr>
          <p:cNvPr id="8" name="Slide Number Placeholder 7">
            <a:extLst>
              <a:ext uri="{FF2B5EF4-FFF2-40B4-BE49-F238E27FC236}">
                <a16:creationId xmlns:a16="http://schemas.microsoft.com/office/drawing/2014/main" id="{DEFF9181-603F-4488-A532-710F0E5963B9}"/>
              </a:ext>
            </a:extLst>
          </p:cNvPr>
          <p:cNvSpPr>
            <a:spLocks noGrp="1"/>
          </p:cNvSpPr>
          <p:nvPr>
            <p:ph type="sldNum" sz="quarter" idx="12"/>
          </p:nvPr>
        </p:nvSpPr>
        <p:spPr/>
        <p:txBody>
          <a:bodyPr/>
          <a:lstStyle/>
          <a:p>
            <a:fld id="{F8F97EDF-CD21-41F2-9B1B-07D878E305AA}" type="slidenum">
              <a:rPr lang="en-GB" smtClean="0"/>
              <a:t>10</a:t>
            </a:fld>
            <a:endParaRPr lang="en-GB"/>
          </a:p>
        </p:txBody>
      </p:sp>
    </p:spTree>
    <p:extLst>
      <p:ext uri="{BB962C8B-B14F-4D97-AF65-F5344CB8AC3E}">
        <p14:creationId xmlns:p14="http://schemas.microsoft.com/office/powerpoint/2010/main" val="19315786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BB6F7-665B-4238-8218-339A6B40C458}"/>
              </a:ext>
            </a:extLst>
          </p:cNvPr>
          <p:cNvSpPr>
            <a:spLocks noGrp="1"/>
          </p:cNvSpPr>
          <p:nvPr>
            <p:ph type="title"/>
          </p:nvPr>
        </p:nvSpPr>
        <p:spPr>
          <a:xfrm>
            <a:off x="811695" y="122329"/>
            <a:ext cx="10515600" cy="1325563"/>
          </a:xfrm>
        </p:spPr>
        <p:txBody>
          <a:bodyPr/>
          <a:lstStyle/>
          <a:p>
            <a:r>
              <a:rPr lang="en-GB" dirty="0"/>
              <a:t>Empirical Results(1/3)</a:t>
            </a:r>
          </a:p>
        </p:txBody>
      </p:sp>
      <p:graphicFrame>
        <p:nvGraphicFramePr>
          <p:cNvPr id="4" name="Table 3">
            <a:extLst>
              <a:ext uri="{FF2B5EF4-FFF2-40B4-BE49-F238E27FC236}">
                <a16:creationId xmlns:a16="http://schemas.microsoft.com/office/drawing/2014/main" id="{60119CA5-A13F-4713-848B-25AC511EDA38}"/>
              </a:ext>
            </a:extLst>
          </p:cNvPr>
          <p:cNvGraphicFramePr>
            <a:graphicFrameLocks noGrp="1"/>
          </p:cNvGraphicFramePr>
          <p:nvPr>
            <p:extLst>
              <p:ext uri="{D42A27DB-BD31-4B8C-83A1-F6EECF244321}">
                <p14:modId xmlns:p14="http://schemas.microsoft.com/office/powerpoint/2010/main" val="2801908435"/>
              </p:ext>
            </p:extLst>
          </p:nvPr>
        </p:nvGraphicFramePr>
        <p:xfrm>
          <a:off x="1152939" y="1109763"/>
          <a:ext cx="5671930" cy="5325005"/>
        </p:xfrm>
        <a:graphic>
          <a:graphicData uri="http://schemas.openxmlformats.org/drawingml/2006/table">
            <a:tbl>
              <a:tblPr firstRow="1" firstCol="1" bandRow="1">
                <a:tableStyleId>{C083E6E3-FA7D-4D7B-A595-EF9225AFEA82}</a:tableStyleId>
              </a:tblPr>
              <a:tblGrid>
                <a:gridCol w="2637566">
                  <a:extLst>
                    <a:ext uri="{9D8B030D-6E8A-4147-A177-3AD203B41FA5}">
                      <a16:colId xmlns:a16="http://schemas.microsoft.com/office/drawing/2014/main" val="2711495465"/>
                    </a:ext>
                  </a:extLst>
                </a:gridCol>
                <a:gridCol w="3034364">
                  <a:extLst>
                    <a:ext uri="{9D8B030D-6E8A-4147-A177-3AD203B41FA5}">
                      <a16:colId xmlns:a16="http://schemas.microsoft.com/office/drawing/2014/main" val="2921525422"/>
                    </a:ext>
                  </a:extLst>
                </a:gridCol>
              </a:tblGrid>
              <a:tr h="798725">
                <a:tc>
                  <a:txBody>
                    <a:bodyPr/>
                    <a:lstStyle/>
                    <a:p>
                      <a:pPr algn="ctr">
                        <a:lnSpc>
                          <a:spcPct val="150000"/>
                        </a:lnSpc>
                        <a:spcBef>
                          <a:spcPts val="1200"/>
                        </a:spcBef>
                        <a:spcAft>
                          <a:spcPts val="0"/>
                        </a:spcAft>
                      </a:pPr>
                      <a:r>
                        <a:rPr lang="en-GB" sz="1100" dirty="0">
                          <a:effectLst/>
                        </a:rPr>
                        <a:t>Regression I (aggerate) Dependent variable AD action against China in steel industry</a:t>
                      </a:r>
                      <a:endParaRPr lang="en-GB" sz="11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52922" marR="52922" marT="0" marB="0"/>
                </a:tc>
                <a:tc>
                  <a:txBody>
                    <a:bodyPr/>
                    <a:lstStyle/>
                    <a:p>
                      <a:pPr algn="ctr">
                        <a:lnSpc>
                          <a:spcPct val="150000"/>
                        </a:lnSpc>
                        <a:spcBef>
                          <a:spcPts val="1200"/>
                        </a:spcBef>
                        <a:spcAft>
                          <a:spcPts val="0"/>
                        </a:spcAft>
                      </a:pPr>
                      <a:r>
                        <a:rPr lang="en-GB" sz="1100" dirty="0">
                          <a:effectLst/>
                        </a:rPr>
                        <a:t> </a:t>
                      </a:r>
                    </a:p>
                    <a:p>
                      <a:pPr algn="ctr">
                        <a:lnSpc>
                          <a:spcPct val="150000"/>
                        </a:lnSpc>
                        <a:spcBef>
                          <a:spcPts val="1200"/>
                        </a:spcBef>
                        <a:spcAft>
                          <a:spcPts val="0"/>
                        </a:spcAft>
                      </a:pPr>
                      <a:r>
                        <a:rPr lang="en-GB" sz="1100" dirty="0">
                          <a:effectLst/>
                        </a:rPr>
                        <a:t>Coef.</a:t>
                      </a:r>
                      <a:endParaRPr lang="en-GB" sz="11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52922" marR="52922" marT="0" marB="0"/>
                </a:tc>
                <a:extLst>
                  <a:ext uri="{0D108BD9-81ED-4DB2-BD59-A6C34878D82A}">
                    <a16:rowId xmlns:a16="http://schemas.microsoft.com/office/drawing/2014/main" val="1948071787"/>
                  </a:ext>
                </a:extLst>
              </a:tr>
              <a:tr h="388092">
                <a:tc>
                  <a:txBody>
                    <a:bodyPr/>
                    <a:lstStyle/>
                    <a:p>
                      <a:pPr algn="ctr">
                        <a:lnSpc>
                          <a:spcPct val="150000"/>
                        </a:lnSpc>
                        <a:spcAft>
                          <a:spcPts val="0"/>
                        </a:spcAft>
                      </a:pPr>
                      <a:r>
                        <a:rPr lang="en-GB" sz="1100">
                          <a:effectLst/>
                        </a:rPr>
                        <a:t>ADexsteel</a:t>
                      </a:r>
                      <a:endParaRPr lang="en-GB"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52922" marR="52922" marT="0" marB="0"/>
                </a:tc>
                <a:tc>
                  <a:txBody>
                    <a:bodyPr/>
                    <a:lstStyle/>
                    <a:p>
                      <a:pPr algn="ctr">
                        <a:lnSpc>
                          <a:spcPct val="150000"/>
                        </a:lnSpc>
                        <a:spcAft>
                          <a:spcPts val="0"/>
                        </a:spcAft>
                      </a:pPr>
                      <a:r>
                        <a:rPr lang="en-GB" sz="1100">
                          <a:effectLst/>
                        </a:rPr>
                        <a:t>0.0767791***</a:t>
                      </a:r>
                    </a:p>
                    <a:p>
                      <a:pPr algn="ctr">
                        <a:lnSpc>
                          <a:spcPct val="150000"/>
                        </a:lnSpc>
                        <a:spcAft>
                          <a:spcPts val="0"/>
                        </a:spcAft>
                      </a:pPr>
                      <a:r>
                        <a:rPr lang="en-GB" sz="1100">
                          <a:effectLst/>
                        </a:rPr>
                        <a:t>(3.95)</a:t>
                      </a:r>
                      <a:endParaRPr lang="en-GB"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52922" marR="52922" marT="0" marB="0"/>
                </a:tc>
                <a:extLst>
                  <a:ext uri="{0D108BD9-81ED-4DB2-BD59-A6C34878D82A}">
                    <a16:rowId xmlns:a16="http://schemas.microsoft.com/office/drawing/2014/main" val="1465784116"/>
                  </a:ext>
                </a:extLst>
              </a:tr>
              <a:tr h="388092">
                <a:tc>
                  <a:txBody>
                    <a:bodyPr/>
                    <a:lstStyle/>
                    <a:p>
                      <a:pPr algn="ctr">
                        <a:lnSpc>
                          <a:spcPct val="150000"/>
                        </a:lnSpc>
                        <a:spcAft>
                          <a:spcPts val="0"/>
                        </a:spcAft>
                      </a:pPr>
                      <a:r>
                        <a:rPr lang="en-GB" sz="1100">
                          <a:effectLst/>
                        </a:rPr>
                        <a:t>CHIEXS</a:t>
                      </a:r>
                      <a:endParaRPr lang="en-GB"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52922" marR="52922" marT="0" marB="0"/>
                </a:tc>
                <a:tc>
                  <a:txBody>
                    <a:bodyPr/>
                    <a:lstStyle/>
                    <a:p>
                      <a:pPr algn="ctr">
                        <a:lnSpc>
                          <a:spcPct val="150000"/>
                        </a:lnSpc>
                        <a:spcAft>
                          <a:spcPts val="0"/>
                        </a:spcAft>
                      </a:pPr>
                      <a:r>
                        <a:rPr lang="en-GB" sz="1100" dirty="0">
                          <a:effectLst/>
                        </a:rPr>
                        <a:t>1.674455</a:t>
                      </a:r>
                    </a:p>
                    <a:p>
                      <a:pPr algn="ctr">
                        <a:lnSpc>
                          <a:spcPct val="150000"/>
                        </a:lnSpc>
                        <a:spcAft>
                          <a:spcPts val="0"/>
                        </a:spcAft>
                      </a:pPr>
                      <a:r>
                        <a:rPr lang="en-GB" sz="1100" dirty="0">
                          <a:effectLst/>
                        </a:rPr>
                        <a:t>(1.25)</a:t>
                      </a:r>
                      <a:endParaRPr lang="en-GB" sz="11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52922" marR="52922" marT="0" marB="0"/>
                </a:tc>
                <a:extLst>
                  <a:ext uri="{0D108BD9-81ED-4DB2-BD59-A6C34878D82A}">
                    <a16:rowId xmlns:a16="http://schemas.microsoft.com/office/drawing/2014/main" val="1290781277"/>
                  </a:ext>
                </a:extLst>
              </a:tr>
              <a:tr h="388092">
                <a:tc>
                  <a:txBody>
                    <a:bodyPr/>
                    <a:lstStyle/>
                    <a:p>
                      <a:pPr algn="ctr">
                        <a:lnSpc>
                          <a:spcPct val="150000"/>
                        </a:lnSpc>
                        <a:spcAft>
                          <a:spcPts val="0"/>
                        </a:spcAft>
                      </a:pPr>
                      <a:r>
                        <a:rPr lang="en-GB" sz="1100">
                          <a:effectLst/>
                        </a:rPr>
                        <a:t>CHIIMS</a:t>
                      </a:r>
                      <a:endParaRPr lang="en-GB"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52922" marR="52922" marT="0" marB="0"/>
                </a:tc>
                <a:tc>
                  <a:txBody>
                    <a:bodyPr/>
                    <a:lstStyle/>
                    <a:p>
                      <a:pPr algn="ctr">
                        <a:lnSpc>
                          <a:spcPct val="150000"/>
                        </a:lnSpc>
                        <a:spcAft>
                          <a:spcPts val="0"/>
                        </a:spcAft>
                      </a:pPr>
                      <a:r>
                        <a:rPr lang="en-GB" sz="1100" dirty="0">
                          <a:effectLst/>
                        </a:rPr>
                        <a:t>-0.5815011</a:t>
                      </a:r>
                    </a:p>
                    <a:p>
                      <a:pPr algn="ctr">
                        <a:lnSpc>
                          <a:spcPct val="150000"/>
                        </a:lnSpc>
                        <a:spcAft>
                          <a:spcPts val="0"/>
                        </a:spcAft>
                      </a:pPr>
                      <a:r>
                        <a:rPr lang="en-GB" sz="1100" dirty="0">
                          <a:effectLst/>
                        </a:rPr>
                        <a:t>(-1.52)</a:t>
                      </a:r>
                      <a:endParaRPr lang="en-GB" sz="11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52922" marR="52922" marT="0" marB="0"/>
                </a:tc>
                <a:extLst>
                  <a:ext uri="{0D108BD9-81ED-4DB2-BD59-A6C34878D82A}">
                    <a16:rowId xmlns:a16="http://schemas.microsoft.com/office/drawing/2014/main" val="50133828"/>
                  </a:ext>
                </a:extLst>
              </a:tr>
              <a:tr h="388092">
                <a:tc>
                  <a:txBody>
                    <a:bodyPr/>
                    <a:lstStyle/>
                    <a:p>
                      <a:pPr algn="ctr">
                        <a:lnSpc>
                          <a:spcPct val="150000"/>
                        </a:lnSpc>
                        <a:spcAft>
                          <a:spcPts val="0"/>
                        </a:spcAft>
                      </a:pPr>
                      <a:r>
                        <a:rPr lang="en-GB" sz="1100">
                          <a:effectLst/>
                        </a:rPr>
                        <a:t>GDPGRCHI</a:t>
                      </a:r>
                      <a:endParaRPr lang="en-GB"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52922" marR="52922" marT="0" marB="0"/>
                </a:tc>
                <a:tc>
                  <a:txBody>
                    <a:bodyPr/>
                    <a:lstStyle/>
                    <a:p>
                      <a:pPr algn="ctr">
                        <a:lnSpc>
                          <a:spcPct val="150000"/>
                        </a:lnSpc>
                        <a:spcAft>
                          <a:spcPts val="0"/>
                        </a:spcAft>
                      </a:pPr>
                      <a:r>
                        <a:rPr lang="en-GB" sz="1100" dirty="0">
                          <a:effectLst/>
                        </a:rPr>
                        <a:t>-0.0472343**</a:t>
                      </a:r>
                    </a:p>
                    <a:p>
                      <a:pPr algn="ctr">
                        <a:lnSpc>
                          <a:spcPct val="150000"/>
                        </a:lnSpc>
                        <a:spcAft>
                          <a:spcPts val="0"/>
                        </a:spcAft>
                      </a:pPr>
                      <a:r>
                        <a:rPr lang="en-GB" sz="1100" dirty="0">
                          <a:effectLst/>
                        </a:rPr>
                        <a:t>(-2.05)</a:t>
                      </a:r>
                      <a:endParaRPr lang="en-GB" sz="11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52922" marR="52922" marT="0" marB="0"/>
                </a:tc>
                <a:extLst>
                  <a:ext uri="{0D108BD9-81ED-4DB2-BD59-A6C34878D82A}">
                    <a16:rowId xmlns:a16="http://schemas.microsoft.com/office/drawing/2014/main" val="3859781808"/>
                  </a:ext>
                </a:extLst>
              </a:tr>
              <a:tr h="388092">
                <a:tc>
                  <a:txBody>
                    <a:bodyPr/>
                    <a:lstStyle/>
                    <a:p>
                      <a:pPr algn="ctr">
                        <a:lnSpc>
                          <a:spcPct val="150000"/>
                        </a:lnSpc>
                        <a:spcAft>
                          <a:spcPts val="0"/>
                        </a:spcAft>
                      </a:pPr>
                      <a:r>
                        <a:rPr lang="en-GB" sz="1100">
                          <a:effectLst/>
                        </a:rPr>
                        <a:t>GDPGRi</a:t>
                      </a:r>
                      <a:endParaRPr lang="en-GB"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52922" marR="52922" marT="0" marB="0"/>
                </a:tc>
                <a:tc>
                  <a:txBody>
                    <a:bodyPr/>
                    <a:lstStyle/>
                    <a:p>
                      <a:pPr algn="ctr">
                        <a:lnSpc>
                          <a:spcPct val="150000"/>
                        </a:lnSpc>
                        <a:spcAft>
                          <a:spcPts val="0"/>
                        </a:spcAft>
                      </a:pPr>
                      <a:r>
                        <a:rPr lang="en-GB" sz="1100" dirty="0">
                          <a:effectLst/>
                        </a:rPr>
                        <a:t>0.034965**</a:t>
                      </a:r>
                    </a:p>
                    <a:p>
                      <a:pPr algn="ctr">
                        <a:lnSpc>
                          <a:spcPct val="150000"/>
                        </a:lnSpc>
                        <a:spcAft>
                          <a:spcPts val="0"/>
                        </a:spcAft>
                      </a:pPr>
                      <a:r>
                        <a:rPr lang="en-GB" sz="1100" dirty="0">
                          <a:effectLst/>
                        </a:rPr>
                        <a:t>(2.12)</a:t>
                      </a:r>
                      <a:endParaRPr lang="en-GB" sz="11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52922" marR="52922" marT="0" marB="0"/>
                </a:tc>
                <a:extLst>
                  <a:ext uri="{0D108BD9-81ED-4DB2-BD59-A6C34878D82A}">
                    <a16:rowId xmlns:a16="http://schemas.microsoft.com/office/drawing/2014/main" val="3048370895"/>
                  </a:ext>
                </a:extLst>
              </a:tr>
              <a:tr h="388092">
                <a:tc>
                  <a:txBody>
                    <a:bodyPr/>
                    <a:lstStyle/>
                    <a:p>
                      <a:pPr algn="ctr">
                        <a:lnSpc>
                          <a:spcPct val="150000"/>
                        </a:lnSpc>
                        <a:spcAft>
                          <a:spcPts val="0"/>
                        </a:spcAft>
                      </a:pPr>
                      <a:r>
                        <a:rPr lang="en-GB" sz="1100">
                          <a:effectLst/>
                        </a:rPr>
                        <a:t>RERi</a:t>
                      </a:r>
                      <a:endParaRPr lang="en-GB"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52922" marR="52922" marT="0" marB="0"/>
                </a:tc>
                <a:tc>
                  <a:txBody>
                    <a:bodyPr/>
                    <a:lstStyle/>
                    <a:p>
                      <a:pPr algn="ctr">
                        <a:lnSpc>
                          <a:spcPct val="150000"/>
                        </a:lnSpc>
                        <a:spcAft>
                          <a:spcPts val="0"/>
                        </a:spcAft>
                      </a:pPr>
                      <a:r>
                        <a:rPr lang="en-GB" sz="1100" dirty="0">
                          <a:effectLst/>
                        </a:rPr>
                        <a:t>0.0005815</a:t>
                      </a:r>
                    </a:p>
                    <a:p>
                      <a:pPr algn="ctr">
                        <a:lnSpc>
                          <a:spcPct val="150000"/>
                        </a:lnSpc>
                        <a:spcAft>
                          <a:spcPts val="0"/>
                        </a:spcAft>
                      </a:pPr>
                      <a:r>
                        <a:rPr lang="en-GB" sz="1100" dirty="0">
                          <a:effectLst/>
                        </a:rPr>
                        <a:t>(0.28)</a:t>
                      </a:r>
                      <a:endParaRPr lang="en-GB" sz="11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52922" marR="52922" marT="0" marB="0"/>
                </a:tc>
                <a:extLst>
                  <a:ext uri="{0D108BD9-81ED-4DB2-BD59-A6C34878D82A}">
                    <a16:rowId xmlns:a16="http://schemas.microsoft.com/office/drawing/2014/main" val="775212885"/>
                  </a:ext>
                </a:extLst>
              </a:tr>
              <a:tr h="447874">
                <a:tc>
                  <a:txBody>
                    <a:bodyPr/>
                    <a:lstStyle/>
                    <a:p>
                      <a:pPr algn="ctr">
                        <a:lnSpc>
                          <a:spcPct val="150000"/>
                        </a:lnSpc>
                        <a:spcAft>
                          <a:spcPts val="0"/>
                        </a:spcAft>
                      </a:pPr>
                      <a:r>
                        <a:rPr lang="en-GB" sz="1100">
                          <a:effectLst/>
                        </a:rPr>
                        <a:t>OVERCAP</a:t>
                      </a:r>
                      <a:endParaRPr lang="en-GB"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52922" marR="52922" marT="0" marB="0"/>
                </a:tc>
                <a:tc>
                  <a:txBody>
                    <a:bodyPr/>
                    <a:lstStyle/>
                    <a:p>
                      <a:pPr algn="ctr">
                        <a:lnSpc>
                          <a:spcPct val="150000"/>
                        </a:lnSpc>
                        <a:spcAft>
                          <a:spcPts val="0"/>
                        </a:spcAft>
                      </a:pPr>
                      <a:r>
                        <a:rPr lang="en-GB" sz="1100" dirty="0">
                          <a:effectLst/>
                        </a:rPr>
                        <a:t>0.0000168***</a:t>
                      </a:r>
                    </a:p>
                    <a:p>
                      <a:pPr algn="ctr">
                        <a:lnSpc>
                          <a:spcPct val="150000"/>
                        </a:lnSpc>
                        <a:spcAft>
                          <a:spcPts val="0"/>
                        </a:spcAft>
                      </a:pPr>
                      <a:r>
                        <a:rPr lang="en-GB" sz="1100" dirty="0">
                          <a:effectLst/>
                        </a:rPr>
                        <a:t>(2.77)</a:t>
                      </a:r>
                      <a:endParaRPr lang="en-GB" sz="11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52922" marR="52922" marT="0" marB="0"/>
                </a:tc>
                <a:extLst>
                  <a:ext uri="{0D108BD9-81ED-4DB2-BD59-A6C34878D82A}">
                    <a16:rowId xmlns:a16="http://schemas.microsoft.com/office/drawing/2014/main" val="8202919"/>
                  </a:ext>
                </a:extLst>
              </a:tr>
              <a:tr h="388092">
                <a:tc>
                  <a:txBody>
                    <a:bodyPr/>
                    <a:lstStyle/>
                    <a:p>
                      <a:pPr algn="ctr">
                        <a:lnSpc>
                          <a:spcPct val="150000"/>
                        </a:lnSpc>
                        <a:spcAft>
                          <a:spcPts val="0"/>
                        </a:spcAft>
                      </a:pPr>
                      <a:r>
                        <a:rPr lang="en-GB" sz="1100">
                          <a:effectLst/>
                        </a:rPr>
                        <a:t>_cons</a:t>
                      </a:r>
                      <a:endParaRPr lang="en-GB"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52922" marR="52922" marT="0" marB="0"/>
                </a:tc>
                <a:tc>
                  <a:txBody>
                    <a:bodyPr/>
                    <a:lstStyle/>
                    <a:p>
                      <a:pPr algn="ctr">
                        <a:lnSpc>
                          <a:spcPct val="150000"/>
                        </a:lnSpc>
                        <a:spcAft>
                          <a:spcPts val="0"/>
                        </a:spcAft>
                      </a:pPr>
                      <a:r>
                        <a:rPr lang="en-GB" sz="1100" dirty="0">
                          <a:effectLst/>
                        </a:rPr>
                        <a:t>0.3378762</a:t>
                      </a:r>
                    </a:p>
                    <a:p>
                      <a:pPr algn="ctr">
                        <a:lnSpc>
                          <a:spcPct val="150000"/>
                        </a:lnSpc>
                        <a:spcAft>
                          <a:spcPts val="0"/>
                        </a:spcAft>
                      </a:pPr>
                      <a:r>
                        <a:rPr lang="en-GB" sz="1100" dirty="0">
                          <a:effectLst/>
                        </a:rPr>
                        <a:t>(1.07)</a:t>
                      </a:r>
                      <a:endParaRPr lang="en-GB" sz="11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52922" marR="52922" marT="0" marB="0"/>
                </a:tc>
                <a:extLst>
                  <a:ext uri="{0D108BD9-81ED-4DB2-BD59-A6C34878D82A}">
                    <a16:rowId xmlns:a16="http://schemas.microsoft.com/office/drawing/2014/main" val="517581825"/>
                  </a:ext>
                </a:extLst>
              </a:tr>
              <a:tr h="194046">
                <a:tc>
                  <a:txBody>
                    <a:bodyPr/>
                    <a:lstStyle/>
                    <a:p>
                      <a:pPr algn="ctr">
                        <a:lnSpc>
                          <a:spcPct val="150000"/>
                        </a:lnSpc>
                        <a:spcAft>
                          <a:spcPts val="0"/>
                        </a:spcAft>
                      </a:pPr>
                      <a:r>
                        <a:rPr lang="en-GB" sz="1100">
                          <a:effectLst/>
                        </a:rPr>
                        <a:t>Number of observation</a:t>
                      </a:r>
                      <a:endParaRPr lang="en-GB"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52922" marR="52922" marT="0" marB="0"/>
                </a:tc>
                <a:tc>
                  <a:txBody>
                    <a:bodyPr/>
                    <a:lstStyle/>
                    <a:p>
                      <a:pPr algn="ctr">
                        <a:lnSpc>
                          <a:spcPct val="150000"/>
                        </a:lnSpc>
                        <a:spcAft>
                          <a:spcPts val="0"/>
                        </a:spcAft>
                      </a:pPr>
                      <a:r>
                        <a:rPr lang="en-GB" sz="1100" dirty="0">
                          <a:effectLst/>
                        </a:rPr>
                        <a:t>448</a:t>
                      </a:r>
                      <a:endParaRPr lang="en-GB" sz="11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52922" marR="52922" marT="0" marB="0"/>
                </a:tc>
                <a:extLst>
                  <a:ext uri="{0D108BD9-81ED-4DB2-BD59-A6C34878D82A}">
                    <a16:rowId xmlns:a16="http://schemas.microsoft.com/office/drawing/2014/main" val="256089535"/>
                  </a:ext>
                </a:extLst>
              </a:tr>
              <a:tr h="194046">
                <a:tc>
                  <a:txBody>
                    <a:bodyPr/>
                    <a:lstStyle/>
                    <a:p>
                      <a:pPr algn="ctr">
                        <a:lnSpc>
                          <a:spcPct val="150000"/>
                        </a:lnSpc>
                        <a:spcAft>
                          <a:spcPts val="0"/>
                        </a:spcAft>
                      </a:pPr>
                      <a:r>
                        <a:rPr lang="en-GB" sz="1100">
                          <a:effectLst/>
                        </a:rPr>
                        <a:t>R-square (overall)</a:t>
                      </a:r>
                      <a:endParaRPr lang="en-GB"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52922" marR="52922" marT="0" marB="0"/>
                </a:tc>
                <a:tc>
                  <a:txBody>
                    <a:bodyPr/>
                    <a:lstStyle/>
                    <a:p>
                      <a:pPr algn="ctr">
                        <a:lnSpc>
                          <a:spcPct val="150000"/>
                        </a:lnSpc>
                        <a:spcAft>
                          <a:spcPts val="0"/>
                        </a:spcAft>
                      </a:pPr>
                      <a:r>
                        <a:rPr lang="en-GB" sz="1100" dirty="0">
                          <a:effectLst/>
                        </a:rPr>
                        <a:t>0.1382</a:t>
                      </a:r>
                      <a:endParaRPr lang="en-GB" sz="11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52922" marR="52922" marT="0" marB="0"/>
                </a:tc>
                <a:extLst>
                  <a:ext uri="{0D108BD9-81ED-4DB2-BD59-A6C34878D82A}">
                    <a16:rowId xmlns:a16="http://schemas.microsoft.com/office/drawing/2014/main" val="378659564"/>
                  </a:ext>
                </a:extLst>
              </a:tr>
            </a:tbl>
          </a:graphicData>
        </a:graphic>
      </p:graphicFrame>
      <p:sp>
        <p:nvSpPr>
          <p:cNvPr id="5" name="TextBox 4">
            <a:extLst>
              <a:ext uri="{FF2B5EF4-FFF2-40B4-BE49-F238E27FC236}">
                <a16:creationId xmlns:a16="http://schemas.microsoft.com/office/drawing/2014/main" id="{FB3399A4-0A21-48CA-9D5D-82E2DD3FB8D1}"/>
              </a:ext>
            </a:extLst>
          </p:cNvPr>
          <p:cNvSpPr txBox="1"/>
          <p:nvPr/>
        </p:nvSpPr>
        <p:spPr>
          <a:xfrm>
            <a:off x="1192696" y="6513187"/>
            <a:ext cx="4770782" cy="215444"/>
          </a:xfrm>
          <a:prstGeom prst="rect">
            <a:avLst/>
          </a:prstGeom>
          <a:noFill/>
        </p:spPr>
        <p:txBody>
          <a:bodyPr wrap="square" rtlCol="0">
            <a:spAutoFit/>
          </a:bodyPr>
          <a:lstStyle/>
          <a:p>
            <a:r>
              <a:rPr lang="en-GB" sz="800" dirty="0"/>
              <a:t>Note: ** significant at 5% level, *** significant at 1% level, number in the parenthesis is t-statistics</a:t>
            </a:r>
          </a:p>
        </p:txBody>
      </p:sp>
      <p:sp>
        <p:nvSpPr>
          <p:cNvPr id="6" name="Rectangle 5">
            <a:extLst>
              <a:ext uri="{FF2B5EF4-FFF2-40B4-BE49-F238E27FC236}">
                <a16:creationId xmlns:a16="http://schemas.microsoft.com/office/drawing/2014/main" id="{80C4569F-ABD6-44A1-8F79-2EDEE1C9CD19}"/>
              </a:ext>
            </a:extLst>
          </p:cNvPr>
          <p:cNvSpPr/>
          <p:nvPr/>
        </p:nvSpPr>
        <p:spPr>
          <a:xfrm>
            <a:off x="1192697" y="4892855"/>
            <a:ext cx="5632172" cy="49033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a:extLst>
              <a:ext uri="{FF2B5EF4-FFF2-40B4-BE49-F238E27FC236}">
                <a16:creationId xmlns:a16="http://schemas.microsoft.com/office/drawing/2014/main" id="{FE53B32A-A4F4-4757-B81B-F32F96D49350}"/>
              </a:ext>
            </a:extLst>
          </p:cNvPr>
          <p:cNvSpPr txBox="1"/>
          <p:nvPr/>
        </p:nvSpPr>
        <p:spPr>
          <a:xfrm>
            <a:off x="7775714" y="1369880"/>
            <a:ext cx="3031434" cy="1200329"/>
          </a:xfrm>
          <a:prstGeom prst="rect">
            <a:avLst/>
          </a:prstGeom>
          <a:noFill/>
          <a:ln w="3175">
            <a:solidFill>
              <a:schemeClr val="bg2">
                <a:lumMod val="90000"/>
              </a:schemeClr>
            </a:solidFill>
          </a:ln>
        </p:spPr>
        <p:txBody>
          <a:bodyPr wrap="square" rtlCol="0">
            <a:spAutoFit/>
          </a:bodyPr>
          <a:lstStyle/>
          <a:p>
            <a:r>
              <a:rPr lang="en-GB" dirty="0"/>
              <a:t>H1 is confirmed. Overcapacity has positive and significant effect on AD actions against China </a:t>
            </a:r>
          </a:p>
        </p:txBody>
      </p:sp>
      <p:sp>
        <p:nvSpPr>
          <p:cNvPr id="12" name="TextBox 11">
            <a:extLst>
              <a:ext uri="{FF2B5EF4-FFF2-40B4-BE49-F238E27FC236}">
                <a16:creationId xmlns:a16="http://schemas.microsoft.com/office/drawing/2014/main" id="{36641067-8649-42A7-8D6D-1D567EBA642B}"/>
              </a:ext>
            </a:extLst>
          </p:cNvPr>
          <p:cNvSpPr txBox="1"/>
          <p:nvPr/>
        </p:nvSpPr>
        <p:spPr>
          <a:xfrm>
            <a:off x="7775714" y="2957899"/>
            <a:ext cx="3054625" cy="923330"/>
          </a:xfrm>
          <a:prstGeom prst="rect">
            <a:avLst/>
          </a:prstGeom>
          <a:noFill/>
          <a:ln w="3175">
            <a:solidFill>
              <a:schemeClr val="bg2">
                <a:lumMod val="90000"/>
              </a:schemeClr>
            </a:solidFill>
          </a:ln>
        </p:spPr>
        <p:txBody>
          <a:bodyPr wrap="square" rtlCol="0">
            <a:spAutoFit/>
          </a:bodyPr>
          <a:lstStyle/>
          <a:p>
            <a:r>
              <a:rPr lang="en-GB" dirty="0"/>
              <a:t>GDPGRCHI, </a:t>
            </a:r>
            <a:r>
              <a:rPr lang="en-GB" dirty="0" err="1"/>
              <a:t>GDPGRi</a:t>
            </a:r>
            <a:r>
              <a:rPr lang="en-GB" dirty="0"/>
              <a:t>, and  </a:t>
            </a:r>
            <a:r>
              <a:rPr lang="en-GB" dirty="0" err="1"/>
              <a:t>ADexsteel</a:t>
            </a:r>
            <a:r>
              <a:rPr lang="en-GB" dirty="0"/>
              <a:t> also significantly affect AD actions against China</a:t>
            </a:r>
          </a:p>
        </p:txBody>
      </p:sp>
      <p:sp>
        <p:nvSpPr>
          <p:cNvPr id="13" name="TextBox 12">
            <a:extLst>
              <a:ext uri="{FF2B5EF4-FFF2-40B4-BE49-F238E27FC236}">
                <a16:creationId xmlns:a16="http://schemas.microsoft.com/office/drawing/2014/main" id="{B6D6E559-7FB5-4100-8C1B-2B2F85014B2E}"/>
              </a:ext>
            </a:extLst>
          </p:cNvPr>
          <p:cNvSpPr txBox="1"/>
          <p:nvPr/>
        </p:nvSpPr>
        <p:spPr>
          <a:xfrm>
            <a:off x="7775714" y="4380125"/>
            <a:ext cx="3054625" cy="1477328"/>
          </a:xfrm>
          <a:prstGeom prst="rect">
            <a:avLst/>
          </a:prstGeom>
          <a:noFill/>
          <a:ln w="3175">
            <a:solidFill>
              <a:schemeClr val="bg2">
                <a:lumMod val="90000"/>
              </a:schemeClr>
            </a:solidFill>
          </a:ln>
        </p:spPr>
        <p:txBody>
          <a:bodyPr wrap="square" rtlCol="0">
            <a:spAutoFit/>
          </a:bodyPr>
          <a:lstStyle/>
          <a:p>
            <a:r>
              <a:rPr lang="en-GB" dirty="0"/>
              <a:t>The slump economy hypothesis does not work. AD actions against China remains persistently despite well growth </a:t>
            </a:r>
          </a:p>
        </p:txBody>
      </p:sp>
      <p:sp>
        <p:nvSpPr>
          <p:cNvPr id="7" name="Slide Number Placeholder 6">
            <a:extLst>
              <a:ext uri="{FF2B5EF4-FFF2-40B4-BE49-F238E27FC236}">
                <a16:creationId xmlns:a16="http://schemas.microsoft.com/office/drawing/2014/main" id="{40505D26-CBE7-485A-8924-DB1E9BE2DC53}"/>
              </a:ext>
            </a:extLst>
          </p:cNvPr>
          <p:cNvSpPr>
            <a:spLocks noGrp="1"/>
          </p:cNvSpPr>
          <p:nvPr>
            <p:ph type="sldNum" sz="quarter" idx="12"/>
          </p:nvPr>
        </p:nvSpPr>
        <p:spPr/>
        <p:txBody>
          <a:bodyPr/>
          <a:lstStyle/>
          <a:p>
            <a:fld id="{F8F97EDF-CD21-41F2-9B1B-07D878E305AA}" type="slidenum">
              <a:rPr lang="en-GB" smtClean="0"/>
              <a:t>11</a:t>
            </a:fld>
            <a:endParaRPr lang="en-GB"/>
          </a:p>
        </p:txBody>
      </p:sp>
    </p:spTree>
    <p:extLst>
      <p:ext uri="{BB962C8B-B14F-4D97-AF65-F5344CB8AC3E}">
        <p14:creationId xmlns:p14="http://schemas.microsoft.com/office/powerpoint/2010/main" val="3643206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16172-6FD3-4C77-A724-A2C2FA38BBFA}"/>
              </a:ext>
            </a:extLst>
          </p:cNvPr>
          <p:cNvSpPr>
            <a:spLocks noGrp="1"/>
          </p:cNvSpPr>
          <p:nvPr>
            <p:ph type="title"/>
          </p:nvPr>
        </p:nvSpPr>
        <p:spPr>
          <a:xfrm>
            <a:off x="940904" y="0"/>
            <a:ext cx="10515600" cy="1325563"/>
          </a:xfrm>
        </p:spPr>
        <p:txBody>
          <a:bodyPr/>
          <a:lstStyle/>
          <a:p>
            <a:r>
              <a:rPr lang="en-GB" dirty="0"/>
              <a:t>Empirical results(2/3)</a:t>
            </a:r>
          </a:p>
        </p:txBody>
      </p:sp>
      <p:graphicFrame>
        <p:nvGraphicFramePr>
          <p:cNvPr id="4" name="Content Placeholder 3">
            <a:extLst>
              <a:ext uri="{FF2B5EF4-FFF2-40B4-BE49-F238E27FC236}">
                <a16:creationId xmlns:a16="http://schemas.microsoft.com/office/drawing/2014/main" id="{90F1AEDE-C76C-42A3-8878-2AFA7E061F58}"/>
              </a:ext>
            </a:extLst>
          </p:cNvPr>
          <p:cNvGraphicFramePr>
            <a:graphicFrameLocks noGrp="1"/>
          </p:cNvGraphicFramePr>
          <p:nvPr>
            <p:ph idx="1"/>
            <p:extLst>
              <p:ext uri="{D42A27DB-BD31-4B8C-83A1-F6EECF244321}">
                <p14:modId xmlns:p14="http://schemas.microsoft.com/office/powerpoint/2010/main" val="767293007"/>
              </p:ext>
            </p:extLst>
          </p:nvPr>
        </p:nvGraphicFramePr>
        <p:xfrm>
          <a:off x="940903" y="1083578"/>
          <a:ext cx="5417693" cy="5577327"/>
        </p:xfrm>
        <a:graphic>
          <a:graphicData uri="http://schemas.openxmlformats.org/drawingml/2006/table">
            <a:tbl>
              <a:tblPr firstRow="1" firstCol="1" bandRow="1">
                <a:tableStyleId>{C083E6E3-FA7D-4D7B-A595-EF9225AFEA82}</a:tableStyleId>
              </a:tblPr>
              <a:tblGrid>
                <a:gridCol w="2155268">
                  <a:extLst>
                    <a:ext uri="{9D8B030D-6E8A-4147-A177-3AD203B41FA5}">
                      <a16:colId xmlns:a16="http://schemas.microsoft.com/office/drawing/2014/main" val="3546611863"/>
                    </a:ext>
                  </a:extLst>
                </a:gridCol>
                <a:gridCol w="1402290">
                  <a:extLst>
                    <a:ext uri="{9D8B030D-6E8A-4147-A177-3AD203B41FA5}">
                      <a16:colId xmlns:a16="http://schemas.microsoft.com/office/drawing/2014/main" val="977706744"/>
                    </a:ext>
                  </a:extLst>
                </a:gridCol>
                <a:gridCol w="1860135">
                  <a:extLst>
                    <a:ext uri="{9D8B030D-6E8A-4147-A177-3AD203B41FA5}">
                      <a16:colId xmlns:a16="http://schemas.microsoft.com/office/drawing/2014/main" val="3102903727"/>
                    </a:ext>
                  </a:extLst>
                </a:gridCol>
              </a:tblGrid>
              <a:tr h="885298">
                <a:tc rowSpan="2">
                  <a:txBody>
                    <a:bodyPr/>
                    <a:lstStyle/>
                    <a:p>
                      <a:pPr marL="228600">
                        <a:lnSpc>
                          <a:spcPct val="150000"/>
                        </a:lnSpc>
                        <a:spcAft>
                          <a:spcPts val="0"/>
                        </a:spcAft>
                      </a:pPr>
                      <a:r>
                        <a:rPr lang="en-GB" sz="1000" dirty="0">
                          <a:effectLst/>
                        </a:rPr>
                        <a:t> </a:t>
                      </a:r>
                    </a:p>
                    <a:p>
                      <a:pPr marL="228600">
                        <a:lnSpc>
                          <a:spcPct val="150000"/>
                        </a:lnSpc>
                        <a:spcAft>
                          <a:spcPts val="0"/>
                        </a:spcAft>
                      </a:pPr>
                      <a:r>
                        <a:rPr lang="en-GB" sz="1000" dirty="0">
                          <a:effectLst/>
                        </a:rPr>
                        <a:t>Dependent variable AD action against China in steel industry</a:t>
                      </a:r>
                      <a:endParaRPr lang="en-GB" sz="10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49851" marR="49851"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28600" algn="ctr">
                        <a:lnSpc>
                          <a:spcPct val="150000"/>
                        </a:lnSpc>
                        <a:spcAft>
                          <a:spcPts val="0"/>
                        </a:spcAft>
                      </a:pPr>
                      <a:r>
                        <a:rPr lang="en-GB" sz="1000" dirty="0">
                          <a:effectLst/>
                        </a:rPr>
                        <a:t> </a:t>
                      </a:r>
                    </a:p>
                    <a:p>
                      <a:pPr marL="228600" algn="ctr">
                        <a:lnSpc>
                          <a:spcPct val="150000"/>
                        </a:lnSpc>
                        <a:spcAft>
                          <a:spcPts val="0"/>
                        </a:spcAft>
                      </a:pPr>
                      <a:r>
                        <a:rPr lang="en-GB" sz="1000" dirty="0">
                          <a:effectLst/>
                        </a:rPr>
                        <a:t>Regression II (Developed country group)</a:t>
                      </a:r>
                      <a:endParaRPr lang="en-GB" sz="10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49851" marR="49851" marT="0" marB="0">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228600" algn="ctr">
                        <a:lnSpc>
                          <a:spcPct val="150000"/>
                        </a:lnSpc>
                        <a:spcAft>
                          <a:spcPts val="0"/>
                        </a:spcAft>
                      </a:pPr>
                      <a:r>
                        <a:rPr lang="en-GB" sz="1000" dirty="0">
                          <a:effectLst/>
                        </a:rPr>
                        <a:t> </a:t>
                      </a:r>
                    </a:p>
                    <a:p>
                      <a:pPr marL="228600" algn="ctr">
                        <a:lnSpc>
                          <a:spcPct val="150000"/>
                        </a:lnSpc>
                        <a:spcAft>
                          <a:spcPts val="0"/>
                        </a:spcAft>
                      </a:pPr>
                      <a:r>
                        <a:rPr lang="en-GB" sz="1000" dirty="0">
                          <a:effectLst/>
                        </a:rPr>
                        <a:t>Regression III (Developing country group)</a:t>
                      </a:r>
                      <a:endParaRPr lang="en-GB" sz="10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49851" marR="49851" marT="0" marB="0">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770464152"/>
                  </a:ext>
                </a:extLst>
              </a:tr>
              <a:tr h="319527">
                <a:tc vMerge="1">
                  <a:txBody>
                    <a:bodyPr/>
                    <a:lstStyle/>
                    <a:p>
                      <a:endParaRPr lang="en-GB"/>
                    </a:p>
                  </a:txBody>
                  <a:tcPr/>
                </a:tc>
                <a:tc>
                  <a:txBody>
                    <a:bodyPr/>
                    <a:lstStyle/>
                    <a:p>
                      <a:pPr marL="228600" algn="ctr">
                        <a:lnSpc>
                          <a:spcPct val="150000"/>
                        </a:lnSpc>
                        <a:spcAft>
                          <a:spcPts val="0"/>
                        </a:spcAft>
                      </a:pPr>
                      <a:r>
                        <a:rPr lang="en-GB" sz="1000" dirty="0">
                          <a:effectLst/>
                        </a:rPr>
                        <a:t>Coef.</a:t>
                      </a:r>
                      <a:endParaRPr lang="en-GB" sz="10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49851" marR="49851" marT="0" marB="0">
                    <a:lnL w="12700" cmpd="sng">
                      <a:noFill/>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28600" algn="ctr">
                        <a:lnSpc>
                          <a:spcPct val="150000"/>
                        </a:lnSpc>
                        <a:spcAft>
                          <a:spcPts val="0"/>
                        </a:spcAft>
                      </a:pPr>
                      <a:r>
                        <a:rPr lang="en-GB" sz="1000" dirty="0">
                          <a:effectLst/>
                        </a:rPr>
                        <a:t>Coef.</a:t>
                      </a:r>
                      <a:endParaRPr lang="en-GB" sz="10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49851" marR="49851" marT="0" marB="0">
                    <a:lnL>
                      <a:noFill/>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16385564"/>
                  </a:ext>
                </a:extLst>
              </a:tr>
              <a:tr h="663973">
                <a:tc>
                  <a:txBody>
                    <a:bodyPr/>
                    <a:lstStyle/>
                    <a:p>
                      <a:pPr marL="228600" algn="just">
                        <a:lnSpc>
                          <a:spcPct val="150000"/>
                        </a:lnSpc>
                        <a:spcAft>
                          <a:spcPts val="0"/>
                        </a:spcAft>
                      </a:pPr>
                      <a:endParaRPr lang="en-GB" sz="1000" dirty="0">
                        <a:effectLst/>
                      </a:endParaRPr>
                    </a:p>
                    <a:p>
                      <a:pPr marL="228600" algn="just">
                        <a:lnSpc>
                          <a:spcPct val="150000"/>
                        </a:lnSpc>
                        <a:spcAft>
                          <a:spcPts val="0"/>
                        </a:spcAft>
                      </a:pPr>
                      <a:r>
                        <a:rPr lang="en-GB" sz="1000" dirty="0" err="1">
                          <a:effectLst/>
                        </a:rPr>
                        <a:t>ADexsteel</a:t>
                      </a:r>
                      <a:endParaRPr lang="en-GB" sz="10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49851" marR="49851" marT="0" marB="0">
                    <a:lnT w="12700" cap="flat" cmpd="sng" algn="ctr">
                      <a:solidFill>
                        <a:schemeClr val="tx1"/>
                      </a:solidFill>
                      <a:prstDash val="solid"/>
                      <a:round/>
                      <a:headEnd type="none" w="med" len="med"/>
                      <a:tailEnd type="none" w="med" len="med"/>
                    </a:lnT>
                  </a:tcPr>
                </a:tc>
                <a:tc>
                  <a:txBody>
                    <a:bodyPr/>
                    <a:lstStyle/>
                    <a:p>
                      <a:pPr algn="ctr">
                        <a:lnSpc>
                          <a:spcPct val="150000"/>
                        </a:lnSpc>
                        <a:spcAft>
                          <a:spcPts val="0"/>
                        </a:spcAft>
                      </a:pPr>
                      <a:r>
                        <a:rPr lang="en-GB" sz="1000" dirty="0">
                          <a:effectLst/>
                        </a:rPr>
                        <a:t> </a:t>
                      </a:r>
                    </a:p>
                    <a:p>
                      <a:pPr algn="ctr">
                        <a:lnSpc>
                          <a:spcPct val="150000"/>
                        </a:lnSpc>
                        <a:spcAft>
                          <a:spcPts val="0"/>
                        </a:spcAft>
                      </a:pPr>
                      <a:r>
                        <a:rPr lang="en-GB" sz="1000" dirty="0">
                          <a:effectLst/>
                        </a:rPr>
                        <a:t>- 0.0595358</a:t>
                      </a:r>
                    </a:p>
                    <a:p>
                      <a:pPr algn="ctr">
                        <a:lnSpc>
                          <a:spcPct val="150000"/>
                        </a:lnSpc>
                        <a:spcAft>
                          <a:spcPts val="0"/>
                        </a:spcAft>
                      </a:pPr>
                      <a:r>
                        <a:rPr lang="en-GB" sz="1000" dirty="0">
                          <a:effectLst/>
                        </a:rPr>
                        <a:t>(-1.22)</a:t>
                      </a:r>
                      <a:endParaRPr lang="en-GB" sz="10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49851" marR="49851" marT="0" marB="0">
                    <a:lnT w="12700" cap="flat" cmpd="sng" algn="ctr">
                      <a:solidFill>
                        <a:schemeClr val="tx1"/>
                      </a:solidFill>
                      <a:prstDash val="solid"/>
                      <a:round/>
                      <a:headEnd type="none" w="med" len="med"/>
                      <a:tailEnd type="none" w="med" len="med"/>
                    </a:lnT>
                  </a:tcPr>
                </a:tc>
                <a:tc>
                  <a:txBody>
                    <a:bodyPr/>
                    <a:lstStyle/>
                    <a:p>
                      <a:pPr marL="228600" algn="ctr">
                        <a:lnSpc>
                          <a:spcPct val="150000"/>
                        </a:lnSpc>
                        <a:spcAft>
                          <a:spcPts val="0"/>
                        </a:spcAft>
                      </a:pPr>
                      <a:endParaRPr lang="en-GB" sz="1000" dirty="0">
                        <a:effectLst/>
                      </a:endParaRPr>
                    </a:p>
                    <a:p>
                      <a:pPr marL="228600" algn="ctr">
                        <a:lnSpc>
                          <a:spcPct val="150000"/>
                        </a:lnSpc>
                        <a:spcAft>
                          <a:spcPts val="0"/>
                        </a:spcAft>
                      </a:pPr>
                      <a:r>
                        <a:rPr lang="en-GB" sz="1000" dirty="0">
                          <a:effectLst/>
                        </a:rPr>
                        <a:t>0.111994***</a:t>
                      </a:r>
                    </a:p>
                    <a:p>
                      <a:pPr marL="228600" algn="ctr">
                        <a:lnSpc>
                          <a:spcPct val="150000"/>
                        </a:lnSpc>
                        <a:spcAft>
                          <a:spcPts val="0"/>
                        </a:spcAft>
                      </a:pPr>
                      <a:r>
                        <a:rPr lang="en-GB" sz="1000" dirty="0">
                          <a:effectLst/>
                        </a:rPr>
                        <a:t>(5.48)</a:t>
                      </a:r>
                      <a:endParaRPr lang="en-GB" sz="10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49851" marR="49851" marT="0" marB="0">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755674912"/>
                  </a:ext>
                </a:extLst>
              </a:tr>
              <a:tr h="442649">
                <a:tc>
                  <a:txBody>
                    <a:bodyPr/>
                    <a:lstStyle/>
                    <a:p>
                      <a:pPr marL="228600" algn="just">
                        <a:lnSpc>
                          <a:spcPct val="150000"/>
                        </a:lnSpc>
                        <a:spcAft>
                          <a:spcPts val="0"/>
                        </a:spcAft>
                      </a:pPr>
                      <a:r>
                        <a:rPr lang="en-GB" sz="1000" dirty="0">
                          <a:effectLst/>
                        </a:rPr>
                        <a:t>CHIEXS</a:t>
                      </a:r>
                      <a:endParaRPr lang="en-GB" sz="10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49851" marR="49851" marT="0" marB="0"/>
                </a:tc>
                <a:tc>
                  <a:txBody>
                    <a:bodyPr/>
                    <a:lstStyle/>
                    <a:p>
                      <a:pPr marL="228600" algn="ctr">
                        <a:lnSpc>
                          <a:spcPct val="150000"/>
                        </a:lnSpc>
                        <a:spcAft>
                          <a:spcPts val="0"/>
                        </a:spcAft>
                      </a:pPr>
                      <a:r>
                        <a:rPr lang="en-GB" sz="1000" dirty="0">
                          <a:effectLst/>
                        </a:rPr>
                        <a:t>-2.244142</a:t>
                      </a:r>
                    </a:p>
                    <a:p>
                      <a:pPr marL="228600" algn="ctr">
                        <a:lnSpc>
                          <a:spcPct val="150000"/>
                        </a:lnSpc>
                        <a:spcAft>
                          <a:spcPts val="0"/>
                        </a:spcAft>
                      </a:pPr>
                      <a:r>
                        <a:rPr lang="en-GB" sz="1000" dirty="0">
                          <a:effectLst/>
                        </a:rPr>
                        <a:t>(-0.43)</a:t>
                      </a:r>
                      <a:endParaRPr lang="en-GB" sz="10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49851" marR="49851" marT="0" marB="0"/>
                </a:tc>
                <a:tc>
                  <a:txBody>
                    <a:bodyPr/>
                    <a:lstStyle/>
                    <a:p>
                      <a:pPr marL="228600" algn="ctr">
                        <a:lnSpc>
                          <a:spcPct val="150000"/>
                        </a:lnSpc>
                        <a:spcAft>
                          <a:spcPts val="0"/>
                        </a:spcAft>
                      </a:pPr>
                      <a:r>
                        <a:rPr lang="en-GB" sz="1000">
                          <a:effectLst/>
                        </a:rPr>
                        <a:t>1.046816</a:t>
                      </a:r>
                    </a:p>
                    <a:p>
                      <a:pPr marL="228600" algn="ctr">
                        <a:lnSpc>
                          <a:spcPct val="150000"/>
                        </a:lnSpc>
                        <a:spcAft>
                          <a:spcPts val="0"/>
                        </a:spcAft>
                      </a:pPr>
                      <a:r>
                        <a:rPr lang="en-GB" sz="1000">
                          <a:effectLst/>
                        </a:rPr>
                        <a:t>(0.78)</a:t>
                      </a:r>
                      <a:endParaRPr lang="en-GB" sz="1000">
                        <a:effectLst/>
                        <a:latin typeface="Calibri" panose="020F0502020204030204" pitchFamily="34" charset="0"/>
                        <a:ea typeface="Malgun Gothic" panose="020B0503020000020004" pitchFamily="34" charset="-127"/>
                        <a:cs typeface="Times New Roman" panose="02020603050405020304" pitchFamily="18" charset="0"/>
                      </a:endParaRPr>
                    </a:p>
                  </a:txBody>
                  <a:tcPr marL="49851" marR="49851" marT="0" marB="0"/>
                </a:tc>
                <a:extLst>
                  <a:ext uri="{0D108BD9-81ED-4DB2-BD59-A6C34878D82A}">
                    <a16:rowId xmlns:a16="http://schemas.microsoft.com/office/drawing/2014/main" val="565479612"/>
                  </a:ext>
                </a:extLst>
              </a:tr>
              <a:tr h="442649">
                <a:tc>
                  <a:txBody>
                    <a:bodyPr/>
                    <a:lstStyle/>
                    <a:p>
                      <a:pPr marL="228600" algn="just">
                        <a:lnSpc>
                          <a:spcPct val="150000"/>
                        </a:lnSpc>
                        <a:spcAft>
                          <a:spcPts val="0"/>
                        </a:spcAft>
                      </a:pPr>
                      <a:r>
                        <a:rPr lang="en-GB" sz="1000" dirty="0">
                          <a:effectLst/>
                        </a:rPr>
                        <a:t>CHIIMS</a:t>
                      </a:r>
                      <a:endParaRPr lang="en-GB" sz="10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49851" marR="49851" marT="0" marB="0"/>
                </a:tc>
                <a:tc>
                  <a:txBody>
                    <a:bodyPr/>
                    <a:lstStyle/>
                    <a:p>
                      <a:pPr marL="228600" algn="ctr">
                        <a:lnSpc>
                          <a:spcPct val="150000"/>
                        </a:lnSpc>
                        <a:spcAft>
                          <a:spcPts val="0"/>
                        </a:spcAft>
                      </a:pPr>
                      <a:r>
                        <a:rPr lang="en-GB" sz="1000" dirty="0">
                          <a:effectLst/>
                        </a:rPr>
                        <a:t>-11.33815</a:t>
                      </a:r>
                    </a:p>
                    <a:p>
                      <a:pPr marL="228600" algn="ctr">
                        <a:lnSpc>
                          <a:spcPct val="150000"/>
                        </a:lnSpc>
                        <a:spcAft>
                          <a:spcPts val="0"/>
                        </a:spcAft>
                      </a:pPr>
                      <a:r>
                        <a:rPr lang="en-GB" sz="1000" dirty="0">
                          <a:effectLst/>
                        </a:rPr>
                        <a:t>(-1.4)</a:t>
                      </a:r>
                      <a:endParaRPr lang="en-GB" sz="10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49851" marR="49851" marT="0" marB="0"/>
                </a:tc>
                <a:tc>
                  <a:txBody>
                    <a:bodyPr/>
                    <a:lstStyle/>
                    <a:p>
                      <a:pPr marL="228600" algn="ctr">
                        <a:lnSpc>
                          <a:spcPct val="150000"/>
                        </a:lnSpc>
                        <a:spcAft>
                          <a:spcPts val="0"/>
                        </a:spcAft>
                      </a:pPr>
                      <a:r>
                        <a:rPr lang="en-GB" sz="1000" dirty="0">
                          <a:effectLst/>
                        </a:rPr>
                        <a:t>-0.3910977</a:t>
                      </a:r>
                    </a:p>
                    <a:p>
                      <a:pPr marL="228600" algn="ctr">
                        <a:lnSpc>
                          <a:spcPct val="150000"/>
                        </a:lnSpc>
                        <a:spcAft>
                          <a:spcPts val="0"/>
                        </a:spcAft>
                      </a:pPr>
                      <a:r>
                        <a:rPr lang="en-GB" sz="1000" dirty="0">
                          <a:effectLst/>
                        </a:rPr>
                        <a:t>(-1.05)</a:t>
                      </a:r>
                      <a:endParaRPr lang="en-GB" sz="10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49851" marR="49851" marT="0" marB="0"/>
                </a:tc>
                <a:extLst>
                  <a:ext uri="{0D108BD9-81ED-4DB2-BD59-A6C34878D82A}">
                    <a16:rowId xmlns:a16="http://schemas.microsoft.com/office/drawing/2014/main" val="1667841172"/>
                  </a:ext>
                </a:extLst>
              </a:tr>
              <a:tr h="442649">
                <a:tc>
                  <a:txBody>
                    <a:bodyPr/>
                    <a:lstStyle/>
                    <a:p>
                      <a:pPr marL="228600" algn="just">
                        <a:lnSpc>
                          <a:spcPct val="150000"/>
                        </a:lnSpc>
                        <a:spcAft>
                          <a:spcPts val="0"/>
                        </a:spcAft>
                      </a:pPr>
                      <a:r>
                        <a:rPr lang="en-GB" sz="1000">
                          <a:effectLst/>
                        </a:rPr>
                        <a:t>GDPGRCHI</a:t>
                      </a:r>
                      <a:endParaRPr lang="en-GB" sz="1000">
                        <a:effectLst/>
                        <a:latin typeface="Calibri" panose="020F0502020204030204" pitchFamily="34" charset="0"/>
                        <a:ea typeface="Malgun Gothic" panose="020B0503020000020004" pitchFamily="34" charset="-127"/>
                        <a:cs typeface="Times New Roman" panose="02020603050405020304" pitchFamily="18" charset="0"/>
                      </a:endParaRPr>
                    </a:p>
                  </a:txBody>
                  <a:tcPr marL="49851" marR="49851" marT="0" marB="0"/>
                </a:tc>
                <a:tc>
                  <a:txBody>
                    <a:bodyPr/>
                    <a:lstStyle/>
                    <a:p>
                      <a:pPr marL="228600" algn="ctr">
                        <a:lnSpc>
                          <a:spcPct val="150000"/>
                        </a:lnSpc>
                        <a:spcAft>
                          <a:spcPts val="0"/>
                        </a:spcAft>
                      </a:pPr>
                      <a:r>
                        <a:rPr lang="en-GB" sz="1000" dirty="0">
                          <a:effectLst/>
                        </a:rPr>
                        <a:t>0.0251629</a:t>
                      </a:r>
                    </a:p>
                    <a:p>
                      <a:pPr marL="228600" algn="ctr">
                        <a:lnSpc>
                          <a:spcPct val="150000"/>
                        </a:lnSpc>
                        <a:spcAft>
                          <a:spcPts val="0"/>
                        </a:spcAft>
                      </a:pPr>
                      <a:r>
                        <a:rPr lang="en-GB" sz="1000" dirty="0">
                          <a:effectLst/>
                        </a:rPr>
                        <a:t>(0.41)</a:t>
                      </a:r>
                      <a:endParaRPr lang="en-GB" sz="10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49851" marR="49851" marT="0" marB="0"/>
                </a:tc>
                <a:tc>
                  <a:txBody>
                    <a:bodyPr/>
                    <a:lstStyle/>
                    <a:p>
                      <a:pPr marL="228600" algn="ctr">
                        <a:lnSpc>
                          <a:spcPct val="150000"/>
                        </a:lnSpc>
                        <a:spcAft>
                          <a:spcPts val="0"/>
                        </a:spcAft>
                      </a:pPr>
                      <a:r>
                        <a:rPr lang="en-GB" sz="1000">
                          <a:effectLst/>
                        </a:rPr>
                        <a:t>-0.0396756</a:t>
                      </a:r>
                    </a:p>
                    <a:p>
                      <a:pPr marL="228600" algn="ctr">
                        <a:lnSpc>
                          <a:spcPct val="150000"/>
                        </a:lnSpc>
                        <a:spcAft>
                          <a:spcPts val="0"/>
                        </a:spcAft>
                      </a:pPr>
                      <a:r>
                        <a:rPr lang="en-GB" sz="1000">
                          <a:effectLst/>
                        </a:rPr>
                        <a:t>(-1.53)</a:t>
                      </a:r>
                      <a:endParaRPr lang="en-GB" sz="1000">
                        <a:effectLst/>
                        <a:latin typeface="Calibri" panose="020F0502020204030204" pitchFamily="34" charset="0"/>
                        <a:ea typeface="Malgun Gothic" panose="020B0503020000020004" pitchFamily="34" charset="-127"/>
                        <a:cs typeface="Times New Roman" panose="02020603050405020304" pitchFamily="18" charset="0"/>
                      </a:endParaRPr>
                    </a:p>
                  </a:txBody>
                  <a:tcPr marL="49851" marR="49851" marT="0" marB="0"/>
                </a:tc>
                <a:extLst>
                  <a:ext uri="{0D108BD9-81ED-4DB2-BD59-A6C34878D82A}">
                    <a16:rowId xmlns:a16="http://schemas.microsoft.com/office/drawing/2014/main" val="1873712428"/>
                  </a:ext>
                </a:extLst>
              </a:tr>
              <a:tr h="442649">
                <a:tc>
                  <a:txBody>
                    <a:bodyPr/>
                    <a:lstStyle/>
                    <a:p>
                      <a:pPr marL="228600" algn="just">
                        <a:lnSpc>
                          <a:spcPct val="150000"/>
                        </a:lnSpc>
                        <a:spcAft>
                          <a:spcPts val="0"/>
                        </a:spcAft>
                      </a:pPr>
                      <a:r>
                        <a:rPr lang="en-GB" sz="1000">
                          <a:effectLst/>
                        </a:rPr>
                        <a:t>GDPGRi</a:t>
                      </a:r>
                      <a:endParaRPr lang="en-GB" sz="1000">
                        <a:effectLst/>
                        <a:latin typeface="Calibri" panose="020F0502020204030204" pitchFamily="34" charset="0"/>
                        <a:ea typeface="Malgun Gothic" panose="020B0503020000020004" pitchFamily="34" charset="-127"/>
                        <a:cs typeface="Times New Roman" panose="02020603050405020304" pitchFamily="18" charset="0"/>
                      </a:endParaRPr>
                    </a:p>
                  </a:txBody>
                  <a:tcPr marL="49851" marR="49851" marT="0" marB="0"/>
                </a:tc>
                <a:tc>
                  <a:txBody>
                    <a:bodyPr/>
                    <a:lstStyle/>
                    <a:p>
                      <a:pPr marL="228600" algn="ctr">
                        <a:lnSpc>
                          <a:spcPct val="150000"/>
                        </a:lnSpc>
                        <a:spcAft>
                          <a:spcPts val="0"/>
                        </a:spcAft>
                      </a:pPr>
                      <a:r>
                        <a:rPr lang="en-GB" sz="1000" dirty="0">
                          <a:effectLst/>
                        </a:rPr>
                        <a:t>0.0588321</a:t>
                      </a:r>
                    </a:p>
                    <a:p>
                      <a:pPr marL="228600" algn="ctr">
                        <a:lnSpc>
                          <a:spcPct val="150000"/>
                        </a:lnSpc>
                        <a:spcAft>
                          <a:spcPts val="0"/>
                        </a:spcAft>
                      </a:pPr>
                      <a:r>
                        <a:rPr lang="en-GB" sz="1000" dirty="0">
                          <a:effectLst/>
                        </a:rPr>
                        <a:t>(0.75)</a:t>
                      </a:r>
                      <a:endParaRPr lang="en-GB" sz="10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49851" marR="49851" marT="0" marB="0"/>
                </a:tc>
                <a:tc>
                  <a:txBody>
                    <a:bodyPr/>
                    <a:lstStyle/>
                    <a:p>
                      <a:pPr marL="228600" algn="ctr">
                        <a:lnSpc>
                          <a:spcPct val="150000"/>
                        </a:lnSpc>
                        <a:spcAft>
                          <a:spcPts val="0"/>
                        </a:spcAft>
                      </a:pPr>
                      <a:r>
                        <a:rPr lang="en-GB" sz="1000">
                          <a:effectLst/>
                        </a:rPr>
                        <a:t>0.0372472**</a:t>
                      </a:r>
                    </a:p>
                    <a:p>
                      <a:pPr marL="228600" algn="ctr">
                        <a:lnSpc>
                          <a:spcPct val="150000"/>
                        </a:lnSpc>
                        <a:spcAft>
                          <a:spcPts val="0"/>
                        </a:spcAft>
                      </a:pPr>
                      <a:r>
                        <a:rPr lang="en-GB" sz="1000">
                          <a:effectLst/>
                        </a:rPr>
                        <a:t>(2.26)</a:t>
                      </a:r>
                      <a:endParaRPr lang="en-GB" sz="1000">
                        <a:effectLst/>
                        <a:latin typeface="Calibri" panose="020F0502020204030204" pitchFamily="34" charset="0"/>
                        <a:ea typeface="Malgun Gothic" panose="020B0503020000020004" pitchFamily="34" charset="-127"/>
                        <a:cs typeface="Times New Roman" panose="02020603050405020304" pitchFamily="18" charset="0"/>
                      </a:endParaRPr>
                    </a:p>
                  </a:txBody>
                  <a:tcPr marL="49851" marR="49851" marT="0" marB="0"/>
                </a:tc>
                <a:extLst>
                  <a:ext uri="{0D108BD9-81ED-4DB2-BD59-A6C34878D82A}">
                    <a16:rowId xmlns:a16="http://schemas.microsoft.com/office/drawing/2014/main" val="2638863213"/>
                  </a:ext>
                </a:extLst>
              </a:tr>
              <a:tr h="442649">
                <a:tc>
                  <a:txBody>
                    <a:bodyPr/>
                    <a:lstStyle/>
                    <a:p>
                      <a:pPr marL="228600" algn="just">
                        <a:lnSpc>
                          <a:spcPct val="150000"/>
                        </a:lnSpc>
                        <a:spcAft>
                          <a:spcPts val="0"/>
                        </a:spcAft>
                      </a:pPr>
                      <a:r>
                        <a:rPr lang="en-GB" sz="1000">
                          <a:effectLst/>
                        </a:rPr>
                        <a:t>RERi</a:t>
                      </a:r>
                      <a:endParaRPr lang="en-GB" sz="1000">
                        <a:effectLst/>
                        <a:latin typeface="Calibri" panose="020F0502020204030204" pitchFamily="34" charset="0"/>
                        <a:ea typeface="Malgun Gothic" panose="020B0503020000020004" pitchFamily="34" charset="-127"/>
                        <a:cs typeface="Times New Roman" panose="02020603050405020304" pitchFamily="18" charset="0"/>
                      </a:endParaRPr>
                    </a:p>
                  </a:txBody>
                  <a:tcPr marL="49851" marR="49851" marT="0" marB="0"/>
                </a:tc>
                <a:tc>
                  <a:txBody>
                    <a:bodyPr/>
                    <a:lstStyle/>
                    <a:p>
                      <a:pPr marL="228600" algn="ctr">
                        <a:lnSpc>
                          <a:spcPct val="150000"/>
                        </a:lnSpc>
                        <a:spcAft>
                          <a:spcPts val="0"/>
                        </a:spcAft>
                      </a:pPr>
                      <a:r>
                        <a:rPr lang="en-GB" sz="1000" dirty="0">
                          <a:effectLst/>
                        </a:rPr>
                        <a:t>-0.0029845</a:t>
                      </a:r>
                    </a:p>
                    <a:p>
                      <a:pPr marL="228600" algn="ctr">
                        <a:lnSpc>
                          <a:spcPct val="150000"/>
                        </a:lnSpc>
                        <a:spcAft>
                          <a:spcPts val="0"/>
                        </a:spcAft>
                      </a:pPr>
                      <a:r>
                        <a:rPr lang="en-GB" sz="1000" dirty="0">
                          <a:effectLst/>
                        </a:rPr>
                        <a:t>(-0.43)</a:t>
                      </a:r>
                      <a:endParaRPr lang="en-GB" sz="10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49851" marR="49851" marT="0" marB="0"/>
                </a:tc>
                <a:tc>
                  <a:txBody>
                    <a:bodyPr/>
                    <a:lstStyle/>
                    <a:p>
                      <a:pPr marL="228600" algn="ctr">
                        <a:lnSpc>
                          <a:spcPct val="150000"/>
                        </a:lnSpc>
                        <a:spcAft>
                          <a:spcPts val="0"/>
                        </a:spcAft>
                      </a:pPr>
                      <a:r>
                        <a:rPr lang="en-GB" sz="1000" dirty="0">
                          <a:effectLst/>
                        </a:rPr>
                        <a:t>0.0005557</a:t>
                      </a:r>
                    </a:p>
                    <a:p>
                      <a:pPr marL="228600" algn="ctr">
                        <a:lnSpc>
                          <a:spcPct val="150000"/>
                        </a:lnSpc>
                        <a:spcAft>
                          <a:spcPts val="0"/>
                        </a:spcAft>
                      </a:pPr>
                      <a:r>
                        <a:rPr lang="en-GB" sz="1000" dirty="0">
                          <a:effectLst/>
                        </a:rPr>
                        <a:t>(0.26)</a:t>
                      </a:r>
                      <a:endParaRPr lang="en-GB" sz="10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49851" marR="49851" marT="0" marB="0"/>
                </a:tc>
                <a:extLst>
                  <a:ext uri="{0D108BD9-81ED-4DB2-BD59-A6C34878D82A}">
                    <a16:rowId xmlns:a16="http://schemas.microsoft.com/office/drawing/2014/main" val="260248540"/>
                  </a:ext>
                </a:extLst>
              </a:tr>
              <a:tr h="442649">
                <a:tc>
                  <a:txBody>
                    <a:bodyPr/>
                    <a:lstStyle/>
                    <a:p>
                      <a:pPr algn="just">
                        <a:lnSpc>
                          <a:spcPct val="150000"/>
                        </a:lnSpc>
                        <a:spcAft>
                          <a:spcPts val="0"/>
                        </a:spcAft>
                      </a:pPr>
                      <a:r>
                        <a:rPr lang="en-GB" sz="1000">
                          <a:effectLst/>
                        </a:rPr>
                        <a:t>      OVERCAP</a:t>
                      </a:r>
                      <a:endParaRPr lang="en-GB" sz="1000">
                        <a:effectLst/>
                        <a:latin typeface="Calibri" panose="020F0502020204030204" pitchFamily="34" charset="0"/>
                        <a:ea typeface="Malgun Gothic" panose="020B0503020000020004" pitchFamily="34" charset="-127"/>
                        <a:cs typeface="Times New Roman" panose="02020603050405020304" pitchFamily="18" charset="0"/>
                      </a:endParaRPr>
                    </a:p>
                  </a:txBody>
                  <a:tcPr marL="49851" marR="49851" marT="0" marB="0"/>
                </a:tc>
                <a:tc>
                  <a:txBody>
                    <a:bodyPr/>
                    <a:lstStyle/>
                    <a:p>
                      <a:pPr marL="228600" algn="ctr">
                        <a:lnSpc>
                          <a:spcPct val="150000"/>
                        </a:lnSpc>
                        <a:spcAft>
                          <a:spcPts val="0"/>
                        </a:spcAft>
                      </a:pPr>
                      <a:r>
                        <a:rPr lang="en-GB" sz="1000" dirty="0">
                          <a:effectLst/>
                        </a:rPr>
                        <a:t>9.80 e-06</a:t>
                      </a:r>
                    </a:p>
                    <a:p>
                      <a:pPr marL="228600" algn="ctr">
                        <a:lnSpc>
                          <a:spcPct val="150000"/>
                        </a:lnSpc>
                        <a:spcAft>
                          <a:spcPts val="0"/>
                        </a:spcAft>
                      </a:pPr>
                      <a:r>
                        <a:rPr lang="en-GB" sz="1000" dirty="0">
                          <a:effectLst/>
                        </a:rPr>
                        <a:t>(1.12)</a:t>
                      </a:r>
                      <a:endParaRPr lang="en-GB" sz="10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49851" marR="49851" marT="0" marB="0"/>
                </a:tc>
                <a:tc>
                  <a:txBody>
                    <a:bodyPr/>
                    <a:lstStyle/>
                    <a:p>
                      <a:pPr marL="228600" algn="ctr">
                        <a:lnSpc>
                          <a:spcPct val="150000"/>
                        </a:lnSpc>
                        <a:spcAft>
                          <a:spcPts val="0"/>
                        </a:spcAft>
                      </a:pPr>
                      <a:r>
                        <a:rPr lang="en-GB" sz="1000" dirty="0">
                          <a:effectLst/>
                        </a:rPr>
                        <a:t>0.000047***</a:t>
                      </a:r>
                    </a:p>
                    <a:p>
                      <a:pPr marL="228600" algn="ctr">
                        <a:lnSpc>
                          <a:spcPct val="150000"/>
                        </a:lnSpc>
                        <a:spcAft>
                          <a:spcPts val="0"/>
                        </a:spcAft>
                      </a:pPr>
                      <a:r>
                        <a:rPr lang="en-GB" sz="1000" dirty="0">
                          <a:effectLst/>
                        </a:rPr>
                        <a:t>(3.29)</a:t>
                      </a:r>
                      <a:endParaRPr lang="en-GB" sz="10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49851" marR="49851" marT="0" marB="0"/>
                </a:tc>
                <a:extLst>
                  <a:ext uri="{0D108BD9-81ED-4DB2-BD59-A6C34878D82A}">
                    <a16:rowId xmlns:a16="http://schemas.microsoft.com/office/drawing/2014/main" val="3645565697"/>
                  </a:ext>
                </a:extLst>
              </a:tr>
              <a:tr h="442649">
                <a:tc>
                  <a:txBody>
                    <a:bodyPr/>
                    <a:lstStyle/>
                    <a:p>
                      <a:pPr marL="228600" algn="just">
                        <a:lnSpc>
                          <a:spcPct val="150000"/>
                        </a:lnSpc>
                        <a:spcAft>
                          <a:spcPts val="0"/>
                        </a:spcAft>
                      </a:pPr>
                      <a:r>
                        <a:rPr lang="en-GB" sz="1000">
                          <a:effectLst/>
                        </a:rPr>
                        <a:t>_cons</a:t>
                      </a:r>
                      <a:endParaRPr lang="en-GB" sz="1000">
                        <a:effectLst/>
                        <a:latin typeface="Calibri" panose="020F0502020204030204" pitchFamily="34" charset="0"/>
                        <a:ea typeface="Malgun Gothic" panose="020B0503020000020004" pitchFamily="34" charset="-127"/>
                        <a:cs typeface="Times New Roman" panose="02020603050405020304" pitchFamily="18" charset="0"/>
                      </a:endParaRPr>
                    </a:p>
                  </a:txBody>
                  <a:tcPr marL="49851" marR="49851" marT="0" marB="0"/>
                </a:tc>
                <a:tc>
                  <a:txBody>
                    <a:bodyPr/>
                    <a:lstStyle/>
                    <a:p>
                      <a:pPr marL="228600" algn="ctr">
                        <a:lnSpc>
                          <a:spcPct val="150000"/>
                        </a:lnSpc>
                        <a:spcAft>
                          <a:spcPts val="0"/>
                        </a:spcAft>
                      </a:pPr>
                      <a:r>
                        <a:rPr lang="en-GB" sz="1000" dirty="0">
                          <a:effectLst/>
                        </a:rPr>
                        <a:t>0.973899</a:t>
                      </a:r>
                    </a:p>
                    <a:p>
                      <a:pPr marL="228600" algn="ctr">
                        <a:lnSpc>
                          <a:spcPct val="150000"/>
                        </a:lnSpc>
                        <a:spcAft>
                          <a:spcPts val="0"/>
                        </a:spcAft>
                      </a:pPr>
                      <a:r>
                        <a:rPr lang="en-GB" sz="1000" dirty="0">
                          <a:effectLst/>
                        </a:rPr>
                        <a:t>(1.11)</a:t>
                      </a:r>
                      <a:endParaRPr lang="en-GB" sz="10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49851" marR="49851" marT="0" marB="0"/>
                </a:tc>
                <a:tc>
                  <a:txBody>
                    <a:bodyPr/>
                    <a:lstStyle/>
                    <a:p>
                      <a:pPr marL="228600" algn="ctr">
                        <a:lnSpc>
                          <a:spcPct val="150000"/>
                        </a:lnSpc>
                        <a:spcAft>
                          <a:spcPts val="0"/>
                        </a:spcAft>
                      </a:pPr>
                      <a:r>
                        <a:rPr lang="en-GB" sz="1000" dirty="0">
                          <a:effectLst/>
                        </a:rPr>
                        <a:t>0.087556</a:t>
                      </a:r>
                    </a:p>
                    <a:p>
                      <a:pPr marL="228600" algn="ctr">
                        <a:lnSpc>
                          <a:spcPct val="150000"/>
                        </a:lnSpc>
                        <a:spcAft>
                          <a:spcPts val="0"/>
                        </a:spcAft>
                      </a:pPr>
                      <a:r>
                        <a:rPr lang="en-GB" sz="1000" dirty="0">
                          <a:effectLst/>
                        </a:rPr>
                        <a:t>(0.26)</a:t>
                      </a:r>
                      <a:endParaRPr lang="en-GB" sz="10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49851" marR="49851" marT="0" marB="0"/>
                </a:tc>
                <a:extLst>
                  <a:ext uri="{0D108BD9-81ED-4DB2-BD59-A6C34878D82A}">
                    <a16:rowId xmlns:a16="http://schemas.microsoft.com/office/drawing/2014/main" val="2510318385"/>
                  </a:ext>
                </a:extLst>
              </a:tr>
              <a:tr h="221324">
                <a:tc>
                  <a:txBody>
                    <a:bodyPr/>
                    <a:lstStyle/>
                    <a:p>
                      <a:pPr marL="228600" algn="just">
                        <a:lnSpc>
                          <a:spcPct val="150000"/>
                        </a:lnSpc>
                        <a:spcAft>
                          <a:spcPts val="0"/>
                        </a:spcAft>
                      </a:pPr>
                      <a:r>
                        <a:rPr lang="en-GB" sz="1000">
                          <a:effectLst/>
                        </a:rPr>
                        <a:t>Number of observation</a:t>
                      </a:r>
                      <a:endParaRPr lang="en-GB" sz="1000">
                        <a:effectLst/>
                        <a:latin typeface="Calibri" panose="020F0502020204030204" pitchFamily="34" charset="0"/>
                        <a:ea typeface="Malgun Gothic" panose="020B0503020000020004" pitchFamily="34" charset="-127"/>
                        <a:cs typeface="Times New Roman" panose="02020603050405020304" pitchFamily="18" charset="0"/>
                      </a:endParaRPr>
                    </a:p>
                  </a:txBody>
                  <a:tcPr marL="49851" marR="49851" marT="0" marB="0"/>
                </a:tc>
                <a:tc>
                  <a:txBody>
                    <a:bodyPr/>
                    <a:lstStyle/>
                    <a:p>
                      <a:pPr marL="228600" algn="ctr">
                        <a:lnSpc>
                          <a:spcPct val="150000"/>
                        </a:lnSpc>
                        <a:spcAft>
                          <a:spcPts val="0"/>
                        </a:spcAft>
                      </a:pPr>
                      <a:r>
                        <a:rPr lang="en-GB" sz="1000">
                          <a:effectLst/>
                        </a:rPr>
                        <a:t>112</a:t>
                      </a:r>
                      <a:endParaRPr lang="en-GB" sz="1000">
                        <a:effectLst/>
                        <a:latin typeface="Calibri" panose="020F0502020204030204" pitchFamily="34" charset="0"/>
                        <a:ea typeface="Malgun Gothic" panose="020B0503020000020004" pitchFamily="34" charset="-127"/>
                        <a:cs typeface="Times New Roman" panose="02020603050405020304" pitchFamily="18" charset="0"/>
                      </a:endParaRPr>
                    </a:p>
                  </a:txBody>
                  <a:tcPr marL="49851" marR="49851" marT="0" marB="0"/>
                </a:tc>
                <a:tc>
                  <a:txBody>
                    <a:bodyPr/>
                    <a:lstStyle/>
                    <a:p>
                      <a:pPr marL="228600" algn="ctr">
                        <a:lnSpc>
                          <a:spcPct val="150000"/>
                        </a:lnSpc>
                        <a:spcAft>
                          <a:spcPts val="0"/>
                        </a:spcAft>
                      </a:pPr>
                      <a:r>
                        <a:rPr lang="en-GB" sz="1000" dirty="0">
                          <a:effectLst/>
                        </a:rPr>
                        <a:t>336</a:t>
                      </a:r>
                      <a:endParaRPr lang="en-GB" sz="10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49851" marR="49851" marT="0" marB="0"/>
                </a:tc>
                <a:extLst>
                  <a:ext uri="{0D108BD9-81ED-4DB2-BD59-A6C34878D82A}">
                    <a16:rowId xmlns:a16="http://schemas.microsoft.com/office/drawing/2014/main" val="3187775827"/>
                  </a:ext>
                </a:extLst>
              </a:tr>
              <a:tr h="221324">
                <a:tc>
                  <a:txBody>
                    <a:bodyPr/>
                    <a:lstStyle/>
                    <a:p>
                      <a:pPr marL="228600" algn="just">
                        <a:lnSpc>
                          <a:spcPct val="150000"/>
                        </a:lnSpc>
                        <a:spcAft>
                          <a:spcPts val="0"/>
                        </a:spcAft>
                      </a:pPr>
                      <a:r>
                        <a:rPr lang="en-GB" sz="1000">
                          <a:effectLst/>
                        </a:rPr>
                        <a:t>R-square</a:t>
                      </a:r>
                      <a:endParaRPr lang="en-GB" sz="1000">
                        <a:effectLst/>
                        <a:latin typeface="Calibri" panose="020F0502020204030204" pitchFamily="34" charset="0"/>
                        <a:ea typeface="Malgun Gothic" panose="020B0503020000020004" pitchFamily="34" charset="-127"/>
                        <a:cs typeface="Times New Roman" panose="02020603050405020304" pitchFamily="18" charset="0"/>
                      </a:endParaRPr>
                    </a:p>
                  </a:txBody>
                  <a:tcPr marL="49851" marR="49851" marT="0" marB="0"/>
                </a:tc>
                <a:tc>
                  <a:txBody>
                    <a:bodyPr/>
                    <a:lstStyle/>
                    <a:p>
                      <a:pPr marL="228600" algn="ctr">
                        <a:lnSpc>
                          <a:spcPct val="150000"/>
                        </a:lnSpc>
                        <a:spcAft>
                          <a:spcPts val="0"/>
                        </a:spcAft>
                      </a:pPr>
                      <a:r>
                        <a:rPr lang="en-GB" sz="1000" dirty="0">
                          <a:effectLst/>
                        </a:rPr>
                        <a:t>0.0686</a:t>
                      </a:r>
                      <a:endParaRPr lang="en-GB" sz="10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49851" marR="49851" marT="0" marB="0"/>
                </a:tc>
                <a:tc>
                  <a:txBody>
                    <a:bodyPr/>
                    <a:lstStyle/>
                    <a:p>
                      <a:pPr marL="228600" algn="ctr">
                        <a:lnSpc>
                          <a:spcPct val="150000"/>
                        </a:lnSpc>
                        <a:spcAft>
                          <a:spcPts val="0"/>
                        </a:spcAft>
                      </a:pPr>
                      <a:r>
                        <a:rPr lang="en-GB" sz="1000" dirty="0">
                          <a:effectLst/>
                        </a:rPr>
                        <a:t>0.1266</a:t>
                      </a:r>
                      <a:endParaRPr lang="en-GB" sz="10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49851" marR="49851" marT="0" marB="0"/>
                </a:tc>
                <a:extLst>
                  <a:ext uri="{0D108BD9-81ED-4DB2-BD59-A6C34878D82A}">
                    <a16:rowId xmlns:a16="http://schemas.microsoft.com/office/drawing/2014/main" val="599201707"/>
                  </a:ext>
                </a:extLst>
              </a:tr>
            </a:tbl>
          </a:graphicData>
        </a:graphic>
      </p:graphicFrame>
      <p:sp>
        <p:nvSpPr>
          <p:cNvPr id="5" name="TextBox 4">
            <a:extLst>
              <a:ext uri="{FF2B5EF4-FFF2-40B4-BE49-F238E27FC236}">
                <a16:creationId xmlns:a16="http://schemas.microsoft.com/office/drawing/2014/main" id="{E3E28BB0-D0A7-4E6F-ADA7-DA6088DA8475}"/>
              </a:ext>
            </a:extLst>
          </p:cNvPr>
          <p:cNvSpPr txBox="1"/>
          <p:nvPr/>
        </p:nvSpPr>
        <p:spPr>
          <a:xfrm>
            <a:off x="6758606" y="3144981"/>
            <a:ext cx="4227445" cy="646331"/>
          </a:xfrm>
          <a:prstGeom prst="rect">
            <a:avLst/>
          </a:prstGeom>
          <a:noFill/>
          <a:ln>
            <a:solidFill>
              <a:schemeClr val="bg2">
                <a:lumMod val="90000"/>
              </a:schemeClr>
            </a:solidFill>
          </a:ln>
        </p:spPr>
        <p:txBody>
          <a:bodyPr wrap="square" rtlCol="0">
            <a:spAutoFit/>
          </a:bodyPr>
          <a:lstStyle/>
          <a:p>
            <a:r>
              <a:rPr lang="en-GB" dirty="0"/>
              <a:t>H2 is confirmed. Developing countries are more responsive</a:t>
            </a:r>
          </a:p>
        </p:txBody>
      </p:sp>
      <p:sp>
        <p:nvSpPr>
          <p:cNvPr id="7" name="Rectangle 6">
            <a:extLst>
              <a:ext uri="{FF2B5EF4-FFF2-40B4-BE49-F238E27FC236}">
                <a16:creationId xmlns:a16="http://schemas.microsoft.com/office/drawing/2014/main" id="{B808320D-232D-4E22-9A0C-3511CCFC6E5B}"/>
              </a:ext>
            </a:extLst>
          </p:cNvPr>
          <p:cNvSpPr/>
          <p:nvPr/>
        </p:nvSpPr>
        <p:spPr>
          <a:xfrm>
            <a:off x="975636" y="5322193"/>
            <a:ext cx="5382959" cy="44556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id="{7D49350C-55D0-4607-B8C5-5505B32D83CA}"/>
              </a:ext>
            </a:extLst>
          </p:cNvPr>
          <p:cNvSpPr txBox="1"/>
          <p:nvPr/>
        </p:nvSpPr>
        <p:spPr>
          <a:xfrm>
            <a:off x="6758606" y="1635107"/>
            <a:ext cx="4227445" cy="923330"/>
          </a:xfrm>
          <a:prstGeom prst="rect">
            <a:avLst/>
          </a:prstGeom>
          <a:noFill/>
          <a:ln>
            <a:solidFill>
              <a:schemeClr val="bg2">
                <a:lumMod val="90000"/>
              </a:schemeClr>
            </a:solidFill>
          </a:ln>
        </p:spPr>
        <p:txBody>
          <a:bodyPr wrap="square" rtlCol="0">
            <a:spAutoFit/>
          </a:bodyPr>
          <a:lstStyle/>
          <a:p>
            <a:r>
              <a:rPr lang="en-GB" dirty="0"/>
              <a:t>OVERCAP effect remains positive to AD actions, albeit the insignificance in developed country group</a:t>
            </a:r>
          </a:p>
        </p:txBody>
      </p:sp>
      <p:sp>
        <p:nvSpPr>
          <p:cNvPr id="9" name="TextBox 8">
            <a:extLst>
              <a:ext uri="{FF2B5EF4-FFF2-40B4-BE49-F238E27FC236}">
                <a16:creationId xmlns:a16="http://schemas.microsoft.com/office/drawing/2014/main" id="{AC0626AA-FA07-44D7-9E39-58E3C9E7ABBF}"/>
              </a:ext>
            </a:extLst>
          </p:cNvPr>
          <p:cNvSpPr txBox="1"/>
          <p:nvPr/>
        </p:nvSpPr>
        <p:spPr>
          <a:xfrm>
            <a:off x="6785925" y="4134228"/>
            <a:ext cx="4227445" cy="646331"/>
          </a:xfrm>
          <a:prstGeom prst="rect">
            <a:avLst/>
          </a:prstGeom>
          <a:noFill/>
          <a:ln>
            <a:solidFill>
              <a:schemeClr val="bg2">
                <a:lumMod val="90000"/>
              </a:schemeClr>
            </a:solidFill>
          </a:ln>
        </p:spPr>
        <p:txBody>
          <a:bodyPr wrap="square" rtlCol="0">
            <a:spAutoFit/>
          </a:bodyPr>
          <a:lstStyle/>
          <a:p>
            <a:r>
              <a:rPr lang="en-GB" dirty="0"/>
              <a:t>The imbalance number of observations may affect this result</a:t>
            </a:r>
          </a:p>
        </p:txBody>
      </p:sp>
      <p:sp>
        <p:nvSpPr>
          <p:cNvPr id="10" name="Slide Number Placeholder 9">
            <a:extLst>
              <a:ext uri="{FF2B5EF4-FFF2-40B4-BE49-F238E27FC236}">
                <a16:creationId xmlns:a16="http://schemas.microsoft.com/office/drawing/2014/main" id="{769D930D-B609-4908-BB36-715E7297DF5C}"/>
              </a:ext>
            </a:extLst>
          </p:cNvPr>
          <p:cNvSpPr>
            <a:spLocks noGrp="1"/>
          </p:cNvSpPr>
          <p:nvPr>
            <p:ph type="sldNum" sz="quarter" idx="12"/>
          </p:nvPr>
        </p:nvSpPr>
        <p:spPr/>
        <p:txBody>
          <a:bodyPr/>
          <a:lstStyle/>
          <a:p>
            <a:fld id="{F8F97EDF-CD21-41F2-9B1B-07D878E305AA}" type="slidenum">
              <a:rPr lang="en-GB" smtClean="0"/>
              <a:t>12</a:t>
            </a:fld>
            <a:endParaRPr lang="en-GB"/>
          </a:p>
        </p:txBody>
      </p:sp>
    </p:spTree>
    <p:extLst>
      <p:ext uri="{BB962C8B-B14F-4D97-AF65-F5344CB8AC3E}">
        <p14:creationId xmlns:p14="http://schemas.microsoft.com/office/powerpoint/2010/main" val="38784132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00BE3-9971-4DCE-9F30-2EAA35B7C8B0}"/>
              </a:ext>
            </a:extLst>
          </p:cNvPr>
          <p:cNvSpPr>
            <a:spLocks noGrp="1"/>
          </p:cNvSpPr>
          <p:nvPr>
            <p:ph type="title"/>
          </p:nvPr>
        </p:nvSpPr>
        <p:spPr>
          <a:xfrm>
            <a:off x="944217" y="206099"/>
            <a:ext cx="10515600" cy="1325563"/>
          </a:xfrm>
        </p:spPr>
        <p:txBody>
          <a:bodyPr/>
          <a:lstStyle/>
          <a:p>
            <a:r>
              <a:rPr lang="en-GB" dirty="0"/>
              <a:t>Empirical results (3/3)</a:t>
            </a:r>
          </a:p>
        </p:txBody>
      </p:sp>
      <p:graphicFrame>
        <p:nvGraphicFramePr>
          <p:cNvPr id="4" name="Content Placeholder 3">
            <a:extLst>
              <a:ext uri="{FF2B5EF4-FFF2-40B4-BE49-F238E27FC236}">
                <a16:creationId xmlns:a16="http://schemas.microsoft.com/office/drawing/2014/main" id="{A69154F0-BF3A-4099-805C-66217C01D3DF}"/>
              </a:ext>
            </a:extLst>
          </p:cNvPr>
          <p:cNvGraphicFramePr>
            <a:graphicFrameLocks noGrp="1"/>
          </p:cNvGraphicFramePr>
          <p:nvPr>
            <p:ph idx="1"/>
            <p:extLst>
              <p:ext uri="{D42A27DB-BD31-4B8C-83A1-F6EECF244321}">
                <p14:modId xmlns:p14="http://schemas.microsoft.com/office/powerpoint/2010/main" val="2505259820"/>
              </p:ext>
            </p:extLst>
          </p:nvPr>
        </p:nvGraphicFramePr>
        <p:xfrm>
          <a:off x="989172" y="1174006"/>
          <a:ext cx="5668616" cy="5182344"/>
        </p:xfrm>
        <a:graphic>
          <a:graphicData uri="http://schemas.openxmlformats.org/drawingml/2006/table">
            <a:tbl>
              <a:tblPr firstRow="1" firstCol="1" bandRow="1">
                <a:tableStyleId>{C083E6E3-FA7D-4D7B-A595-EF9225AFEA82}</a:tableStyleId>
              </a:tblPr>
              <a:tblGrid>
                <a:gridCol w="1954340">
                  <a:extLst>
                    <a:ext uri="{9D8B030D-6E8A-4147-A177-3AD203B41FA5}">
                      <a16:colId xmlns:a16="http://schemas.microsoft.com/office/drawing/2014/main" val="1377855751"/>
                    </a:ext>
                  </a:extLst>
                </a:gridCol>
                <a:gridCol w="1857138">
                  <a:extLst>
                    <a:ext uri="{9D8B030D-6E8A-4147-A177-3AD203B41FA5}">
                      <a16:colId xmlns:a16="http://schemas.microsoft.com/office/drawing/2014/main" val="3511329283"/>
                    </a:ext>
                  </a:extLst>
                </a:gridCol>
                <a:gridCol w="1857138">
                  <a:extLst>
                    <a:ext uri="{9D8B030D-6E8A-4147-A177-3AD203B41FA5}">
                      <a16:colId xmlns:a16="http://schemas.microsoft.com/office/drawing/2014/main" val="3473500616"/>
                    </a:ext>
                  </a:extLst>
                </a:gridCol>
              </a:tblGrid>
              <a:tr h="539152">
                <a:tc rowSpan="2">
                  <a:txBody>
                    <a:bodyPr/>
                    <a:lstStyle/>
                    <a:p>
                      <a:pPr marL="228600">
                        <a:lnSpc>
                          <a:spcPct val="150000"/>
                        </a:lnSpc>
                        <a:spcAft>
                          <a:spcPts val="0"/>
                        </a:spcAft>
                      </a:pPr>
                      <a:r>
                        <a:rPr lang="en-GB" sz="1000" dirty="0">
                          <a:effectLst/>
                        </a:rPr>
                        <a:t> </a:t>
                      </a:r>
                    </a:p>
                    <a:p>
                      <a:pPr marL="228600">
                        <a:lnSpc>
                          <a:spcPct val="150000"/>
                        </a:lnSpc>
                        <a:spcAft>
                          <a:spcPts val="0"/>
                        </a:spcAft>
                      </a:pPr>
                      <a:r>
                        <a:rPr lang="en-GB" sz="1000" dirty="0">
                          <a:effectLst/>
                        </a:rPr>
                        <a:t>Dependent variable AD action against China in steel industry</a:t>
                      </a:r>
                      <a:endParaRPr lang="en-GB" sz="10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49014" marR="49014" marT="0" marB="0">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228600" algn="ctr">
                        <a:lnSpc>
                          <a:spcPct val="150000"/>
                        </a:lnSpc>
                        <a:spcAft>
                          <a:spcPts val="0"/>
                        </a:spcAft>
                      </a:pPr>
                      <a:r>
                        <a:rPr lang="en-GB" sz="1000" dirty="0">
                          <a:effectLst/>
                        </a:rPr>
                        <a:t>Regression IV</a:t>
                      </a:r>
                    </a:p>
                    <a:p>
                      <a:pPr marL="228600" algn="ctr">
                        <a:lnSpc>
                          <a:spcPct val="150000"/>
                        </a:lnSpc>
                        <a:spcAft>
                          <a:spcPts val="0"/>
                        </a:spcAft>
                      </a:pPr>
                      <a:r>
                        <a:rPr lang="en-GB" sz="1000" dirty="0">
                          <a:effectLst/>
                        </a:rPr>
                        <a:t>(Non-FTA partner countries)</a:t>
                      </a:r>
                      <a:endParaRPr lang="en-GB" sz="10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49014" marR="49014" marT="0" marB="0">
                    <a:lnL>
                      <a:noFill/>
                    </a:lnL>
                    <a:lnR>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228600" algn="ctr">
                        <a:lnSpc>
                          <a:spcPct val="150000"/>
                        </a:lnSpc>
                        <a:spcAft>
                          <a:spcPts val="0"/>
                        </a:spcAft>
                      </a:pPr>
                      <a:r>
                        <a:rPr lang="en-GB" sz="1000" dirty="0">
                          <a:effectLst/>
                        </a:rPr>
                        <a:t>Regression V (FTA partner countries)</a:t>
                      </a:r>
                      <a:endParaRPr lang="en-GB" sz="10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49014" marR="49014" marT="0" marB="0">
                    <a:lnL>
                      <a:noFill/>
                    </a:lnL>
                    <a:lnR>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714792738"/>
                  </a:ext>
                </a:extLst>
              </a:tr>
              <a:tr h="253238">
                <a:tc vMerge="1">
                  <a:txBody>
                    <a:bodyPr/>
                    <a:lstStyle/>
                    <a:p>
                      <a:endParaRPr lang="en-GB"/>
                    </a:p>
                  </a:txBody>
                  <a:tcPr/>
                </a:tc>
                <a:tc>
                  <a:txBody>
                    <a:bodyPr/>
                    <a:lstStyle/>
                    <a:p>
                      <a:pPr marL="228600" algn="ctr">
                        <a:lnSpc>
                          <a:spcPct val="150000"/>
                        </a:lnSpc>
                        <a:spcAft>
                          <a:spcPts val="0"/>
                        </a:spcAft>
                      </a:pPr>
                      <a:r>
                        <a:rPr lang="en-GB" sz="1000" dirty="0">
                          <a:effectLst/>
                        </a:rPr>
                        <a:t>Coef.</a:t>
                      </a:r>
                      <a:endParaRPr lang="en-GB" sz="10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49014" marR="49014" marT="0" marB="0">
                    <a:lnL w="12700" cmpd="sng">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28600" algn="ctr">
                        <a:lnSpc>
                          <a:spcPct val="150000"/>
                        </a:lnSpc>
                        <a:spcAft>
                          <a:spcPts val="0"/>
                        </a:spcAft>
                      </a:pPr>
                      <a:r>
                        <a:rPr lang="en-GB" sz="1000" dirty="0">
                          <a:effectLst/>
                        </a:rPr>
                        <a:t>Coef.</a:t>
                      </a:r>
                      <a:endParaRPr lang="en-GB" sz="10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49014" marR="49014" marT="0" marB="0">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69697088"/>
                  </a:ext>
                </a:extLst>
              </a:tr>
              <a:tr h="539152">
                <a:tc>
                  <a:txBody>
                    <a:bodyPr/>
                    <a:lstStyle/>
                    <a:p>
                      <a:pPr marL="228600" algn="just">
                        <a:lnSpc>
                          <a:spcPct val="150000"/>
                        </a:lnSpc>
                        <a:spcAft>
                          <a:spcPts val="0"/>
                        </a:spcAft>
                      </a:pPr>
                      <a:r>
                        <a:rPr lang="en-GB" sz="1000">
                          <a:effectLst/>
                        </a:rPr>
                        <a:t> </a:t>
                      </a:r>
                    </a:p>
                    <a:p>
                      <a:pPr marL="228600" algn="just">
                        <a:lnSpc>
                          <a:spcPct val="150000"/>
                        </a:lnSpc>
                        <a:spcAft>
                          <a:spcPts val="0"/>
                        </a:spcAft>
                      </a:pPr>
                      <a:r>
                        <a:rPr lang="en-GB" sz="1000">
                          <a:effectLst/>
                        </a:rPr>
                        <a:t>ADexsteel</a:t>
                      </a:r>
                      <a:endParaRPr lang="en-GB" sz="1000">
                        <a:effectLst/>
                        <a:latin typeface="Calibri" panose="020F0502020204030204" pitchFamily="34" charset="0"/>
                        <a:ea typeface="Malgun Gothic" panose="020B0503020000020004" pitchFamily="34" charset="-127"/>
                        <a:cs typeface="Times New Roman" panose="02020603050405020304" pitchFamily="18" charset="0"/>
                      </a:endParaRPr>
                    </a:p>
                  </a:txBody>
                  <a:tcPr marL="49014" marR="49014" marT="0" marB="0">
                    <a:lnT w="12700" cap="flat" cmpd="sng" algn="ctr">
                      <a:solidFill>
                        <a:schemeClr val="tx1"/>
                      </a:solidFill>
                      <a:prstDash val="solid"/>
                      <a:round/>
                      <a:headEnd type="none" w="med" len="med"/>
                      <a:tailEnd type="none" w="med" len="med"/>
                    </a:lnT>
                  </a:tcPr>
                </a:tc>
                <a:tc>
                  <a:txBody>
                    <a:bodyPr/>
                    <a:lstStyle/>
                    <a:p>
                      <a:pPr marL="228600" algn="ctr">
                        <a:lnSpc>
                          <a:spcPct val="150000"/>
                        </a:lnSpc>
                        <a:spcAft>
                          <a:spcPts val="0"/>
                        </a:spcAft>
                      </a:pPr>
                      <a:r>
                        <a:rPr lang="en-GB" sz="1000">
                          <a:effectLst/>
                        </a:rPr>
                        <a:t> </a:t>
                      </a:r>
                    </a:p>
                    <a:p>
                      <a:pPr marL="228600" algn="ctr">
                        <a:lnSpc>
                          <a:spcPct val="150000"/>
                        </a:lnSpc>
                        <a:spcAft>
                          <a:spcPts val="0"/>
                        </a:spcAft>
                      </a:pPr>
                      <a:r>
                        <a:rPr lang="en-GB" sz="1000">
                          <a:effectLst/>
                        </a:rPr>
                        <a:t>0.0729967***</a:t>
                      </a:r>
                    </a:p>
                    <a:p>
                      <a:pPr marL="228600" algn="ctr">
                        <a:lnSpc>
                          <a:spcPct val="150000"/>
                        </a:lnSpc>
                        <a:spcAft>
                          <a:spcPts val="0"/>
                        </a:spcAft>
                      </a:pPr>
                      <a:r>
                        <a:rPr lang="en-GB" sz="1000">
                          <a:effectLst/>
                        </a:rPr>
                        <a:t>(3.01)</a:t>
                      </a:r>
                      <a:endParaRPr lang="en-GB" sz="1000">
                        <a:effectLst/>
                        <a:latin typeface="Calibri" panose="020F0502020204030204" pitchFamily="34" charset="0"/>
                        <a:ea typeface="Malgun Gothic" panose="020B0503020000020004" pitchFamily="34" charset="-127"/>
                        <a:cs typeface="Times New Roman" panose="02020603050405020304" pitchFamily="18" charset="0"/>
                      </a:endParaRPr>
                    </a:p>
                  </a:txBody>
                  <a:tcPr marL="49014" marR="49014" marT="0" marB="0">
                    <a:lnT w="12700" cap="flat" cmpd="sng" algn="ctr">
                      <a:solidFill>
                        <a:schemeClr val="tx1"/>
                      </a:solidFill>
                      <a:prstDash val="solid"/>
                      <a:round/>
                      <a:headEnd type="none" w="med" len="med"/>
                      <a:tailEnd type="none" w="med" len="med"/>
                    </a:lnT>
                  </a:tcPr>
                </a:tc>
                <a:tc>
                  <a:txBody>
                    <a:bodyPr/>
                    <a:lstStyle/>
                    <a:p>
                      <a:pPr marL="228600" algn="ctr">
                        <a:lnSpc>
                          <a:spcPct val="150000"/>
                        </a:lnSpc>
                        <a:spcAft>
                          <a:spcPts val="0"/>
                        </a:spcAft>
                      </a:pPr>
                      <a:r>
                        <a:rPr lang="en-GB" sz="1000" dirty="0">
                          <a:effectLst/>
                        </a:rPr>
                        <a:t> </a:t>
                      </a:r>
                    </a:p>
                    <a:p>
                      <a:pPr marL="228600" algn="ctr">
                        <a:lnSpc>
                          <a:spcPct val="150000"/>
                        </a:lnSpc>
                        <a:spcAft>
                          <a:spcPts val="0"/>
                        </a:spcAft>
                      </a:pPr>
                      <a:r>
                        <a:rPr lang="en-GB" sz="1000" dirty="0">
                          <a:effectLst/>
                        </a:rPr>
                        <a:t>0.0496933</a:t>
                      </a:r>
                    </a:p>
                    <a:p>
                      <a:pPr marL="228600" algn="ctr">
                        <a:lnSpc>
                          <a:spcPct val="150000"/>
                        </a:lnSpc>
                        <a:spcAft>
                          <a:spcPts val="0"/>
                        </a:spcAft>
                      </a:pPr>
                      <a:r>
                        <a:rPr lang="en-GB" sz="1000" dirty="0">
                          <a:effectLst/>
                        </a:rPr>
                        <a:t>(0.98)</a:t>
                      </a:r>
                      <a:endParaRPr lang="en-GB" sz="10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49014" marR="49014" marT="0" marB="0">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740635154"/>
                  </a:ext>
                </a:extLst>
              </a:tr>
              <a:tr h="359435">
                <a:tc>
                  <a:txBody>
                    <a:bodyPr/>
                    <a:lstStyle/>
                    <a:p>
                      <a:pPr marL="228600" algn="just">
                        <a:lnSpc>
                          <a:spcPct val="150000"/>
                        </a:lnSpc>
                        <a:spcAft>
                          <a:spcPts val="0"/>
                        </a:spcAft>
                      </a:pPr>
                      <a:r>
                        <a:rPr lang="en-GB" sz="1000">
                          <a:effectLst/>
                        </a:rPr>
                        <a:t>CHIEXS</a:t>
                      </a:r>
                      <a:endParaRPr lang="en-GB" sz="1000">
                        <a:effectLst/>
                        <a:latin typeface="Calibri" panose="020F0502020204030204" pitchFamily="34" charset="0"/>
                        <a:ea typeface="Malgun Gothic" panose="020B0503020000020004" pitchFamily="34" charset="-127"/>
                        <a:cs typeface="Times New Roman" panose="02020603050405020304" pitchFamily="18" charset="0"/>
                      </a:endParaRPr>
                    </a:p>
                  </a:txBody>
                  <a:tcPr marL="49014" marR="49014" marT="0" marB="0"/>
                </a:tc>
                <a:tc>
                  <a:txBody>
                    <a:bodyPr/>
                    <a:lstStyle/>
                    <a:p>
                      <a:pPr marL="228600" algn="ctr">
                        <a:lnSpc>
                          <a:spcPct val="150000"/>
                        </a:lnSpc>
                        <a:spcAft>
                          <a:spcPts val="0"/>
                        </a:spcAft>
                      </a:pPr>
                      <a:r>
                        <a:rPr lang="en-GB" sz="1000" dirty="0">
                          <a:effectLst/>
                        </a:rPr>
                        <a:t>2.282921</a:t>
                      </a:r>
                    </a:p>
                    <a:p>
                      <a:pPr marL="228600" algn="ctr">
                        <a:lnSpc>
                          <a:spcPct val="150000"/>
                        </a:lnSpc>
                        <a:spcAft>
                          <a:spcPts val="0"/>
                        </a:spcAft>
                      </a:pPr>
                      <a:r>
                        <a:rPr lang="en-GB" sz="1000" dirty="0">
                          <a:effectLst/>
                        </a:rPr>
                        <a:t>(1.16)</a:t>
                      </a:r>
                      <a:endParaRPr lang="en-GB" sz="10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49014" marR="49014" marT="0" marB="0"/>
                </a:tc>
                <a:tc>
                  <a:txBody>
                    <a:bodyPr/>
                    <a:lstStyle/>
                    <a:p>
                      <a:pPr marL="228600" algn="ctr">
                        <a:lnSpc>
                          <a:spcPct val="150000"/>
                        </a:lnSpc>
                        <a:spcAft>
                          <a:spcPts val="0"/>
                        </a:spcAft>
                      </a:pPr>
                      <a:r>
                        <a:rPr lang="en-GB" sz="1000">
                          <a:effectLst/>
                        </a:rPr>
                        <a:t>-0.2320095</a:t>
                      </a:r>
                    </a:p>
                    <a:p>
                      <a:pPr marL="228600" algn="ctr">
                        <a:lnSpc>
                          <a:spcPct val="150000"/>
                        </a:lnSpc>
                        <a:spcAft>
                          <a:spcPts val="0"/>
                        </a:spcAft>
                      </a:pPr>
                      <a:r>
                        <a:rPr lang="en-GB" sz="1000">
                          <a:effectLst/>
                        </a:rPr>
                        <a:t>(-0.17)</a:t>
                      </a:r>
                      <a:endParaRPr lang="en-GB" sz="1000">
                        <a:effectLst/>
                        <a:latin typeface="Calibri" panose="020F0502020204030204" pitchFamily="34" charset="0"/>
                        <a:ea typeface="Malgun Gothic" panose="020B0503020000020004" pitchFamily="34" charset="-127"/>
                        <a:cs typeface="Times New Roman" panose="02020603050405020304" pitchFamily="18" charset="0"/>
                      </a:endParaRPr>
                    </a:p>
                  </a:txBody>
                  <a:tcPr marL="49014" marR="49014" marT="0" marB="0"/>
                </a:tc>
                <a:extLst>
                  <a:ext uri="{0D108BD9-81ED-4DB2-BD59-A6C34878D82A}">
                    <a16:rowId xmlns:a16="http://schemas.microsoft.com/office/drawing/2014/main" val="824578886"/>
                  </a:ext>
                </a:extLst>
              </a:tr>
              <a:tr h="359435">
                <a:tc>
                  <a:txBody>
                    <a:bodyPr/>
                    <a:lstStyle/>
                    <a:p>
                      <a:pPr marL="228600" algn="just">
                        <a:lnSpc>
                          <a:spcPct val="150000"/>
                        </a:lnSpc>
                        <a:spcAft>
                          <a:spcPts val="0"/>
                        </a:spcAft>
                      </a:pPr>
                      <a:r>
                        <a:rPr lang="en-GB" sz="1000">
                          <a:effectLst/>
                        </a:rPr>
                        <a:t>CHIIMS</a:t>
                      </a:r>
                      <a:endParaRPr lang="en-GB" sz="1000">
                        <a:effectLst/>
                        <a:latin typeface="Calibri" panose="020F0502020204030204" pitchFamily="34" charset="0"/>
                        <a:ea typeface="Malgun Gothic" panose="020B0503020000020004" pitchFamily="34" charset="-127"/>
                        <a:cs typeface="Times New Roman" panose="02020603050405020304" pitchFamily="18" charset="0"/>
                      </a:endParaRPr>
                    </a:p>
                  </a:txBody>
                  <a:tcPr marL="49014" marR="49014" marT="0" marB="0"/>
                </a:tc>
                <a:tc>
                  <a:txBody>
                    <a:bodyPr/>
                    <a:lstStyle/>
                    <a:p>
                      <a:pPr marL="228600" algn="ctr">
                        <a:lnSpc>
                          <a:spcPct val="150000"/>
                        </a:lnSpc>
                        <a:spcAft>
                          <a:spcPts val="0"/>
                        </a:spcAft>
                      </a:pPr>
                      <a:r>
                        <a:rPr lang="en-GB" sz="1000" dirty="0">
                          <a:effectLst/>
                        </a:rPr>
                        <a:t>-0.5491354</a:t>
                      </a:r>
                    </a:p>
                    <a:p>
                      <a:pPr marL="228600" algn="ctr">
                        <a:lnSpc>
                          <a:spcPct val="150000"/>
                        </a:lnSpc>
                        <a:spcAft>
                          <a:spcPts val="0"/>
                        </a:spcAft>
                      </a:pPr>
                      <a:r>
                        <a:rPr lang="en-GB" sz="1000" dirty="0">
                          <a:effectLst/>
                        </a:rPr>
                        <a:t>(-1.33)</a:t>
                      </a:r>
                      <a:endParaRPr lang="en-GB" sz="10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49014" marR="49014" marT="0" marB="0"/>
                </a:tc>
                <a:tc>
                  <a:txBody>
                    <a:bodyPr/>
                    <a:lstStyle/>
                    <a:p>
                      <a:pPr marL="228600" algn="ctr">
                        <a:lnSpc>
                          <a:spcPct val="150000"/>
                        </a:lnSpc>
                        <a:spcAft>
                          <a:spcPts val="0"/>
                        </a:spcAft>
                      </a:pPr>
                      <a:r>
                        <a:rPr lang="en-GB" sz="1000">
                          <a:effectLst/>
                        </a:rPr>
                        <a:t>-6.199133</a:t>
                      </a:r>
                    </a:p>
                    <a:p>
                      <a:pPr marL="228600" algn="ctr">
                        <a:lnSpc>
                          <a:spcPct val="150000"/>
                        </a:lnSpc>
                        <a:spcAft>
                          <a:spcPts val="0"/>
                        </a:spcAft>
                      </a:pPr>
                      <a:r>
                        <a:rPr lang="en-GB" sz="1000">
                          <a:effectLst/>
                        </a:rPr>
                        <a:t>(-1.09)</a:t>
                      </a:r>
                      <a:endParaRPr lang="en-GB" sz="1000">
                        <a:effectLst/>
                        <a:latin typeface="Calibri" panose="020F0502020204030204" pitchFamily="34" charset="0"/>
                        <a:ea typeface="Malgun Gothic" panose="020B0503020000020004" pitchFamily="34" charset="-127"/>
                        <a:cs typeface="Times New Roman" panose="02020603050405020304" pitchFamily="18" charset="0"/>
                      </a:endParaRPr>
                    </a:p>
                  </a:txBody>
                  <a:tcPr marL="49014" marR="49014" marT="0" marB="0"/>
                </a:tc>
                <a:extLst>
                  <a:ext uri="{0D108BD9-81ED-4DB2-BD59-A6C34878D82A}">
                    <a16:rowId xmlns:a16="http://schemas.microsoft.com/office/drawing/2014/main" val="2302238113"/>
                  </a:ext>
                </a:extLst>
              </a:tr>
              <a:tr h="359435">
                <a:tc>
                  <a:txBody>
                    <a:bodyPr/>
                    <a:lstStyle/>
                    <a:p>
                      <a:pPr marL="228600" algn="just">
                        <a:lnSpc>
                          <a:spcPct val="150000"/>
                        </a:lnSpc>
                        <a:spcAft>
                          <a:spcPts val="0"/>
                        </a:spcAft>
                      </a:pPr>
                      <a:r>
                        <a:rPr lang="en-GB" sz="1000">
                          <a:effectLst/>
                        </a:rPr>
                        <a:t>GDPGRCHI</a:t>
                      </a:r>
                      <a:endParaRPr lang="en-GB" sz="1000">
                        <a:effectLst/>
                        <a:latin typeface="Calibri" panose="020F0502020204030204" pitchFamily="34" charset="0"/>
                        <a:ea typeface="Malgun Gothic" panose="020B0503020000020004" pitchFamily="34" charset="-127"/>
                        <a:cs typeface="Times New Roman" panose="02020603050405020304" pitchFamily="18" charset="0"/>
                      </a:endParaRPr>
                    </a:p>
                  </a:txBody>
                  <a:tcPr marL="49014" marR="49014" marT="0" marB="0"/>
                </a:tc>
                <a:tc>
                  <a:txBody>
                    <a:bodyPr/>
                    <a:lstStyle/>
                    <a:p>
                      <a:pPr marL="228600" algn="ctr">
                        <a:lnSpc>
                          <a:spcPct val="150000"/>
                        </a:lnSpc>
                        <a:spcAft>
                          <a:spcPts val="0"/>
                        </a:spcAft>
                      </a:pPr>
                      <a:r>
                        <a:rPr lang="en-GB" sz="1000" dirty="0">
                          <a:effectLst/>
                        </a:rPr>
                        <a:t>-0.0248676</a:t>
                      </a:r>
                    </a:p>
                    <a:p>
                      <a:pPr marL="228600" algn="ctr">
                        <a:lnSpc>
                          <a:spcPct val="150000"/>
                        </a:lnSpc>
                        <a:spcAft>
                          <a:spcPts val="0"/>
                        </a:spcAft>
                      </a:pPr>
                      <a:r>
                        <a:rPr lang="en-GB" sz="1000" dirty="0">
                          <a:effectLst/>
                        </a:rPr>
                        <a:t>(-0.80)</a:t>
                      </a:r>
                      <a:endParaRPr lang="en-GB" sz="10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49014" marR="49014" marT="0" marB="0"/>
                </a:tc>
                <a:tc>
                  <a:txBody>
                    <a:bodyPr/>
                    <a:lstStyle/>
                    <a:p>
                      <a:pPr marL="228600" algn="ctr">
                        <a:lnSpc>
                          <a:spcPct val="150000"/>
                        </a:lnSpc>
                        <a:spcAft>
                          <a:spcPts val="0"/>
                        </a:spcAft>
                      </a:pPr>
                      <a:r>
                        <a:rPr lang="en-GB" sz="1000">
                          <a:effectLst/>
                        </a:rPr>
                        <a:t>-0.0571323*</a:t>
                      </a:r>
                    </a:p>
                    <a:p>
                      <a:pPr marL="228600" algn="ctr">
                        <a:lnSpc>
                          <a:spcPct val="150000"/>
                        </a:lnSpc>
                        <a:spcAft>
                          <a:spcPts val="0"/>
                        </a:spcAft>
                      </a:pPr>
                      <a:r>
                        <a:rPr lang="en-GB" sz="1000">
                          <a:effectLst/>
                        </a:rPr>
                        <a:t>(-1.95)</a:t>
                      </a:r>
                      <a:endParaRPr lang="en-GB" sz="1000">
                        <a:effectLst/>
                        <a:latin typeface="Calibri" panose="020F0502020204030204" pitchFamily="34" charset="0"/>
                        <a:ea typeface="Malgun Gothic" panose="020B0503020000020004" pitchFamily="34" charset="-127"/>
                        <a:cs typeface="Times New Roman" panose="02020603050405020304" pitchFamily="18" charset="0"/>
                      </a:endParaRPr>
                    </a:p>
                  </a:txBody>
                  <a:tcPr marL="49014" marR="49014" marT="0" marB="0"/>
                </a:tc>
                <a:extLst>
                  <a:ext uri="{0D108BD9-81ED-4DB2-BD59-A6C34878D82A}">
                    <a16:rowId xmlns:a16="http://schemas.microsoft.com/office/drawing/2014/main" val="1206867512"/>
                  </a:ext>
                </a:extLst>
              </a:tr>
              <a:tr h="359435">
                <a:tc>
                  <a:txBody>
                    <a:bodyPr/>
                    <a:lstStyle/>
                    <a:p>
                      <a:pPr marL="228600" algn="just">
                        <a:lnSpc>
                          <a:spcPct val="150000"/>
                        </a:lnSpc>
                        <a:spcAft>
                          <a:spcPts val="0"/>
                        </a:spcAft>
                      </a:pPr>
                      <a:r>
                        <a:rPr lang="en-GB" sz="1000">
                          <a:effectLst/>
                        </a:rPr>
                        <a:t>GDPGRi</a:t>
                      </a:r>
                      <a:endParaRPr lang="en-GB" sz="1000">
                        <a:effectLst/>
                        <a:latin typeface="Calibri" panose="020F0502020204030204" pitchFamily="34" charset="0"/>
                        <a:ea typeface="Malgun Gothic" panose="020B0503020000020004" pitchFamily="34" charset="-127"/>
                        <a:cs typeface="Times New Roman" panose="02020603050405020304" pitchFamily="18" charset="0"/>
                      </a:endParaRPr>
                    </a:p>
                  </a:txBody>
                  <a:tcPr marL="49014" marR="49014" marT="0" marB="0"/>
                </a:tc>
                <a:tc>
                  <a:txBody>
                    <a:bodyPr/>
                    <a:lstStyle/>
                    <a:p>
                      <a:pPr marL="228600" algn="ctr">
                        <a:lnSpc>
                          <a:spcPct val="150000"/>
                        </a:lnSpc>
                        <a:spcAft>
                          <a:spcPts val="0"/>
                        </a:spcAft>
                      </a:pPr>
                      <a:r>
                        <a:rPr lang="en-GB" sz="1000">
                          <a:effectLst/>
                        </a:rPr>
                        <a:t>0.0289308</a:t>
                      </a:r>
                    </a:p>
                    <a:p>
                      <a:pPr marL="228600" algn="ctr">
                        <a:lnSpc>
                          <a:spcPct val="150000"/>
                        </a:lnSpc>
                        <a:spcAft>
                          <a:spcPts val="0"/>
                        </a:spcAft>
                      </a:pPr>
                      <a:r>
                        <a:rPr lang="en-GB" sz="1000">
                          <a:effectLst/>
                        </a:rPr>
                        <a:t>(0.97)</a:t>
                      </a:r>
                      <a:endParaRPr lang="en-GB" sz="1000">
                        <a:effectLst/>
                        <a:latin typeface="Calibri" panose="020F0502020204030204" pitchFamily="34" charset="0"/>
                        <a:ea typeface="Malgun Gothic" panose="020B0503020000020004" pitchFamily="34" charset="-127"/>
                        <a:cs typeface="Times New Roman" panose="02020603050405020304" pitchFamily="18" charset="0"/>
                      </a:endParaRPr>
                    </a:p>
                  </a:txBody>
                  <a:tcPr marL="49014" marR="49014" marT="0" marB="0"/>
                </a:tc>
                <a:tc>
                  <a:txBody>
                    <a:bodyPr/>
                    <a:lstStyle/>
                    <a:p>
                      <a:pPr marL="228600" algn="ctr">
                        <a:lnSpc>
                          <a:spcPct val="150000"/>
                        </a:lnSpc>
                        <a:spcAft>
                          <a:spcPts val="0"/>
                        </a:spcAft>
                      </a:pPr>
                      <a:r>
                        <a:rPr lang="en-GB" sz="1000" dirty="0">
                          <a:effectLst/>
                        </a:rPr>
                        <a:t>0.0489205*</a:t>
                      </a:r>
                    </a:p>
                    <a:p>
                      <a:pPr marL="228600" algn="ctr">
                        <a:lnSpc>
                          <a:spcPct val="150000"/>
                        </a:lnSpc>
                        <a:spcAft>
                          <a:spcPts val="0"/>
                        </a:spcAft>
                      </a:pPr>
                      <a:r>
                        <a:rPr lang="en-GB" sz="1000" dirty="0">
                          <a:effectLst/>
                        </a:rPr>
                        <a:t>(1.65)</a:t>
                      </a:r>
                      <a:endParaRPr lang="en-GB" sz="10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49014" marR="49014" marT="0" marB="0"/>
                </a:tc>
                <a:extLst>
                  <a:ext uri="{0D108BD9-81ED-4DB2-BD59-A6C34878D82A}">
                    <a16:rowId xmlns:a16="http://schemas.microsoft.com/office/drawing/2014/main" val="3859106404"/>
                  </a:ext>
                </a:extLst>
              </a:tr>
              <a:tr h="359435">
                <a:tc>
                  <a:txBody>
                    <a:bodyPr/>
                    <a:lstStyle/>
                    <a:p>
                      <a:pPr marL="228600" algn="just">
                        <a:lnSpc>
                          <a:spcPct val="150000"/>
                        </a:lnSpc>
                        <a:spcAft>
                          <a:spcPts val="0"/>
                        </a:spcAft>
                      </a:pPr>
                      <a:r>
                        <a:rPr lang="en-GB" sz="1000">
                          <a:effectLst/>
                        </a:rPr>
                        <a:t>RERi</a:t>
                      </a:r>
                      <a:endParaRPr lang="en-GB" sz="1000">
                        <a:effectLst/>
                        <a:latin typeface="Calibri" panose="020F0502020204030204" pitchFamily="34" charset="0"/>
                        <a:ea typeface="Malgun Gothic" panose="020B0503020000020004" pitchFamily="34" charset="-127"/>
                        <a:cs typeface="Times New Roman" panose="02020603050405020304" pitchFamily="18" charset="0"/>
                      </a:endParaRPr>
                    </a:p>
                  </a:txBody>
                  <a:tcPr marL="49014" marR="49014" marT="0" marB="0"/>
                </a:tc>
                <a:tc>
                  <a:txBody>
                    <a:bodyPr/>
                    <a:lstStyle/>
                    <a:p>
                      <a:pPr marL="228600" algn="ctr">
                        <a:lnSpc>
                          <a:spcPct val="150000"/>
                        </a:lnSpc>
                        <a:spcAft>
                          <a:spcPts val="0"/>
                        </a:spcAft>
                      </a:pPr>
                      <a:r>
                        <a:rPr lang="en-GB" sz="1000">
                          <a:effectLst/>
                        </a:rPr>
                        <a:t>-0.002152</a:t>
                      </a:r>
                    </a:p>
                    <a:p>
                      <a:pPr marL="228600" algn="ctr">
                        <a:lnSpc>
                          <a:spcPct val="150000"/>
                        </a:lnSpc>
                        <a:spcAft>
                          <a:spcPts val="0"/>
                        </a:spcAft>
                      </a:pPr>
                      <a:r>
                        <a:rPr lang="en-GB" sz="1000">
                          <a:effectLst/>
                        </a:rPr>
                        <a:t>(-0.87)</a:t>
                      </a:r>
                      <a:endParaRPr lang="en-GB" sz="1000">
                        <a:effectLst/>
                        <a:latin typeface="Calibri" panose="020F0502020204030204" pitchFamily="34" charset="0"/>
                        <a:ea typeface="Malgun Gothic" panose="020B0503020000020004" pitchFamily="34" charset="-127"/>
                        <a:cs typeface="Times New Roman" panose="02020603050405020304" pitchFamily="18" charset="0"/>
                      </a:endParaRPr>
                    </a:p>
                  </a:txBody>
                  <a:tcPr marL="49014" marR="49014" marT="0" marB="0"/>
                </a:tc>
                <a:tc>
                  <a:txBody>
                    <a:bodyPr/>
                    <a:lstStyle/>
                    <a:p>
                      <a:pPr marL="228600" algn="ctr">
                        <a:lnSpc>
                          <a:spcPct val="150000"/>
                        </a:lnSpc>
                        <a:spcAft>
                          <a:spcPts val="0"/>
                        </a:spcAft>
                      </a:pPr>
                      <a:r>
                        <a:rPr lang="en-GB" sz="1000" dirty="0">
                          <a:effectLst/>
                        </a:rPr>
                        <a:t>0.0052148</a:t>
                      </a:r>
                    </a:p>
                    <a:p>
                      <a:pPr marL="228600" algn="ctr">
                        <a:lnSpc>
                          <a:spcPct val="150000"/>
                        </a:lnSpc>
                        <a:spcAft>
                          <a:spcPts val="0"/>
                        </a:spcAft>
                      </a:pPr>
                      <a:r>
                        <a:rPr lang="en-GB" sz="1000" dirty="0">
                          <a:effectLst/>
                        </a:rPr>
                        <a:t>(1.19)</a:t>
                      </a:r>
                      <a:endParaRPr lang="en-GB" sz="10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49014" marR="49014" marT="0" marB="0"/>
                </a:tc>
                <a:extLst>
                  <a:ext uri="{0D108BD9-81ED-4DB2-BD59-A6C34878D82A}">
                    <a16:rowId xmlns:a16="http://schemas.microsoft.com/office/drawing/2014/main" val="2020989161"/>
                  </a:ext>
                </a:extLst>
              </a:tr>
              <a:tr h="359435">
                <a:tc>
                  <a:txBody>
                    <a:bodyPr/>
                    <a:lstStyle/>
                    <a:p>
                      <a:pPr marL="228600" algn="just">
                        <a:lnSpc>
                          <a:spcPct val="150000"/>
                        </a:lnSpc>
                        <a:spcAft>
                          <a:spcPts val="0"/>
                        </a:spcAft>
                      </a:pPr>
                      <a:r>
                        <a:rPr lang="en-GB" sz="1000">
                          <a:effectLst/>
                        </a:rPr>
                        <a:t>OVERCAP</a:t>
                      </a:r>
                      <a:endParaRPr lang="en-GB" sz="1000">
                        <a:effectLst/>
                        <a:latin typeface="Calibri" panose="020F0502020204030204" pitchFamily="34" charset="0"/>
                        <a:ea typeface="Malgun Gothic" panose="020B0503020000020004" pitchFamily="34" charset="-127"/>
                        <a:cs typeface="Times New Roman" panose="02020603050405020304" pitchFamily="18" charset="0"/>
                      </a:endParaRPr>
                    </a:p>
                  </a:txBody>
                  <a:tcPr marL="49014" marR="49014" marT="0" marB="0"/>
                </a:tc>
                <a:tc>
                  <a:txBody>
                    <a:bodyPr/>
                    <a:lstStyle/>
                    <a:p>
                      <a:pPr marL="228600" algn="ctr">
                        <a:lnSpc>
                          <a:spcPct val="150000"/>
                        </a:lnSpc>
                        <a:spcAft>
                          <a:spcPts val="0"/>
                        </a:spcAft>
                      </a:pPr>
                      <a:r>
                        <a:rPr lang="en-GB" sz="1000">
                          <a:effectLst/>
                        </a:rPr>
                        <a:t>0.0000135**</a:t>
                      </a:r>
                    </a:p>
                    <a:p>
                      <a:pPr marL="228600" algn="ctr">
                        <a:lnSpc>
                          <a:spcPct val="150000"/>
                        </a:lnSpc>
                        <a:spcAft>
                          <a:spcPts val="0"/>
                        </a:spcAft>
                      </a:pPr>
                      <a:r>
                        <a:rPr lang="en-GB" sz="1000">
                          <a:effectLst/>
                        </a:rPr>
                        <a:t>(2.01)</a:t>
                      </a:r>
                      <a:endParaRPr lang="en-GB" sz="1000">
                        <a:effectLst/>
                        <a:latin typeface="Calibri" panose="020F0502020204030204" pitchFamily="34" charset="0"/>
                        <a:ea typeface="Malgun Gothic" panose="020B0503020000020004" pitchFamily="34" charset="-127"/>
                        <a:cs typeface="Times New Roman" panose="02020603050405020304" pitchFamily="18" charset="0"/>
                      </a:endParaRPr>
                    </a:p>
                  </a:txBody>
                  <a:tcPr marL="49014" marR="49014" marT="0" marB="0"/>
                </a:tc>
                <a:tc>
                  <a:txBody>
                    <a:bodyPr/>
                    <a:lstStyle/>
                    <a:p>
                      <a:pPr marL="228600" algn="ctr">
                        <a:lnSpc>
                          <a:spcPct val="150000"/>
                        </a:lnSpc>
                        <a:spcAft>
                          <a:spcPts val="0"/>
                        </a:spcAft>
                      </a:pPr>
                      <a:r>
                        <a:rPr lang="en-GB" sz="1000" dirty="0">
                          <a:effectLst/>
                        </a:rPr>
                        <a:t>0.0000346</a:t>
                      </a:r>
                    </a:p>
                    <a:p>
                      <a:pPr marL="228600" algn="ctr">
                        <a:lnSpc>
                          <a:spcPct val="150000"/>
                        </a:lnSpc>
                        <a:spcAft>
                          <a:spcPts val="0"/>
                        </a:spcAft>
                      </a:pPr>
                      <a:r>
                        <a:rPr lang="en-GB" sz="1000" dirty="0">
                          <a:effectLst/>
                        </a:rPr>
                        <a:t>(1.36)</a:t>
                      </a:r>
                      <a:endParaRPr lang="en-GB" sz="10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49014" marR="49014" marT="0" marB="0"/>
                </a:tc>
                <a:extLst>
                  <a:ext uri="{0D108BD9-81ED-4DB2-BD59-A6C34878D82A}">
                    <a16:rowId xmlns:a16="http://schemas.microsoft.com/office/drawing/2014/main" val="3550436799"/>
                  </a:ext>
                </a:extLst>
              </a:tr>
              <a:tr h="359435">
                <a:tc>
                  <a:txBody>
                    <a:bodyPr/>
                    <a:lstStyle/>
                    <a:p>
                      <a:pPr marL="228600" algn="just">
                        <a:lnSpc>
                          <a:spcPct val="150000"/>
                        </a:lnSpc>
                        <a:spcAft>
                          <a:spcPts val="0"/>
                        </a:spcAft>
                      </a:pPr>
                      <a:r>
                        <a:rPr lang="en-GB" sz="1000">
                          <a:effectLst/>
                        </a:rPr>
                        <a:t>_cons</a:t>
                      </a:r>
                      <a:endParaRPr lang="en-GB" sz="1000">
                        <a:effectLst/>
                        <a:latin typeface="Calibri" panose="020F0502020204030204" pitchFamily="34" charset="0"/>
                        <a:ea typeface="Malgun Gothic" panose="020B0503020000020004" pitchFamily="34" charset="-127"/>
                        <a:cs typeface="Times New Roman" panose="02020603050405020304" pitchFamily="18" charset="0"/>
                      </a:endParaRPr>
                    </a:p>
                  </a:txBody>
                  <a:tcPr marL="49014" marR="49014" marT="0" marB="0"/>
                </a:tc>
                <a:tc>
                  <a:txBody>
                    <a:bodyPr/>
                    <a:lstStyle/>
                    <a:p>
                      <a:pPr marL="228600" algn="ctr">
                        <a:lnSpc>
                          <a:spcPct val="150000"/>
                        </a:lnSpc>
                        <a:spcAft>
                          <a:spcPts val="0"/>
                        </a:spcAft>
                      </a:pPr>
                      <a:r>
                        <a:rPr lang="en-GB" sz="1000">
                          <a:effectLst/>
                        </a:rPr>
                        <a:t>0.4986854</a:t>
                      </a:r>
                    </a:p>
                    <a:p>
                      <a:pPr marL="228600" algn="ctr">
                        <a:lnSpc>
                          <a:spcPct val="150000"/>
                        </a:lnSpc>
                        <a:spcAft>
                          <a:spcPts val="0"/>
                        </a:spcAft>
                      </a:pPr>
                      <a:r>
                        <a:rPr lang="en-GB" sz="1000">
                          <a:effectLst/>
                        </a:rPr>
                        <a:t>(1.23)</a:t>
                      </a:r>
                      <a:endParaRPr lang="en-GB" sz="1000">
                        <a:effectLst/>
                        <a:latin typeface="Calibri" panose="020F0502020204030204" pitchFamily="34" charset="0"/>
                        <a:ea typeface="Malgun Gothic" panose="020B0503020000020004" pitchFamily="34" charset="-127"/>
                        <a:cs typeface="Times New Roman" panose="02020603050405020304" pitchFamily="18" charset="0"/>
                      </a:endParaRPr>
                    </a:p>
                  </a:txBody>
                  <a:tcPr marL="49014" marR="49014" marT="0" marB="0"/>
                </a:tc>
                <a:tc>
                  <a:txBody>
                    <a:bodyPr/>
                    <a:lstStyle/>
                    <a:p>
                      <a:pPr marL="228600" algn="ctr">
                        <a:lnSpc>
                          <a:spcPct val="150000"/>
                        </a:lnSpc>
                        <a:spcAft>
                          <a:spcPts val="0"/>
                        </a:spcAft>
                      </a:pPr>
                      <a:r>
                        <a:rPr lang="en-GB" sz="1000" dirty="0">
                          <a:effectLst/>
                        </a:rPr>
                        <a:t>0.00404</a:t>
                      </a:r>
                    </a:p>
                    <a:p>
                      <a:pPr marL="228600" algn="ctr">
                        <a:lnSpc>
                          <a:spcPct val="150000"/>
                        </a:lnSpc>
                        <a:spcAft>
                          <a:spcPts val="0"/>
                        </a:spcAft>
                      </a:pPr>
                      <a:r>
                        <a:rPr lang="en-GB" sz="1000" dirty="0">
                          <a:effectLst/>
                        </a:rPr>
                        <a:t>(0.01)</a:t>
                      </a:r>
                      <a:endParaRPr lang="en-GB" sz="10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49014" marR="49014" marT="0" marB="0"/>
                </a:tc>
                <a:extLst>
                  <a:ext uri="{0D108BD9-81ED-4DB2-BD59-A6C34878D82A}">
                    <a16:rowId xmlns:a16="http://schemas.microsoft.com/office/drawing/2014/main" val="670138506"/>
                  </a:ext>
                </a:extLst>
              </a:tr>
              <a:tr h="251877">
                <a:tc>
                  <a:txBody>
                    <a:bodyPr/>
                    <a:lstStyle/>
                    <a:p>
                      <a:pPr marL="228600" algn="just">
                        <a:lnSpc>
                          <a:spcPct val="150000"/>
                        </a:lnSpc>
                        <a:spcAft>
                          <a:spcPts val="0"/>
                        </a:spcAft>
                      </a:pPr>
                      <a:r>
                        <a:rPr lang="en-GB" sz="1000">
                          <a:effectLst/>
                        </a:rPr>
                        <a:t>Number of observation</a:t>
                      </a:r>
                      <a:endParaRPr lang="en-GB" sz="1000">
                        <a:effectLst/>
                        <a:latin typeface="Calibri" panose="020F0502020204030204" pitchFamily="34" charset="0"/>
                        <a:ea typeface="Malgun Gothic" panose="020B0503020000020004" pitchFamily="34" charset="-127"/>
                        <a:cs typeface="Times New Roman" panose="02020603050405020304" pitchFamily="18" charset="0"/>
                      </a:endParaRPr>
                    </a:p>
                  </a:txBody>
                  <a:tcPr marL="49014" marR="49014" marT="0" marB="0"/>
                </a:tc>
                <a:tc>
                  <a:txBody>
                    <a:bodyPr/>
                    <a:lstStyle/>
                    <a:p>
                      <a:pPr marL="228600" algn="ctr">
                        <a:lnSpc>
                          <a:spcPct val="150000"/>
                        </a:lnSpc>
                        <a:spcAft>
                          <a:spcPts val="0"/>
                        </a:spcAft>
                      </a:pPr>
                      <a:r>
                        <a:rPr lang="en-GB" sz="1000">
                          <a:effectLst/>
                        </a:rPr>
                        <a:t>272</a:t>
                      </a:r>
                      <a:endParaRPr lang="en-GB" sz="1000">
                        <a:effectLst/>
                        <a:latin typeface="Calibri" panose="020F0502020204030204" pitchFamily="34" charset="0"/>
                        <a:ea typeface="Malgun Gothic" panose="020B0503020000020004" pitchFamily="34" charset="-127"/>
                        <a:cs typeface="Times New Roman" panose="02020603050405020304" pitchFamily="18" charset="0"/>
                      </a:endParaRPr>
                    </a:p>
                  </a:txBody>
                  <a:tcPr marL="49014" marR="49014" marT="0" marB="0"/>
                </a:tc>
                <a:tc>
                  <a:txBody>
                    <a:bodyPr/>
                    <a:lstStyle/>
                    <a:p>
                      <a:pPr marL="228600" algn="ctr">
                        <a:lnSpc>
                          <a:spcPct val="150000"/>
                        </a:lnSpc>
                        <a:spcAft>
                          <a:spcPts val="0"/>
                        </a:spcAft>
                      </a:pPr>
                      <a:r>
                        <a:rPr lang="en-GB" sz="1000">
                          <a:effectLst/>
                        </a:rPr>
                        <a:t>176</a:t>
                      </a:r>
                      <a:endParaRPr lang="en-GB" sz="1000">
                        <a:effectLst/>
                        <a:latin typeface="Calibri" panose="020F0502020204030204" pitchFamily="34" charset="0"/>
                        <a:ea typeface="Malgun Gothic" panose="020B0503020000020004" pitchFamily="34" charset="-127"/>
                        <a:cs typeface="Times New Roman" panose="02020603050405020304" pitchFamily="18" charset="0"/>
                      </a:endParaRPr>
                    </a:p>
                  </a:txBody>
                  <a:tcPr marL="49014" marR="49014" marT="0" marB="0"/>
                </a:tc>
                <a:extLst>
                  <a:ext uri="{0D108BD9-81ED-4DB2-BD59-A6C34878D82A}">
                    <a16:rowId xmlns:a16="http://schemas.microsoft.com/office/drawing/2014/main" val="2231165496"/>
                  </a:ext>
                </a:extLst>
              </a:tr>
              <a:tr h="251877">
                <a:tc>
                  <a:txBody>
                    <a:bodyPr/>
                    <a:lstStyle/>
                    <a:p>
                      <a:pPr marL="228600" algn="just">
                        <a:lnSpc>
                          <a:spcPct val="150000"/>
                        </a:lnSpc>
                        <a:spcAft>
                          <a:spcPts val="0"/>
                        </a:spcAft>
                      </a:pPr>
                      <a:r>
                        <a:rPr lang="en-GB" sz="1000">
                          <a:effectLst/>
                        </a:rPr>
                        <a:t>R-square</a:t>
                      </a:r>
                      <a:endParaRPr lang="en-GB" sz="1000">
                        <a:effectLst/>
                        <a:latin typeface="Calibri" panose="020F0502020204030204" pitchFamily="34" charset="0"/>
                        <a:ea typeface="Malgun Gothic" panose="020B0503020000020004" pitchFamily="34" charset="-127"/>
                        <a:cs typeface="Times New Roman" panose="02020603050405020304" pitchFamily="18" charset="0"/>
                      </a:endParaRPr>
                    </a:p>
                  </a:txBody>
                  <a:tcPr marL="49014" marR="49014" marT="0" marB="0"/>
                </a:tc>
                <a:tc>
                  <a:txBody>
                    <a:bodyPr/>
                    <a:lstStyle/>
                    <a:p>
                      <a:pPr marL="228600" algn="ctr">
                        <a:lnSpc>
                          <a:spcPct val="150000"/>
                        </a:lnSpc>
                        <a:spcAft>
                          <a:spcPts val="0"/>
                        </a:spcAft>
                      </a:pPr>
                      <a:r>
                        <a:rPr lang="en-GB" sz="1000">
                          <a:effectLst/>
                        </a:rPr>
                        <a:t>0.1485</a:t>
                      </a:r>
                      <a:endParaRPr lang="en-GB" sz="1000">
                        <a:effectLst/>
                        <a:latin typeface="Calibri" panose="020F0502020204030204" pitchFamily="34" charset="0"/>
                        <a:ea typeface="Malgun Gothic" panose="020B0503020000020004" pitchFamily="34" charset="-127"/>
                        <a:cs typeface="Times New Roman" panose="02020603050405020304" pitchFamily="18" charset="0"/>
                      </a:endParaRPr>
                    </a:p>
                  </a:txBody>
                  <a:tcPr marL="49014" marR="49014" marT="0" marB="0"/>
                </a:tc>
                <a:tc>
                  <a:txBody>
                    <a:bodyPr/>
                    <a:lstStyle/>
                    <a:p>
                      <a:pPr marL="228600" algn="ctr">
                        <a:lnSpc>
                          <a:spcPct val="150000"/>
                        </a:lnSpc>
                        <a:spcAft>
                          <a:spcPts val="0"/>
                        </a:spcAft>
                      </a:pPr>
                      <a:r>
                        <a:rPr lang="en-GB" sz="1000" dirty="0">
                          <a:effectLst/>
                        </a:rPr>
                        <a:t>0.0890</a:t>
                      </a:r>
                      <a:endParaRPr lang="en-GB" sz="10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49014" marR="49014" marT="0" marB="0"/>
                </a:tc>
                <a:extLst>
                  <a:ext uri="{0D108BD9-81ED-4DB2-BD59-A6C34878D82A}">
                    <a16:rowId xmlns:a16="http://schemas.microsoft.com/office/drawing/2014/main" val="333714389"/>
                  </a:ext>
                </a:extLst>
              </a:tr>
            </a:tbl>
          </a:graphicData>
        </a:graphic>
      </p:graphicFrame>
      <p:sp>
        <p:nvSpPr>
          <p:cNvPr id="7" name="TextBox 6">
            <a:extLst>
              <a:ext uri="{FF2B5EF4-FFF2-40B4-BE49-F238E27FC236}">
                <a16:creationId xmlns:a16="http://schemas.microsoft.com/office/drawing/2014/main" id="{B2A4B0BF-4AD0-4A8F-83DE-CC92778A26B0}"/>
              </a:ext>
            </a:extLst>
          </p:cNvPr>
          <p:cNvSpPr txBox="1"/>
          <p:nvPr/>
        </p:nvSpPr>
        <p:spPr>
          <a:xfrm>
            <a:off x="7126355" y="1949846"/>
            <a:ext cx="4277853" cy="646331"/>
          </a:xfrm>
          <a:prstGeom prst="rect">
            <a:avLst/>
          </a:prstGeom>
          <a:noFill/>
          <a:ln>
            <a:solidFill>
              <a:schemeClr val="bg2">
                <a:lumMod val="90000"/>
              </a:schemeClr>
            </a:solidFill>
          </a:ln>
        </p:spPr>
        <p:txBody>
          <a:bodyPr wrap="square" rtlCol="0">
            <a:spAutoFit/>
          </a:bodyPr>
          <a:lstStyle/>
          <a:p>
            <a:r>
              <a:rPr lang="en-GB" dirty="0"/>
              <a:t>H3 is confirmed. The effect is more significant in non-FTA country group.</a:t>
            </a:r>
          </a:p>
        </p:txBody>
      </p:sp>
      <p:sp>
        <p:nvSpPr>
          <p:cNvPr id="8" name="Rectangle 7">
            <a:extLst>
              <a:ext uri="{FF2B5EF4-FFF2-40B4-BE49-F238E27FC236}">
                <a16:creationId xmlns:a16="http://schemas.microsoft.com/office/drawing/2014/main" id="{7CE2ED26-C4E5-4B67-9F95-6991DD0557E4}"/>
              </a:ext>
            </a:extLst>
          </p:cNvPr>
          <p:cNvSpPr/>
          <p:nvPr/>
        </p:nvSpPr>
        <p:spPr>
          <a:xfrm>
            <a:off x="989172" y="4951828"/>
            <a:ext cx="5668615" cy="46423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a:extLst>
              <a:ext uri="{FF2B5EF4-FFF2-40B4-BE49-F238E27FC236}">
                <a16:creationId xmlns:a16="http://schemas.microsoft.com/office/drawing/2014/main" id="{0EFCB173-7EED-4FE1-8E9A-8B2B38D606F0}"/>
              </a:ext>
            </a:extLst>
          </p:cNvPr>
          <p:cNvSpPr txBox="1"/>
          <p:nvPr/>
        </p:nvSpPr>
        <p:spPr>
          <a:xfrm>
            <a:off x="7126355" y="3165013"/>
            <a:ext cx="4277853" cy="646331"/>
          </a:xfrm>
          <a:prstGeom prst="rect">
            <a:avLst/>
          </a:prstGeom>
          <a:noFill/>
          <a:ln>
            <a:solidFill>
              <a:schemeClr val="bg2">
                <a:lumMod val="90000"/>
              </a:schemeClr>
            </a:solidFill>
          </a:ln>
        </p:spPr>
        <p:txBody>
          <a:bodyPr wrap="square" rtlCol="0">
            <a:spAutoFit/>
          </a:bodyPr>
          <a:lstStyle/>
          <a:p>
            <a:r>
              <a:rPr lang="en-GB" dirty="0"/>
              <a:t>FTA partners are more sensitive to macro-factors like bilateral GDPGR</a:t>
            </a:r>
          </a:p>
        </p:txBody>
      </p:sp>
      <p:sp>
        <p:nvSpPr>
          <p:cNvPr id="10" name="TextBox 9">
            <a:extLst>
              <a:ext uri="{FF2B5EF4-FFF2-40B4-BE49-F238E27FC236}">
                <a16:creationId xmlns:a16="http://schemas.microsoft.com/office/drawing/2014/main" id="{CC53B183-170F-4385-B12E-7D5BC1D0B3AD}"/>
              </a:ext>
            </a:extLst>
          </p:cNvPr>
          <p:cNvSpPr txBox="1"/>
          <p:nvPr/>
        </p:nvSpPr>
        <p:spPr>
          <a:xfrm>
            <a:off x="7114631" y="4282557"/>
            <a:ext cx="4345186" cy="646331"/>
          </a:xfrm>
          <a:prstGeom prst="rect">
            <a:avLst/>
          </a:prstGeom>
          <a:noFill/>
          <a:ln>
            <a:solidFill>
              <a:schemeClr val="bg2">
                <a:lumMod val="90000"/>
              </a:schemeClr>
            </a:solidFill>
          </a:ln>
        </p:spPr>
        <p:txBody>
          <a:bodyPr wrap="square" rtlCol="0">
            <a:spAutoFit/>
          </a:bodyPr>
          <a:lstStyle/>
          <a:p>
            <a:r>
              <a:rPr lang="en-GB" dirty="0"/>
              <a:t>Non-FTA countries response more directly to OVERCAP and China’s vulnerability.</a:t>
            </a:r>
          </a:p>
        </p:txBody>
      </p:sp>
      <p:sp>
        <p:nvSpPr>
          <p:cNvPr id="5" name="Slide Number Placeholder 4">
            <a:extLst>
              <a:ext uri="{FF2B5EF4-FFF2-40B4-BE49-F238E27FC236}">
                <a16:creationId xmlns:a16="http://schemas.microsoft.com/office/drawing/2014/main" id="{91197B3F-CDB3-4964-827F-2FB484EBD943}"/>
              </a:ext>
            </a:extLst>
          </p:cNvPr>
          <p:cNvSpPr>
            <a:spLocks noGrp="1"/>
          </p:cNvSpPr>
          <p:nvPr>
            <p:ph type="sldNum" sz="quarter" idx="12"/>
          </p:nvPr>
        </p:nvSpPr>
        <p:spPr/>
        <p:txBody>
          <a:bodyPr/>
          <a:lstStyle/>
          <a:p>
            <a:fld id="{F8F97EDF-CD21-41F2-9B1B-07D878E305AA}" type="slidenum">
              <a:rPr lang="en-GB" smtClean="0"/>
              <a:t>13</a:t>
            </a:fld>
            <a:endParaRPr lang="en-GB"/>
          </a:p>
        </p:txBody>
      </p:sp>
    </p:spTree>
    <p:extLst>
      <p:ext uri="{BB962C8B-B14F-4D97-AF65-F5344CB8AC3E}">
        <p14:creationId xmlns:p14="http://schemas.microsoft.com/office/powerpoint/2010/main" val="13503515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D02DD-5141-4FF7-BBAB-FDF2A2266AB0}"/>
              </a:ext>
            </a:extLst>
          </p:cNvPr>
          <p:cNvSpPr>
            <a:spLocks noGrp="1"/>
          </p:cNvSpPr>
          <p:nvPr>
            <p:ph type="title"/>
          </p:nvPr>
        </p:nvSpPr>
        <p:spPr/>
        <p:txBody>
          <a:bodyPr/>
          <a:lstStyle/>
          <a:p>
            <a:r>
              <a:rPr lang="en-GB" dirty="0"/>
              <a:t>Conclusion</a:t>
            </a:r>
          </a:p>
        </p:txBody>
      </p:sp>
      <p:sp>
        <p:nvSpPr>
          <p:cNvPr id="3" name="Content Placeholder 2">
            <a:extLst>
              <a:ext uri="{FF2B5EF4-FFF2-40B4-BE49-F238E27FC236}">
                <a16:creationId xmlns:a16="http://schemas.microsoft.com/office/drawing/2014/main" id="{1A6DFBC4-3BCF-4C46-AA43-5409A26C4582}"/>
              </a:ext>
            </a:extLst>
          </p:cNvPr>
          <p:cNvSpPr>
            <a:spLocks noGrp="1"/>
          </p:cNvSpPr>
          <p:nvPr>
            <p:ph idx="1"/>
          </p:nvPr>
        </p:nvSpPr>
        <p:spPr>
          <a:xfrm>
            <a:off x="838200" y="1825625"/>
            <a:ext cx="10280374" cy="4351338"/>
          </a:xfrm>
        </p:spPr>
        <p:txBody>
          <a:bodyPr>
            <a:normAutofit lnSpcReduction="10000"/>
          </a:bodyPr>
          <a:lstStyle/>
          <a:p>
            <a:pPr algn="just"/>
            <a:r>
              <a:rPr lang="en-GB" dirty="0"/>
              <a:t>Overcapacity in steel induces more AD actions against China </a:t>
            </a:r>
          </a:p>
          <a:p>
            <a:pPr algn="just"/>
            <a:r>
              <a:rPr lang="en-GB" dirty="0"/>
              <a:t>Other factors including GDPGR of China and its trading partners also have significant effects on the AD filings against this leading steelmaker</a:t>
            </a:r>
          </a:p>
          <a:p>
            <a:pPr algn="just"/>
            <a:r>
              <a:rPr lang="en-GB" dirty="0"/>
              <a:t>Developing country group shows more vigorous attempt to counteract China steel capacity expansion through being more sensitive to the issue compared to developed country group</a:t>
            </a:r>
          </a:p>
          <a:p>
            <a:pPr algn="just"/>
            <a:r>
              <a:rPr lang="en-GB" dirty="0"/>
              <a:t>FTA partners are less likely to raise AD actions against China despite experiencing a certain level of excess capacity in their home countries. However, non-FTA partners seem to not be bound by this outcome.</a:t>
            </a:r>
          </a:p>
        </p:txBody>
      </p:sp>
      <p:pic>
        <p:nvPicPr>
          <p:cNvPr id="9" name="Graphic 8" descr="Head with Gears">
            <a:extLst>
              <a:ext uri="{FF2B5EF4-FFF2-40B4-BE49-F238E27FC236}">
                <a16:creationId xmlns:a16="http://schemas.microsoft.com/office/drawing/2014/main" id="{49842C60-037A-41F9-AAAD-05DF9DA0E67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581400" y="570706"/>
            <a:ext cx="914400" cy="914400"/>
          </a:xfrm>
          <a:prstGeom prst="rect">
            <a:avLst/>
          </a:prstGeom>
        </p:spPr>
      </p:pic>
      <p:sp>
        <p:nvSpPr>
          <p:cNvPr id="6" name="Slide Number Placeholder 5">
            <a:extLst>
              <a:ext uri="{FF2B5EF4-FFF2-40B4-BE49-F238E27FC236}">
                <a16:creationId xmlns:a16="http://schemas.microsoft.com/office/drawing/2014/main" id="{459DB19C-833D-468A-9712-3823082D179B}"/>
              </a:ext>
            </a:extLst>
          </p:cNvPr>
          <p:cNvSpPr>
            <a:spLocks noGrp="1"/>
          </p:cNvSpPr>
          <p:nvPr>
            <p:ph type="sldNum" sz="quarter" idx="12"/>
          </p:nvPr>
        </p:nvSpPr>
        <p:spPr/>
        <p:txBody>
          <a:bodyPr/>
          <a:lstStyle/>
          <a:p>
            <a:fld id="{F8F97EDF-CD21-41F2-9B1B-07D878E305AA}" type="slidenum">
              <a:rPr lang="en-GB" smtClean="0"/>
              <a:t>14</a:t>
            </a:fld>
            <a:endParaRPr lang="en-GB"/>
          </a:p>
        </p:txBody>
      </p:sp>
    </p:spTree>
    <p:extLst>
      <p:ext uri="{BB962C8B-B14F-4D97-AF65-F5344CB8AC3E}">
        <p14:creationId xmlns:p14="http://schemas.microsoft.com/office/powerpoint/2010/main" val="14607883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49425-1C9E-490A-8A28-3F519CDE2CE2}"/>
              </a:ext>
            </a:extLst>
          </p:cNvPr>
          <p:cNvSpPr>
            <a:spLocks noGrp="1"/>
          </p:cNvSpPr>
          <p:nvPr>
            <p:ph type="title"/>
          </p:nvPr>
        </p:nvSpPr>
        <p:spPr/>
        <p:txBody>
          <a:bodyPr/>
          <a:lstStyle/>
          <a:p>
            <a:r>
              <a:rPr lang="en-GB" dirty="0"/>
              <a:t>Policy recommendations</a:t>
            </a:r>
          </a:p>
        </p:txBody>
      </p:sp>
      <p:sp>
        <p:nvSpPr>
          <p:cNvPr id="3" name="Content Placeholder 2">
            <a:extLst>
              <a:ext uri="{FF2B5EF4-FFF2-40B4-BE49-F238E27FC236}">
                <a16:creationId xmlns:a16="http://schemas.microsoft.com/office/drawing/2014/main" id="{0AC38F28-7D93-416A-A9B5-33BD2ED4623C}"/>
              </a:ext>
            </a:extLst>
          </p:cNvPr>
          <p:cNvSpPr>
            <a:spLocks noGrp="1"/>
          </p:cNvSpPr>
          <p:nvPr>
            <p:ph idx="1"/>
          </p:nvPr>
        </p:nvSpPr>
        <p:spPr>
          <a:xfrm>
            <a:off x="838200" y="1690688"/>
            <a:ext cx="10515600" cy="4351338"/>
          </a:xfrm>
        </p:spPr>
        <p:txBody>
          <a:bodyPr>
            <a:normAutofit fontScale="92500" lnSpcReduction="10000"/>
          </a:bodyPr>
          <a:lstStyle/>
          <a:p>
            <a:pPr algn="just"/>
            <a:r>
              <a:rPr lang="en-GB" dirty="0"/>
              <a:t>First, deepening China’s economic reforms to let the market play a decisive role in the allocation of resources such as inputs, land and energy</a:t>
            </a:r>
          </a:p>
          <a:p>
            <a:pPr algn="just"/>
            <a:r>
              <a:rPr lang="en-GB" dirty="0"/>
              <a:t>Second, the country also strives to further reform its SOEs in terms of making them more efficient through diversified ownership and recruiting more qualified managerial personnel. It will hopefully improve efficiency of steel industry</a:t>
            </a:r>
          </a:p>
          <a:p>
            <a:pPr algn="just"/>
            <a:r>
              <a:rPr lang="en-GB" dirty="0"/>
              <a:t>Third, opening and attracting foreign direct investment (FDI) in steel sector can enhance the efficiency of the sector.</a:t>
            </a:r>
          </a:p>
          <a:p>
            <a:pPr algn="just"/>
            <a:r>
              <a:rPr lang="en-GB" dirty="0"/>
              <a:t>Finally, enhancing the enforcement of multilateral environmental agreements </a:t>
            </a:r>
          </a:p>
          <a:p>
            <a:pPr algn="just"/>
            <a:r>
              <a:rPr lang="en-GB" dirty="0"/>
              <a:t>Shifting burden of proof under the ADA of the WTO</a:t>
            </a:r>
          </a:p>
          <a:p>
            <a:endParaRPr lang="en-GB" dirty="0"/>
          </a:p>
        </p:txBody>
      </p:sp>
      <p:sp>
        <p:nvSpPr>
          <p:cNvPr id="6" name="Slide Number Placeholder 5">
            <a:extLst>
              <a:ext uri="{FF2B5EF4-FFF2-40B4-BE49-F238E27FC236}">
                <a16:creationId xmlns:a16="http://schemas.microsoft.com/office/drawing/2014/main" id="{632E7271-AC7D-45BF-A2B0-CB06DDC9A972}"/>
              </a:ext>
            </a:extLst>
          </p:cNvPr>
          <p:cNvSpPr>
            <a:spLocks noGrp="1"/>
          </p:cNvSpPr>
          <p:nvPr>
            <p:ph type="sldNum" sz="quarter" idx="12"/>
          </p:nvPr>
        </p:nvSpPr>
        <p:spPr/>
        <p:txBody>
          <a:bodyPr/>
          <a:lstStyle/>
          <a:p>
            <a:fld id="{F8F97EDF-CD21-41F2-9B1B-07D878E305AA}" type="slidenum">
              <a:rPr lang="en-GB" smtClean="0"/>
              <a:t>15</a:t>
            </a:fld>
            <a:endParaRPr lang="en-GB"/>
          </a:p>
        </p:txBody>
      </p:sp>
    </p:spTree>
    <p:extLst>
      <p:ext uri="{BB962C8B-B14F-4D97-AF65-F5344CB8AC3E}">
        <p14:creationId xmlns:p14="http://schemas.microsoft.com/office/powerpoint/2010/main" val="17487888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DC486-2325-478D-9E63-7EC11E95F580}"/>
              </a:ext>
            </a:extLst>
          </p:cNvPr>
          <p:cNvSpPr>
            <a:spLocks noGrp="1"/>
          </p:cNvSpPr>
          <p:nvPr>
            <p:ph type="title"/>
          </p:nvPr>
        </p:nvSpPr>
        <p:spPr/>
        <p:txBody>
          <a:bodyPr/>
          <a:lstStyle/>
          <a:p>
            <a:r>
              <a:rPr lang="en-GB" dirty="0"/>
              <a:t>References</a:t>
            </a:r>
          </a:p>
        </p:txBody>
      </p:sp>
      <p:sp>
        <p:nvSpPr>
          <p:cNvPr id="3" name="Content Placeholder 2">
            <a:extLst>
              <a:ext uri="{FF2B5EF4-FFF2-40B4-BE49-F238E27FC236}">
                <a16:creationId xmlns:a16="http://schemas.microsoft.com/office/drawing/2014/main" id="{0A110DDD-537F-44FA-80BD-24699D27A3C4}"/>
              </a:ext>
            </a:extLst>
          </p:cNvPr>
          <p:cNvSpPr>
            <a:spLocks noGrp="1"/>
          </p:cNvSpPr>
          <p:nvPr>
            <p:ph idx="1"/>
          </p:nvPr>
        </p:nvSpPr>
        <p:spPr>
          <a:xfrm>
            <a:off x="950741" y="1324231"/>
            <a:ext cx="9896061" cy="4351338"/>
          </a:xfrm>
        </p:spPr>
        <p:txBody>
          <a:bodyPr>
            <a:normAutofit fontScale="25000" lnSpcReduction="20000"/>
          </a:bodyPr>
          <a:lstStyle/>
          <a:p>
            <a:pPr marL="0" indent="0" algn="just">
              <a:buNone/>
            </a:pPr>
            <a:endParaRPr lang="en-GB" sz="4400" b="1" dirty="0"/>
          </a:p>
          <a:p>
            <a:pPr algn="just"/>
            <a:r>
              <a:rPr lang="en-GB" sz="4400" dirty="0" err="1"/>
              <a:t>Ahn</a:t>
            </a:r>
            <a:r>
              <a:rPr lang="en-GB" sz="4400" dirty="0"/>
              <a:t>, </a:t>
            </a:r>
            <a:r>
              <a:rPr lang="en-GB" sz="4400" dirty="0" err="1"/>
              <a:t>Dukgeun</a:t>
            </a:r>
            <a:r>
              <a:rPr lang="en-GB" sz="4400" dirty="0"/>
              <a:t>, and Shin, </a:t>
            </a:r>
            <a:r>
              <a:rPr lang="en-GB" sz="4400" dirty="0" err="1"/>
              <a:t>Wonkyu</a:t>
            </a:r>
            <a:r>
              <a:rPr lang="en-GB" sz="4400" dirty="0"/>
              <a:t> (2011) “Analysis of Antidumping Use in Free Trade Agreements”. Journal of World Trade 45(2): 431–456.</a:t>
            </a:r>
          </a:p>
          <a:p>
            <a:pPr algn="just"/>
            <a:r>
              <a:rPr lang="en-GB" sz="4400" dirty="0"/>
              <a:t>Benjamin H. Liebman (2006). Liebman, B. Rev. World Econ. (2006) 142:354. Safeguards, China, and the Price of Steel. </a:t>
            </a:r>
            <a:r>
              <a:rPr lang="en-GB" sz="4400" u="sng" dirty="0">
                <a:hlinkClick r:id="rId2"/>
              </a:rPr>
              <a:t>http://doi.org/10.1007/s10290-006-0071-y</a:t>
            </a:r>
            <a:endParaRPr lang="en-GB" sz="4400" dirty="0"/>
          </a:p>
          <a:p>
            <a:pPr algn="just"/>
            <a:r>
              <a:rPr lang="en-GB" sz="4400" dirty="0" err="1"/>
              <a:t>Bown</a:t>
            </a:r>
            <a:r>
              <a:rPr lang="en-GB" sz="4400" dirty="0"/>
              <a:t>, Chad P. (2016) "Global Antidumping Database,” The World Bank, June, available at </a:t>
            </a:r>
            <a:r>
              <a:rPr lang="en-GB" sz="4400" dirty="0">
                <a:hlinkClick r:id="rId3"/>
              </a:rPr>
              <a:t>http://econ.worldbank.org/ttbd/gad/</a:t>
            </a:r>
            <a:r>
              <a:rPr lang="en-GB" sz="4400" dirty="0"/>
              <a:t> </a:t>
            </a:r>
          </a:p>
          <a:p>
            <a:pPr algn="just"/>
            <a:r>
              <a:rPr lang="en-GB" sz="4400" dirty="0" err="1"/>
              <a:t>Center</a:t>
            </a:r>
            <a:r>
              <a:rPr lang="en-GB" sz="4400" dirty="0"/>
              <a:t> on Globalization, Governance &amp; Competitiveness, Duke University (2016) “Overcapacity in steel, the role of China’s in global problem”</a:t>
            </a:r>
          </a:p>
          <a:p>
            <a:pPr algn="just"/>
            <a:r>
              <a:rPr lang="en-GB" sz="4400" dirty="0"/>
              <a:t>Feinberg, R (1989). Exchange rates and “unfair trade”. Review of Economics Statistics, 71(4), 704-707. </a:t>
            </a:r>
            <a:r>
              <a:rPr lang="en-GB" sz="4400" u="sng" dirty="0">
                <a:hlinkClick r:id="rId4"/>
              </a:rPr>
              <a:t>http://dx.doi.org/10.2307/1928116</a:t>
            </a:r>
            <a:r>
              <a:rPr lang="en-GB" sz="4400" dirty="0"/>
              <a:t> </a:t>
            </a:r>
          </a:p>
          <a:p>
            <a:pPr algn="just"/>
            <a:r>
              <a:rPr lang="en-GB" sz="4400" dirty="0"/>
              <a:t>Feinberg, R (2003) U.S. Antidumping Enforcement and Macroeconomic Indicators Revisited: Do Petitioners Learn? 2005 Kiel Institute for World Economics. DOI: 10.1007/s10290-005-0047-3</a:t>
            </a:r>
          </a:p>
          <a:p>
            <a:pPr algn="just"/>
            <a:r>
              <a:rPr lang="en-GB" sz="4400" dirty="0"/>
              <a:t>Feinberg, R (2003). Exchange rates and U.S. antidumping petitions revisited: Does Commerce matter? Mimeo.</a:t>
            </a:r>
          </a:p>
          <a:p>
            <a:pPr algn="just"/>
            <a:r>
              <a:rPr lang="en-GB" sz="4400" dirty="0"/>
              <a:t>GM. Grossman (1986), “Import as a cause of injury: The case of the US steel industry”, Journal of International Economics 20 (1986) 201-223. North-Holland</a:t>
            </a:r>
          </a:p>
          <a:p>
            <a:pPr algn="just"/>
            <a:r>
              <a:rPr lang="en-GB" sz="4400" dirty="0"/>
              <a:t>Kara M. Reynolds (2009). From Agreement to Application: An Analysis of Determinations under the WTO Antidumping Agreement. Review of International Economics. Volume 17, issue 5. Page 879-1097</a:t>
            </a:r>
          </a:p>
          <a:p>
            <a:pPr algn="just"/>
            <a:r>
              <a:rPr lang="en-GB" sz="4400" dirty="0"/>
              <a:t>KAWABATA </a:t>
            </a:r>
            <a:r>
              <a:rPr lang="en-GB" sz="4400" dirty="0" err="1"/>
              <a:t>Nozomu</a:t>
            </a:r>
            <a:r>
              <a:rPr lang="en-GB" sz="4400" dirty="0"/>
              <a:t> (2017). Where is the Excess Capacity in the World Iron and Steel Industry? –A focus on East Asia and China. RIETI Discussion Paper Series 17-E-026</a:t>
            </a:r>
          </a:p>
          <a:p>
            <a:pPr algn="just">
              <a:lnSpc>
                <a:spcPct val="120000"/>
              </a:lnSpc>
            </a:pPr>
            <a:r>
              <a:rPr lang="en-GB" sz="4400" dirty="0" err="1"/>
              <a:t>Knetter</a:t>
            </a:r>
            <a:r>
              <a:rPr lang="en-GB" sz="4400" dirty="0"/>
              <a:t>, M. M., and T. J. </a:t>
            </a:r>
            <a:r>
              <a:rPr lang="en-GB" sz="4400" dirty="0" err="1"/>
              <a:t>Prusa</a:t>
            </a:r>
            <a:r>
              <a:rPr lang="en-GB" sz="4400" dirty="0"/>
              <a:t> (2003). Macroeconomic Factors and Antidumping Filings: Evidence from Four Countries. Journal of International Economics 61 (1): 1–17 </a:t>
            </a:r>
          </a:p>
          <a:p>
            <a:pPr algn="just">
              <a:lnSpc>
                <a:spcPct val="100000"/>
              </a:lnSpc>
            </a:pPr>
            <a:r>
              <a:rPr lang="en-GB" sz="4400" dirty="0"/>
              <a:t>OECD (2015) “Capacity Developments in the World Steel Industry” DSTI/SU/SC (2015)8/FINAL, 23</a:t>
            </a:r>
          </a:p>
          <a:p>
            <a:pPr algn="just">
              <a:lnSpc>
                <a:spcPct val="100000"/>
              </a:lnSpc>
            </a:pPr>
            <a:r>
              <a:rPr lang="en-GB" sz="4400" dirty="0"/>
              <a:t>OECD (2015), “Excess Capacity in the Global Steel Industry and the Implications of New Investment Projects”, OECD Science, Technology and Industry Policy Papers, No. 18, OECD Publishing, Paris. </a:t>
            </a:r>
            <a:r>
              <a:rPr lang="en-GB" sz="4400" dirty="0">
                <a:hlinkClick r:id="rId5"/>
              </a:rPr>
              <a:t>http://dx.doi.org/10.1787/5js65x46nxhj-en</a:t>
            </a:r>
            <a:endParaRPr lang="en-GB" sz="4400" dirty="0"/>
          </a:p>
          <a:p>
            <a:pPr algn="just">
              <a:lnSpc>
                <a:spcPct val="100000"/>
              </a:lnSpc>
            </a:pPr>
            <a:r>
              <a:rPr lang="en-GB" sz="4400" dirty="0"/>
              <a:t>OECD (2016), Steel trade policies: recent measures, disputes and trade distortions in the steel sector, DSTI/SU/SC (2015)4 78th Steel Committee Meeting Paris, 11-12 May 2015</a:t>
            </a:r>
          </a:p>
          <a:p>
            <a:pPr algn="just">
              <a:lnSpc>
                <a:spcPct val="100000"/>
              </a:lnSpc>
            </a:pPr>
            <a:r>
              <a:rPr lang="en-GB" sz="4400" dirty="0"/>
              <a:t>Tang, R. (2010). China’s steel industry and its impact on the United States: Issues for Congress. Washington, DC: Congressional Research Service. (http://digitalcommons.ilr.cornell.edu/key_workplace/756</a:t>
            </a:r>
            <a:r>
              <a:rPr lang="en-GB" sz="3600" dirty="0"/>
              <a:t>)</a:t>
            </a:r>
          </a:p>
        </p:txBody>
      </p:sp>
      <p:sp>
        <p:nvSpPr>
          <p:cNvPr id="6" name="Slide Number Placeholder 5">
            <a:extLst>
              <a:ext uri="{FF2B5EF4-FFF2-40B4-BE49-F238E27FC236}">
                <a16:creationId xmlns:a16="http://schemas.microsoft.com/office/drawing/2014/main" id="{7C82DA82-FBA8-4B21-97EB-BF341723B324}"/>
              </a:ext>
            </a:extLst>
          </p:cNvPr>
          <p:cNvSpPr>
            <a:spLocks noGrp="1"/>
          </p:cNvSpPr>
          <p:nvPr>
            <p:ph type="sldNum" sz="quarter" idx="12"/>
          </p:nvPr>
        </p:nvSpPr>
        <p:spPr/>
        <p:txBody>
          <a:bodyPr/>
          <a:lstStyle/>
          <a:p>
            <a:fld id="{F8F97EDF-CD21-41F2-9B1B-07D878E305AA}" type="slidenum">
              <a:rPr lang="en-GB" smtClean="0"/>
              <a:t>16</a:t>
            </a:fld>
            <a:endParaRPr lang="en-GB"/>
          </a:p>
        </p:txBody>
      </p:sp>
    </p:spTree>
    <p:extLst>
      <p:ext uri="{BB962C8B-B14F-4D97-AF65-F5344CB8AC3E}">
        <p14:creationId xmlns:p14="http://schemas.microsoft.com/office/powerpoint/2010/main" val="13862853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14116-B683-4CD3-99D0-104F51CB3A78}"/>
              </a:ext>
            </a:extLst>
          </p:cNvPr>
          <p:cNvSpPr>
            <a:spLocks noGrp="1"/>
          </p:cNvSpPr>
          <p:nvPr>
            <p:ph type="title"/>
          </p:nvPr>
        </p:nvSpPr>
        <p:spPr>
          <a:xfrm>
            <a:off x="2527495" y="541436"/>
            <a:ext cx="6855656" cy="1325563"/>
          </a:xfrm>
        </p:spPr>
        <p:txBody>
          <a:bodyPr/>
          <a:lstStyle/>
          <a:p>
            <a:r>
              <a:rPr lang="en-GB" dirty="0"/>
              <a:t>Thank you for your attention!</a:t>
            </a:r>
          </a:p>
        </p:txBody>
      </p:sp>
      <p:pic>
        <p:nvPicPr>
          <p:cNvPr id="7" name="Picture 6">
            <a:extLst>
              <a:ext uri="{FF2B5EF4-FFF2-40B4-BE49-F238E27FC236}">
                <a16:creationId xmlns:a16="http://schemas.microsoft.com/office/drawing/2014/main" id="{3EDDB89F-281D-4623-832C-50C0B4CBEC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24554" y="1866999"/>
            <a:ext cx="5444196" cy="3893234"/>
          </a:xfrm>
          <a:prstGeom prst="rect">
            <a:avLst/>
          </a:prstGeom>
        </p:spPr>
      </p:pic>
      <p:sp>
        <p:nvSpPr>
          <p:cNvPr id="3" name="Slide Number Placeholder 2">
            <a:extLst>
              <a:ext uri="{FF2B5EF4-FFF2-40B4-BE49-F238E27FC236}">
                <a16:creationId xmlns:a16="http://schemas.microsoft.com/office/drawing/2014/main" id="{D1D86891-E7FD-4712-9461-AE00CF2BC362}"/>
              </a:ext>
            </a:extLst>
          </p:cNvPr>
          <p:cNvSpPr>
            <a:spLocks noGrp="1"/>
          </p:cNvSpPr>
          <p:nvPr>
            <p:ph type="sldNum" sz="quarter" idx="12"/>
          </p:nvPr>
        </p:nvSpPr>
        <p:spPr/>
        <p:txBody>
          <a:bodyPr/>
          <a:lstStyle/>
          <a:p>
            <a:fld id="{F8F97EDF-CD21-41F2-9B1B-07D878E305AA}" type="slidenum">
              <a:rPr lang="en-GB" smtClean="0"/>
              <a:t>17</a:t>
            </a:fld>
            <a:endParaRPr lang="en-GB"/>
          </a:p>
        </p:txBody>
      </p:sp>
    </p:spTree>
    <p:extLst>
      <p:ext uri="{BB962C8B-B14F-4D97-AF65-F5344CB8AC3E}">
        <p14:creationId xmlns:p14="http://schemas.microsoft.com/office/powerpoint/2010/main" val="18876672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919B3-A99A-4655-A173-0E417EFACE9A}"/>
              </a:ext>
            </a:extLst>
          </p:cNvPr>
          <p:cNvSpPr>
            <a:spLocks noGrp="1"/>
          </p:cNvSpPr>
          <p:nvPr>
            <p:ph type="title"/>
          </p:nvPr>
        </p:nvSpPr>
        <p:spPr>
          <a:xfrm>
            <a:off x="713629" y="604894"/>
            <a:ext cx="10607040" cy="760290"/>
          </a:xfrm>
        </p:spPr>
        <p:txBody>
          <a:bodyPr/>
          <a:lstStyle/>
          <a:p>
            <a:r>
              <a:rPr lang="en-GB" dirty="0"/>
              <a:t>Table of Contents</a:t>
            </a:r>
          </a:p>
        </p:txBody>
      </p:sp>
      <p:sp>
        <p:nvSpPr>
          <p:cNvPr id="3" name="Content Placeholder 2">
            <a:extLst>
              <a:ext uri="{FF2B5EF4-FFF2-40B4-BE49-F238E27FC236}">
                <a16:creationId xmlns:a16="http://schemas.microsoft.com/office/drawing/2014/main" id="{CE9944D0-063B-4C38-A476-C4158C2285BB}"/>
              </a:ext>
            </a:extLst>
          </p:cNvPr>
          <p:cNvSpPr>
            <a:spLocks noGrp="1"/>
          </p:cNvSpPr>
          <p:nvPr>
            <p:ph idx="1"/>
          </p:nvPr>
        </p:nvSpPr>
        <p:spPr>
          <a:xfrm>
            <a:off x="1010478" y="1685098"/>
            <a:ext cx="10515600" cy="4351338"/>
          </a:xfrm>
        </p:spPr>
        <p:txBody>
          <a:bodyPr/>
          <a:lstStyle/>
          <a:p>
            <a:pPr marL="571500" indent="-571500">
              <a:buFont typeface="+mj-lt"/>
              <a:buAutoNum type="romanUcPeriod"/>
            </a:pPr>
            <a:r>
              <a:rPr lang="en-GB" dirty="0"/>
              <a:t>Introduction</a:t>
            </a:r>
          </a:p>
          <a:p>
            <a:pPr marL="571500" indent="-571500">
              <a:buFont typeface="+mj-lt"/>
              <a:buAutoNum type="romanUcPeriod"/>
            </a:pPr>
            <a:r>
              <a:rPr lang="en-GB" dirty="0"/>
              <a:t>Literature review</a:t>
            </a:r>
          </a:p>
          <a:p>
            <a:pPr marL="571500" indent="-571500">
              <a:buFont typeface="+mj-lt"/>
              <a:buAutoNum type="romanUcPeriod"/>
            </a:pPr>
            <a:r>
              <a:rPr lang="en-GB" dirty="0"/>
              <a:t>Empirical model</a:t>
            </a:r>
          </a:p>
          <a:p>
            <a:pPr marL="571500" indent="-571500">
              <a:buFont typeface="+mj-lt"/>
              <a:buAutoNum type="romanUcPeriod"/>
            </a:pPr>
            <a:r>
              <a:rPr lang="en-GB" dirty="0"/>
              <a:t>Empirical results</a:t>
            </a:r>
          </a:p>
          <a:p>
            <a:pPr marL="571500" indent="-571500">
              <a:buFont typeface="+mj-lt"/>
              <a:buAutoNum type="romanUcPeriod"/>
            </a:pPr>
            <a:r>
              <a:rPr lang="en-GB" dirty="0"/>
              <a:t>Conclusion</a:t>
            </a:r>
          </a:p>
          <a:p>
            <a:pPr marL="571500" indent="-571500">
              <a:buFont typeface="+mj-lt"/>
              <a:buAutoNum type="romanUcPeriod"/>
            </a:pPr>
            <a:r>
              <a:rPr lang="en-GB" dirty="0"/>
              <a:t>Policy implication</a:t>
            </a:r>
          </a:p>
          <a:p>
            <a:pPr marL="571500" indent="-571500">
              <a:buFont typeface="+mj-lt"/>
              <a:buAutoNum type="romanUcPeriod"/>
            </a:pPr>
            <a:r>
              <a:rPr lang="en-GB" dirty="0"/>
              <a:t>References</a:t>
            </a:r>
          </a:p>
        </p:txBody>
      </p:sp>
      <p:sp>
        <p:nvSpPr>
          <p:cNvPr id="6" name="Slide Number Placeholder 5">
            <a:extLst>
              <a:ext uri="{FF2B5EF4-FFF2-40B4-BE49-F238E27FC236}">
                <a16:creationId xmlns:a16="http://schemas.microsoft.com/office/drawing/2014/main" id="{6E36CA4D-B189-42AE-BEF6-3F334D229CA9}"/>
              </a:ext>
            </a:extLst>
          </p:cNvPr>
          <p:cNvSpPr>
            <a:spLocks noGrp="1"/>
          </p:cNvSpPr>
          <p:nvPr>
            <p:ph type="sldNum" sz="quarter" idx="12"/>
          </p:nvPr>
        </p:nvSpPr>
        <p:spPr/>
        <p:txBody>
          <a:bodyPr/>
          <a:lstStyle/>
          <a:p>
            <a:fld id="{F8F97EDF-CD21-41F2-9B1B-07D878E305AA}" type="slidenum">
              <a:rPr lang="en-GB" smtClean="0"/>
              <a:t>2</a:t>
            </a:fld>
            <a:endParaRPr lang="en-GB"/>
          </a:p>
        </p:txBody>
      </p:sp>
    </p:spTree>
    <p:extLst>
      <p:ext uri="{BB962C8B-B14F-4D97-AF65-F5344CB8AC3E}">
        <p14:creationId xmlns:p14="http://schemas.microsoft.com/office/powerpoint/2010/main" val="41282578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706A7-3603-4092-9F6C-3D86073BB31A}"/>
              </a:ext>
            </a:extLst>
          </p:cNvPr>
          <p:cNvSpPr>
            <a:spLocks noGrp="1"/>
          </p:cNvSpPr>
          <p:nvPr>
            <p:ph type="title"/>
          </p:nvPr>
        </p:nvSpPr>
        <p:spPr/>
        <p:txBody>
          <a:bodyPr/>
          <a:lstStyle/>
          <a:p>
            <a:r>
              <a:rPr lang="en-GB" dirty="0"/>
              <a:t>Introduction (1/3) </a:t>
            </a:r>
          </a:p>
        </p:txBody>
      </p:sp>
      <p:sp>
        <p:nvSpPr>
          <p:cNvPr id="3" name="Content Placeholder 2">
            <a:extLst>
              <a:ext uri="{FF2B5EF4-FFF2-40B4-BE49-F238E27FC236}">
                <a16:creationId xmlns:a16="http://schemas.microsoft.com/office/drawing/2014/main" id="{293418A8-86A2-4825-BD59-BCEC103F9375}"/>
              </a:ext>
            </a:extLst>
          </p:cNvPr>
          <p:cNvSpPr>
            <a:spLocks noGrp="1"/>
          </p:cNvSpPr>
          <p:nvPr>
            <p:ph idx="1"/>
          </p:nvPr>
        </p:nvSpPr>
        <p:spPr>
          <a:xfrm>
            <a:off x="1152939" y="1690688"/>
            <a:ext cx="10200861" cy="4351338"/>
          </a:xfrm>
        </p:spPr>
        <p:txBody>
          <a:bodyPr>
            <a:normAutofit fontScale="92500"/>
          </a:bodyPr>
          <a:lstStyle/>
          <a:p>
            <a:r>
              <a:rPr lang="en-GB" dirty="0"/>
              <a:t>The world has been experiencing another return of steel crisis </a:t>
            </a:r>
          </a:p>
          <a:p>
            <a:r>
              <a:rPr lang="en-GB" dirty="0"/>
              <a:t>The increase in steel overcapacity triggers trade frictions and escalates the growing trend of protectionism</a:t>
            </a:r>
          </a:p>
          <a:p>
            <a:r>
              <a:rPr lang="en-GB" dirty="0"/>
              <a:t>China has been accused of causing huge amount of excess capacity due to its rampant expansion in steelmaking capacity since the 2000s</a:t>
            </a:r>
          </a:p>
          <a:p>
            <a:r>
              <a:rPr lang="en-GB" dirty="0"/>
              <a:t>As a result, the country becomes a popular target of antidumping actions (AD)</a:t>
            </a:r>
          </a:p>
          <a:p>
            <a:r>
              <a:rPr lang="en-GB" dirty="0"/>
              <a:t>The causal relationship between excess capacity and AD against China seems to be obvious, but there has been no empirical study addressing the link</a:t>
            </a:r>
          </a:p>
        </p:txBody>
      </p:sp>
      <p:sp>
        <p:nvSpPr>
          <p:cNvPr id="6" name="Slide Number Placeholder 5">
            <a:extLst>
              <a:ext uri="{FF2B5EF4-FFF2-40B4-BE49-F238E27FC236}">
                <a16:creationId xmlns:a16="http://schemas.microsoft.com/office/drawing/2014/main" id="{5FE1A50C-4D80-4DE0-84BE-2AFD043176C4}"/>
              </a:ext>
            </a:extLst>
          </p:cNvPr>
          <p:cNvSpPr>
            <a:spLocks noGrp="1"/>
          </p:cNvSpPr>
          <p:nvPr>
            <p:ph type="sldNum" sz="quarter" idx="12"/>
          </p:nvPr>
        </p:nvSpPr>
        <p:spPr/>
        <p:txBody>
          <a:bodyPr/>
          <a:lstStyle/>
          <a:p>
            <a:fld id="{F8F97EDF-CD21-41F2-9B1B-07D878E305AA}" type="slidenum">
              <a:rPr lang="en-GB" smtClean="0"/>
              <a:t>3</a:t>
            </a:fld>
            <a:endParaRPr lang="en-GB"/>
          </a:p>
        </p:txBody>
      </p:sp>
    </p:spTree>
    <p:extLst>
      <p:ext uri="{BB962C8B-B14F-4D97-AF65-F5344CB8AC3E}">
        <p14:creationId xmlns:p14="http://schemas.microsoft.com/office/powerpoint/2010/main" val="25383242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0E8C6-A264-4220-8965-91DAB220F9C9}"/>
              </a:ext>
            </a:extLst>
          </p:cNvPr>
          <p:cNvSpPr>
            <a:spLocks noGrp="1"/>
          </p:cNvSpPr>
          <p:nvPr>
            <p:ph type="title"/>
          </p:nvPr>
        </p:nvSpPr>
        <p:spPr/>
        <p:txBody>
          <a:bodyPr/>
          <a:lstStyle/>
          <a:p>
            <a:r>
              <a:rPr lang="en-GB" dirty="0"/>
              <a:t>Introduction(2/3)</a:t>
            </a:r>
          </a:p>
        </p:txBody>
      </p:sp>
      <p:graphicFrame>
        <p:nvGraphicFramePr>
          <p:cNvPr id="6" name="Content Placeholder 5">
            <a:extLst>
              <a:ext uri="{FF2B5EF4-FFF2-40B4-BE49-F238E27FC236}">
                <a16:creationId xmlns:a16="http://schemas.microsoft.com/office/drawing/2014/main" id="{5C0E70FC-EA1F-496F-9A2B-F4F7480A4762}"/>
              </a:ext>
            </a:extLst>
          </p:cNvPr>
          <p:cNvGraphicFramePr>
            <a:graphicFrameLocks noGrp="1"/>
          </p:cNvGraphicFramePr>
          <p:nvPr>
            <p:ph idx="1"/>
            <p:extLst>
              <p:ext uri="{D42A27DB-BD31-4B8C-83A1-F6EECF244321}">
                <p14:modId xmlns:p14="http://schemas.microsoft.com/office/powerpoint/2010/main" val="790466746"/>
              </p:ext>
            </p:extLst>
          </p:nvPr>
        </p:nvGraphicFramePr>
        <p:xfrm>
          <a:off x="1000540" y="2063612"/>
          <a:ext cx="7229061" cy="3919814"/>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D7AD8B2D-5879-4274-A9A4-90612696277D}"/>
              </a:ext>
            </a:extLst>
          </p:cNvPr>
          <p:cNvSpPr txBox="1"/>
          <p:nvPr/>
        </p:nvSpPr>
        <p:spPr>
          <a:xfrm>
            <a:off x="2845905" y="6120300"/>
            <a:ext cx="3180521" cy="246221"/>
          </a:xfrm>
          <a:prstGeom prst="rect">
            <a:avLst/>
          </a:prstGeom>
          <a:noFill/>
        </p:spPr>
        <p:txBody>
          <a:bodyPr wrap="square" rtlCol="0">
            <a:spAutoFit/>
          </a:bodyPr>
          <a:lstStyle/>
          <a:p>
            <a:r>
              <a:rPr lang="en-GB" sz="1000" dirty="0"/>
              <a:t>Source: Author computed from OECD database and WSA</a:t>
            </a:r>
          </a:p>
        </p:txBody>
      </p:sp>
      <p:sp>
        <p:nvSpPr>
          <p:cNvPr id="8" name="TextBox 7">
            <a:extLst>
              <a:ext uri="{FF2B5EF4-FFF2-40B4-BE49-F238E27FC236}">
                <a16:creationId xmlns:a16="http://schemas.microsoft.com/office/drawing/2014/main" id="{04CEC7B5-FAC7-447A-9A2A-467C9E29C960}"/>
              </a:ext>
            </a:extLst>
          </p:cNvPr>
          <p:cNvSpPr txBox="1"/>
          <p:nvPr/>
        </p:nvSpPr>
        <p:spPr>
          <a:xfrm>
            <a:off x="838200" y="1452265"/>
            <a:ext cx="7229061" cy="369332"/>
          </a:xfrm>
          <a:prstGeom prst="rect">
            <a:avLst/>
          </a:prstGeom>
          <a:noFill/>
        </p:spPr>
        <p:txBody>
          <a:bodyPr wrap="square" rtlCol="0">
            <a:spAutoFit/>
          </a:bodyPr>
          <a:lstStyle/>
          <a:p>
            <a:r>
              <a:rPr lang="en-GB" dirty="0"/>
              <a:t>Fig.1 China's steelmaking capacity and world steel overcapacity (MT tonnes)</a:t>
            </a:r>
          </a:p>
        </p:txBody>
      </p:sp>
      <p:sp>
        <p:nvSpPr>
          <p:cNvPr id="3" name="TextBox 2">
            <a:extLst>
              <a:ext uri="{FF2B5EF4-FFF2-40B4-BE49-F238E27FC236}">
                <a16:creationId xmlns:a16="http://schemas.microsoft.com/office/drawing/2014/main" id="{DCA75690-7BB6-4753-B355-4BB3D788B4FA}"/>
              </a:ext>
            </a:extLst>
          </p:cNvPr>
          <p:cNvSpPr txBox="1"/>
          <p:nvPr/>
        </p:nvSpPr>
        <p:spPr>
          <a:xfrm>
            <a:off x="9279834" y="2111596"/>
            <a:ext cx="1404731" cy="923330"/>
          </a:xfrm>
          <a:prstGeom prst="rect">
            <a:avLst/>
          </a:prstGeom>
          <a:solidFill>
            <a:schemeClr val="tx1">
              <a:lumMod val="50000"/>
              <a:lumOff val="50000"/>
            </a:schemeClr>
          </a:solidFill>
        </p:spPr>
        <p:txBody>
          <a:bodyPr wrap="square" rtlCol="0">
            <a:spAutoFit/>
          </a:bodyPr>
          <a:lstStyle/>
          <a:p>
            <a:r>
              <a:rPr lang="en-GB" dirty="0">
                <a:solidFill>
                  <a:schemeClr val="bg1"/>
                </a:solidFill>
              </a:rPr>
              <a:t>World steel excess capacity</a:t>
            </a:r>
          </a:p>
        </p:txBody>
      </p:sp>
      <p:sp>
        <p:nvSpPr>
          <p:cNvPr id="9" name="Arrow: Down 8">
            <a:extLst>
              <a:ext uri="{FF2B5EF4-FFF2-40B4-BE49-F238E27FC236}">
                <a16:creationId xmlns:a16="http://schemas.microsoft.com/office/drawing/2014/main" id="{9C20B001-E6E7-416C-B67E-81DFCB78C1A7}"/>
              </a:ext>
            </a:extLst>
          </p:cNvPr>
          <p:cNvSpPr/>
          <p:nvPr/>
        </p:nvSpPr>
        <p:spPr>
          <a:xfrm rot="10800000">
            <a:off x="8753061" y="2202111"/>
            <a:ext cx="278295" cy="556591"/>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0" name="Arrow: Down 9">
            <a:extLst>
              <a:ext uri="{FF2B5EF4-FFF2-40B4-BE49-F238E27FC236}">
                <a16:creationId xmlns:a16="http://schemas.microsoft.com/office/drawing/2014/main" id="{33AF82B3-7F87-4584-95BE-48ACA1711FFC}"/>
              </a:ext>
            </a:extLst>
          </p:cNvPr>
          <p:cNvSpPr/>
          <p:nvPr/>
        </p:nvSpPr>
        <p:spPr>
          <a:xfrm rot="10800000">
            <a:off x="8753061" y="4410770"/>
            <a:ext cx="278295" cy="701275"/>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1" name="TextBox 10">
            <a:extLst>
              <a:ext uri="{FF2B5EF4-FFF2-40B4-BE49-F238E27FC236}">
                <a16:creationId xmlns:a16="http://schemas.microsoft.com/office/drawing/2014/main" id="{0E78533F-B021-4104-8724-7391D06752F8}"/>
              </a:ext>
            </a:extLst>
          </p:cNvPr>
          <p:cNvSpPr txBox="1"/>
          <p:nvPr/>
        </p:nvSpPr>
        <p:spPr>
          <a:xfrm>
            <a:off x="9279834" y="4299743"/>
            <a:ext cx="1404731" cy="923330"/>
          </a:xfrm>
          <a:prstGeom prst="rect">
            <a:avLst/>
          </a:prstGeom>
          <a:solidFill>
            <a:schemeClr val="tx1">
              <a:lumMod val="50000"/>
              <a:lumOff val="50000"/>
            </a:schemeClr>
          </a:solidFill>
        </p:spPr>
        <p:txBody>
          <a:bodyPr wrap="square" rtlCol="0">
            <a:spAutoFit/>
          </a:bodyPr>
          <a:lstStyle/>
          <a:p>
            <a:r>
              <a:rPr lang="en-GB" dirty="0">
                <a:solidFill>
                  <a:schemeClr val="bg1"/>
                </a:solidFill>
              </a:rPr>
              <a:t>China’s steelmaking capacity</a:t>
            </a:r>
          </a:p>
        </p:txBody>
      </p:sp>
      <p:cxnSp>
        <p:nvCxnSpPr>
          <p:cNvPr id="13" name="Straight Arrow Connector 12">
            <a:extLst>
              <a:ext uri="{FF2B5EF4-FFF2-40B4-BE49-F238E27FC236}">
                <a16:creationId xmlns:a16="http://schemas.microsoft.com/office/drawing/2014/main" id="{055455D3-A498-479B-AE81-05B2A74A922F}"/>
              </a:ext>
            </a:extLst>
          </p:cNvPr>
          <p:cNvCxnSpPr/>
          <p:nvPr/>
        </p:nvCxnSpPr>
        <p:spPr>
          <a:xfrm flipV="1">
            <a:off x="9886122" y="3207026"/>
            <a:ext cx="0" cy="81649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2" name="Slide Number Placeholder 11">
            <a:extLst>
              <a:ext uri="{FF2B5EF4-FFF2-40B4-BE49-F238E27FC236}">
                <a16:creationId xmlns:a16="http://schemas.microsoft.com/office/drawing/2014/main" id="{11C8144C-BE38-44BA-BA56-23393ECB9942}"/>
              </a:ext>
            </a:extLst>
          </p:cNvPr>
          <p:cNvSpPr>
            <a:spLocks noGrp="1"/>
          </p:cNvSpPr>
          <p:nvPr>
            <p:ph type="sldNum" sz="quarter" idx="12"/>
          </p:nvPr>
        </p:nvSpPr>
        <p:spPr/>
        <p:txBody>
          <a:bodyPr/>
          <a:lstStyle/>
          <a:p>
            <a:fld id="{F8F97EDF-CD21-41F2-9B1B-07D878E305AA}" type="slidenum">
              <a:rPr lang="en-GB" smtClean="0"/>
              <a:t>4</a:t>
            </a:fld>
            <a:endParaRPr lang="en-GB"/>
          </a:p>
        </p:txBody>
      </p:sp>
    </p:spTree>
    <p:extLst>
      <p:ext uri="{BB962C8B-B14F-4D97-AF65-F5344CB8AC3E}">
        <p14:creationId xmlns:p14="http://schemas.microsoft.com/office/powerpoint/2010/main" val="42269728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80ABD-3885-4E23-ACF9-364E43E6A6E2}"/>
              </a:ext>
            </a:extLst>
          </p:cNvPr>
          <p:cNvSpPr>
            <a:spLocks noGrp="1"/>
          </p:cNvSpPr>
          <p:nvPr>
            <p:ph type="title"/>
          </p:nvPr>
        </p:nvSpPr>
        <p:spPr/>
        <p:txBody>
          <a:bodyPr/>
          <a:lstStyle/>
          <a:p>
            <a:r>
              <a:rPr lang="en-GB" dirty="0"/>
              <a:t>Introduction (3/3)</a:t>
            </a:r>
          </a:p>
        </p:txBody>
      </p:sp>
      <p:graphicFrame>
        <p:nvGraphicFramePr>
          <p:cNvPr id="4" name="Content Placeholder 3">
            <a:extLst>
              <a:ext uri="{FF2B5EF4-FFF2-40B4-BE49-F238E27FC236}">
                <a16:creationId xmlns:a16="http://schemas.microsoft.com/office/drawing/2014/main" id="{E5A7BECC-9E3D-403D-8481-FBA54F40272B}"/>
              </a:ext>
            </a:extLst>
          </p:cNvPr>
          <p:cNvGraphicFramePr>
            <a:graphicFrameLocks noGrp="1"/>
          </p:cNvGraphicFramePr>
          <p:nvPr>
            <p:ph idx="1"/>
            <p:extLst>
              <p:ext uri="{D42A27DB-BD31-4B8C-83A1-F6EECF244321}">
                <p14:modId xmlns:p14="http://schemas.microsoft.com/office/powerpoint/2010/main" val="2402325552"/>
              </p:ext>
            </p:extLst>
          </p:nvPr>
        </p:nvGraphicFramePr>
        <p:xfrm>
          <a:off x="1152938" y="2170195"/>
          <a:ext cx="7500731" cy="3604592"/>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8DE76E95-2BC6-4859-A816-4D629D6F1D27}"/>
              </a:ext>
            </a:extLst>
          </p:cNvPr>
          <p:cNvSpPr txBox="1"/>
          <p:nvPr/>
        </p:nvSpPr>
        <p:spPr>
          <a:xfrm>
            <a:off x="2580861" y="5992684"/>
            <a:ext cx="5115339" cy="261610"/>
          </a:xfrm>
          <a:prstGeom prst="rect">
            <a:avLst/>
          </a:prstGeom>
          <a:noFill/>
        </p:spPr>
        <p:txBody>
          <a:bodyPr wrap="square" rtlCol="0">
            <a:spAutoFit/>
          </a:bodyPr>
          <a:lstStyle/>
          <a:p>
            <a:pPr algn="ctr"/>
            <a:r>
              <a:rPr lang="en-GB" sz="1100" dirty="0"/>
              <a:t>Source: Author composed from data of OECD and World Bank antidumping database</a:t>
            </a:r>
          </a:p>
        </p:txBody>
      </p:sp>
      <p:sp>
        <p:nvSpPr>
          <p:cNvPr id="6" name="TextBox 5">
            <a:extLst>
              <a:ext uri="{FF2B5EF4-FFF2-40B4-BE49-F238E27FC236}">
                <a16:creationId xmlns:a16="http://schemas.microsoft.com/office/drawing/2014/main" id="{CB0539C8-FA37-4895-A483-EC13E8F9A903}"/>
              </a:ext>
            </a:extLst>
          </p:cNvPr>
          <p:cNvSpPr txBox="1"/>
          <p:nvPr/>
        </p:nvSpPr>
        <p:spPr>
          <a:xfrm>
            <a:off x="838200" y="1464800"/>
            <a:ext cx="7500731" cy="646331"/>
          </a:xfrm>
          <a:prstGeom prst="rect">
            <a:avLst/>
          </a:prstGeom>
          <a:noFill/>
        </p:spPr>
        <p:txBody>
          <a:bodyPr wrap="square" rtlCol="0">
            <a:spAutoFit/>
          </a:bodyPr>
          <a:lstStyle/>
          <a:p>
            <a:pPr algn="ctr"/>
            <a:r>
              <a:rPr lang="en-GB" dirty="0"/>
              <a:t>Fig.2 World steel overcapacity and AD action against China in steel industry (2000-2015)</a:t>
            </a:r>
          </a:p>
        </p:txBody>
      </p:sp>
      <p:sp>
        <p:nvSpPr>
          <p:cNvPr id="8" name="Arrow: Down 7">
            <a:extLst>
              <a:ext uri="{FF2B5EF4-FFF2-40B4-BE49-F238E27FC236}">
                <a16:creationId xmlns:a16="http://schemas.microsoft.com/office/drawing/2014/main" id="{0E975379-EA7F-45C6-9CE4-33B0608CC7DC}"/>
              </a:ext>
            </a:extLst>
          </p:cNvPr>
          <p:cNvSpPr/>
          <p:nvPr/>
        </p:nvSpPr>
        <p:spPr>
          <a:xfrm rot="10800000">
            <a:off x="9097618" y="2449285"/>
            <a:ext cx="278295" cy="556591"/>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9" name="Arrow: Down 8">
            <a:extLst>
              <a:ext uri="{FF2B5EF4-FFF2-40B4-BE49-F238E27FC236}">
                <a16:creationId xmlns:a16="http://schemas.microsoft.com/office/drawing/2014/main" id="{FC8B0FB8-7277-40B2-BFC8-41E9A1E80958}"/>
              </a:ext>
            </a:extLst>
          </p:cNvPr>
          <p:cNvSpPr/>
          <p:nvPr/>
        </p:nvSpPr>
        <p:spPr>
          <a:xfrm rot="10800000">
            <a:off x="9097618" y="4532242"/>
            <a:ext cx="278295" cy="564691"/>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dirty="0"/>
          </a:p>
        </p:txBody>
      </p:sp>
      <p:sp>
        <p:nvSpPr>
          <p:cNvPr id="10" name="TextBox 9">
            <a:extLst>
              <a:ext uri="{FF2B5EF4-FFF2-40B4-BE49-F238E27FC236}">
                <a16:creationId xmlns:a16="http://schemas.microsoft.com/office/drawing/2014/main" id="{BDF2E845-3393-4D62-AE4F-FBB50B57C903}"/>
              </a:ext>
            </a:extLst>
          </p:cNvPr>
          <p:cNvSpPr txBox="1"/>
          <p:nvPr/>
        </p:nvSpPr>
        <p:spPr>
          <a:xfrm>
            <a:off x="9723784" y="2174230"/>
            <a:ext cx="1630016" cy="923330"/>
          </a:xfrm>
          <a:prstGeom prst="rect">
            <a:avLst/>
          </a:prstGeom>
          <a:solidFill>
            <a:schemeClr val="tx1">
              <a:lumMod val="50000"/>
              <a:lumOff val="50000"/>
            </a:schemeClr>
          </a:solidFill>
        </p:spPr>
        <p:txBody>
          <a:bodyPr wrap="square" rtlCol="0">
            <a:spAutoFit/>
          </a:bodyPr>
          <a:lstStyle/>
          <a:p>
            <a:r>
              <a:rPr lang="en-GB" dirty="0">
                <a:solidFill>
                  <a:schemeClr val="bg1"/>
                </a:solidFill>
              </a:rPr>
              <a:t>AD actions against China in steel sector</a:t>
            </a:r>
          </a:p>
        </p:txBody>
      </p:sp>
      <p:sp>
        <p:nvSpPr>
          <p:cNvPr id="11" name="TextBox 10">
            <a:extLst>
              <a:ext uri="{FF2B5EF4-FFF2-40B4-BE49-F238E27FC236}">
                <a16:creationId xmlns:a16="http://schemas.microsoft.com/office/drawing/2014/main" id="{E6D006CB-5EA1-4F4C-94C4-CE606EA27873}"/>
              </a:ext>
            </a:extLst>
          </p:cNvPr>
          <p:cNvSpPr txBox="1"/>
          <p:nvPr/>
        </p:nvSpPr>
        <p:spPr>
          <a:xfrm>
            <a:off x="9788387" y="4275552"/>
            <a:ext cx="1565413" cy="923330"/>
          </a:xfrm>
          <a:prstGeom prst="rect">
            <a:avLst/>
          </a:prstGeom>
          <a:solidFill>
            <a:schemeClr val="tx1">
              <a:lumMod val="50000"/>
              <a:lumOff val="50000"/>
            </a:schemeClr>
          </a:solidFill>
        </p:spPr>
        <p:txBody>
          <a:bodyPr wrap="square" rtlCol="0">
            <a:spAutoFit/>
          </a:bodyPr>
          <a:lstStyle/>
          <a:p>
            <a:r>
              <a:rPr lang="en-GB" dirty="0">
                <a:solidFill>
                  <a:schemeClr val="bg1"/>
                </a:solidFill>
              </a:rPr>
              <a:t>World steel excess capacity</a:t>
            </a:r>
          </a:p>
        </p:txBody>
      </p:sp>
      <p:cxnSp>
        <p:nvCxnSpPr>
          <p:cNvPr id="12" name="Straight Arrow Connector 11">
            <a:extLst>
              <a:ext uri="{FF2B5EF4-FFF2-40B4-BE49-F238E27FC236}">
                <a16:creationId xmlns:a16="http://schemas.microsoft.com/office/drawing/2014/main" id="{50C55BA4-795B-4892-B22A-FCC737E0F546}"/>
              </a:ext>
            </a:extLst>
          </p:cNvPr>
          <p:cNvCxnSpPr/>
          <p:nvPr/>
        </p:nvCxnSpPr>
        <p:spPr>
          <a:xfrm flipV="1">
            <a:off x="10508974" y="3260035"/>
            <a:ext cx="0" cy="816493"/>
          </a:xfrm>
          <a:prstGeom prst="straightConnector1">
            <a:avLst/>
          </a:prstGeom>
          <a:ln w="38100">
            <a:prstDash val="dashDot"/>
            <a:tailEnd type="triangle"/>
          </a:ln>
        </p:spPr>
        <p:style>
          <a:lnRef idx="1">
            <a:schemeClr val="accent1"/>
          </a:lnRef>
          <a:fillRef idx="0">
            <a:schemeClr val="accent1"/>
          </a:fillRef>
          <a:effectRef idx="0">
            <a:schemeClr val="accent1"/>
          </a:effectRef>
          <a:fontRef idx="minor">
            <a:schemeClr val="tx1"/>
          </a:fontRef>
        </p:style>
      </p:cxnSp>
      <p:sp>
        <p:nvSpPr>
          <p:cNvPr id="13" name="Slide Number Placeholder 12">
            <a:extLst>
              <a:ext uri="{FF2B5EF4-FFF2-40B4-BE49-F238E27FC236}">
                <a16:creationId xmlns:a16="http://schemas.microsoft.com/office/drawing/2014/main" id="{7EAF0956-4280-41DA-A217-7B45E2F3322E}"/>
              </a:ext>
            </a:extLst>
          </p:cNvPr>
          <p:cNvSpPr>
            <a:spLocks noGrp="1"/>
          </p:cNvSpPr>
          <p:nvPr>
            <p:ph type="sldNum" sz="quarter" idx="12"/>
          </p:nvPr>
        </p:nvSpPr>
        <p:spPr/>
        <p:txBody>
          <a:bodyPr/>
          <a:lstStyle/>
          <a:p>
            <a:fld id="{F8F97EDF-CD21-41F2-9B1B-07D878E305AA}" type="slidenum">
              <a:rPr lang="en-GB" smtClean="0"/>
              <a:t>5</a:t>
            </a:fld>
            <a:endParaRPr lang="en-GB"/>
          </a:p>
        </p:txBody>
      </p:sp>
    </p:spTree>
    <p:extLst>
      <p:ext uri="{BB962C8B-B14F-4D97-AF65-F5344CB8AC3E}">
        <p14:creationId xmlns:p14="http://schemas.microsoft.com/office/powerpoint/2010/main" val="40631422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C90F9-A554-4412-B0A2-969F3F7D92D8}"/>
              </a:ext>
            </a:extLst>
          </p:cNvPr>
          <p:cNvSpPr>
            <a:spLocks noGrp="1"/>
          </p:cNvSpPr>
          <p:nvPr>
            <p:ph type="title"/>
          </p:nvPr>
        </p:nvSpPr>
        <p:spPr>
          <a:xfrm>
            <a:off x="838199" y="0"/>
            <a:ext cx="10515600" cy="1325563"/>
          </a:xfrm>
        </p:spPr>
        <p:txBody>
          <a:bodyPr/>
          <a:lstStyle/>
          <a:p>
            <a:r>
              <a:rPr lang="en-GB" dirty="0"/>
              <a:t>Literature Review(1/2)</a:t>
            </a:r>
          </a:p>
        </p:txBody>
      </p:sp>
      <p:graphicFrame>
        <p:nvGraphicFramePr>
          <p:cNvPr id="4" name="Content Placeholder 3">
            <a:extLst>
              <a:ext uri="{FF2B5EF4-FFF2-40B4-BE49-F238E27FC236}">
                <a16:creationId xmlns:a16="http://schemas.microsoft.com/office/drawing/2014/main" id="{83927008-9B60-488B-9A89-FFBFCD453215}"/>
              </a:ext>
            </a:extLst>
          </p:cNvPr>
          <p:cNvGraphicFramePr>
            <a:graphicFrameLocks noGrp="1"/>
          </p:cNvGraphicFramePr>
          <p:nvPr>
            <p:ph idx="1"/>
            <p:extLst>
              <p:ext uri="{D42A27DB-BD31-4B8C-83A1-F6EECF244321}">
                <p14:modId xmlns:p14="http://schemas.microsoft.com/office/powerpoint/2010/main" val="2790767992"/>
              </p:ext>
            </p:extLst>
          </p:nvPr>
        </p:nvGraphicFramePr>
        <p:xfrm>
          <a:off x="1327148" y="1056004"/>
          <a:ext cx="9537701" cy="5482908"/>
        </p:xfrm>
        <a:graphic>
          <a:graphicData uri="http://schemas.openxmlformats.org/drawingml/2006/table">
            <a:tbl>
              <a:tblPr firstRow="1" bandRow="1">
                <a:tableStyleId>{5940675A-B579-460E-94D1-54222C63F5DA}</a:tableStyleId>
              </a:tblPr>
              <a:tblGrid>
                <a:gridCol w="2714764">
                  <a:extLst>
                    <a:ext uri="{9D8B030D-6E8A-4147-A177-3AD203B41FA5}">
                      <a16:colId xmlns:a16="http://schemas.microsoft.com/office/drawing/2014/main" val="3492118750"/>
                    </a:ext>
                  </a:extLst>
                </a:gridCol>
                <a:gridCol w="3639470">
                  <a:extLst>
                    <a:ext uri="{9D8B030D-6E8A-4147-A177-3AD203B41FA5}">
                      <a16:colId xmlns:a16="http://schemas.microsoft.com/office/drawing/2014/main" val="2911174101"/>
                    </a:ext>
                  </a:extLst>
                </a:gridCol>
                <a:gridCol w="3183467">
                  <a:extLst>
                    <a:ext uri="{9D8B030D-6E8A-4147-A177-3AD203B41FA5}">
                      <a16:colId xmlns:a16="http://schemas.microsoft.com/office/drawing/2014/main" val="1095310208"/>
                    </a:ext>
                  </a:extLst>
                </a:gridCol>
              </a:tblGrid>
              <a:tr h="364596">
                <a:tc>
                  <a:txBody>
                    <a:bodyPr/>
                    <a:lstStyle/>
                    <a:p>
                      <a:pPr algn="ctr"/>
                      <a:r>
                        <a:rPr lang="en-GB" sz="1400" dirty="0">
                          <a:solidFill>
                            <a:schemeClr val="bg1"/>
                          </a:solidFill>
                        </a:rPr>
                        <a:t>Paper/Article</a:t>
                      </a:r>
                    </a:p>
                  </a:txBody>
                  <a:tcPr>
                    <a:solidFill>
                      <a:schemeClr val="tx1">
                        <a:lumMod val="75000"/>
                        <a:lumOff val="25000"/>
                      </a:schemeClr>
                    </a:solidFill>
                  </a:tcPr>
                </a:tc>
                <a:tc>
                  <a:txBody>
                    <a:bodyPr/>
                    <a:lstStyle/>
                    <a:p>
                      <a:pPr algn="ctr"/>
                      <a:r>
                        <a:rPr lang="en-GB" sz="1400" dirty="0">
                          <a:solidFill>
                            <a:schemeClr val="bg1"/>
                          </a:solidFill>
                        </a:rPr>
                        <a:t>Main ideas</a:t>
                      </a:r>
                    </a:p>
                  </a:txBody>
                  <a:tcPr>
                    <a:solidFill>
                      <a:schemeClr val="tx1">
                        <a:lumMod val="75000"/>
                        <a:lumOff val="25000"/>
                      </a:schemeClr>
                    </a:solidFill>
                  </a:tcPr>
                </a:tc>
                <a:tc>
                  <a:txBody>
                    <a:bodyPr/>
                    <a:lstStyle/>
                    <a:p>
                      <a:pPr algn="ctr"/>
                      <a:r>
                        <a:rPr lang="en-GB" sz="1400" dirty="0">
                          <a:solidFill>
                            <a:schemeClr val="bg1"/>
                          </a:solidFill>
                        </a:rPr>
                        <a:t>Implications</a:t>
                      </a:r>
                    </a:p>
                  </a:txBody>
                  <a:tcPr>
                    <a:solidFill>
                      <a:schemeClr val="tx1">
                        <a:lumMod val="75000"/>
                        <a:lumOff val="25000"/>
                      </a:schemeClr>
                    </a:solidFill>
                  </a:tcPr>
                </a:tc>
                <a:extLst>
                  <a:ext uri="{0D108BD9-81ED-4DB2-BD59-A6C34878D82A}">
                    <a16:rowId xmlns:a16="http://schemas.microsoft.com/office/drawing/2014/main" val="2311906089"/>
                  </a:ext>
                </a:extLst>
              </a:tr>
              <a:tr h="364596">
                <a:tc gridSpan="3">
                  <a:txBody>
                    <a:bodyPr/>
                    <a:lstStyle/>
                    <a:p>
                      <a:pPr algn="ctr"/>
                      <a:r>
                        <a:rPr lang="en-GB" sz="1400" dirty="0">
                          <a:solidFill>
                            <a:srgbClr val="C00000"/>
                          </a:solidFill>
                        </a:rPr>
                        <a:t>Steel overcapacity</a:t>
                      </a:r>
                    </a:p>
                  </a:txBody>
                  <a:tcPr>
                    <a:noFill/>
                  </a:tcPr>
                </a:tc>
                <a:tc hMerge="1">
                  <a:txBody>
                    <a:bodyPr/>
                    <a:lstStyle/>
                    <a:p>
                      <a:pPr algn="ctr"/>
                      <a:endParaRPr lang="en-GB" sz="1400" dirty="0">
                        <a:solidFill>
                          <a:schemeClr val="bg1"/>
                        </a:solidFill>
                      </a:endParaRPr>
                    </a:p>
                  </a:txBody>
                  <a:tcPr>
                    <a:solidFill>
                      <a:schemeClr val="tx1">
                        <a:lumMod val="75000"/>
                        <a:lumOff val="25000"/>
                      </a:schemeClr>
                    </a:solidFill>
                  </a:tcPr>
                </a:tc>
                <a:tc hMerge="1">
                  <a:txBody>
                    <a:bodyPr/>
                    <a:lstStyle/>
                    <a:p>
                      <a:pPr algn="ctr"/>
                      <a:endParaRPr lang="en-GB" sz="1400" dirty="0">
                        <a:solidFill>
                          <a:schemeClr val="bg1"/>
                        </a:solidFill>
                      </a:endParaRPr>
                    </a:p>
                  </a:txBody>
                  <a:tcPr>
                    <a:solidFill>
                      <a:schemeClr val="tx1">
                        <a:lumMod val="75000"/>
                        <a:lumOff val="25000"/>
                      </a:schemeClr>
                    </a:solidFill>
                  </a:tcPr>
                </a:tc>
                <a:extLst>
                  <a:ext uri="{0D108BD9-81ED-4DB2-BD59-A6C34878D82A}">
                    <a16:rowId xmlns:a16="http://schemas.microsoft.com/office/drawing/2014/main" val="3669648244"/>
                  </a:ext>
                </a:extLst>
              </a:tr>
              <a:tr h="364596">
                <a:tc>
                  <a:txBody>
                    <a:bodyPr/>
                    <a:lstStyle/>
                    <a:p>
                      <a:r>
                        <a:rPr lang="en-GB" sz="1400" kern="1200" dirty="0">
                          <a:effectLst/>
                        </a:rPr>
                        <a:t>OECD reports about steel overcapacity (2015)</a:t>
                      </a:r>
                      <a:endParaRPr lang="en-GB" sz="1400" dirty="0"/>
                    </a:p>
                  </a:txBody>
                  <a:tcPr/>
                </a:tc>
                <a:tc>
                  <a:txBody>
                    <a:bodyPr/>
                    <a:lstStyle/>
                    <a:p>
                      <a:r>
                        <a:rPr lang="en-GB" sz="1400" kern="1200" dirty="0">
                          <a:effectLst/>
                        </a:rPr>
                        <a:t>The world steel overcapacity is likely to continue with most of the increase attributed by non-OECD countries</a:t>
                      </a:r>
                      <a:endParaRPr lang="en-GB" sz="1400" dirty="0"/>
                    </a:p>
                  </a:txBody>
                  <a:tcPr/>
                </a:tc>
                <a:tc rowSpan="3">
                  <a:txBody>
                    <a:bodyPr/>
                    <a:lstStyle/>
                    <a:p>
                      <a:pPr algn="l"/>
                      <a:r>
                        <a:rPr lang="en-GB" sz="1400" dirty="0"/>
                        <a:t>Overcapacity is expected to increase.</a:t>
                      </a:r>
                    </a:p>
                    <a:p>
                      <a:pPr algn="l"/>
                      <a:endParaRPr lang="en-GB" sz="1400" dirty="0"/>
                    </a:p>
                    <a:p>
                      <a:pPr algn="l"/>
                      <a:r>
                        <a:rPr lang="en-GB" sz="1400" dirty="0"/>
                        <a:t>China and other developing countries’ considerable expansion in steelmaking capacity causes the crisis.</a:t>
                      </a:r>
                    </a:p>
                  </a:txBody>
                  <a:tcPr anchor="ctr"/>
                </a:tc>
                <a:extLst>
                  <a:ext uri="{0D108BD9-81ED-4DB2-BD59-A6C34878D82A}">
                    <a16:rowId xmlns:a16="http://schemas.microsoft.com/office/drawing/2014/main" val="742765579"/>
                  </a:ext>
                </a:extLst>
              </a:tr>
              <a:tr h="364596">
                <a:tc>
                  <a:txBody>
                    <a:bodyPr/>
                    <a:lstStyle/>
                    <a:p>
                      <a:r>
                        <a:rPr lang="en-GB" sz="1400" kern="1200" dirty="0">
                          <a:effectLst/>
                        </a:rPr>
                        <a:t>Brun (2016)</a:t>
                      </a:r>
                      <a:endParaRPr lang="en-GB" sz="1400" dirty="0"/>
                    </a:p>
                  </a:txBody>
                  <a:tcPr/>
                </a:tc>
                <a:tc>
                  <a:txBody>
                    <a:bodyPr/>
                    <a:lstStyle/>
                    <a:p>
                      <a:r>
                        <a:rPr lang="en-GB" sz="1400" dirty="0"/>
                        <a:t>China’s expansion in steelmaking capacity  is the main cause of the world excess capacity</a:t>
                      </a:r>
                    </a:p>
                  </a:txBody>
                  <a:tcPr/>
                </a:tc>
                <a:tc vMerge="1">
                  <a:txBody>
                    <a:bodyPr/>
                    <a:lstStyle/>
                    <a:p>
                      <a:endParaRPr lang="en-GB" dirty="0"/>
                    </a:p>
                  </a:txBody>
                  <a:tcPr/>
                </a:tc>
                <a:extLst>
                  <a:ext uri="{0D108BD9-81ED-4DB2-BD59-A6C34878D82A}">
                    <a16:rowId xmlns:a16="http://schemas.microsoft.com/office/drawing/2014/main" val="3346649140"/>
                  </a:ext>
                </a:extLst>
              </a:tr>
              <a:tr h="364596">
                <a:tc>
                  <a:txBody>
                    <a:bodyPr/>
                    <a:lstStyle/>
                    <a:p>
                      <a:r>
                        <a:rPr lang="en-GB" sz="1400" kern="1200" dirty="0">
                          <a:effectLst/>
                        </a:rPr>
                        <a:t>Kawabata (2017)</a:t>
                      </a:r>
                      <a:endParaRPr lang="en-GB" sz="1400" dirty="0"/>
                    </a:p>
                  </a:txBody>
                  <a:tcPr/>
                </a:tc>
                <a:tc>
                  <a:txBody>
                    <a:bodyPr/>
                    <a:lstStyle/>
                    <a:p>
                      <a:r>
                        <a:rPr lang="en-GB" sz="1400" kern="1200" dirty="0">
                          <a:solidFill>
                            <a:schemeClr val="tx1"/>
                          </a:solidFill>
                          <a:effectLst/>
                          <a:latin typeface="+mn-lt"/>
                          <a:ea typeface="+mn-ea"/>
                          <a:cs typeface="+mn-cs"/>
                        </a:rPr>
                        <a:t>Regional distribution of steel overcapacity, 63.7% of the world’s unutilized capacity are concentrated in Asia</a:t>
                      </a:r>
                    </a:p>
                  </a:txBody>
                  <a:tcPr/>
                </a:tc>
                <a:tc vMerge="1">
                  <a:txBody>
                    <a:bodyPr/>
                    <a:lstStyle/>
                    <a:p>
                      <a:endParaRPr lang="en-GB" dirty="0"/>
                    </a:p>
                  </a:txBody>
                  <a:tcPr/>
                </a:tc>
                <a:extLst>
                  <a:ext uri="{0D108BD9-81ED-4DB2-BD59-A6C34878D82A}">
                    <a16:rowId xmlns:a16="http://schemas.microsoft.com/office/drawing/2014/main" val="3981422247"/>
                  </a:ext>
                </a:extLst>
              </a:tr>
              <a:tr h="364596">
                <a:tc gridSpan="3">
                  <a:txBody>
                    <a:bodyPr/>
                    <a:lstStyle/>
                    <a:p>
                      <a:pPr algn="ctr"/>
                      <a:r>
                        <a:rPr lang="en-GB" sz="1400" dirty="0">
                          <a:solidFill>
                            <a:srgbClr val="C00000"/>
                          </a:solidFill>
                        </a:rPr>
                        <a:t>AD actions in steel industry</a:t>
                      </a:r>
                    </a:p>
                  </a:txBody>
                  <a:tcPr/>
                </a:tc>
                <a:tc hMerge="1">
                  <a:txBody>
                    <a:bodyPr/>
                    <a:lstStyle/>
                    <a:p>
                      <a:endParaRPr lang="en-GB" sz="1400" kern="1200" dirty="0">
                        <a:solidFill>
                          <a:schemeClr val="tx1"/>
                        </a:solidFill>
                        <a:effectLst/>
                        <a:latin typeface="+mn-lt"/>
                        <a:ea typeface="+mn-ea"/>
                        <a:cs typeface="+mn-cs"/>
                      </a:endParaRPr>
                    </a:p>
                  </a:txBody>
                  <a:tcPr/>
                </a:tc>
                <a:tc hMerge="1">
                  <a:txBody>
                    <a:bodyPr/>
                    <a:lstStyle/>
                    <a:p>
                      <a:endParaRPr lang="en-GB" sz="1400" dirty="0"/>
                    </a:p>
                  </a:txBody>
                  <a:tcPr/>
                </a:tc>
                <a:extLst>
                  <a:ext uri="{0D108BD9-81ED-4DB2-BD59-A6C34878D82A}">
                    <a16:rowId xmlns:a16="http://schemas.microsoft.com/office/drawing/2014/main" val="3534758388"/>
                  </a:ext>
                </a:extLst>
              </a:tr>
              <a:tr h="364596">
                <a:tc>
                  <a:txBody>
                    <a:bodyPr/>
                    <a:lstStyle/>
                    <a:p>
                      <a:r>
                        <a:rPr lang="en-GB" sz="1400" kern="1200" dirty="0">
                          <a:effectLst/>
                        </a:rPr>
                        <a:t>Gene M. Grossman (1986) </a:t>
                      </a:r>
                      <a:endParaRPr lang="en-GB" sz="1400" dirty="0"/>
                    </a:p>
                  </a:txBody>
                  <a:tcPr>
                    <a:solidFill>
                      <a:schemeClr val="bg1">
                        <a:lumMod val="95000"/>
                      </a:schemeClr>
                    </a:solidFill>
                  </a:tcPr>
                </a:tc>
                <a:tc>
                  <a:txBody>
                    <a:bodyPr/>
                    <a:lstStyle/>
                    <a:p>
                      <a:r>
                        <a:rPr lang="en-GB" sz="1400" kern="1200" dirty="0">
                          <a:solidFill>
                            <a:schemeClr val="tx1"/>
                          </a:solidFill>
                          <a:effectLst/>
                          <a:latin typeface="+mn-lt"/>
                          <a:ea typeface="+mn-ea"/>
                          <a:cs typeface="+mn-cs"/>
                        </a:rPr>
                        <a:t>Imports were not the most important </a:t>
                      </a:r>
                      <a:r>
                        <a:rPr lang="en-GB" sz="1400" u="sng" kern="1200" dirty="0">
                          <a:solidFill>
                            <a:schemeClr val="tx1"/>
                          </a:solidFill>
                          <a:effectLst/>
                          <a:latin typeface="+mn-lt"/>
                          <a:ea typeface="+mn-ea"/>
                          <a:cs typeface="+mn-cs"/>
                        </a:rPr>
                        <a:t>cause of injury </a:t>
                      </a:r>
                      <a:r>
                        <a:rPr lang="en-GB" sz="1400" kern="1200" dirty="0">
                          <a:solidFill>
                            <a:schemeClr val="tx1"/>
                          </a:solidFill>
                          <a:effectLst/>
                          <a:latin typeface="+mn-lt"/>
                          <a:ea typeface="+mn-ea"/>
                          <a:cs typeface="+mn-cs"/>
                        </a:rPr>
                        <a:t>to the U.S. steel industry</a:t>
                      </a:r>
                    </a:p>
                  </a:txBody>
                  <a:tcPr>
                    <a:solidFill>
                      <a:schemeClr val="bg1">
                        <a:lumMod val="95000"/>
                      </a:schemeClr>
                    </a:solidFill>
                  </a:tcPr>
                </a:tc>
                <a:tc rowSpan="3">
                  <a:txBody>
                    <a:bodyPr/>
                    <a:lstStyle/>
                    <a:p>
                      <a:r>
                        <a:rPr lang="en-GB" sz="1400" kern="1200" dirty="0"/>
                        <a:t>Largely focus on the U.S. AD law in protecting steel sector and the impact of China’s export to the U.S. steel industry</a:t>
                      </a:r>
                    </a:p>
                    <a:p>
                      <a:endParaRPr lang="en-GB" sz="1400" kern="1200" dirty="0"/>
                    </a:p>
                    <a:p>
                      <a:r>
                        <a:rPr lang="en-GB" sz="1400" kern="1200" dirty="0"/>
                        <a:t>There has been no study </a:t>
                      </a:r>
                      <a:r>
                        <a:rPr lang="en-GB" sz="1400" u="sng" kern="1200" dirty="0"/>
                        <a:t>addressing the effect of overcapacity on AD actions </a:t>
                      </a:r>
                      <a:r>
                        <a:rPr lang="en-GB" sz="1400" kern="1200" dirty="0"/>
                        <a:t>in steel sector</a:t>
                      </a:r>
                      <a:endParaRPr lang="en-GB" sz="1400" kern="1200" dirty="0">
                        <a:solidFill>
                          <a:schemeClr val="dk1"/>
                        </a:solidFill>
                        <a:latin typeface="+mn-lt"/>
                        <a:ea typeface="+mn-ea"/>
                        <a:cs typeface="+mn-cs"/>
                      </a:endParaRPr>
                    </a:p>
                  </a:txBody>
                  <a:tcPr anchor="ctr">
                    <a:solidFill>
                      <a:schemeClr val="bg1">
                        <a:lumMod val="95000"/>
                      </a:schemeClr>
                    </a:solidFill>
                  </a:tcPr>
                </a:tc>
                <a:extLst>
                  <a:ext uri="{0D108BD9-81ED-4DB2-BD59-A6C34878D82A}">
                    <a16:rowId xmlns:a16="http://schemas.microsoft.com/office/drawing/2014/main" val="1467093695"/>
                  </a:ext>
                </a:extLst>
              </a:tr>
              <a:tr h="364596">
                <a:tc>
                  <a:txBody>
                    <a:bodyPr/>
                    <a:lstStyle/>
                    <a:p>
                      <a:r>
                        <a:rPr lang="en-GB" sz="1400" kern="1200" dirty="0">
                          <a:effectLst/>
                        </a:rPr>
                        <a:t>Benjamin H. Liebman (2006) </a:t>
                      </a:r>
                      <a:endParaRPr lang="en-GB" sz="1400" dirty="0"/>
                    </a:p>
                  </a:txBody>
                  <a:tcPr>
                    <a:solidFill>
                      <a:schemeClr val="bg1">
                        <a:lumMod val="95000"/>
                      </a:schemeClr>
                    </a:solidFill>
                  </a:tcPr>
                </a:tc>
                <a:tc>
                  <a:txBody>
                    <a:bodyPr/>
                    <a:lstStyle/>
                    <a:p>
                      <a:r>
                        <a:rPr lang="en-GB" sz="1400" kern="1200" dirty="0">
                          <a:effectLst/>
                        </a:rPr>
                        <a:t>Improvement of U.S. steel market is largely due to the </a:t>
                      </a:r>
                      <a:r>
                        <a:rPr lang="en-GB" sz="1400" u="sng" kern="1200" dirty="0">
                          <a:effectLst/>
                        </a:rPr>
                        <a:t>decline in production capacity</a:t>
                      </a:r>
                      <a:r>
                        <a:rPr lang="en-GB" sz="1400" kern="1200" dirty="0">
                          <a:effectLst/>
                        </a:rPr>
                        <a:t>, improved macroeconomic conditions and a falling dollar rather than the </a:t>
                      </a:r>
                      <a:r>
                        <a:rPr lang="en-GB" sz="1400" u="sng" kern="1200" dirty="0">
                          <a:effectLst/>
                        </a:rPr>
                        <a:t>safeguards measures</a:t>
                      </a:r>
                      <a:endParaRPr lang="en-GB" sz="1400" u="sng" dirty="0"/>
                    </a:p>
                  </a:txBody>
                  <a:tcPr>
                    <a:solidFill>
                      <a:schemeClr val="bg1">
                        <a:lumMod val="95000"/>
                      </a:schemeClr>
                    </a:solidFill>
                  </a:tcPr>
                </a:tc>
                <a:tc vMerge="1">
                  <a:txBody>
                    <a:bodyPr/>
                    <a:lstStyle/>
                    <a:p>
                      <a:endParaRPr lang="en-GB" sz="1400" dirty="0"/>
                    </a:p>
                  </a:txBody>
                  <a:tcPr/>
                </a:tc>
                <a:extLst>
                  <a:ext uri="{0D108BD9-81ED-4DB2-BD59-A6C34878D82A}">
                    <a16:rowId xmlns:a16="http://schemas.microsoft.com/office/drawing/2014/main" val="4053759412"/>
                  </a:ext>
                </a:extLst>
              </a:tr>
              <a:tr h="364596">
                <a:tc>
                  <a:txBody>
                    <a:bodyPr/>
                    <a:lstStyle/>
                    <a:p>
                      <a:pPr marL="0" algn="l" defTabSz="914400" rtl="0" eaLnBrk="1" latinLnBrk="0" hangingPunct="1"/>
                      <a:r>
                        <a:rPr lang="en-GB" sz="1400" kern="1200" dirty="0">
                          <a:effectLst/>
                        </a:rPr>
                        <a:t>Rachel Tang (2010) </a:t>
                      </a:r>
                      <a:endParaRPr lang="en-GB" sz="1400" kern="1200" dirty="0">
                        <a:solidFill>
                          <a:schemeClr val="dk1"/>
                        </a:solidFill>
                        <a:effectLst/>
                        <a:latin typeface="+mn-lt"/>
                        <a:ea typeface="+mn-ea"/>
                        <a:cs typeface="+mn-cs"/>
                      </a:endParaRPr>
                    </a:p>
                  </a:txBody>
                  <a:tcPr>
                    <a:solidFill>
                      <a:schemeClr val="bg1">
                        <a:lumMod val="95000"/>
                      </a:schemeClr>
                    </a:solidFill>
                  </a:tcPr>
                </a:tc>
                <a:tc>
                  <a:txBody>
                    <a:bodyPr/>
                    <a:lstStyle/>
                    <a:p>
                      <a:pPr marL="0" algn="l" defTabSz="914400" rtl="0" eaLnBrk="1" latinLnBrk="0" hangingPunct="1"/>
                      <a:r>
                        <a:rPr lang="en-GB" sz="1400" u="sng" kern="1200" dirty="0">
                          <a:effectLst/>
                        </a:rPr>
                        <a:t>China’s steel expansion capacity</a:t>
                      </a:r>
                      <a:r>
                        <a:rPr lang="en-GB" sz="1400" kern="1200" dirty="0">
                          <a:effectLst/>
                        </a:rPr>
                        <a:t>, which were deemed to be unfairly intervened by its government, </a:t>
                      </a:r>
                      <a:r>
                        <a:rPr lang="en-GB" sz="1400" u="sng" kern="1200" dirty="0">
                          <a:effectLst/>
                        </a:rPr>
                        <a:t>negatively affects the U.S. steel industry</a:t>
                      </a:r>
                      <a:endParaRPr lang="en-GB" sz="1400" u="sng" kern="1200" dirty="0">
                        <a:solidFill>
                          <a:schemeClr val="dk1"/>
                        </a:solidFill>
                        <a:effectLst/>
                        <a:latin typeface="+mn-lt"/>
                        <a:ea typeface="+mn-ea"/>
                        <a:cs typeface="+mn-cs"/>
                      </a:endParaRPr>
                    </a:p>
                  </a:txBody>
                  <a:tcPr>
                    <a:solidFill>
                      <a:schemeClr val="bg1">
                        <a:lumMod val="95000"/>
                      </a:schemeClr>
                    </a:solidFill>
                  </a:tcPr>
                </a:tc>
                <a:tc vMerge="1">
                  <a:txBody>
                    <a:bodyPr/>
                    <a:lstStyle/>
                    <a:p>
                      <a:endParaRPr lang="en-GB" sz="1400" kern="1200" dirty="0">
                        <a:solidFill>
                          <a:schemeClr val="dk1"/>
                        </a:solidFill>
                        <a:effectLst/>
                        <a:latin typeface="+mn-lt"/>
                        <a:ea typeface="+mn-ea"/>
                        <a:cs typeface="+mn-cs"/>
                      </a:endParaRPr>
                    </a:p>
                  </a:txBody>
                  <a:tcPr/>
                </a:tc>
                <a:extLst>
                  <a:ext uri="{0D108BD9-81ED-4DB2-BD59-A6C34878D82A}">
                    <a16:rowId xmlns:a16="http://schemas.microsoft.com/office/drawing/2014/main" val="2242264610"/>
                  </a:ext>
                </a:extLst>
              </a:tr>
            </a:tbl>
          </a:graphicData>
        </a:graphic>
      </p:graphicFrame>
      <p:sp>
        <p:nvSpPr>
          <p:cNvPr id="6" name="Slide Number Placeholder 5">
            <a:extLst>
              <a:ext uri="{FF2B5EF4-FFF2-40B4-BE49-F238E27FC236}">
                <a16:creationId xmlns:a16="http://schemas.microsoft.com/office/drawing/2014/main" id="{04C3935B-4F87-459C-A389-9DA09A6088C2}"/>
              </a:ext>
            </a:extLst>
          </p:cNvPr>
          <p:cNvSpPr>
            <a:spLocks noGrp="1"/>
          </p:cNvSpPr>
          <p:nvPr>
            <p:ph type="sldNum" sz="quarter" idx="12"/>
          </p:nvPr>
        </p:nvSpPr>
        <p:spPr/>
        <p:txBody>
          <a:bodyPr/>
          <a:lstStyle/>
          <a:p>
            <a:fld id="{F8F97EDF-CD21-41F2-9B1B-07D878E305AA}" type="slidenum">
              <a:rPr lang="en-GB" smtClean="0"/>
              <a:t>6</a:t>
            </a:fld>
            <a:endParaRPr lang="en-GB"/>
          </a:p>
        </p:txBody>
      </p:sp>
    </p:spTree>
    <p:extLst>
      <p:ext uri="{BB962C8B-B14F-4D97-AF65-F5344CB8AC3E}">
        <p14:creationId xmlns:p14="http://schemas.microsoft.com/office/powerpoint/2010/main" val="34632491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B2A37-AF5E-46E5-96BC-60878297D944}"/>
              </a:ext>
            </a:extLst>
          </p:cNvPr>
          <p:cNvSpPr>
            <a:spLocks noGrp="1"/>
          </p:cNvSpPr>
          <p:nvPr>
            <p:ph type="title"/>
          </p:nvPr>
        </p:nvSpPr>
        <p:spPr>
          <a:xfrm>
            <a:off x="838200" y="179594"/>
            <a:ext cx="10515600" cy="1325563"/>
          </a:xfrm>
        </p:spPr>
        <p:txBody>
          <a:bodyPr/>
          <a:lstStyle/>
          <a:p>
            <a:r>
              <a:rPr lang="en-GB" dirty="0"/>
              <a:t>Literature (2/2)</a:t>
            </a:r>
          </a:p>
        </p:txBody>
      </p:sp>
      <p:graphicFrame>
        <p:nvGraphicFramePr>
          <p:cNvPr id="4" name="Content Placeholder 3">
            <a:extLst>
              <a:ext uri="{FF2B5EF4-FFF2-40B4-BE49-F238E27FC236}">
                <a16:creationId xmlns:a16="http://schemas.microsoft.com/office/drawing/2014/main" id="{74373183-F5AA-43B8-B6ED-103B6451175A}"/>
              </a:ext>
            </a:extLst>
          </p:cNvPr>
          <p:cNvGraphicFramePr>
            <a:graphicFrameLocks noGrp="1"/>
          </p:cNvGraphicFramePr>
          <p:nvPr>
            <p:ph idx="1"/>
            <p:extLst>
              <p:ext uri="{D42A27DB-BD31-4B8C-83A1-F6EECF244321}">
                <p14:modId xmlns:p14="http://schemas.microsoft.com/office/powerpoint/2010/main" val="2098402981"/>
              </p:ext>
            </p:extLst>
          </p:nvPr>
        </p:nvGraphicFramePr>
        <p:xfrm>
          <a:off x="1166192" y="1180406"/>
          <a:ext cx="9859617" cy="5249866"/>
        </p:xfrm>
        <a:graphic>
          <a:graphicData uri="http://schemas.openxmlformats.org/drawingml/2006/table">
            <a:tbl>
              <a:tblPr firstRow="1" bandRow="1">
                <a:tableStyleId>{5940675A-B579-460E-94D1-54222C63F5DA}</a:tableStyleId>
              </a:tblPr>
              <a:tblGrid>
                <a:gridCol w="2311400">
                  <a:extLst>
                    <a:ext uri="{9D8B030D-6E8A-4147-A177-3AD203B41FA5}">
                      <a16:colId xmlns:a16="http://schemas.microsoft.com/office/drawing/2014/main" val="2373647019"/>
                    </a:ext>
                  </a:extLst>
                </a:gridCol>
                <a:gridCol w="4513500">
                  <a:extLst>
                    <a:ext uri="{9D8B030D-6E8A-4147-A177-3AD203B41FA5}">
                      <a16:colId xmlns:a16="http://schemas.microsoft.com/office/drawing/2014/main" val="3872841428"/>
                    </a:ext>
                  </a:extLst>
                </a:gridCol>
                <a:gridCol w="3034717">
                  <a:extLst>
                    <a:ext uri="{9D8B030D-6E8A-4147-A177-3AD203B41FA5}">
                      <a16:colId xmlns:a16="http://schemas.microsoft.com/office/drawing/2014/main" val="2176138922"/>
                    </a:ext>
                  </a:extLst>
                </a:gridCol>
              </a:tblGrid>
              <a:tr h="405586">
                <a:tc>
                  <a:txBody>
                    <a:bodyPr/>
                    <a:lstStyle/>
                    <a:p>
                      <a:pPr algn="ctr"/>
                      <a:r>
                        <a:rPr lang="en-GB" sz="1400" dirty="0">
                          <a:solidFill>
                            <a:schemeClr val="bg1"/>
                          </a:solidFill>
                        </a:rPr>
                        <a:t>Paper/Article</a:t>
                      </a:r>
                    </a:p>
                  </a:txBody>
                  <a:tcPr>
                    <a:solidFill>
                      <a:schemeClr val="tx1">
                        <a:lumMod val="75000"/>
                        <a:lumOff val="25000"/>
                      </a:schemeClr>
                    </a:solidFill>
                  </a:tcPr>
                </a:tc>
                <a:tc>
                  <a:txBody>
                    <a:bodyPr/>
                    <a:lstStyle/>
                    <a:p>
                      <a:pPr algn="ctr"/>
                      <a:r>
                        <a:rPr lang="en-GB" sz="1400" dirty="0">
                          <a:solidFill>
                            <a:schemeClr val="bg1"/>
                          </a:solidFill>
                        </a:rPr>
                        <a:t>Main ideas</a:t>
                      </a:r>
                    </a:p>
                  </a:txBody>
                  <a:tcPr>
                    <a:solidFill>
                      <a:schemeClr val="tx1">
                        <a:lumMod val="75000"/>
                        <a:lumOff val="25000"/>
                      </a:schemeClr>
                    </a:solidFill>
                  </a:tcPr>
                </a:tc>
                <a:tc>
                  <a:txBody>
                    <a:bodyPr/>
                    <a:lstStyle/>
                    <a:p>
                      <a:pPr algn="ctr"/>
                      <a:r>
                        <a:rPr lang="en-GB" sz="1400" dirty="0">
                          <a:solidFill>
                            <a:schemeClr val="bg1"/>
                          </a:solidFill>
                        </a:rPr>
                        <a:t>Implications</a:t>
                      </a:r>
                    </a:p>
                  </a:txBody>
                  <a:tcPr>
                    <a:solidFill>
                      <a:schemeClr val="tx1">
                        <a:lumMod val="75000"/>
                        <a:lumOff val="25000"/>
                      </a:schemeClr>
                    </a:solidFill>
                  </a:tcPr>
                </a:tc>
                <a:extLst>
                  <a:ext uri="{0D108BD9-81ED-4DB2-BD59-A6C34878D82A}">
                    <a16:rowId xmlns:a16="http://schemas.microsoft.com/office/drawing/2014/main" val="2187606277"/>
                  </a:ext>
                </a:extLst>
              </a:tr>
              <a:tr h="405586">
                <a:tc gridSpan="3">
                  <a:txBody>
                    <a:bodyPr/>
                    <a:lstStyle/>
                    <a:p>
                      <a:pPr algn="ctr"/>
                      <a:r>
                        <a:rPr lang="en-GB" sz="1400" dirty="0">
                          <a:solidFill>
                            <a:srgbClr val="C00000"/>
                          </a:solidFill>
                        </a:rPr>
                        <a:t>Factors affect Antidumping actions</a:t>
                      </a:r>
                    </a:p>
                  </a:txBody>
                  <a:tcPr>
                    <a:noFill/>
                  </a:tcPr>
                </a:tc>
                <a:tc hMerge="1">
                  <a:txBody>
                    <a:bodyPr/>
                    <a:lstStyle/>
                    <a:p>
                      <a:pPr algn="ctr"/>
                      <a:endParaRPr lang="en-GB" sz="1400" dirty="0">
                        <a:solidFill>
                          <a:schemeClr val="bg1"/>
                        </a:solidFill>
                      </a:endParaRPr>
                    </a:p>
                  </a:txBody>
                  <a:tcPr>
                    <a:solidFill>
                      <a:schemeClr val="tx1">
                        <a:lumMod val="75000"/>
                        <a:lumOff val="25000"/>
                      </a:schemeClr>
                    </a:solidFill>
                  </a:tcPr>
                </a:tc>
                <a:tc hMerge="1">
                  <a:txBody>
                    <a:bodyPr/>
                    <a:lstStyle/>
                    <a:p>
                      <a:pPr algn="ctr"/>
                      <a:endParaRPr lang="en-GB" sz="1400" dirty="0">
                        <a:solidFill>
                          <a:schemeClr val="bg1"/>
                        </a:solidFill>
                      </a:endParaRPr>
                    </a:p>
                  </a:txBody>
                  <a:tcPr>
                    <a:solidFill>
                      <a:schemeClr val="tx1">
                        <a:lumMod val="75000"/>
                        <a:lumOff val="25000"/>
                      </a:schemeClr>
                    </a:solidFill>
                  </a:tcPr>
                </a:tc>
                <a:extLst>
                  <a:ext uri="{0D108BD9-81ED-4DB2-BD59-A6C34878D82A}">
                    <a16:rowId xmlns:a16="http://schemas.microsoft.com/office/drawing/2014/main" val="2741115582"/>
                  </a:ext>
                </a:extLst>
              </a:tr>
              <a:tr h="566710">
                <a:tc>
                  <a:txBody>
                    <a:bodyPr/>
                    <a:lstStyle/>
                    <a:p>
                      <a:r>
                        <a:rPr lang="en-GB" sz="1400" kern="1200" dirty="0">
                          <a:effectLst/>
                        </a:rPr>
                        <a:t>Feinberg (1989), (2003)</a:t>
                      </a:r>
                      <a:endParaRPr lang="en-GB" sz="1400" dirty="0"/>
                    </a:p>
                  </a:txBody>
                  <a:tcPr/>
                </a:tc>
                <a:tc>
                  <a:txBody>
                    <a:bodyPr/>
                    <a:lstStyle/>
                    <a:p>
                      <a:r>
                        <a:rPr lang="en-GB" sz="1400" kern="1200" dirty="0">
                          <a:effectLst/>
                        </a:rPr>
                        <a:t>The effect of real exchange rate (RER) on antidumping filings in the US between 1982 and 1987 with Tobit model</a:t>
                      </a:r>
                      <a:endParaRPr lang="en-GB" sz="1400" dirty="0"/>
                    </a:p>
                  </a:txBody>
                  <a:tcPr/>
                </a:tc>
                <a:tc rowSpan="4">
                  <a:txBody>
                    <a:bodyPr/>
                    <a:lstStyle/>
                    <a:p>
                      <a:r>
                        <a:rPr lang="en-GB" sz="1400" u="none" dirty="0"/>
                        <a:t>Previous studies include macro-factors such as GDPGR, RER, Bilateral trade volume etc.</a:t>
                      </a:r>
                    </a:p>
                    <a:p>
                      <a:endParaRPr lang="en-GB" sz="1400" u="none" dirty="0"/>
                    </a:p>
                    <a:p>
                      <a:r>
                        <a:rPr lang="en-GB" sz="1400" u="none" dirty="0"/>
                        <a:t>There is no empirical model </a:t>
                      </a:r>
                      <a:r>
                        <a:rPr lang="en-GB" sz="1400" u="sng" dirty="0"/>
                        <a:t>include overcapacity as a controlled variable </a:t>
                      </a:r>
                      <a:r>
                        <a:rPr lang="en-GB" sz="1400" u="none" dirty="0"/>
                        <a:t>that impact AD actions</a:t>
                      </a:r>
                    </a:p>
                  </a:txBody>
                  <a:tcPr anchor="ctr"/>
                </a:tc>
                <a:extLst>
                  <a:ext uri="{0D108BD9-81ED-4DB2-BD59-A6C34878D82A}">
                    <a16:rowId xmlns:a16="http://schemas.microsoft.com/office/drawing/2014/main" val="668243256"/>
                  </a:ext>
                </a:extLst>
              </a:tr>
              <a:tr h="566710">
                <a:tc>
                  <a:txBody>
                    <a:bodyPr/>
                    <a:lstStyle/>
                    <a:p>
                      <a:r>
                        <a:rPr lang="en-GB" sz="1400" kern="1200" dirty="0" err="1">
                          <a:effectLst/>
                        </a:rPr>
                        <a:t>Knetter</a:t>
                      </a:r>
                      <a:r>
                        <a:rPr lang="en-GB" sz="1400" kern="1200" dirty="0">
                          <a:effectLst/>
                        </a:rPr>
                        <a:t> and </a:t>
                      </a:r>
                      <a:r>
                        <a:rPr lang="en-GB" sz="1400" kern="1200" dirty="0" err="1">
                          <a:effectLst/>
                        </a:rPr>
                        <a:t>Prusa</a:t>
                      </a:r>
                      <a:r>
                        <a:rPr lang="en-GB" sz="1400" kern="1200" dirty="0">
                          <a:effectLst/>
                        </a:rPr>
                        <a:t> (2003) </a:t>
                      </a:r>
                      <a:endParaRPr lang="en-GB" sz="1400" dirty="0"/>
                    </a:p>
                  </a:txBody>
                  <a:tcPr/>
                </a:tc>
                <a:tc>
                  <a:txBody>
                    <a:bodyPr/>
                    <a:lstStyle/>
                    <a:p>
                      <a:r>
                        <a:rPr lang="en-GB" sz="1400" kern="1200" dirty="0">
                          <a:effectLst/>
                        </a:rPr>
                        <a:t>GDP growth rate (GDPGR) of importing countries should be included with a slump economy hypothesis</a:t>
                      </a:r>
                      <a:endParaRPr lang="en-GB" sz="1400" kern="1200" dirty="0">
                        <a:solidFill>
                          <a:schemeClr val="dk1"/>
                        </a:solidFill>
                        <a:effectLst/>
                        <a:latin typeface="+mn-lt"/>
                        <a:ea typeface="+mn-ea"/>
                        <a:cs typeface="+mn-cs"/>
                      </a:endParaRPr>
                    </a:p>
                  </a:txBody>
                  <a:tcPr/>
                </a:tc>
                <a:tc vMerge="1">
                  <a:txBody>
                    <a:bodyPr/>
                    <a:lstStyle/>
                    <a:p>
                      <a:endParaRPr lang="en-GB" sz="1400" dirty="0"/>
                    </a:p>
                  </a:txBody>
                  <a:tcPr/>
                </a:tc>
                <a:extLst>
                  <a:ext uri="{0D108BD9-81ED-4DB2-BD59-A6C34878D82A}">
                    <a16:rowId xmlns:a16="http://schemas.microsoft.com/office/drawing/2014/main" val="958728589"/>
                  </a:ext>
                </a:extLst>
              </a:tr>
              <a:tr h="405586">
                <a:tc>
                  <a:txBody>
                    <a:bodyPr/>
                    <a:lstStyle/>
                    <a:p>
                      <a:r>
                        <a:rPr lang="en-GB" sz="1400" kern="1200" dirty="0">
                          <a:effectLst/>
                        </a:rPr>
                        <a:t>Reynolds (2009)</a:t>
                      </a:r>
                      <a:endParaRPr lang="en-GB" sz="1400" dirty="0"/>
                    </a:p>
                  </a:txBody>
                  <a:tcPr/>
                </a:tc>
                <a:tc>
                  <a:txBody>
                    <a:bodyPr/>
                    <a:lstStyle/>
                    <a:p>
                      <a:r>
                        <a:rPr lang="en-GB" sz="1400" dirty="0"/>
                        <a:t>Include the exporter’s GDPGR as independent variable </a:t>
                      </a:r>
                    </a:p>
                  </a:txBody>
                  <a:tcPr/>
                </a:tc>
                <a:tc vMerge="1">
                  <a:txBody>
                    <a:bodyPr/>
                    <a:lstStyle/>
                    <a:p>
                      <a:endParaRPr lang="en-GB" sz="1400" dirty="0"/>
                    </a:p>
                  </a:txBody>
                  <a:tcPr/>
                </a:tc>
                <a:extLst>
                  <a:ext uri="{0D108BD9-81ED-4DB2-BD59-A6C34878D82A}">
                    <a16:rowId xmlns:a16="http://schemas.microsoft.com/office/drawing/2014/main" val="4265551314"/>
                  </a:ext>
                </a:extLst>
              </a:tr>
              <a:tr h="697713">
                <a:tc>
                  <a:txBody>
                    <a:bodyPr/>
                    <a:lstStyle/>
                    <a:p>
                      <a:pPr marL="0" algn="l" defTabSz="914400" rtl="0" eaLnBrk="1" latinLnBrk="0" hangingPunct="1"/>
                      <a:r>
                        <a:rPr lang="en-GB" sz="1400" kern="1200" dirty="0" err="1">
                          <a:effectLst/>
                        </a:rPr>
                        <a:t>Ahn</a:t>
                      </a:r>
                      <a:r>
                        <a:rPr lang="en-GB" sz="1400" kern="1200" dirty="0">
                          <a:effectLst/>
                        </a:rPr>
                        <a:t> and Shin study (2011)</a:t>
                      </a:r>
                      <a:endParaRPr lang="en-GB" sz="1400" kern="1200" dirty="0">
                        <a:solidFill>
                          <a:schemeClr val="dk1"/>
                        </a:solidFill>
                        <a:effectLst/>
                        <a:latin typeface="+mn-lt"/>
                        <a:ea typeface="+mn-ea"/>
                        <a:cs typeface="+mn-cs"/>
                      </a:endParaRPr>
                    </a:p>
                  </a:txBody>
                  <a:tcPr/>
                </a:tc>
                <a:tc>
                  <a:txBody>
                    <a:bodyPr/>
                    <a:lstStyle/>
                    <a:p>
                      <a:pPr marL="0" algn="l" defTabSz="914400" rtl="0" eaLnBrk="1" latinLnBrk="0" hangingPunct="1"/>
                      <a:r>
                        <a:rPr lang="en-GB" sz="1400" kern="1200" dirty="0">
                          <a:effectLst/>
                        </a:rPr>
                        <a:t>Bilateral trade volumes and total AD actions as an indicator for the vulnerability of the country in AD action</a:t>
                      </a:r>
                      <a:endParaRPr lang="en-GB" sz="1400" kern="1200" dirty="0">
                        <a:solidFill>
                          <a:schemeClr val="dk1"/>
                        </a:solidFill>
                        <a:effectLst/>
                        <a:latin typeface="+mn-lt"/>
                        <a:ea typeface="+mn-ea"/>
                        <a:cs typeface="+mn-cs"/>
                      </a:endParaRPr>
                    </a:p>
                  </a:txBody>
                  <a:tcPr/>
                </a:tc>
                <a:tc vMerge="1">
                  <a:txBody>
                    <a:bodyPr/>
                    <a:lstStyle/>
                    <a:p>
                      <a:pPr marL="0" algn="l" defTabSz="914400" rtl="0" eaLnBrk="1" latinLnBrk="0" hangingPunct="1"/>
                      <a:endParaRPr lang="en-GB" sz="1400" kern="1200" dirty="0">
                        <a:solidFill>
                          <a:schemeClr val="dk1"/>
                        </a:solidFill>
                        <a:effectLst/>
                        <a:latin typeface="+mn-lt"/>
                        <a:ea typeface="+mn-ea"/>
                        <a:cs typeface="+mn-cs"/>
                      </a:endParaRPr>
                    </a:p>
                  </a:txBody>
                  <a:tcPr/>
                </a:tc>
                <a:extLst>
                  <a:ext uri="{0D108BD9-81ED-4DB2-BD59-A6C34878D82A}">
                    <a16:rowId xmlns:a16="http://schemas.microsoft.com/office/drawing/2014/main" val="442186462"/>
                  </a:ext>
                </a:extLst>
              </a:tr>
              <a:tr h="346203">
                <a:tc gridSpan="3">
                  <a:txBody>
                    <a:bodyPr/>
                    <a:lstStyle/>
                    <a:p>
                      <a:pPr marL="0" algn="ctr" defTabSz="914400" rtl="0" eaLnBrk="1" latinLnBrk="0" hangingPunct="1"/>
                      <a:r>
                        <a:rPr lang="en-GB" sz="1400" kern="1200" dirty="0">
                          <a:solidFill>
                            <a:srgbClr val="C00000"/>
                          </a:solidFill>
                          <a:effectLst/>
                          <a:latin typeface="+mn-lt"/>
                          <a:ea typeface="+mn-ea"/>
                          <a:cs typeface="+mn-cs"/>
                        </a:rPr>
                        <a:t>Causal relationship between excessive capacity and antidumping action</a:t>
                      </a:r>
                    </a:p>
                  </a:txBody>
                  <a:tcPr/>
                </a:tc>
                <a:tc hMerge="1">
                  <a:txBody>
                    <a:bodyPr/>
                    <a:lstStyle/>
                    <a:p>
                      <a:pPr marL="0" algn="l" defTabSz="914400" rtl="0" eaLnBrk="1" latinLnBrk="0" hangingPunct="1"/>
                      <a:endParaRPr lang="en-GB" sz="1400" kern="1200" dirty="0">
                        <a:solidFill>
                          <a:schemeClr val="dk1"/>
                        </a:solidFill>
                        <a:effectLst/>
                        <a:latin typeface="+mn-lt"/>
                        <a:ea typeface="+mn-ea"/>
                        <a:cs typeface="+mn-cs"/>
                      </a:endParaRPr>
                    </a:p>
                  </a:txBody>
                  <a:tcPr/>
                </a:tc>
                <a:tc hMerge="1">
                  <a:txBody>
                    <a:bodyPr/>
                    <a:lstStyle/>
                    <a:p>
                      <a:endParaRPr lang="en-GB" sz="1400" dirty="0"/>
                    </a:p>
                  </a:txBody>
                  <a:tcPr/>
                </a:tc>
                <a:extLst>
                  <a:ext uri="{0D108BD9-81ED-4DB2-BD59-A6C34878D82A}">
                    <a16:rowId xmlns:a16="http://schemas.microsoft.com/office/drawing/2014/main" val="4130473381"/>
                  </a:ext>
                </a:extLst>
              </a:tr>
              <a:tr h="1033412">
                <a:tc>
                  <a:txBody>
                    <a:bodyPr/>
                    <a:lstStyle/>
                    <a:p>
                      <a:pPr marL="0" algn="l" defTabSz="914400" rtl="0" eaLnBrk="1" latinLnBrk="0" hangingPunct="1"/>
                      <a:r>
                        <a:rPr lang="en-GB" sz="1400" kern="1200" dirty="0">
                          <a:effectLst/>
                        </a:rPr>
                        <a:t>Article 3.7  (ADA, WTO)</a:t>
                      </a:r>
                      <a:endParaRPr lang="en-GB" sz="1400" kern="1200" dirty="0">
                        <a:solidFill>
                          <a:schemeClr val="dk1"/>
                        </a:solidFill>
                        <a:effectLst/>
                        <a:latin typeface="+mn-lt"/>
                        <a:ea typeface="+mn-ea"/>
                        <a:cs typeface="+mn-cs"/>
                      </a:endParaRPr>
                    </a:p>
                  </a:txBody>
                  <a:tcPr>
                    <a:solidFill>
                      <a:schemeClr val="bg1">
                        <a:lumMod val="95000"/>
                      </a:schemeClr>
                    </a:solidFill>
                  </a:tcPr>
                </a:tc>
                <a:tc>
                  <a:txBody>
                    <a:bodyPr/>
                    <a:lstStyle/>
                    <a:p>
                      <a:pPr marL="0" algn="l" defTabSz="914400" rtl="0" eaLnBrk="1" latinLnBrk="0" hangingPunct="1"/>
                      <a:r>
                        <a:rPr lang="en-GB" sz="1400" kern="1200" dirty="0">
                          <a:effectLst/>
                        </a:rPr>
                        <a:t>“…among other considerations</a:t>
                      </a:r>
                      <a:r>
                        <a:rPr lang="en-GB" sz="1400" u="sng" kern="1200" dirty="0">
                          <a:effectLst/>
                        </a:rPr>
                        <a:t>, a substantial increase in capacity of the exporter</a:t>
                      </a:r>
                      <a:r>
                        <a:rPr lang="en-GB" sz="1400" kern="1200" dirty="0">
                          <a:effectLst/>
                        </a:rPr>
                        <a:t> indicating the likelihood of substantially increased dumped exports to the importing Member's market…”</a:t>
                      </a:r>
                      <a:endParaRPr lang="en-GB" sz="1400" kern="1200" dirty="0">
                        <a:solidFill>
                          <a:schemeClr val="dk1"/>
                        </a:solidFill>
                        <a:effectLst/>
                        <a:latin typeface="+mn-lt"/>
                        <a:ea typeface="+mn-ea"/>
                        <a:cs typeface="+mn-cs"/>
                      </a:endParaRPr>
                    </a:p>
                  </a:txBody>
                  <a:tcPr>
                    <a:solidFill>
                      <a:schemeClr val="bg1">
                        <a:lumMod val="95000"/>
                      </a:schemeClr>
                    </a:solidFill>
                  </a:tcPr>
                </a:tc>
                <a:tc rowSpan="2">
                  <a:txBody>
                    <a:bodyPr/>
                    <a:lstStyle/>
                    <a:p>
                      <a:pPr marL="0" algn="l" defTabSz="914400" rtl="0" eaLnBrk="1" latinLnBrk="0" hangingPunct="1"/>
                      <a:r>
                        <a:rPr lang="en-GB" sz="1400" kern="1200" dirty="0">
                          <a:effectLst/>
                        </a:rPr>
                        <a:t>The amount of capacity utilization can effect AD actions</a:t>
                      </a:r>
                      <a:endParaRPr lang="en-GB" sz="1400" kern="1200" dirty="0">
                        <a:solidFill>
                          <a:schemeClr val="dk1"/>
                        </a:solidFill>
                        <a:effectLst/>
                        <a:latin typeface="+mn-lt"/>
                        <a:ea typeface="+mn-ea"/>
                        <a:cs typeface="+mn-cs"/>
                      </a:endParaRPr>
                    </a:p>
                  </a:txBody>
                  <a:tcPr anchor="ctr">
                    <a:solidFill>
                      <a:schemeClr val="bg1">
                        <a:lumMod val="95000"/>
                      </a:schemeClr>
                    </a:solidFill>
                  </a:tcPr>
                </a:tc>
                <a:extLst>
                  <a:ext uri="{0D108BD9-81ED-4DB2-BD59-A6C34878D82A}">
                    <a16:rowId xmlns:a16="http://schemas.microsoft.com/office/drawing/2014/main" val="1042390803"/>
                  </a:ext>
                </a:extLst>
              </a:tr>
              <a:tr h="822360">
                <a:tc>
                  <a:txBody>
                    <a:bodyPr/>
                    <a:lstStyle/>
                    <a:p>
                      <a:pPr marL="0" algn="l" defTabSz="914400" rtl="0" eaLnBrk="1" latinLnBrk="0" hangingPunct="1"/>
                      <a:r>
                        <a:rPr lang="en-GB" sz="1400" kern="1200" dirty="0">
                          <a:effectLst/>
                        </a:rPr>
                        <a:t>Brun (2016) </a:t>
                      </a:r>
                      <a:endParaRPr lang="en-GB" sz="1400" kern="1200" dirty="0">
                        <a:solidFill>
                          <a:schemeClr val="dk1"/>
                        </a:solidFill>
                        <a:effectLst/>
                        <a:latin typeface="+mn-lt"/>
                        <a:ea typeface="+mn-ea"/>
                        <a:cs typeface="+mn-cs"/>
                      </a:endParaRPr>
                    </a:p>
                  </a:txBody>
                  <a:tcPr>
                    <a:solidFill>
                      <a:schemeClr val="bg1">
                        <a:lumMod val="95000"/>
                      </a:schemeClr>
                    </a:solidFill>
                  </a:tcPr>
                </a:tc>
                <a:tc>
                  <a:txBody>
                    <a:bodyPr/>
                    <a:lstStyle/>
                    <a:p>
                      <a:pPr marL="0" algn="l" defTabSz="914400" rtl="0" eaLnBrk="1" latinLnBrk="0" hangingPunct="1"/>
                      <a:r>
                        <a:rPr lang="en-GB" sz="1400" kern="1200" dirty="0">
                          <a:effectLst/>
                        </a:rPr>
                        <a:t>Overcapacity in steel sector has induced trade friction among countries, especially trade remedy action against China </a:t>
                      </a:r>
                      <a:endParaRPr lang="en-GB" sz="1400" kern="1200" dirty="0">
                        <a:solidFill>
                          <a:schemeClr val="dk1"/>
                        </a:solidFill>
                        <a:effectLst/>
                        <a:latin typeface="+mn-lt"/>
                        <a:ea typeface="+mn-ea"/>
                        <a:cs typeface="+mn-cs"/>
                      </a:endParaRPr>
                    </a:p>
                  </a:txBody>
                  <a:tcPr>
                    <a:solidFill>
                      <a:schemeClr val="bg1">
                        <a:lumMod val="95000"/>
                      </a:schemeClr>
                    </a:solidFill>
                  </a:tcPr>
                </a:tc>
                <a:tc vMerge="1">
                  <a:txBody>
                    <a:bodyPr/>
                    <a:lstStyle/>
                    <a:p>
                      <a:pPr marL="0" algn="l" defTabSz="914400" rtl="0" eaLnBrk="1" latinLnBrk="0" hangingPunct="1"/>
                      <a:endParaRPr lang="en-GB" sz="1400" kern="1200" dirty="0">
                        <a:solidFill>
                          <a:schemeClr val="dk1"/>
                        </a:solidFill>
                        <a:effectLst/>
                        <a:latin typeface="+mn-lt"/>
                        <a:ea typeface="+mn-ea"/>
                        <a:cs typeface="+mn-cs"/>
                      </a:endParaRPr>
                    </a:p>
                  </a:txBody>
                  <a:tcPr/>
                </a:tc>
                <a:extLst>
                  <a:ext uri="{0D108BD9-81ED-4DB2-BD59-A6C34878D82A}">
                    <a16:rowId xmlns:a16="http://schemas.microsoft.com/office/drawing/2014/main" val="419546320"/>
                  </a:ext>
                </a:extLst>
              </a:tr>
            </a:tbl>
          </a:graphicData>
        </a:graphic>
      </p:graphicFrame>
      <p:sp>
        <p:nvSpPr>
          <p:cNvPr id="6" name="Slide Number Placeholder 5">
            <a:extLst>
              <a:ext uri="{FF2B5EF4-FFF2-40B4-BE49-F238E27FC236}">
                <a16:creationId xmlns:a16="http://schemas.microsoft.com/office/drawing/2014/main" id="{09391143-0ED4-4B63-B0B2-E8B2CC5504CB}"/>
              </a:ext>
            </a:extLst>
          </p:cNvPr>
          <p:cNvSpPr>
            <a:spLocks noGrp="1"/>
          </p:cNvSpPr>
          <p:nvPr>
            <p:ph type="sldNum" sz="quarter" idx="12"/>
          </p:nvPr>
        </p:nvSpPr>
        <p:spPr/>
        <p:txBody>
          <a:bodyPr/>
          <a:lstStyle/>
          <a:p>
            <a:fld id="{F8F97EDF-CD21-41F2-9B1B-07D878E305AA}" type="slidenum">
              <a:rPr lang="en-GB" smtClean="0"/>
              <a:t>7</a:t>
            </a:fld>
            <a:endParaRPr lang="en-GB"/>
          </a:p>
        </p:txBody>
      </p:sp>
    </p:spTree>
    <p:extLst>
      <p:ext uri="{BB962C8B-B14F-4D97-AF65-F5344CB8AC3E}">
        <p14:creationId xmlns:p14="http://schemas.microsoft.com/office/powerpoint/2010/main" val="4054373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8904B-30F9-4336-91F7-CE0614CDE9A8}"/>
              </a:ext>
            </a:extLst>
          </p:cNvPr>
          <p:cNvSpPr>
            <a:spLocks noGrp="1"/>
          </p:cNvSpPr>
          <p:nvPr>
            <p:ph type="title"/>
          </p:nvPr>
        </p:nvSpPr>
        <p:spPr/>
        <p:txBody>
          <a:bodyPr/>
          <a:lstStyle/>
          <a:p>
            <a:r>
              <a:rPr lang="en-GB" dirty="0"/>
              <a:t>Empirical model (1/3)</a:t>
            </a:r>
          </a:p>
        </p:txBody>
      </p:sp>
      <p:sp>
        <p:nvSpPr>
          <p:cNvPr id="9" name="TextBox 8">
            <a:extLst>
              <a:ext uri="{FF2B5EF4-FFF2-40B4-BE49-F238E27FC236}">
                <a16:creationId xmlns:a16="http://schemas.microsoft.com/office/drawing/2014/main" id="{FBBA370D-EDA3-4203-B142-48EFEEA63D34}"/>
              </a:ext>
            </a:extLst>
          </p:cNvPr>
          <p:cNvSpPr txBox="1"/>
          <p:nvPr/>
        </p:nvSpPr>
        <p:spPr>
          <a:xfrm>
            <a:off x="2051050" y="2211871"/>
            <a:ext cx="8089900" cy="923330"/>
          </a:xfrm>
          <a:prstGeom prst="rect">
            <a:avLst/>
          </a:prstGeom>
          <a:solidFill>
            <a:schemeClr val="tx1">
              <a:lumMod val="50000"/>
              <a:lumOff val="50000"/>
            </a:schemeClr>
          </a:solidFill>
          <a:ln>
            <a:solidFill>
              <a:schemeClr val="bg2">
                <a:lumMod val="25000"/>
              </a:schemeClr>
            </a:solidFill>
          </a:ln>
        </p:spPr>
        <p:txBody>
          <a:bodyPr wrap="square" rtlCol="0">
            <a:spAutoFit/>
          </a:bodyPr>
          <a:lstStyle/>
          <a:p>
            <a:endParaRPr lang="en-GB" dirty="0">
              <a:solidFill>
                <a:schemeClr val="bg1"/>
              </a:solidFill>
            </a:endParaRPr>
          </a:p>
          <a:p>
            <a:r>
              <a:rPr lang="en-GB" dirty="0">
                <a:solidFill>
                  <a:schemeClr val="bg1"/>
                </a:solidFill>
              </a:rPr>
              <a:t>Does overcapacity in steel industry significantly affect AD actions against China?</a:t>
            </a:r>
          </a:p>
          <a:p>
            <a:r>
              <a:rPr lang="en-GB" dirty="0">
                <a:solidFill>
                  <a:schemeClr val="bg1"/>
                </a:solidFill>
              </a:rPr>
              <a:t> </a:t>
            </a:r>
          </a:p>
        </p:txBody>
      </p:sp>
      <p:sp>
        <p:nvSpPr>
          <p:cNvPr id="10" name="Rectangle 9">
            <a:extLst>
              <a:ext uri="{FF2B5EF4-FFF2-40B4-BE49-F238E27FC236}">
                <a16:creationId xmlns:a16="http://schemas.microsoft.com/office/drawing/2014/main" id="{BE47C36F-9AB0-4DF7-9EFA-8BCA7A942CD0}"/>
              </a:ext>
            </a:extLst>
          </p:cNvPr>
          <p:cNvSpPr/>
          <p:nvPr/>
        </p:nvSpPr>
        <p:spPr>
          <a:xfrm>
            <a:off x="1336123" y="3923354"/>
            <a:ext cx="9519754" cy="1754326"/>
          </a:xfrm>
          <a:prstGeom prst="rect">
            <a:avLst/>
          </a:prstGeom>
          <a:ln>
            <a:solidFill>
              <a:schemeClr val="accent1">
                <a:lumMod val="75000"/>
              </a:schemeClr>
            </a:solidFill>
          </a:ln>
        </p:spPr>
        <p:txBody>
          <a:bodyPr wrap="square">
            <a:spAutoFit/>
          </a:bodyPr>
          <a:lstStyle/>
          <a:p>
            <a:pPr marL="228600" algn="just">
              <a:lnSpc>
                <a:spcPct val="150000"/>
              </a:lnSpc>
              <a:spcAft>
                <a:spcPts val="0"/>
              </a:spcAft>
            </a:pPr>
            <a:r>
              <a:rPr lang="en-GB" dirty="0">
                <a:solidFill>
                  <a:srgbClr val="000000"/>
                </a:solidFill>
                <a:latin typeface="Calibri" panose="020F0502020204030204" pitchFamily="34" charset="0"/>
                <a:ea typeface="Malgun Gothic" panose="020B0503020000020004" pitchFamily="34" charset="-127"/>
                <a:cs typeface="Calibri" panose="020F0502020204030204" pitchFamily="34" charset="0"/>
              </a:rPr>
              <a:t>3 hypotheses:</a:t>
            </a:r>
            <a:endParaRPr lang="en-GB" dirty="0">
              <a:latin typeface="Calibri" panose="020F0502020204030204" pitchFamily="34" charset="0"/>
              <a:ea typeface="Malgun Gothic" panose="020B0503020000020004" pitchFamily="34" charset="-127"/>
              <a:cs typeface="Times New Roman" panose="02020603050405020304" pitchFamily="18" charset="0"/>
            </a:endParaRPr>
          </a:p>
          <a:p>
            <a:pPr marL="228600" algn="just">
              <a:lnSpc>
                <a:spcPct val="150000"/>
              </a:lnSpc>
              <a:spcAft>
                <a:spcPts val="0"/>
              </a:spcAft>
            </a:pPr>
            <a:r>
              <a:rPr lang="en-GB" dirty="0">
                <a:solidFill>
                  <a:srgbClr val="000000"/>
                </a:solidFill>
                <a:latin typeface="Calibri" panose="020F0502020204030204" pitchFamily="34" charset="0"/>
                <a:ea typeface="Malgun Gothic" panose="020B0503020000020004" pitchFamily="34" charset="-127"/>
                <a:cs typeface="Calibri" panose="020F0502020204030204" pitchFamily="34" charset="0"/>
              </a:rPr>
              <a:t>H1: An increase overcapacity leads to more AD actions against China in the steel industry</a:t>
            </a:r>
            <a:endParaRPr lang="en-GB" dirty="0">
              <a:latin typeface="Calibri" panose="020F0502020204030204" pitchFamily="34" charset="0"/>
              <a:ea typeface="Malgun Gothic" panose="020B0503020000020004" pitchFamily="34" charset="-127"/>
              <a:cs typeface="Times New Roman" panose="02020603050405020304" pitchFamily="18" charset="0"/>
            </a:endParaRPr>
          </a:p>
          <a:p>
            <a:pPr marL="228600" algn="just">
              <a:lnSpc>
                <a:spcPct val="150000"/>
              </a:lnSpc>
              <a:spcAft>
                <a:spcPts val="0"/>
              </a:spcAft>
            </a:pPr>
            <a:r>
              <a:rPr lang="en-GB" dirty="0">
                <a:solidFill>
                  <a:srgbClr val="000000"/>
                </a:solidFill>
                <a:latin typeface="Calibri" panose="020F0502020204030204" pitchFamily="34" charset="0"/>
                <a:ea typeface="Malgun Gothic" panose="020B0503020000020004" pitchFamily="34" charset="-127"/>
                <a:cs typeface="Calibri" panose="020F0502020204030204" pitchFamily="34" charset="0"/>
              </a:rPr>
              <a:t>H2: This relationship is more observable in developing countries than in developed countries</a:t>
            </a:r>
            <a:endParaRPr lang="en-GB" dirty="0">
              <a:latin typeface="Calibri" panose="020F0502020204030204" pitchFamily="34" charset="0"/>
              <a:ea typeface="Malgun Gothic" panose="020B0503020000020004" pitchFamily="34" charset="-127"/>
              <a:cs typeface="Times New Roman" panose="02020603050405020304" pitchFamily="18" charset="0"/>
            </a:endParaRPr>
          </a:p>
          <a:p>
            <a:pPr marL="228600" algn="just">
              <a:lnSpc>
                <a:spcPct val="150000"/>
              </a:lnSpc>
              <a:spcAft>
                <a:spcPts val="800"/>
              </a:spcAft>
            </a:pPr>
            <a:r>
              <a:rPr lang="en-GB" dirty="0">
                <a:solidFill>
                  <a:srgbClr val="000000"/>
                </a:solidFill>
                <a:latin typeface="Calibri" panose="020F0502020204030204" pitchFamily="34" charset="0"/>
                <a:ea typeface="Malgun Gothic" panose="020B0503020000020004" pitchFamily="34" charset="-127"/>
                <a:cs typeface="Calibri" panose="020F0502020204030204" pitchFamily="34" charset="0"/>
              </a:rPr>
              <a:t>H3: Free trade agreement (FTA) between China and its partner countries would reduce this effect</a:t>
            </a:r>
            <a:endParaRPr lang="en-GB" dirty="0">
              <a:latin typeface="Calibri" panose="020F0502020204030204" pitchFamily="34" charset="0"/>
              <a:ea typeface="Malgun Gothic" panose="020B0503020000020004" pitchFamily="34" charset="-127"/>
              <a:cs typeface="Times New Roman" panose="02020603050405020304" pitchFamily="18" charset="0"/>
            </a:endParaRPr>
          </a:p>
        </p:txBody>
      </p:sp>
      <p:sp>
        <p:nvSpPr>
          <p:cNvPr id="11" name="Arrow: Down 10">
            <a:extLst>
              <a:ext uri="{FF2B5EF4-FFF2-40B4-BE49-F238E27FC236}">
                <a16:creationId xmlns:a16="http://schemas.microsoft.com/office/drawing/2014/main" id="{B3EF4215-CB90-4DCA-AC9F-7DDBEAB0FDA9}"/>
              </a:ext>
            </a:extLst>
          </p:cNvPr>
          <p:cNvSpPr/>
          <p:nvPr/>
        </p:nvSpPr>
        <p:spPr>
          <a:xfrm>
            <a:off x="5996056" y="3386326"/>
            <a:ext cx="279400" cy="38395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 name="TextBox 2">
            <a:extLst>
              <a:ext uri="{FF2B5EF4-FFF2-40B4-BE49-F238E27FC236}">
                <a16:creationId xmlns:a16="http://schemas.microsoft.com/office/drawing/2014/main" id="{D5E2810F-E90D-401C-B6BB-FDABBFB67CD9}"/>
              </a:ext>
            </a:extLst>
          </p:cNvPr>
          <p:cNvSpPr txBox="1"/>
          <p:nvPr/>
        </p:nvSpPr>
        <p:spPr>
          <a:xfrm>
            <a:off x="1336123" y="1474427"/>
            <a:ext cx="2226365" cy="369332"/>
          </a:xfrm>
          <a:prstGeom prst="rect">
            <a:avLst/>
          </a:prstGeom>
          <a:noFill/>
        </p:spPr>
        <p:txBody>
          <a:bodyPr wrap="square" rtlCol="0">
            <a:spAutoFit/>
          </a:bodyPr>
          <a:lstStyle/>
          <a:p>
            <a:r>
              <a:rPr lang="en-GB" dirty="0">
                <a:solidFill>
                  <a:srgbClr val="C00000"/>
                </a:solidFill>
              </a:rPr>
              <a:t>Research question</a:t>
            </a:r>
          </a:p>
        </p:txBody>
      </p:sp>
      <p:pic>
        <p:nvPicPr>
          <p:cNvPr id="7" name="Graphic 6" descr="Magnifying glass">
            <a:extLst>
              <a:ext uri="{FF2B5EF4-FFF2-40B4-BE49-F238E27FC236}">
                <a16:creationId xmlns:a16="http://schemas.microsoft.com/office/drawing/2014/main" id="{D1125363-075F-4E35-AD5B-487D11FBB35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12227" y="2038661"/>
            <a:ext cx="914400" cy="914400"/>
          </a:xfrm>
          <a:prstGeom prst="rect">
            <a:avLst/>
          </a:prstGeom>
        </p:spPr>
      </p:pic>
      <p:sp>
        <p:nvSpPr>
          <p:cNvPr id="6" name="Slide Number Placeholder 5">
            <a:extLst>
              <a:ext uri="{FF2B5EF4-FFF2-40B4-BE49-F238E27FC236}">
                <a16:creationId xmlns:a16="http://schemas.microsoft.com/office/drawing/2014/main" id="{68E166E5-5BC1-4290-84B6-9FDC702B962C}"/>
              </a:ext>
            </a:extLst>
          </p:cNvPr>
          <p:cNvSpPr>
            <a:spLocks noGrp="1"/>
          </p:cNvSpPr>
          <p:nvPr>
            <p:ph type="sldNum" sz="quarter" idx="12"/>
          </p:nvPr>
        </p:nvSpPr>
        <p:spPr/>
        <p:txBody>
          <a:bodyPr/>
          <a:lstStyle/>
          <a:p>
            <a:fld id="{F8F97EDF-CD21-41F2-9B1B-07D878E305AA}" type="slidenum">
              <a:rPr lang="en-GB" smtClean="0"/>
              <a:t>8</a:t>
            </a:fld>
            <a:endParaRPr lang="en-GB"/>
          </a:p>
        </p:txBody>
      </p:sp>
    </p:spTree>
    <p:extLst>
      <p:ext uri="{BB962C8B-B14F-4D97-AF65-F5344CB8AC3E}">
        <p14:creationId xmlns:p14="http://schemas.microsoft.com/office/powerpoint/2010/main" val="21202468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7F18A-A11A-49C3-8F8B-3773D81788A8}"/>
              </a:ext>
            </a:extLst>
          </p:cNvPr>
          <p:cNvSpPr>
            <a:spLocks noGrp="1"/>
          </p:cNvSpPr>
          <p:nvPr>
            <p:ph type="title"/>
          </p:nvPr>
        </p:nvSpPr>
        <p:spPr/>
        <p:txBody>
          <a:bodyPr/>
          <a:lstStyle/>
          <a:p>
            <a:r>
              <a:rPr lang="en-GB" dirty="0"/>
              <a:t>Empirical model (2/3)</a:t>
            </a:r>
          </a:p>
        </p:txBody>
      </p:sp>
      <p:graphicFrame>
        <p:nvGraphicFramePr>
          <p:cNvPr id="4" name="Table 3">
            <a:extLst>
              <a:ext uri="{FF2B5EF4-FFF2-40B4-BE49-F238E27FC236}">
                <a16:creationId xmlns:a16="http://schemas.microsoft.com/office/drawing/2014/main" id="{C3AFF93E-9AA2-4D34-A7A0-C66B3B7517AA}"/>
              </a:ext>
            </a:extLst>
          </p:cNvPr>
          <p:cNvGraphicFramePr>
            <a:graphicFrameLocks noGrp="1"/>
          </p:cNvGraphicFramePr>
          <p:nvPr>
            <p:extLst>
              <p:ext uri="{D42A27DB-BD31-4B8C-83A1-F6EECF244321}">
                <p14:modId xmlns:p14="http://schemas.microsoft.com/office/powerpoint/2010/main" val="2570511747"/>
              </p:ext>
            </p:extLst>
          </p:nvPr>
        </p:nvGraphicFramePr>
        <p:xfrm>
          <a:off x="1325217" y="1542519"/>
          <a:ext cx="8938591" cy="4752263"/>
        </p:xfrm>
        <a:graphic>
          <a:graphicData uri="http://schemas.openxmlformats.org/drawingml/2006/table">
            <a:tbl>
              <a:tblPr firstRow="1" firstCol="1" bandRow="1">
                <a:tableStyleId>{C083E6E3-FA7D-4D7B-A595-EF9225AFEA82}</a:tableStyleId>
              </a:tblPr>
              <a:tblGrid>
                <a:gridCol w="1239341">
                  <a:extLst>
                    <a:ext uri="{9D8B030D-6E8A-4147-A177-3AD203B41FA5}">
                      <a16:colId xmlns:a16="http://schemas.microsoft.com/office/drawing/2014/main" val="2065727404"/>
                    </a:ext>
                  </a:extLst>
                </a:gridCol>
                <a:gridCol w="2566082">
                  <a:extLst>
                    <a:ext uri="{9D8B030D-6E8A-4147-A177-3AD203B41FA5}">
                      <a16:colId xmlns:a16="http://schemas.microsoft.com/office/drawing/2014/main" val="936648173"/>
                    </a:ext>
                  </a:extLst>
                </a:gridCol>
                <a:gridCol w="2994600">
                  <a:extLst>
                    <a:ext uri="{9D8B030D-6E8A-4147-A177-3AD203B41FA5}">
                      <a16:colId xmlns:a16="http://schemas.microsoft.com/office/drawing/2014/main" val="782877005"/>
                    </a:ext>
                  </a:extLst>
                </a:gridCol>
                <a:gridCol w="2138568">
                  <a:extLst>
                    <a:ext uri="{9D8B030D-6E8A-4147-A177-3AD203B41FA5}">
                      <a16:colId xmlns:a16="http://schemas.microsoft.com/office/drawing/2014/main" val="2618317304"/>
                    </a:ext>
                  </a:extLst>
                </a:gridCol>
              </a:tblGrid>
              <a:tr h="411711">
                <a:tc>
                  <a:txBody>
                    <a:bodyPr/>
                    <a:lstStyle/>
                    <a:p>
                      <a:pPr algn="ctr">
                        <a:lnSpc>
                          <a:spcPct val="150000"/>
                        </a:lnSpc>
                        <a:spcAft>
                          <a:spcPts val="0"/>
                        </a:spcAft>
                      </a:pPr>
                      <a:r>
                        <a:rPr lang="en-GB" sz="1100" dirty="0">
                          <a:effectLst/>
                        </a:rPr>
                        <a:t>Variable name</a:t>
                      </a:r>
                      <a:endParaRPr lang="en-GB" sz="11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53942" marR="53942" marT="0" marB="0"/>
                </a:tc>
                <a:tc>
                  <a:txBody>
                    <a:bodyPr/>
                    <a:lstStyle/>
                    <a:p>
                      <a:pPr algn="ctr">
                        <a:lnSpc>
                          <a:spcPct val="150000"/>
                        </a:lnSpc>
                        <a:spcAft>
                          <a:spcPts val="0"/>
                        </a:spcAft>
                      </a:pPr>
                      <a:r>
                        <a:rPr lang="en-GB" sz="1100" dirty="0">
                          <a:effectLst/>
                        </a:rPr>
                        <a:t>Explanation</a:t>
                      </a:r>
                      <a:endParaRPr lang="en-GB" sz="11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53942" marR="53942" marT="0" marB="0"/>
                </a:tc>
                <a:tc>
                  <a:txBody>
                    <a:bodyPr/>
                    <a:lstStyle/>
                    <a:p>
                      <a:pPr algn="ctr">
                        <a:lnSpc>
                          <a:spcPct val="150000"/>
                        </a:lnSpc>
                        <a:spcAft>
                          <a:spcPts val="0"/>
                        </a:spcAft>
                      </a:pPr>
                      <a:r>
                        <a:rPr lang="en-GB" sz="1100">
                          <a:effectLst/>
                        </a:rPr>
                        <a:t>Remarks</a:t>
                      </a:r>
                      <a:endParaRPr lang="en-GB"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53942" marR="53942" marT="0" marB="0"/>
                </a:tc>
                <a:tc>
                  <a:txBody>
                    <a:bodyPr/>
                    <a:lstStyle/>
                    <a:p>
                      <a:pPr algn="ctr">
                        <a:lnSpc>
                          <a:spcPct val="150000"/>
                        </a:lnSpc>
                        <a:spcAft>
                          <a:spcPts val="0"/>
                        </a:spcAft>
                      </a:pPr>
                      <a:r>
                        <a:rPr lang="en-GB" sz="1100">
                          <a:effectLst/>
                        </a:rPr>
                        <a:t>Source</a:t>
                      </a:r>
                      <a:endParaRPr lang="en-GB"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53942" marR="53942" marT="0" marB="0"/>
                </a:tc>
                <a:extLst>
                  <a:ext uri="{0D108BD9-81ED-4DB2-BD59-A6C34878D82A}">
                    <a16:rowId xmlns:a16="http://schemas.microsoft.com/office/drawing/2014/main" val="3510160461"/>
                  </a:ext>
                </a:extLst>
              </a:tr>
              <a:tr h="411711">
                <a:tc>
                  <a:txBody>
                    <a:bodyPr/>
                    <a:lstStyle/>
                    <a:p>
                      <a:pPr algn="ctr">
                        <a:lnSpc>
                          <a:spcPct val="150000"/>
                        </a:lnSpc>
                        <a:spcAft>
                          <a:spcPts val="0"/>
                        </a:spcAft>
                      </a:pPr>
                      <a:r>
                        <a:rPr lang="en-GB" sz="1100">
                          <a:effectLst/>
                        </a:rPr>
                        <a:t>ADsteel</a:t>
                      </a:r>
                      <a:endParaRPr lang="en-GB"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53942" marR="53942" marT="0" marB="0"/>
                </a:tc>
                <a:tc>
                  <a:txBody>
                    <a:bodyPr/>
                    <a:lstStyle/>
                    <a:p>
                      <a:pPr algn="ctr">
                        <a:lnSpc>
                          <a:spcPct val="150000"/>
                        </a:lnSpc>
                        <a:spcAft>
                          <a:spcPts val="0"/>
                        </a:spcAft>
                      </a:pPr>
                      <a:r>
                        <a:rPr lang="en-GB" sz="1100">
                          <a:effectLst/>
                        </a:rPr>
                        <a:t>Steel AD actions against China</a:t>
                      </a:r>
                      <a:endParaRPr lang="en-GB"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53942" marR="53942" marT="0" marB="0"/>
                </a:tc>
                <a:tc>
                  <a:txBody>
                    <a:bodyPr/>
                    <a:lstStyle/>
                    <a:p>
                      <a:pPr algn="ctr">
                        <a:lnSpc>
                          <a:spcPct val="150000"/>
                        </a:lnSpc>
                        <a:spcAft>
                          <a:spcPts val="0"/>
                        </a:spcAft>
                      </a:pPr>
                      <a:r>
                        <a:rPr lang="en-GB" sz="1100">
                          <a:effectLst/>
                        </a:rPr>
                        <a:t>Dependent variable (Y)</a:t>
                      </a:r>
                      <a:endParaRPr lang="en-GB"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53942" marR="53942" marT="0" marB="0"/>
                </a:tc>
                <a:tc>
                  <a:txBody>
                    <a:bodyPr/>
                    <a:lstStyle/>
                    <a:p>
                      <a:pPr algn="ctr">
                        <a:lnSpc>
                          <a:spcPct val="150000"/>
                        </a:lnSpc>
                        <a:spcAft>
                          <a:spcPts val="0"/>
                        </a:spcAft>
                      </a:pPr>
                      <a:r>
                        <a:rPr lang="en-GB" sz="1100">
                          <a:effectLst/>
                        </a:rPr>
                        <a:t>Global Antidumping database </a:t>
                      </a:r>
                      <a:endParaRPr lang="en-GB"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53942" marR="53942" marT="0" marB="0"/>
                </a:tc>
                <a:extLst>
                  <a:ext uri="{0D108BD9-81ED-4DB2-BD59-A6C34878D82A}">
                    <a16:rowId xmlns:a16="http://schemas.microsoft.com/office/drawing/2014/main" val="4079504964"/>
                  </a:ext>
                </a:extLst>
              </a:tr>
              <a:tr h="617566">
                <a:tc>
                  <a:txBody>
                    <a:bodyPr/>
                    <a:lstStyle/>
                    <a:p>
                      <a:pPr algn="ctr">
                        <a:lnSpc>
                          <a:spcPct val="150000"/>
                        </a:lnSpc>
                        <a:spcAft>
                          <a:spcPts val="0"/>
                        </a:spcAft>
                      </a:pPr>
                      <a:r>
                        <a:rPr lang="en-GB" sz="1100">
                          <a:effectLst/>
                        </a:rPr>
                        <a:t>ADexsteel</a:t>
                      </a:r>
                      <a:endParaRPr lang="en-GB"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53942" marR="53942" marT="0" marB="0"/>
                </a:tc>
                <a:tc>
                  <a:txBody>
                    <a:bodyPr/>
                    <a:lstStyle/>
                    <a:p>
                      <a:pPr algn="ctr">
                        <a:lnSpc>
                          <a:spcPct val="150000"/>
                        </a:lnSpc>
                        <a:spcAft>
                          <a:spcPts val="0"/>
                        </a:spcAft>
                      </a:pPr>
                      <a:r>
                        <a:rPr lang="en-GB" sz="1100">
                          <a:effectLst/>
                        </a:rPr>
                        <a:t>Total AD actions against China in year t, excluding steel case</a:t>
                      </a:r>
                      <a:endParaRPr lang="en-GB"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53942" marR="53942" marT="0" marB="0"/>
                </a:tc>
                <a:tc>
                  <a:txBody>
                    <a:bodyPr/>
                    <a:lstStyle/>
                    <a:p>
                      <a:pPr algn="ctr">
                        <a:lnSpc>
                          <a:spcPct val="150000"/>
                        </a:lnSpc>
                        <a:spcAft>
                          <a:spcPts val="0"/>
                        </a:spcAft>
                      </a:pPr>
                      <a:r>
                        <a:rPr lang="en-GB" sz="1100">
                          <a:effectLst/>
                        </a:rPr>
                        <a:t>Independent variable (X</a:t>
                      </a:r>
                      <a:r>
                        <a:rPr lang="en-GB" sz="1100" baseline="-25000">
                          <a:effectLst/>
                        </a:rPr>
                        <a:t>1</a:t>
                      </a:r>
                      <a:r>
                        <a:rPr lang="en-GB" sz="1100">
                          <a:effectLst/>
                        </a:rPr>
                        <a:t>)</a:t>
                      </a:r>
                      <a:endParaRPr lang="en-GB"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53942" marR="53942" marT="0" marB="0"/>
                </a:tc>
                <a:tc>
                  <a:txBody>
                    <a:bodyPr/>
                    <a:lstStyle/>
                    <a:p>
                      <a:pPr algn="ctr">
                        <a:lnSpc>
                          <a:spcPct val="150000"/>
                        </a:lnSpc>
                        <a:spcAft>
                          <a:spcPts val="0"/>
                        </a:spcAft>
                      </a:pPr>
                      <a:r>
                        <a:rPr lang="en-GB" sz="1100">
                          <a:effectLst/>
                        </a:rPr>
                        <a:t>Global Antidumping database </a:t>
                      </a:r>
                      <a:endParaRPr lang="en-GB"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53942" marR="53942" marT="0" marB="0"/>
                </a:tc>
                <a:extLst>
                  <a:ext uri="{0D108BD9-81ED-4DB2-BD59-A6C34878D82A}">
                    <a16:rowId xmlns:a16="http://schemas.microsoft.com/office/drawing/2014/main" val="455153602"/>
                  </a:ext>
                </a:extLst>
              </a:tr>
              <a:tr h="411711">
                <a:tc>
                  <a:txBody>
                    <a:bodyPr/>
                    <a:lstStyle/>
                    <a:p>
                      <a:pPr algn="ctr">
                        <a:lnSpc>
                          <a:spcPct val="150000"/>
                        </a:lnSpc>
                        <a:spcAft>
                          <a:spcPts val="0"/>
                        </a:spcAft>
                      </a:pPr>
                      <a:r>
                        <a:rPr lang="en-GB" sz="1100">
                          <a:effectLst/>
                        </a:rPr>
                        <a:t>RERi</a:t>
                      </a:r>
                      <a:endParaRPr lang="en-GB"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53942" marR="53942" marT="0" marB="0"/>
                </a:tc>
                <a:tc>
                  <a:txBody>
                    <a:bodyPr/>
                    <a:lstStyle/>
                    <a:p>
                      <a:pPr algn="ctr">
                        <a:lnSpc>
                          <a:spcPct val="150000"/>
                        </a:lnSpc>
                        <a:spcAft>
                          <a:spcPts val="0"/>
                        </a:spcAft>
                      </a:pPr>
                      <a:r>
                        <a:rPr lang="en-GB" sz="1100">
                          <a:effectLst/>
                        </a:rPr>
                        <a:t>Real exchange rate of importing countries</a:t>
                      </a:r>
                      <a:endParaRPr lang="en-GB"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53942" marR="53942" marT="0" marB="0"/>
                </a:tc>
                <a:tc>
                  <a:txBody>
                    <a:bodyPr/>
                    <a:lstStyle/>
                    <a:p>
                      <a:pPr algn="ctr">
                        <a:lnSpc>
                          <a:spcPct val="150000"/>
                        </a:lnSpc>
                        <a:spcAft>
                          <a:spcPts val="0"/>
                        </a:spcAft>
                      </a:pPr>
                      <a:r>
                        <a:rPr lang="en-GB" sz="1100">
                          <a:effectLst/>
                        </a:rPr>
                        <a:t>Independent variable (X</a:t>
                      </a:r>
                      <a:r>
                        <a:rPr lang="en-GB" sz="1100" baseline="-25000">
                          <a:effectLst/>
                        </a:rPr>
                        <a:t>2</a:t>
                      </a:r>
                      <a:r>
                        <a:rPr lang="en-GB" sz="1100">
                          <a:effectLst/>
                        </a:rPr>
                        <a:t>) One-year lag (t-1)</a:t>
                      </a:r>
                      <a:endParaRPr lang="en-GB"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53942" marR="53942" marT="0" marB="0"/>
                </a:tc>
                <a:tc>
                  <a:txBody>
                    <a:bodyPr/>
                    <a:lstStyle/>
                    <a:p>
                      <a:pPr algn="ctr">
                        <a:lnSpc>
                          <a:spcPct val="150000"/>
                        </a:lnSpc>
                        <a:spcAft>
                          <a:spcPts val="0"/>
                        </a:spcAft>
                      </a:pPr>
                      <a:r>
                        <a:rPr lang="en-GB" sz="1100">
                          <a:effectLst/>
                        </a:rPr>
                        <a:t>Bruegel dataset</a:t>
                      </a:r>
                      <a:endParaRPr lang="en-GB"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53942" marR="53942" marT="0" marB="0"/>
                </a:tc>
                <a:extLst>
                  <a:ext uri="{0D108BD9-81ED-4DB2-BD59-A6C34878D82A}">
                    <a16:rowId xmlns:a16="http://schemas.microsoft.com/office/drawing/2014/main" val="136102570"/>
                  </a:ext>
                </a:extLst>
              </a:tr>
              <a:tr h="617566">
                <a:tc>
                  <a:txBody>
                    <a:bodyPr/>
                    <a:lstStyle/>
                    <a:p>
                      <a:pPr algn="ctr">
                        <a:lnSpc>
                          <a:spcPct val="150000"/>
                        </a:lnSpc>
                        <a:spcAft>
                          <a:spcPts val="0"/>
                        </a:spcAft>
                      </a:pPr>
                      <a:r>
                        <a:rPr lang="en-GB" sz="1100">
                          <a:effectLst/>
                        </a:rPr>
                        <a:t>GDPGRi</a:t>
                      </a:r>
                      <a:endParaRPr lang="en-GB"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53942" marR="53942" marT="0" marB="0"/>
                </a:tc>
                <a:tc>
                  <a:txBody>
                    <a:bodyPr/>
                    <a:lstStyle/>
                    <a:p>
                      <a:pPr algn="ctr">
                        <a:lnSpc>
                          <a:spcPct val="150000"/>
                        </a:lnSpc>
                        <a:spcAft>
                          <a:spcPts val="0"/>
                        </a:spcAft>
                      </a:pPr>
                      <a:r>
                        <a:rPr lang="en-GB" sz="1100">
                          <a:effectLst/>
                        </a:rPr>
                        <a:t>Average GDP growth rate of importing countries</a:t>
                      </a:r>
                      <a:endParaRPr lang="en-GB"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53942" marR="53942" marT="0" marB="0"/>
                </a:tc>
                <a:tc>
                  <a:txBody>
                    <a:bodyPr/>
                    <a:lstStyle/>
                    <a:p>
                      <a:pPr algn="ctr">
                        <a:lnSpc>
                          <a:spcPct val="150000"/>
                        </a:lnSpc>
                        <a:spcAft>
                          <a:spcPts val="0"/>
                        </a:spcAft>
                      </a:pPr>
                      <a:r>
                        <a:rPr lang="en-GB" sz="1100">
                          <a:effectLst/>
                        </a:rPr>
                        <a:t>Independent variable (X</a:t>
                      </a:r>
                      <a:r>
                        <a:rPr lang="en-GB" sz="1100" baseline="-25000">
                          <a:effectLst/>
                        </a:rPr>
                        <a:t>3</a:t>
                      </a:r>
                      <a:r>
                        <a:rPr lang="en-GB" sz="1100">
                          <a:effectLst/>
                        </a:rPr>
                        <a:t>), an average of 3-year-prior AD action (t</a:t>
                      </a:r>
                      <a:r>
                        <a:rPr lang="en-GB" sz="1100" baseline="-25000">
                          <a:effectLst/>
                        </a:rPr>
                        <a:t>t-2, t-1, t0</a:t>
                      </a:r>
                      <a:r>
                        <a:rPr lang="en-GB" sz="1100">
                          <a:effectLst/>
                        </a:rPr>
                        <a:t>)</a:t>
                      </a:r>
                      <a:endParaRPr lang="en-GB"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53942" marR="53942" marT="0" marB="0"/>
                </a:tc>
                <a:tc>
                  <a:txBody>
                    <a:bodyPr/>
                    <a:lstStyle/>
                    <a:p>
                      <a:pPr algn="ctr">
                        <a:lnSpc>
                          <a:spcPct val="150000"/>
                        </a:lnSpc>
                        <a:spcAft>
                          <a:spcPts val="0"/>
                        </a:spcAft>
                      </a:pPr>
                      <a:r>
                        <a:rPr lang="en-GB" sz="1100" dirty="0">
                          <a:effectLst/>
                        </a:rPr>
                        <a:t>World Development Indicator</a:t>
                      </a:r>
                      <a:endParaRPr lang="en-GB" sz="11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53942" marR="53942" marT="0" marB="0"/>
                </a:tc>
                <a:extLst>
                  <a:ext uri="{0D108BD9-81ED-4DB2-BD59-A6C34878D82A}">
                    <a16:rowId xmlns:a16="http://schemas.microsoft.com/office/drawing/2014/main" val="1224540528"/>
                  </a:ext>
                </a:extLst>
              </a:tr>
              <a:tr h="617566">
                <a:tc>
                  <a:txBody>
                    <a:bodyPr/>
                    <a:lstStyle/>
                    <a:p>
                      <a:pPr algn="ctr">
                        <a:lnSpc>
                          <a:spcPct val="150000"/>
                        </a:lnSpc>
                        <a:spcAft>
                          <a:spcPts val="0"/>
                        </a:spcAft>
                      </a:pPr>
                      <a:r>
                        <a:rPr lang="en-GB" sz="1100">
                          <a:effectLst/>
                        </a:rPr>
                        <a:t>GDPGRCHI</a:t>
                      </a:r>
                      <a:endParaRPr lang="en-GB"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53942" marR="53942" marT="0" marB="0"/>
                </a:tc>
                <a:tc>
                  <a:txBody>
                    <a:bodyPr/>
                    <a:lstStyle/>
                    <a:p>
                      <a:pPr algn="ctr">
                        <a:lnSpc>
                          <a:spcPct val="150000"/>
                        </a:lnSpc>
                        <a:spcAft>
                          <a:spcPts val="0"/>
                        </a:spcAft>
                      </a:pPr>
                      <a:r>
                        <a:rPr lang="en-GB" sz="1100">
                          <a:effectLst/>
                        </a:rPr>
                        <a:t>Average GDP growth rate of China</a:t>
                      </a:r>
                      <a:endParaRPr lang="en-GB"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53942" marR="53942" marT="0" marB="0"/>
                </a:tc>
                <a:tc>
                  <a:txBody>
                    <a:bodyPr/>
                    <a:lstStyle/>
                    <a:p>
                      <a:pPr algn="ctr">
                        <a:lnSpc>
                          <a:spcPct val="150000"/>
                        </a:lnSpc>
                        <a:spcAft>
                          <a:spcPts val="0"/>
                        </a:spcAft>
                      </a:pPr>
                      <a:r>
                        <a:rPr lang="en-GB" sz="1100">
                          <a:effectLst/>
                        </a:rPr>
                        <a:t>Independent variable (X</a:t>
                      </a:r>
                      <a:r>
                        <a:rPr lang="en-GB" sz="1100" baseline="-25000">
                          <a:effectLst/>
                        </a:rPr>
                        <a:t>4</a:t>
                      </a:r>
                      <a:r>
                        <a:rPr lang="en-GB" sz="1100">
                          <a:effectLst/>
                        </a:rPr>
                        <a:t>), an average of 3-year-prior AD action (t</a:t>
                      </a:r>
                      <a:r>
                        <a:rPr lang="en-GB" sz="1100" baseline="-25000">
                          <a:effectLst/>
                        </a:rPr>
                        <a:t>t-2, t-1, t0</a:t>
                      </a:r>
                      <a:r>
                        <a:rPr lang="en-GB" sz="1100">
                          <a:effectLst/>
                        </a:rPr>
                        <a:t>)</a:t>
                      </a:r>
                      <a:endParaRPr lang="en-GB"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53942" marR="53942" marT="0" marB="0"/>
                </a:tc>
                <a:tc>
                  <a:txBody>
                    <a:bodyPr/>
                    <a:lstStyle/>
                    <a:p>
                      <a:pPr algn="ctr">
                        <a:lnSpc>
                          <a:spcPct val="150000"/>
                        </a:lnSpc>
                        <a:spcAft>
                          <a:spcPts val="0"/>
                        </a:spcAft>
                      </a:pPr>
                      <a:r>
                        <a:rPr lang="en-GB" sz="1100">
                          <a:effectLst/>
                        </a:rPr>
                        <a:t>World Development Indicator</a:t>
                      </a:r>
                      <a:endParaRPr lang="en-GB"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53942" marR="53942" marT="0" marB="0"/>
                </a:tc>
                <a:extLst>
                  <a:ext uri="{0D108BD9-81ED-4DB2-BD59-A6C34878D82A}">
                    <a16:rowId xmlns:a16="http://schemas.microsoft.com/office/drawing/2014/main" val="103535053"/>
                  </a:ext>
                </a:extLst>
              </a:tr>
              <a:tr h="523433">
                <a:tc>
                  <a:txBody>
                    <a:bodyPr/>
                    <a:lstStyle/>
                    <a:p>
                      <a:pPr algn="ctr">
                        <a:lnSpc>
                          <a:spcPct val="150000"/>
                        </a:lnSpc>
                        <a:spcAft>
                          <a:spcPts val="0"/>
                        </a:spcAft>
                      </a:pPr>
                      <a:r>
                        <a:rPr lang="en-GB" sz="1100">
                          <a:effectLst/>
                        </a:rPr>
                        <a:t>CHIEXS</a:t>
                      </a:r>
                      <a:endParaRPr lang="en-GB"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53942" marR="53942" marT="0" marB="0"/>
                </a:tc>
                <a:tc>
                  <a:txBody>
                    <a:bodyPr/>
                    <a:lstStyle/>
                    <a:p>
                      <a:pPr algn="ctr">
                        <a:lnSpc>
                          <a:spcPct val="150000"/>
                        </a:lnSpc>
                        <a:spcAft>
                          <a:spcPts val="0"/>
                        </a:spcAft>
                      </a:pPr>
                      <a:r>
                        <a:rPr lang="en-GB" sz="1100">
                          <a:effectLst/>
                        </a:rPr>
                        <a:t>China’s steel export share in its export</a:t>
                      </a:r>
                      <a:endParaRPr lang="en-GB"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53942" marR="53942" marT="0" marB="0"/>
                </a:tc>
                <a:tc>
                  <a:txBody>
                    <a:bodyPr/>
                    <a:lstStyle/>
                    <a:p>
                      <a:pPr algn="ctr">
                        <a:lnSpc>
                          <a:spcPct val="150000"/>
                        </a:lnSpc>
                        <a:spcAft>
                          <a:spcPts val="0"/>
                        </a:spcAft>
                      </a:pPr>
                      <a:r>
                        <a:rPr lang="en-GB" sz="1100" dirty="0">
                          <a:effectLst/>
                        </a:rPr>
                        <a:t>Independent variable (X</a:t>
                      </a:r>
                      <a:r>
                        <a:rPr lang="en-GB" sz="1100" baseline="-25000" dirty="0">
                          <a:effectLst/>
                        </a:rPr>
                        <a:t>5</a:t>
                      </a:r>
                      <a:r>
                        <a:rPr lang="en-GB" sz="1100" dirty="0">
                          <a:effectLst/>
                        </a:rPr>
                        <a:t>), one-year lag (t-1)</a:t>
                      </a:r>
                    </a:p>
                    <a:p>
                      <a:pPr marL="0" algn="ctr" defTabSz="914400" rtl="0" eaLnBrk="1" latinLnBrk="0" hangingPunct="1">
                        <a:lnSpc>
                          <a:spcPct val="150000"/>
                        </a:lnSpc>
                        <a:spcAft>
                          <a:spcPts val="0"/>
                        </a:spcAft>
                      </a:pPr>
                      <a:r>
                        <a:rPr lang="en-GB" sz="1100" kern="1200" dirty="0">
                          <a:effectLst/>
                        </a:rPr>
                        <a:t>(HS) code – 072 which includes iron and steel</a:t>
                      </a:r>
                      <a:endParaRPr lang="en-GB" sz="1100" kern="1200" dirty="0">
                        <a:solidFill>
                          <a:schemeClr val="tx1"/>
                        </a:solidFill>
                        <a:effectLst/>
                        <a:latin typeface="+mn-lt"/>
                        <a:ea typeface="+mn-ea"/>
                        <a:cs typeface="+mn-cs"/>
                      </a:endParaRPr>
                    </a:p>
                  </a:txBody>
                  <a:tcPr marL="53942" marR="53942" marT="0" marB="0"/>
                </a:tc>
                <a:tc>
                  <a:txBody>
                    <a:bodyPr/>
                    <a:lstStyle/>
                    <a:p>
                      <a:pPr algn="ctr">
                        <a:lnSpc>
                          <a:spcPct val="150000"/>
                        </a:lnSpc>
                        <a:spcAft>
                          <a:spcPts val="0"/>
                        </a:spcAft>
                      </a:pPr>
                      <a:r>
                        <a:rPr lang="en-GB" sz="1100">
                          <a:effectLst/>
                        </a:rPr>
                        <a:t>UN Comtrade</a:t>
                      </a:r>
                      <a:endParaRPr lang="en-GB"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53942" marR="53942" marT="0" marB="0"/>
                </a:tc>
                <a:extLst>
                  <a:ext uri="{0D108BD9-81ED-4DB2-BD59-A6C34878D82A}">
                    <a16:rowId xmlns:a16="http://schemas.microsoft.com/office/drawing/2014/main" val="1681308757"/>
                  </a:ext>
                </a:extLst>
              </a:tr>
              <a:tr h="523433">
                <a:tc>
                  <a:txBody>
                    <a:bodyPr/>
                    <a:lstStyle/>
                    <a:p>
                      <a:pPr algn="ctr">
                        <a:lnSpc>
                          <a:spcPct val="150000"/>
                        </a:lnSpc>
                        <a:spcAft>
                          <a:spcPts val="0"/>
                        </a:spcAft>
                      </a:pPr>
                      <a:r>
                        <a:rPr lang="en-GB" sz="1100">
                          <a:effectLst/>
                        </a:rPr>
                        <a:t>CHIIMS</a:t>
                      </a:r>
                      <a:endParaRPr lang="en-GB"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53942" marR="53942" marT="0" marB="0"/>
                </a:tc>
                <a:tc>
                  <a:txBody>
                    <a:bodyPr/>
                    <a:lstStyle/>
                    <a:p>
                      <a:pPr algn="ctr">
                        <a:lnSpc>
                          <a:spcPct val="150000"/>
                        </a:lnSpc>
                        <a:spcAft>
                          <a:spcPts val="0"/>
                        </a:spcAft>
                      </a:pPr>
                      <a:r>
                        <a:rPr lang="en-GB" sz="1100">
                          <a:effectLst/>
                        </a:rPr>
                        <a:t>China’s steel import share in its total import</a:t>
                      </a:r>
                      <a:endParaRPr lang="en-GB"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53942" marR="53942" marT="0" marB="0"/>
                </a:tc>
                <a:tc>
                  <a:txBody>
                    <a:bodyPr/>
                    <a:lstStyle/>
                    <a:p>
                      <a:pPr algn="ctr">
                        <a:lnSpc>
                          <a:spcPct val="150000"/>
                        </a:lnSpc>
                        <a:spcAft>
                          <a:spcPts val="0"/>
                        </a:spcAft>
                      </a:pPr>
                      <a:r>
                        <a:rPr lang="en-GB" sz="1100" dirty="0">
                          <a:effectLst/>
                        </a:rPr>
                        <a:t>Independent </a:t>
                      </a:r>
                      <a:r>
                        <a:rPr lang="en-GB" sz="1100" kern="1200" dirty="0">
                          <a:effectLst/>
                        </a:rPr>
                        <a:t>variable</a:t>
                      </a:r>
                      <a:r>
                        <a:rPr lang="en-GB" sz="1100" dirty="0">
                          <a:effectLst/>
                        </a:rPr>
                        <a:t> (</a:t>
                      </a:r>
                      <a:r>
                        <a:rPr lang="en-GB" sz="1100" kern="1200" dirty="0">
                          <a:effectLst/>
                        </a:rPr>
                        <a:t>X6</a:t>
                      </a:r>
                      <a:r>
                        <a:rPr lang="en-GB" sz="1100" dirty="0">
                          <a:effectLst/>
                        </a:rPr>
                        <a:t>), one-year lag (t-1)</a:t>
                      </a:r>
                      <a:endParaRPr lang="en-GB" sz="1100" kern="1200" dirty="0">
                        <a:effectLst/>
                      </a:endParaRPr>
                    </a:p>
                    <a:p>
                      <a:pPr marL="0" marR="0" lvl="0" indent="0" algn="ctr" defTabSz="914400" rtl="0" eaLnBrk="1" fontAlgn="auto" latinLnBrk="0" hangingPunct="1">
                        <a:lnSpc>
                          <a:spcPct val="150000"/>
                        </a:lnSpc>
                        <a:spcBef>
                          <a:spcPts val="0"/>
                        </a:spcBef>
                        <a:spcAft>
                          <a:spcPts val="0"/>
                        </a:spcAft>
                        <a:buClrTx/>
                        <a:buSzTx/>
                        <a:buFontTx/>
                        <a:buNone/>
                        <a:tabLst/>
                        <a:defRPr/>
                      </a:pPr>
                      <a:r>
                        <a:rPr lang="en-GB" sz="1100" kern="1200" dirty="0">
                          <a:effectLst/>
                        </a:rPr>
                        <a:t>(HS) code – 072 which includes iron and steel</a:t>
                      </a:r>
                      <a:endParaRPr lang="en-GB" sz="1100" kern="1200" dirty="0">
                        <a:solidFill>
                          <a:schemeClr val="tx1"/>
                        </a:solidFill>
                        <a:effectLst/>
                        <a:latin typeface="+mn-lt"/>
                        <a:ea typeface="+mn-ea"/>
                        <a:cs typeface="+mn-cs"/>
                      </a:endParaRPr>
                    </a:p>
                  </a:txBody>
                  <a:tcPr marL="53942" marR="53942" marT="0" marB="0"/>
                </a:tc>
                <a:tc>
                  <a:txBody>
                    <a:bodyPr/>
                    <a:lstStyle/>
                    <a:p>
                      <a:pPr algn="ctr">
                        <a:lnSpc>
                          <a:spcPct val="150000"/>
                        </a:lnSpc>
                        <a:spcAft>
                          <a:spcPts val="0"/>
                        </a:spcAft>
                      </a:pPr>
                      <a:r>
                        <a:rPr lang="en-GB" sz="1100">
                          <a:effectLst/>
                        </a:rPr>
                        <a:t>UN Comtrade</a:t>
                      </a:r>
                      <a:endParaRPr lang="en-GB"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53942" marR="53942" marT="0" marB="0"/>
                </a:tc>
                <a:extLst>
                  <a:ext uri="{0D108BD9-81ED-4DB2-BD59-A6C34878D82A}">
                    <a16:rowId xmlns:a16="http://schemas.microsoft.com/office/drawing/2014/main" val="3827370985"/>
                  </a:ext>
                </a:extLst>
              </a:tr>
              <a:tr h="617566">
                <a:tc>
                  <a:txBody>
                    <a:bodyPr/>
                    <a:lstStyle/>
                    <a:p>
                      <a:pPr algn="ctr">
                        <a:lnSpc>
                          <a:spcPct val="150000"/>
                        </a:lnSpc>
                        <a:spcAft>
                          <a:spcPts val="0"/>
                        </a:spcAft>
                      </a:pPr>
                      <a:r>
                        <a:rPr lang="en-GB" sz="1100">
                          <a:effectLst/>
                        </a:rPr>
                        <a:t>OVERCAP</a:t>
                      </a:r>
                      <a:endParaRPr lang="en-GB"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53942" marR="53942" marT="0" marB="0"/>
                </a:tc>
                <a:tc>
                  <a:txBody>
                    <a:bodyPr/>
                    <a:lstStyle/>
                    <a:p>
                      <a:pPr algn="ctr">
                        <a:lnSpc>
                          <a:spcPct val="150000"/>
                        </a:lnSpc>
                        <a:spcAft>
                          <a:spcPts val="0"/>
                        </a:spcAft>
                      </a:pPr>
                      <a:r>
                        <a:rPr lang="en-GB" sz="1100">
                          <a:effectLst/>
                        </a:rPr>
                        <a:t>The amount of excess capacity of China trading partner</a:t>
                      </a:r>
                      <a:endParaRPr lang="en-GB"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53942" marR="53942" marT="0" marB="0"/>
                </a:tc>
                <a:tc>
                  <a:txBody>
                    <a:bodyPr/>
                    <a:lstStyle/>
                    <a:p>
                      <a:pPr algn="ctr">
                        <a:lnSpc>
                          <a:spcPct val="150000"/>
                        </a:lnSpc>
                        <a:spcAft>
                          <a:spcPts val="0"/>
                        </a:spcAft>
                      </a:pPr>
                      <a:r>
                        <a:rPr lang="en-GB" sz="1100">
                          <a:effectLst/>
                        </a:rPr>
                        <a:t>Independent variable (X</a:t>
                      </a:r>
                      <a:r>
                        <a:rPr lang="en-GB" sz="1100" baseline="-25000">
                          <a:effectLst/>
                        </a:rPr>
                        <a:t>7</a:t>
                      </a:r>
                      <a:r>
                        <a:rPr lang="en-GB" sz="1100">
                          <a:effectLst/>
                        </a:rPr>
                        <a:t>), in year t</a:t>
                      </a:r>
                      <a:endParaRPr lang="en-GB"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53942" marR="53942" marT="0" marB="0"/>
                </a:tc>
                <a:tc>
                  <a:txBody>
                    <a:bodyPr/>
                    <a:lstStyle/>
                    <a:p>
                      <a:pPr algn="ctr">
                        <a:lnSpc>
                          <a:spcPct val="150000"/>
                        </a:lnSpc>
                        <a:spcAft>
                          <a:spcPts val="0"/>
                        </a:spcAft>
                      </a:pPr>
                      <a:r>
                        <a:rPr lang="en-GB" sz="1100" dirty="0">
                          <a:effectLst/>
                        </a:rPr>
                        <a:t>OECD steel database and World steel association (WSA)</a:t>
                      </a:r>
                      <a:endParaRPr lang="en-GB" sz="11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53942" marR="53942" marT="0" marB="0"/>
                </a:tc>
                <a:extLst>
                  <a:ext uri="{0D108BD9-81ED-4DB2-BD59-A6C34878D82A}">
                    <a16:rowId xmlns:a16="http://schemas.microsoft.com/office/drawing/2014/main" val="3529071813"/>
                  </a:ext>
                </a:extLst>
              </a:tr>
            </a:tbl>
          </a:graphicData>
        </a:graphic>
      </p:graphicFrame>
      <p:sp>
        <p:nvSpPr>
          <p:cNvPr id="6" name="Rectangle 5">
            <a:extLst>
              <a:ext uri="{FF2B5EF4-FFF2-40B4-BE49-F238E27FC236}">
                <a16:creationId xmlns:a16="http://schemas.microsoft.com/office/drawing/2014/main" id="{EBAF0905-5546-4503-99CE-22F8750A6AF3}"/>
              </a:ext>
            </a:extLst>
          </p:cNvPr>
          <p:cNvSpPr/>
          <p:nvPr/>
        </p:nvSpPr>
        <p:spPr>
          <a:xfrm>
            <a:off x="1325217" y="5632174"/>
            <a:ext cx="8938591" cy="66260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Slide Number Placeholder 6">
            <a:extLst>
              <a:ext uri="{FF2B5EF4-FFF2-40B4-BE49-F238E27FC236}">
                <a16:creationId xmlns:a16="http://schemas.microsoft.com/office/drawing/2014/main" id="{C30D723F-B512-418F-93A6-04C2F694F08A}"/>
              </a:ext>
            </a:extLst>
          </p:cNvPr>
          <p:cNvSpPr>
            <a:spLocks noGrp="1"/>
          </p:cNvSpPr>
          <p:nvPr>
            <p:ph type="sldNum" sz="quarter" idx="12"/>
          </p:nvPr>
        </p:nvSpPr>
        <p:spPr/>
        <p:txBody>
          <a:bodyPr/>
          <a:lstStyle/>
          <a:p>
            <a:fld id="{F8F97EDF-CD21-41F2-9B1B-07D878E305AA}" type="slidenum">
              <a:rPr lang="en-GB" smtClean="0"/>
              <a:t>9</a:t>
            </a:fld>
            <a:endParaRPr lang="en-GB"/>
          </a:p>
        </p:txBody>
      </p:sp>
    </p:spTree>
    <p:extLst>
      <p:ext uri="{BB962C8B-B14F-4D97-AF65-F5344CB8AC3E}">
        <p14:creationId xmlns:p14="http://schemas.microsoft.com/office/powerpoint/2010/main" val="20133451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1367</TotalTime>
  <Words>1893</Words>
  <Application>Microsoft Office PowerPoint</Application>
  <PresentationFormat>Widescreen</PresentationFormat>
  <Paragraphs>398</Paragraphs>
  <Slides>17</Slides>
  <Notes>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맑은 고딕</vt:lpstr>
      <vt:lpstr>맑은 고딕</vt:lpstr>
      <vt:lpstr>Arial</vt:lpstr>
      <vt:lpstr>Calibri</vt:lpstr>
      <vt:lpstr>Calibri Light</vt:lpstr>
      <vt:lpstr>Cambria Math</vt:lpstr>
      <vt:lpstr>Symbol</vt:lpstr>
      <vt:lpstr>Times New Roman</vt:lpstr>
      <vt:lpstr>Office Theme</vt:lpstr>
      <vt:lpstr> The Effect of Overcapacity in the Steel Industry on Antidumping Actions against China</vt:lpstr>
      <vt:lpstr>Table of Contents</vt:lpstr>
      <vt:lpstr>Introduction (1/3) </vt:lpstr>
      <vt:lpstr>Introduction(2/3)</vt:lpstr>
      <vt:lpstr>Introduction (3/3)</vt:lpstr>
      <vt:lpstr>Literature Review(1/2)</vt:lpstr>
      <vt:lpstr>Literature (2/2)</vt:lpstr>
      <vt:lpstr>Empirical model (1/3)</vt:lpstr>
      <vt:lpstr>Empirical model (2/3)</vt:lpstr>
      <vt:lpstr>Empirical model (3/3)</vt:lpstr>
      <vt:lpstr>Empirical Results(1/3)</vt:lpstr>
      <vt:lpstr>Empirical results(2/3)</vt:lpstr>
      <vt:lpstr>Empirical results (3/3)</vt:lpstr>
      <vt:lpstr>Conclusion</vt:lpstr>
      <vt:lpstr>Policy recommendations</vt:lpstr>
      <vt:lpstr>References</vt:lpstr>
      <vt:lpstr>Thank you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Effect of  Overcapacity in the Steel Industry on Antidumping Actions against China</dc:title>
  <dc:creator>TrangHuynh</dc:creator>
  <cp:lastModifiedBy>TrangHuynh</cp:lastModifiedBy>
  <cp:revision>87</cp:revision>
  <dcterms:created xsi:type="dcterms:W3CDTF">2018-05-22T00:56:07Z</dcterms:created>
  <dcterms:modified xsi:type="dcterms:W3CDTF">2018-05-27T13:44:47Z</dcterms:modified>
</cp:coreProperties>
</file>