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 Hyeon Hong" initials="JHH" lastIdx="1" clrIdx="0">
    <p:extLst>
      <p:ext uri="{19B8F6BF-5375-455C-9EA6-DF929625EA0E}">
        <p15:presenceInfo xmlns:p15="http://schemas.microsoft.com/office/powerpoint/2012/main" userId="dc580f076faae1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194293"/>
    <a:srgbClr val="CCCFDC"/>
    <a:srgbClr val="5B5B98"/>
    <a:srgbClr val="FFFFFF"/>
    <a:srgbClr val="E7E9EE"/>
    <a:srgbClr val="9999CC"/>
    <a:srgbClr val="CC99FF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8" autoAdjust="0"/>
    <p:restoredTop sz="96846" autoAdjust="0"/>
  </p:normalViewPr>
  <p:slideViewPr>
    <p:cSldViewPr snapToGrid="0">
      <p:cViewPr varScale="1">
        <p:scale>
          <a:sx n="114" d="100"/>
          <a:sy n="114" d="100"/>
        </p:scale>
        <p:origin x="12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6"/>
    </p:cViewPr>
  </p:sorterViewPr>
  <p:notesViewPr>
    <p:cSldViewPr snapToGrid="0">
      <p:cViewPr varScale="1">
        <p:scale>
          <a:sx n="93" d="100"/>
          <a:sy n="93" d="100"/>
        </p:scale>
        <p:origin x="37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F278-48E7-4CF0-8E4E-2C75ACC73E1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AD3E2-572F-473A-B8FF-C22513A7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C1AA0-9537-4E8B-BAF4-D3375FA10EA7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60" y="3270972"/>
            <a:ext cx="7943507" cy="26775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D8B7-C5BC-4F93-B239-B974F8B3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2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white">
          <a:xfrm>
            <a:off x="1193802" y="2132017"/>
            <a:ext cx="6716713" cy="136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 sz="180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white">
          <a:xfrm>
            <a:off x="6718300" y="390525"/>
            <a:ext cx="1885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0" lang="en-US" altLang="ko-KR" sz="4000" b="1" i="1" dirty="0">
                <a:solidFill>
                  <a:schemeClr val="accent2"/>
                </a:solidFill>
                <a:latin typeface="Arial Black" pitchFamily="34" charset="0"/>
                <a:ea typeface="맑은 고딕" pitchFamily="50" charset="-127"/>
              </a:rPr>
              <a:t>CAPP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47813" y="2259013"/>
            <a:ext cx="5943600" cy="1079500"/>
          </a:xfrm>
        </p:spPr>
        <p:txBody>
          <a:bodyPr/>
          <a:lstStyle>
            <a:lvl1pPr algn="ctr">
              <a:defRPr sz="3600" cap="small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4005263"/>
            <a:ext cx="6400800" cy="17589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33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Tx/>
              <a:defRPr sz="2400">
                <a:latin typeface="+mn-lt"/>
                <a:ea typeface="+mn-ea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defRPr sz="1800">
                <a:latin typeface="+mn-lt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F09E69-426B-4E47-A13B-73A8A6B31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5762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 sz="180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250827" y="188913"/>
            <a:ext cx="86423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908054"/>
            <a:ext cx="86423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6497638"/>
            <a:ext cx="9144000" cy="360362"/>
            <a:chOff x="0" y="4093"/>
            <a:chExt cx="5760" cy="227"/>
          </a:xfrm>
        </p:grpSpPr>
        <p:pic>
          <p:nvPicPr>
            <p:cNvPr id="103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57" y="4103"/>
              <a:ext cx="45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0" y="4093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dirty="0">
                <a:latin typeface="+mn-lt"/>
                <a:ea typeface="+mn-ea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05200" y="64912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6F09E69-426B-4E47-A13B-73A8A6B317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533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06A468-8EB6-40F1-9C22-68106A07C6D4}" type="slidenum">
              <a:rPr lang="ko-KR" altLang="en-US" sz="180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pPr algn="ctr"/>
              <a:t>‹#›</a:t>
            </a:fld>
            <a:endParaRPr lang="ko-KR" altLang="en-US" sz="1800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86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189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6pPr>
      <a:lvl7pPr marL="914377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7pPr>
      <a:lvl8pPr marL="1371566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8pPr>
      <a:lvl9pPr marL="1828754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n"/>
        <a:defRPr sz="2000">
          <a:solidFill>
            <a:schemeClr val="tx2">
              <a:lumMod val="60000"/>
              <a:lumOff val="40000"/>
            </a:schemeClr>
          </a:solidFill>
          <a:latin typeface="+mn-lt"/>
          <a:ea typeface="맑은 고딕" pitchFamily="50" charset="-127"/>
        </a:defRPr>
      </a:lvl2pPr>
      <a:lvl3pPr marL="1143000" indent="-228600" algn="just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o"/>
        <a:defRPr sz="1800">
          <a:solidFill>
            <a:schemeClr val="tx1"/>
          </a:solidFill>
          <a:latin typeface="+mn-lt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1400">
          <a:solidFill>
            <a:schemeClr val="tx1"/>
          </a:solidFill>
          <a:latin typeface="+mn-lt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BCB3-8609-4EB0-A438-4BAB0FD04A6F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331913" y="2259013"/>
            <a:ext cx="6400800" cy="1746250"/>
          </a:xfrm>
        </p:spPr>
        <p:txBody>
          <a:bodyPr/>
          <a:lstStyle/>
          <a:p>
            <a:r>
              <a:rPr lang="en-US" dirty="0"/>
              <a:t>Static Single-Assignment</a:t>
            </a:r>
            <a:br>
              <a:rPr lang="en-US" dirty="0"/>
            </a:br>
            <a:r>
              <a:rPr lang="en-US" dirty="0"/>
              <a:t>Value numbering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3A543-2E5C-44CA-8BF8-46D961E232C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331913" y="4681057"/>
            <a:ext cx="6400800" cy="1083155"/>
          </a:xfrm>
        </p:spPr>
        <p:txBody>
          <a:bodyPr/>
          <a:lstStyle/>
          <a:p>
            <a:pPr algn="r"/>
            <a:r>
              <a:rPr lang="en-US" dirty="0"/>
              <a:t>Presenter: Nguyen Khac Thai</a:t>
            </a:r>
          </a:p>
          <a:p>
            <a:pPr algn="r"/>
            <a:r>
              <a:rPr lang="en-US" dirty="0"/>
              <a:t>Advanced Compiler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13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D4FB-7543-47B7-81F1-982ED3D5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Numbering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6A5C-6501-423A-A9B6-3584C65CC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484357"/>
          </a:xfrm>
        </p:spPr>
        <p:txBody>
          <a:bodyPr/>
          <a:lstStyle/>
          <a:p>
            <a:r>
              <a:rPr lang="en-US" dirty="0"/>
              <a:t>Partitioning variables into congruence classes</a:t>
            </a:r>
          </a:p>
          <a:p>
            <a:pPr lvl="1"/>
            <a:r>
              <a:rPr lang="en-US" dirty="0"/>
              <a:t>Variables in a congruence class have same value</a:t>
            </a:r>
          </a:p>
          <a:p>
            <a:pPr lvl="1"/>
            <a:r>
              <a:rPr lang="en-US" dirty="0"/>
              <a:t>Same functions with same arguments have same values?</a:t>
            </a:r>
          </a:p>
          <a:p>
            <a:pPr lvl="2" algn="l"/>
            <a:r>
              <a:rPr lang="en-US" altLang="ko-KR" dirty="0">
                <a:ea typeface="Kozuka Mincho Pro R"/>
              </a:rPr>
              <a:t>This  does not hold for </a:t>
            </a:r>
            <a:r>
              <a:rPr lang="el-GR" altLang="ko-KR" dirty="0">
                <a:latin typeface="Kozuka Mincho Pro R"/>
                <a:ea typeface="Kozuka Mincho Pro R"/>
              </a:rPr>
              <a:t>φ</a:t>
            </a:r>
            <a:r>
              <a:rPr lang="en-GB" dirty="0"/>
              <a:t>-function </a:t>
            </a:r>
            <a:endParaRPr lang="en-US" altLang="ko-KR" dirty="0">
              <a:latin typeface="Kozuka Mincho Pro R"/>
              <a:ea typeface="Kozuka Mincho Pro R"/>
            </a:endParaRPr>
          </a:p>
          <a:p>
            <a:pPr lvl="2" algn="l"/>
            <a:r>
              <a:rPr lang="el-GR" altLang="ko-KR" dirty="0">
                <a:latin typeface="Kozuka Mincho Pro R"/>
                <a:ea typeface="Kozuka Mincho Pro R"/>
              </a:rPr>
              <a:t>φ</a:t>
            </a:r>
            <a:r>
              <a:rPr lang="en-GB" dirty="0"/>
              <a:t>-function are subscripted with </a:t>
            </a:r>
            <a:br>
              <a:rPr lang="en-GB" dirty="0"/>
            </a:br>
            <a:r>
              <a:rPr lang="en-GB" dirty="0"/>
              <a:t>corresponding join point to keep </a:t>
            </a:r>
            <a:br>
              <a:rPr lang="en-GB" dirty="0"/>
            </a:br>
            <a:r>
              <a:rPr lang="en-GB" dirty="0"/>
              <a:t>this assumption</a:t>
            </a:r>
          </a:p>
          <a:p>
            <a:r>
              <a:rPr lang="en-US" dirty="0"/>
              <a:t>Algorithms</a:t>
            </a:r>
            <a:endParaRPr lang="en-GB" dirty="0"/>
          </a:p>
          <a:p>
            <a:pPr lvl="1"/>
            <a:r>
              <a:rPr lang="en-GB" dirty="0"/>
              <a:t>Pessimistic value numbering</a:t>
            </a:r>
          </a:p>
          <a:p>
            <a:pPr lvl="1"/>
            <a:r>
              <a:rPr lang="en-GB" dirty="0"/>
              <a:t>Optimistic value numbering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7454D-D30B-4806-8D4E-D27AB81C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52" y="2179290"/>
            <a:ext cx="1900172" cy="29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4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E846-C8F6-4141-9701-A2CE01C8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Numbering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CFFF-EA6E-48BC-9919-FB9CED72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Pessimistic value numbering</a:t>
            </a:r>
          </a:p>
          <a:p>
            <a:pPr lvl="1"/>
            <a:r>
              <a:rPr lang="en-GB" dirty="0"/>
              <a:t>starts from the assumption that no variables are congruent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GB" dirty="0"/>
              <a:t>is faster in terms of time complexity</a:t>
            </a:r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188CB-32AF-40C5-B7BB-461AA4C6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6" y="1879134"/>
            <a:ext cx="5154771" cy="287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57616-9AB6-4DC1-9901-49FE3E892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30" y="2021747"/>
            <a:ext cx="2666260" cy="2592198"/>
          </a:xfrm>
          <a:prstGeom prst="rect">
            <a:avLst/>
          </a:prstGeom>
        </p:spPr>
      </p:pic>
      <p:sp>
        <p:nvSpPr>
          <p:cNvPr id="6" name="줄무늬가 있는 오른쪽 화살표 6">
            <a:extLst>
              <a:ext uri="{FF2B5EF4-FFF2-40B4-BE49-F238E27FC236}">
                <a16:creationId xmlns:a16="http://schemas.microsoft.com/office/drawing/2014/main" id="{D7C9751B-E39F-4556-95A0-0D5BD368696E}"/>
              </a:ext>
            </a:extLst>
          </p:cNvPr>
          <p:cNvSpPr/>
          <p:nvPr/>
        </p:nvSpPr>
        <p:spPr>
          <a:xfrm>
            <a:off x="5417214" y="2999475"/>
            <a:ext cx="747016" cy="529541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1E46-704B-453D-B94B-12117B42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Numbering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E6B2-AED8-4C22-A73B-E71045D3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Optimistic value numbering</a:t>
            </a:r>
          </a:p>
          <a:p>
            <a:pPr lvl="1"/>
            <a:r>
              <a:rPr lang="en-GB" dirty="0"/>
              <a:t>starts from assumption that all variables with the same operators </a:t>
            </a:r>
            <a:br>
              <a:rPr lang="en-GB" dirty="0"/>
            </a:br>
            <a:r>
              <a:rPr lang="en-GB" dirty="0"/>
              <a:t>are in the same congruence class</a:t>
            </a:r>
          </a:p>
          <a:p>
            <a:pPr lvl="1"/>
            <a:r>
              <a:rPr lang="en-GB" dirty="0"/>
              <a:t>Maintain a worklist for determining the split order</a:t>
            </a:r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GB" dirty="0"/>
              <a:t>has better result for programs with loops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C247D-ED8F-4AD2-B08D-B8C81E35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7" y="2514257"/>
            <a:ext cx="5142451" cy="2811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13206-7D84-48DF-BF84-CF8D2DC4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032" y="2656870"/>
            <a:ext cx="2746260" cy="2317802"/>
          </a:xfrm>
          <a:prstGeom prst="rect">
            <a:avLst/>
          </a:prstGeom>
        </p:spPr>
      </p:pic>
      <p:sp>
        <p:nvSpPr>
          <p:cNvPr id="6" name="줄무늬가 있는 오른쪽 화살표 6">
            <a:extLst>
              <a:ext uri="{FF2B5EF4-FFF2-40B4-BE49-F238E27FC236}">
                <a16:creationId xmlns:a16="http://schemas.microsoft.com/office/drawing/2014/main" id="{2C6FCA1C-C204-480A-A199-5C066CE5ED18}"/>
              </a:ext>
            </a:extLst>
          </p:cNvPr>
          <p:cNvSpPr/>
          <p:nvPr/>
        </p:nvSpPr>
        <p:spPr>
          <a:xfrm>
            <a:off x="5345794" y="3286230"/>
            <a:ext cx="747016" cy="529541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3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1265-DEFE-40D6-88CA-6DBD23AD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numbering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198A-36BF-49E5-9BAE-C8EDC79D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Eliminating Congruent Assignments</a:t>
            </a:r>
          </a:p>
          <a:p>
            <a:pPr lvl="1"/>
            <a:r>
              <a:rPr lang="en-US" dirty="0"/>
              <a:t>V</a:t>
            </a:r>
            <a:r>
              <a:rPr lang="en-GB" dirty="0"/>
              <a:t>1 is eliminated and replaced by V2 if</a:t>
            </a:r>
          </a:p>
          <a:p>
            <a:pPr lvl="2"/>
            <a:r>
              <a:rPr lang="en-US" dirty="0"/>
              <a:t>V</a:t>
            </a:r>
            <a:r>
              <a:rPr lang="en-GB" dirty="0"/>
              <a:t>1 and V2 are congruent</a:t>
            </a:r>
          </a:p>
          <a:p>
            <a:pPr lvl="2"/>
            <a:r>
              <a:rPr lang="en-GB" dirty="0"/>
              <a:t>the assignment of V2 dominates the assignment of V1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CB926-705A-4999-A41E-64DF6A4C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33" y="2894912"/>
            <a:ext cx="2156761" cy="313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BA1EA-2D01-456E-B2B7-A5C07515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53" y="2894912"/>
            <a:ext cx="2140317" cy="3130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7B6B2-3D06-4675-948B-8EDE4414A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865" y="2894912"/>
            <a:ext cx="2081390" cy="3130782"/>
          </a:xfrm>
          <a:prstGeom prst="rect">
            <a:avLst/>
          </a:prstGeom>
        </p:spPr>
      </p:pic>
      <p:sp>
        <p:nvSpPr>
          <p:cNvPr id="7" name="줄무늬가 있는 오른쪽 화살표 6">
            <a:extLst>
              <a:ext uri="{FF2B5EF4-FFF2-40B4-BE49-F238E27FC236}">
                <a16:creationId xmlns:a16="http://schemas.microsoft.com/office/drawing/2014/main" id="{45041314-F6EC-4A9F-B9D4-72D9914CE459}"/>
              </a:ext>
            </a:extLst>
          </p:cNvPr>
          <p:cNvSpPr/>
          <p:nvPr/>
        </p:nvSpPr>
        <p:spPr>
          <a:xfrm>
            <a:off x="3288484" y="4536191"/>
            <a:ext cx="512050" cy="362980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줄무늬가 있는 오른쪽 화살표 6">
            <a:extLst>
              <a:ext uri="{FF2B5EF4-FFF2-40B4-BE49-F238E27FC236}">
                <a16:creationId xmlns:a16="http://schemas.microsoft.com/office/drawing/2014/main" id="{A6A98A82-5C71-476D-ADB5-AE9493DF69DE}"/>
              </a:ext>
            </a:extLst>
          </p:cNvPr>
          <p:cNvSpPr/>
          <p:nvPr/>
        </p:nvSpPr>
        <p:spPr>
          <a:xfrm>
            <a:off x="6003392" y="4581204"/>
            <a:ext cx="512050" cy="362980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73350-0FE4-4494-936D-660AD6ED7F12}"/>
              </a:ext>
            </a:extLst>
          </p:cNvPr>
          <p:cNvSpPr txBox="1"/>
          <p:nvPr/>
        </p:nvSpPr>
        <p:spPr>
          <a:xfrm>
            <a:off x="3632433" y="6085164"/>
            <a:ext cx="2204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  <a:ea typeface="바탕"/>
              </a:rPr>
              <a:t>Congruent assignment elimination</a:t>
            </a:r>
            <a:endParaRPr lang="en-GB" sz="1050" dirty="0">
              <a:latin typeface="+mn-lt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99045-55E8-4896-9139-6CD9173D4F73}"/>
              </a:ext>
            </a:extLst>
          </p:cNvPr>
          <p:cNvSpPr txBox="1"/>
          <p:nvPr/>
        </p:nvSpPr>
        <p:spPr>
          <a:xfrm>
            <a:off x="6666122" y="6088310"/>
            <a:ext cx="1500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ea typeface="바탕"/>
              </a:rPr>
              <a:t>Dead code</a:t>
            </a:r>
            <a:r>
              <a:rPr lang="en-US" sz="1050" dirty="0">
                <a:latin typeface="+mn-lt"/>
                <a:ea typeface="바탕"/>
              </a:rPr>
              <a:t> elimination</a:t>
            </a:r>
            <a:endParaRPr lang="en-GB" sz="105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28221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A192-9E15-4CE8-B543-3D774877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SSA on Value numbering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7C7-5A89-429D-9C87-F56DCE94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l-GR" altLang="ko-KR" dirty="0">
                <a:latin typeface="Kozuka Mincho Pro R"/>
                <a:ea typeface="Kozuka Mincho Pro R"/>
              </a:rPr>
              <a:t>φ</a:t>
            </a:r>
            <a:r>
              <a:rPr lang="en-GB" dirty="0"/>
              <a:t>-function, value numbering can only discover</a:t>
            </a:r>
            <a:br>
              <a:rPr lang="en-GB" dirty="0"/>
            </a:br>
            <a:r>
              <a:rPr lang="en-GB" dirty="0"/>
              <a:t> congruences in extended basic block</a:t>
            </a:r>
          </a:p>
          <a:p>
            <a:pPr lvl="1"/>
            <a:r>
              <a:rPr lang="en-US" dirty="0"/>
              <a:t>No information about the value of the predecessors can be </a:t>
            </a:r>
            <a:br>
              <a:rPr lang="en-US" dirty="0"/>
            </a:br>
            <a:r>
              <a:rPr lang="en-US" dirty="0"/>
              <a:t>propagated past a join point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56979-F504-4C37-A4A0-8AD0F30E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3" y="2760312"/>
            <a:ext cx="7203359" cy="2256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97E4B-21F5-48D5-888C-FE6F4C7B2BA5}"/>
              </a:ext>
            </a:extLst>
          </p:cNvPr>
          <p:cNvSpPr txBox="1"/>
          <p:nvPr/>
        </p:nvSpPr>
        <p:spPr>
          <a:xfrm>
            <a:off x="1124125" y="5293453"/>
            <a:ext cx="336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바탕"/>
              </a:rPr>
              <a:t>W and X are congruent in the same arm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But Y is not found congruent to Z</a:t>
            </a:r>
            <a:endParaRPr lang="en-GB" sz="1400" dirty="0">
              <a:solidFill>
                <a:schemeClr val="accent1">
                  <a:lumMod val="60000"/>
                  <a:lumOff val="40000"/>
                </a:schemeClr>
              </a:solidFill>
              <a:ea typeface="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D3CAE-FDA4-401C-96E3-8B560033DC00}"/>
              </a:ext>
            </a:extLst>
          </p:cNvPr>
          <p:cNvSpPr txBox="1"/>
          <p:nvPr/>
        </p:nvSpPr>
        <p:spPr>
          <a:xfrm>
            <a:off x="4726862" y="5321688"/>
            <a:ext cx="2343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Y and Z are now congruent</a:t>
            </a:r>
            <a:endParaRPr lang="en-GB" sz="1400" dirty="0">
              <a:solidFill>
                <a:schemeClr val="accent1">
                  <a:lumMod val="60000"/>
                  <a:lumOff val="40000"/>
                </a:schemeClr>
              </a:solidFill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9177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A192-9E15-4CE8-B543-3D774877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SSA on Value numbering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7C7-5A89-429D-9C87-F56DCE94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single assignment never kill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Additionally, SSA gets rid of data flow analysis</a:t>
            </a:r>
          </a:p>
          <a:p>
            <a:pPr lvl="1"/>
            <a:r>
              <a:rPr lang="en-GB" dirty="0"/>
              <a:t>Optimistic VN iterates over congruence classes</a:t>
            </a:r>
          </a:p>
          <a:p>
            <a:pPr lvl="1"/>
            <a:r>
              <a:rPr lang="en-GB" dirty="0"/>
              <a:t>Pessimistic VN visits each assignment once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=</a:t>
            </a:r>
            <a:r>
              <a:rPr lang="en-GB" sz="2000" dirty="0">
                <a:solidFill>
                  <a:srgbClr val="0070C0"/>
                </a:solidFill>
              </a:rPr>
              <a:t>&gt; makes value numbering simple and effective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5C426-3479-4BCE-B98D-5C07E55D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02" y="1486525"/>
            <a:ext cx="6372000" cy="190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B37B4B-2078-462D-AED5-3B6155B2CBE4}"/>
              </a:ext>
            </a:extLst>
          </p:cNvPr>
          <p:cNvSpPr txBox="1"/>
          <p:nvPr/>
        </p:nvSpPr>
        <p:spPr>
          <a:xfrm>
            <a:off x="1100775" y="3633586"/>
            <a:ext cx="3337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ea typeface="바탕"/>
              </a:rPr>
              <a:t>(2) Kills value computed by (1)</a:t>
            </a:r>
          </a:p>
          <a:p>
            <a:r>
              <a:rPr lang="en-US" dirty="0">
                <a:ea typeface="바탕"/>
              </a:rPr>
              <a:t>Y is not congruent with X</a:t>
            </a:r>
            <a:endParaRPr lang="en-GB" dirty="0">
              <a:latin typeface="+mn-lt"/>
              <a:ea typeface="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ABE61-9D42-4260-8365-DF36A25ABB6E}"/>
              </a:ext>
            </a:extLst>
          </p:cNvPr>
          <p:cNvSpPr txBox="1"/>
          <p:nvPr/>
        </p:nvSpPr>
        <p:spPr>
          <a:xfrm>
            <a:off x="5287790" y="3633586"/>
            <a:ext cx="28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바탕"/>
              </a:rPr>
              <a:t>Y is now congruent with T</a:t>
            </a:r>
            <a:endParaRPr lang="en-GB" dirty="0">
              <a:latin typeface="+mn-lt"/>
              <a:ea typeface="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1CB41-8823-44D9-ABC3-49F742A4CBE6}"/>
              </a:ext>
            </a:extLst>
          </p:cNvPr>
          <p:cNvSpPr txBox="1"/>
          <p:nvPr/>
        </p:nvSpPr>
        <p:spPr>
          <a:xfrm>
            <a:off x="940313" y="2014019"/>
            <a:ext cx="48763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  <a:ea typeface="바탕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바탕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  <a:ea typeface="바탕"/>
              </a:rPr>
              <a:t>(3)</a:t>
            </a:r>
            <a:endParaRPr lang="en-GB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54037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212F-5CEC-4332-976A-8B665C7E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ECE2-7082-4D51-96F5-C7B5C75F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Single-Assignment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Normal form to SSA form conversion</a:t>
            </a:r>
          </a:p>
          <a:p>
            <a:r>
              <a:rPr lang="en-US" dirty="0"/>
              <a:t>Value Numbering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Value numbering on SSA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88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713D-34FE-48B9-A9BB-4B88F62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Single-Assignment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A2C1-CA96-433F-88F7-0647E253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Single-Assignment</a:t>
            </a:r>
          </a:p>
          <a:p>
            <a:pPr lvl="1"/>
            <a:r>
              <a:rPr lang="en-GB" dirty="0"/>
              <a:t>Each variable is assigned exactly once</a:t>
            </a:r>
          </a:p>
          <a:p>
            <a:pPr lvl="2"/>
            <a:r>
              <a:rPr lang="en-GB" dirty="0"/>
              <a:t>But may be used multiple times</a:t>
            </a:r>
          </a:p>
          <a:p>
            <a:pPr lvl="1"/>
            <a:r>
              <a:rPr lang="en-GB" dirty="0"/>
              <a:t>Multiple assignments  =&gt; create new versions of that variable</a:t>
            </a:r>
            <a:endParaRPr lang="en-US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881F2-D43E-4400-A426-23D85768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96" y="3269787"/>
            <a:ext cx="3756821" cy="1683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806C1-CB66-4D69-83BE-0158470B6BDB}"/>
              </a:ext>
            </a:extLst>
          </p:cNvPr>
          <p:cNvSpPr txBox="1"/>
          <p:nvPr/>
        </p:nvSpPr>
        <p:spPr>
          <a:xfrm>
            <a:off x="3078760" y="5071353"/>
            <a:ext cx="238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바탕"/>
              </a:rPr>
              <a:t>Normal     vs       SSA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08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E33-964B-4045-8AEE-ACEF3DD3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Single-Assignment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A960-B7BF-43F8-B8F0-D6F20031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GB" dirty="0"/>
              <a:t>Make use-def chains explicit</a:t>
            </a:r>
          </a:p>
          <a:p>
            <a:pPr lvl="1"/>
            <a:r>
              <a:rPr lang="en-GB" dirty="0"/>
              <a:t>Simplify many optimizations process</a:t>
            </a:r>
          </a:p>
          <a:p>
            <a:pPr lvl="2"/>
            <a:r>
              <a:rPr lang="fr-FR" dirty="0"/>
              <a:t>Constant propagation</a:t>
            </a:r>
          </a:p>
          <a:p>
            <a:pPr lvl="2"/>
            <a:r>
              <a:rPr lang="fr-FR" dirty="0"/>
              <a:t>Value range propagation</a:t>
            </a:r>
          </a:p>
          <a:p>
            <a:pPr lvl="2"/>
            <a:r>
              <a:rPr lang="fr-FR" dirty="0" err="1"/>
              <a:t>Sparse</a:t>
            </a:r>
            <a:r>
              <a:rPr lang="fr-FR" dirty="0"/>
              <a:t> </a:t>
            </a:r>
            <a:r>
              <a:rPr lang="fr-FR" dirty="0" err="1"/>
              <a:t>conditional</a:t>
            </a:r>
            <a:r>
              <a:rPr lang="fr-FR" dirty="0"/>
              <a:t> constant propagation</a:t>
            </a:r>
          </a:p>
          <a:p>
            <a:pPr lvl="2"/>
            <a:r>
              <a:rPr lang="fr-FR" dirty="0"/>
              <a:t>Dead code </a:t>
            </a:r>
            <a:r>
              <a:rPr lang="fr-FR" dirty="0" err="1"/>
              <a:t>elimination</a:t>
            </a:r>
            <a:endParaRPr lang="fr-FR" dirty="0"/>
          </a:p>
          <a:p>
            <a:pPr lvl="2"/>
            <a:r>
              <a:rPr lang="en-GB" dirty="0"/>
              <a:t>Global value numbering</a:t>
            </a:r>
          </a:p>
          <a:p>
            <a:pPr lvl="2"/>
            <a:r>
              <a:rPr lang="en-GB" dirty="0"/>
              <a:t>Partial redundancy elimination</a:t>
            </a:r>
            <a:endParaRPr lang="fr-FR" dirty="0"/>
          </a:p>
          <a:p>
            <a:pPr lvl="2"/>
            <a:r>
              <a:rPr lang="fr-FR" dirty="0"/>
              <a:t>….</a:t>
            </a:r>
          </a:p>
          <a:p>
            <a:pPr lvl="1"/>
            <a:r>
              <a:rPr lang="en-GB" dirty="0"/>
              <a:t>Used in most commercial compilers or VMs these days </a:t>
            </a:r>
          </a:p>
          <a:p>
            <a:pPr lvl="2"/>
            <a:r>
              <a:rPr lang="en-GB" dirty="0"/>
              <a:t>including LLVM</a:t>
            </a:r>
            <a:endParaRPr lang="fr-FR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59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F14F-CE6D-4743-BB12-E6DDEB7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Single-Assignment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63E5-2911-4B7F-9CA0-331BF586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E</a:t>
            </a:r>
            <a:r>
              <a:rPr lang="en-GB" dirty="0"/>
              <a:t>xample: Instruction scheduling</a:t>
            </a:r>
          </a:p>
          <a:p>
            <a:pPr lvl="2"/>
            <a:r>
              <a:rPr lang="en-US" dirty="0"/>
              <a:t>Assume it is advantageous to swap s2 and s3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With SSA, the analysis for scheduling is more simple</a:t>
            </a:r>
            <a:endParaRPr lang="en-GB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E61B4-C361-454D-88B2-9A5E7DBF6EDA}"/>
              </a:ext>
            </a:extLst>
          </p:cNvPr>
          <p:cNvSpPr txBox="1"/>
          <p:nvPr/>
        </p:nvSpPr>
        <p:spPr>
          <a:xfrm>
            <a:off x="2046912" y="2348915"/>
            <a:ext cx="1462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s1: a = 5;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s2: b = f(a);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s3: a = 6;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s4: c = f(a);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8880A-4D9E-4E83-90AD-4ECECB7545E3}"/>
              </a:ext>
            </a:extLst>
          </p:cNvPr>
          <p:cNvSpPr txBox="1"/>
          <p:nvPr/>
        </p:nvSpPr>
        <p:spPr>
          <a:xfrm>
            <a:off x="4978088" y="234891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s1: a1 = 5;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s2: b = f(a1);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s3: a2 = 6;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s4: c = f(a2);</a:t>
            </a:r>
          </a:p>
        </p:txBody>
      </p:sp>
      <p:sp>
        <p:nvSpPr>
          <p:cNvPr id="6" name="줄무늬가 있는 오른쪽 화살표 6">
            <a:extLst>
              <a:ext uri="{FF2B5EF4-FFF2-40B4-BE49-F238E27FC236}">
                <a16:creationId xmlns:a16="http://schemas.microsoft.com/office/drawing/2014/main" id="{0445046F-A052-4F88-A0F0-060E940277B6}"/>
              </a:ext>
            </a:extLst>
          </p:cNvPr>
          <p:cNvSpPr/>
          <p:nvPr/>
        </p:nvSpPr>
        <p:spPr>
          <a:xfrm>
            <a:off x="3781258" y="2599901"/>
            <a:ext cx="924744" cy="698356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3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5C15-6B06-4F4D-AA8B-F7FBF486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Single-Assignment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5EA7-C8BD-429B-9382-553BDD12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  <a:p>
            <a:pPr lvl="1"/>
            <a:r>
              <a:rPr lang="en-US" dirty="0"/>
              <a:t>No control flow, it’s easy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A567-0D7F-458C-B039-BA55E29D7EFC}"/>
                  </a:ext>
                </a:extLst>
              </p:cNvPr>
              <p:cNvSpPr txBox="1"/>
              <p:nvPr/>
            </p:nvSpPr>
            <p:spPr>
              <a:xfrm>
                <a:off x="1509152" y="2960421"/>
                <a:ext cx="1430968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onsolas" pitchFamily="49" charset="0"/>
                          <a:sym typeface="Wingdings" pitchFamily="2" charset="2"/>
                        </a:rPr>
                        <m:t>∙4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onsolas" pitchFamily="49" charset="0"/>
                          <a:sym typeface="Wingdings" pitchFamily="2" charset="2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onsolas" pitchFamily="49" charset="0"/>
                          <a:sym typeface="Wingdings" pitchFamily="2" charset="2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onsolas" pitchFamily="49" charset="0"/>
                          <a:sym typeface="Wingdings" pitchFamily="2" charset="2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onsolas" pitchFamily="49" charset="0"/>
                          <a:sym typeface="Wingdings" pitchFamily="2" charset="2"/>
                        </a:rPr>
                        <m:t>𝑏</m:t>
                      </m:r>
                    </m:oMath>
                  </m:oMathPara>
                </a14:m>
                <a:endParaRPr lang="ko-KR" alt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46A567-0D7F-458C-B039-BA55E29D7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152" y="2960421"/>
                <a:ext cx="1430968" cy="1631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9F72F-55A0-448F-8F3B-2BA4BB7E5D1D}"/>
                  </a:ext>
                </a:extLst>
              </p:cNvPr>
              <p:cNvSpPr txBox="1"/>
              <p:nvPr/>
            </p:nvSpPr>
            <p:spPr>
              <a:xfrm>
                <a:off x="5598293" y="2960421"/>
                <a:ext cx="1763367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onsolas" pitchFamily="49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onsolas" pitchFamily="49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onsolas" pitchFamily="49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−1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onsolas" pitchFamily="49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onsolas" pitchFamily="49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onsolas" pitchFamily="49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cs typeface="Consolas" pitchFamily="49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/>
                          <a:cs typeface="Consolas" pitchFamily="49" charset="0"/>
                          <a:sym typeface="Wingdings" pitchFamily="2" charset="2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onsolas" pitchFamily="49" charset="0"/>
                          <a:sym typeface="Wingdings" pitchFamily="2" charset="2"/>
                        </a:rPr>
                        <m:t>∙4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/>
                              <a:cs typeface="Consolas" pitchFamily="49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onsolas" pitchFamily="49" charset="0"/>
                              <a:sym typeface="Wingdings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onsolas" pitchFamily="49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onsolas" pitchFamily="49" charset="0"/>
                          <a:sym typeface="Wingdings" pitchFamily="2" charset="2"/>
                        </a:rPr>
                        <m:t>←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/>
                              <a:cs typeface="Consolas" pitchFamily="49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onsolas" pitchFamily="49" charset="0"/>
                              <a:sym typeface="Wingdings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onsolas" pitchFamily="49" charset="0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  <a:ea typeface="Cambria Math"/>
                          <a:cs typeface="Consolas" pitchFamily="49" charset="0"/>
                          <a:sym typeface="Wingdings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/>
                              <a:cs typeface="Consolas" pitchFamily="49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onsolas" pitchFamily="49" charset="0"/>
                              <a:sym typeface="Wingdings" pitchFamily="2" charset="2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onsolas" pitchFamily="49" charset="0"/>
                              <a:sym typeface="Wingdings" pitchFamily="2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9F72F-55A0-448F-8F3B-2BA4BB7E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93" y="2960421"/>
                <a:ext cx="1763367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줄무늬가 있는 오른쪽 화살표 6">
            <a:extLst>
              <a:ext uri="{FF2B5EF4-FFF2-40B4-BE49-F238E27FC236}">
                <a16:creationId xmlns:a16="http://schemas.microsoft.com/office/drawing/2014/main" id="{32953F5F-A57B-47D2-B45D-91157E7418C5}"/>
              </a:ext>
            </a:extLst>
          </p:cNvPr>
          <p:cNvSpPr/>
          <p:nvPr/>
        </p:nvSpPr>
        <p:spPr>
          <a:xfrm>
            <a:off x="3870101" y="3426851"/>
            <a:ext cx="924744" cy="698356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9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5C15-6B06-4F4D-AA8B-F7FBF486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Single-Assignment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5EA7-C8BD-429B-9382-553BDD12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  <a:p>
            <a:pPr lvl="1"/>
            <a:r>
              <a:rPr lang="en-US" dirty="0"/>
              <a:t>With control flow, which variable to use at join point?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GB" dirty="0"/>
          </a:p>
        </p:txBody>
      </p:sp>
      <p:pic>
        <p:nvPicPr>
          <p:cNvPr id="1026" name="Picture 2" descr="An example control flow graph, before conversion to SSA">
            <a:extLst>
              <a:ext uri="{FF2B5EF4-FFF2-40B4-BE49-F238E27FC236}">
                <a16:creationId xmlns:a16="http://schemas.microsoft.com/office/drawing/2014/main" id="{557BB488-8B5F-4A3A-8DE3-E4F2B8553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1" y="1930428"/>
            <a:ext cx="1905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줄무늬가 있는 오른쪽 화살표 6">
            <a:extLst>
              <a:ext uri="{FF2B5EF4-FFF2-40B4-BE49-F238E27FC236}">
                <a16:creationId xmlns:a16="http://schemas.microsoft.com/office/drawing/2014/main" id="{DF673F15-5495-46C1-831E-EEB4897B42ED}"/>
              </a:ext>
            </a:extLst>
          </p:cNvPr>
          <p:cNvSpPr/>
          <p:nvPr/>
        </p:nvSpPr>
        <p:spPr>
          <a:xfrm>
            <a:off x="2841943" y="3037876"/>
            <a:ext cx="924744" cy="698356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An example control flow graph, partially converted to SSA">
            <a:extLst>
              <a:ext uri="{FF2B5EF4-FFF2-40B4-BE49-F238E27FC236}">
                <a16:creationId xmlns:a16="http://schemas.microsoft.com/office/drawing/2014/main" id="{9C0B8ADC-8A74-43BE-9175-448AFA31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18" y="2005929"/>
            <a:ext cx="1905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5C15-6B06-4F4D-AA8B-F7FBF486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Single-Assignment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5EA7-C8BD-429B-9382-553BDD12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  <a:p>
            <a:pPr lvl="1"/>
            <a:r>
              <a:rPr lang="en-US" dirty="0"/>
              <a:t>With control flow, which variable to use at join point?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Insert </a:t>
            </a:r>
            <a:r>
              <a:rPr lang="el-GR" altLang="ko-KR" sz="2400" dirty="0">
                <a:latin typeface="Kozuka Mincho Pro R"/>
                <a:ea typeface="Kozuka Mincho Pro R"/>
              </a:rPr>
              <a:t>φ</a:t>
            </a:r>
            <a:r>
              <a:rPr lang="en-GB" dirty="0"/>
              <a:t>-function</a:t>
            </a:r>
          </a:p>
          <a:p>
            <a:pPr lvl="2"/>
            <a:r>
              <a:rPr lang="en-US" altLang="ko-KR" dirty="0"/>
              <a:t>Not ordinary function</a:t>
            </a:r>
          </a:p>
          <a:p>
            <a:pPr lvl="2"/>
            <a:r>
              <a:rPr lang="en-US" altLang="ko-KR" dirty="0"/>
              <a:t>Return value depends on control path</a:t>
            </a:r>
            <a:endParaRPr lang="ko-KR" altLang="en-US" dirty="0"/>
          </a:p>
          <a:p>
            <a:pPr marL="914400" lvl="2" indent="0">
              <a:buNone/>
            </a:pPr>
            <a:endParaRPr lang="en-GB" dirty="0"/>
          </a:p>
        </p:txBody>
      </p:sp>
      <p:pic>
        <p:nvPicPr>
          <p:cNvPr id="1026" name="Picture 2" descr="An example control flow graph, before conversion to SSA">
            <a:extLst>
              <a:ext uri="{FF2B5EF4-FFF2-40B4-BE49-F238E27FC236}">
                <a16:creationId xmlns:a16="http://schemas.microsoft.com/office/drawing/2014/main" id="{557BB488-8B5F-4A3A-8DE3-E4F2B8553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1" y="1930428"/>
            <a:ext cx="1905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줄무늬가 있는 오른쪽 화살표 6">
            <a:extLst>
              <a:ext uri="{FF2B5EF4-FFF2-40B4-BE49-F238E27FC236}">
                <a16:creationId xmlns:a16="http://schemas.microsoft.com/office/drawing/2014/main" id="{DF673F15-5495-46C1-831E-EEB4897B42ED}"/>
              </a:ext>
            </a:extLst>
          </p:cNvPr>
          <p:cNvSpPr/>
          <p:nvPr/>
        </p:nvSpPr>
        <p:spPr>
          <a:xfrm>
            <a:off x="2841943" y="3037876"/>
            <a:ext cx="924744" cy="698356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An example control flow graph, partially converted to SSA">
            <a:extLst>
              <a:ext uri="{FF2B5EF4-FFF2-40B4-BE49-F238E27FC236}">
                <a16:creationId xmlns:a16="http://schemas.microsoft.com/office/drawing/2014/main" id="{9C0B8ADC-8A74-43BE-9175-448AFA31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18" y="2005929"/>
            <a:ext cx="1905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줄무늬가 있는 오른쪽 화살표 6">
            <a:extLst>
              <a:ext uri="{FF2B5EF4-FFF2-40B4-BE49-F238E27FC236}">
                <a16:creationId xmlns:a16="http://schemas.microsoft.com/office/drawing/2014/main" id="{3ACBA09C-D4BF-4EF9-940F-E392DC15CCD8}"/>
              </a:ext>
            </a:extLst>
          </p:cNvPr>
          <p:cNvSpPr/>
          <p:nvPr/>
        </p:nvSpPr>
        <p:spPr>
          <a:xfrm>
            <a:off x="5860685" y="3010611"/>
            <a:ext cx="924744" cy="698356"/>
          </a:xfrm>
          <a:prstGeom prst="striped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30" name="Picture 6" descr="An example control flow graph, fully converted to SSA">
            <a:extLst>
              <a:ext uri="{FF2B5EF4-FFF2-40B4-BE49-F238E27FC236}">
                <a16:creationId xmlns:a16="http://schemas.microsoft.com/office/drawing/2014/main" id="{C0FE505E-27E0-49CA-AA6D-676E5C4F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70" y="1967829"/>
            <a:ext cx="1905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4F3F-8973-44C5-A827-63248133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Numbering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20E1-4D46-4A73-A402-E1FAEEA0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numbering</a:t>
            </a:r>
          </a:p>
          <a:p>
            <a:pPr lvl="1"/>
            <a:r>
              <a:rPr lang="en-US" dirty="0"/>
              <a:t>Determining when two computations are congruent</a:t>
            </a:r>
          </a:p>
          <a:p>
            <a:pPr lvl="2"/>
            <a:r>
              <a:rPr lang="en-US" dirty="0"/>
              <a:t>Eliminate one of them with semantics-preserving transformation</a:t>
            </a:r>
          </a:p>
          <a:p>
            <a:pPr lvl="1"/>
            <a:r>
              <a:rPr lang="en-US" dirty="0"/>
              <a:t>Usually discover facts that constant propagation and </a:t>
            </a:r>
            <a:br>
              <a:rPr lang="en-US" dirty="0"/>
            </a:br>
            <a:r>
              <a:rPr lang="en-US" dirty="0"/>
              <a:t>redundancy elimination also does</a:t>
            </a:r>
          </a:p>
          <a:p>
            <a:pPr lvl="2"/>
            <a:r>
              <a:rPr lang="en-US" dirty="0"/>
              <a:t>However, they are generally incomparable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3F1EF-9441-4AFE-8C7C-049E7A0D6130}"/>
              </a:ext>
            </a:extLst>
          </p:cNvPr>
          <p:cNvSpPr txBox="1"/>
          <p:nvPr/>
        </p:nvSpPr>
        <p:spPr>
          <a:xfrm>
            <a:off x="1864702" y="3582099"/>
            <a:ext cx="1292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w := 3</a:t>
            </a: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x := 3</a:t>
            </a: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y := x + 4</a:t>
            </a: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z := w + 4</a:t>
            </a:r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25D17-F7D8-4D03-B9FC-3A9A1293755F}"/>
              </a:ext>
            </a:extLst>
          </p:cNvPr>
          <p:cNvSpPr txBox="1"/>
          <p:nvPr/>
        </p:nvSpPr>
        <p:spPr>
          <a:xfrm>
            <a:off x="5620189" y="358209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Read A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B := A + 2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C := A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바탕"/>
              </a:rPr>
              <a:t>D := C + 2</a:t>
            </a: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  <a:ea typeface="바탕"/>
            </a:endParaRPr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DC727-FDA3-4100-B704-959AEFE4593F}"/>
              </a:ext>
            </a:extLst>
          </p:cNvPr>
          <p:cNvSpPr txBox="1"/>
          <p:nvPr/>
        </p:nvSpPr>
        <p:spPr>
          <a:xfrm>
            <a:off x="995342" y="5025005"/>
            <a:ext cx="364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ea typeface="바탕"/>
              </a:rPr>
              <a:t>Value Numbering should discover </a:t>
            </a:r>
          </a:p>
          <a:p>
            <a:r>
              <a:rPr lang="en-US" dirty="0">
                <a:latin typeface="+mn-lt"/>
                <a:ea typeface="바탕"/>
              </a:rPr>
              <a:t>- w and x are congruent</a:t>
            </a:r>
          </a:p>
          <a:p>
            <a:r>
              <a:rPr lang="en-US" dirty="0">
                <a:ea typeface="바탕"/>
              </a:rPr>
              <a:t>- y and z are congruent</a:t>
            </a:r>
            <a:endParaRPr lang="en-GB" dirty="0">
              <a:latin typeface="+mn-lt"/>
              <a:ea typeface="바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2B889-02A9-4EF1-93DF-D64C88792729}"/>
              </a:ext>
            </a:extLst>
          </p:cNvPr>
          <p:cNvSpPr txBox="1"/>
          <p:nvPr/>
        </p:nvSpPr>
        <p:spPr>
          <a:xfrm>
            <a:off x="4944259" y="5025005"/>
            <a:ext cx="2863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propagation and </a:t>
            </a:r>
          </a:p>
          <a:p>
            <a:r>
              <a:rPr lang="en-US" dirty="0"/>
              <a:t>redundancy elimination </a:t>
            </a:r>
            <a:br>
              <a:rPr lang="en-US" dirty="0"/>
            </a:br>
            <a:r>
              <a:rPr lang="en-US" dirty="0"/>
              <a:t>missed this case</a:t>
            </a:r>
            <a:endParaRPr lang="en-GB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662149695"/>
      </p:ext>
    </p:extLst>
  </p:cSld>
  <p:clrMapOvr>
    <a:masterClrMapping/>
  </p:clrMapOvr>
</p:sld>
</file>

<file path=ppt/theme/theme1.xml><?xml version="1.0" encoding="utf-8"?>
<a:theme xmlns:a="http://schemas.openxmlformats.org/drawingml/2006/main" name="capp">
  <a:themeElements>
    <a:clrScheme name="capp_new_template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capp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lt"/>
            <a:ea typeface="바탕"/>
          </a:defRPr>
        </a:defPPr>
      </a:lstStyle>
    </a:txDef>
  </a:objectDefaults>
  <a:extraClrSchemeLst>
    <a:extraClrScheme>
      <a:clrScheme name="capp_new_template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28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LG_display_seminar_7th</Template>
  <TotalTime>118172</TotalTime>
  <Words>535</Words>
  <Application>Microsoft Office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바탕</vt:lpstr>
      <vt:lpstr>HY수평선M</vt:lpstr>
      <vt:lpstr>Kozuka Mincho Pro R</vt:lpstr>
      <vt:lpstr>맑은 고딕</vt:lpstr>
      <vt:lpstr>Arial Black</vt:lpstr>
      <vt:lpstr>Cambria Math</vt:lpstr>
      <vt:lpstr>Consolas</vt:lpstr>
      <vt:lpstr>Tahoma</vt:lpstr>
      <vt:lpstr>Wingdings</vt:lpstr>
      <vt:lpstr>capp</vt:lpstr>
      <vt:lpstr>Static Single-Assignment Value numbering</vt:lpstr>
      <vt:lpstr>Content</vt:lpstr>
      <vt:lpstr>Static Single-Assignment</vt:lpstr>
      <vt:lpstr>Static Single-Assignment</vt:lpstr>
      <vt:lpstr>Static Single-Assignment</vt:lpstr>
      <vt:lpstr>Static Single-Assignment</vt:lpstr>
      <vt:lpstr>Static Single-Assignment</vt:lpstr>
      <vt:lpstr>Static Single-Assignment</vt:lpstr>
      <vt:lpstr>Value Numbering</vt:lpstr>
      <vt:lpstr>Value Numbering</vt:lpstr>
      <vt:lpstr>Value Numbering</vt:lpstr>
      <vt:lpstr>Value Numbering</vt:lpstr>
      <vt:lpstr>Value numbering</vt:lpstr>
      <vt:lpstr>Benefits of SSA on Value numbering</vt:lpstr>
      <vt:lpstr>Benefits of SSA on Value numbering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Seminar</dc:title>
  <dc:creator>swkim</dc:creator>
  <cp:lastModifiedBy>응웬칵타이</cp:lastModifiedBy>
  <cp:revision>3831</cp:revision>
  <cp:lastPrinted>2016-08-13T04:03:47Z</cp:lastPrinted>
  <dcterms:created xsi:type="dcterms:W3CDTF">2013-06-25T04:16:40Z</dcterms:created>
  <dcterms:modified xsi:type="dcterms:W3CDTF">2017-06-14T13:13:26Z</dcterms:modified>
</cp:coreProperties>
</file>