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7"/>
  </p:notesMasterIdLst>
  <p:sldIdLst>
    <p:sldId id="3825" r:id="rId5"/>
    <p:sldId id="3826" r:id="rId6"/>
    <p:sldId id="3827" r:id="rId7"/>
    <p:sldId id="3828" r:id="rId8"/>
    <p:sldId id="3791" r:id="rId9"/>
    <p:sldId id="3835" r:id="rId10"/>
    <p:sldId id="3836" r:id="rId11"/>
    <p:sldId id="3838" r:id="rId12"/>
    <p:sldId id="3839" r:id="rId13"/>
    <p:sldId id="3840" r:id="rId14"/>
    <p:sldId id="3841" r:id="rId15"/>
    <p:sldId id="3842" r:id="rId16"/>
    <p:sldId id="3843" r:id="rId17"/>
    <p:sldId id="3844" r:id="rId18"/>
    <p:sldId id="3792" r:id="rId19"/>
    <p:sldId id="3846" r:id="rId20"/>
    <p:sldId id="3848" r:id="rId21"/>
    <p:sldId id="3849" r:id="rId22"/>
    <p:sldId id="3850" r:id="rId23"/>
    <p:sldId id="3851" r:id="rId24"/>
    <p:sldId id="3852" r:id="rId25"/>
    <p:sldId id="383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65" d="100"/>
          <a:sy n="65" d="100"/>
        </p:scale>
        <p:origin x="1194" y="72"/>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513006" y="3982065"/>
            <a:ext cx="7217271" cy="2386584"/>
          </a:xfrm>
        </p:spPr>
        <p:txBody>
          <a:bodyPr>
            <a:normAutofit/>
          </a:bodyPr>
          <a:lstStyle/>
          <a:p>
            <a:r>
              <a:rPr lang="vi-VN" sz="5400" dirty="0">
                <a:solidFill>
                  <a:srgbClr val="FFFFFF"/>
                </a:solidFill>
              </a:rPr>
              <a:t>TÌM HIỂU VỀ RPC</a:t>
            </a:r>
            <a:endParaRPr lang="en-US" sz="5400"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normAutofit/>
          </a:bodyPr>
          <a:lstStyle/>
          <a:p>
            <a:r>
              <a:rPr lang="vi-VN" sz="3600" b="1" dirty="0">
                <a:effectLst/>
                <a:latin typeface="Calibri" panose="020F0502020204030204" pitchFamily="34" charset="0"/>
                <a:ea typeface="Calibri" panose="020F0502020204030204" pitchFamily="34" charset="0"/>
                <a:cs typeface="Times New Roman" panose="02020603050405020304" pitchFamily="18" charset="0"/>
              </a:rPr>
              <a:t>Hoạt động trong RPC</a:t>
            </a:r>
            <a:endParaRPr lang="en-US" sz="3600" dirty="0"/>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lstStyle/>
          <a:p>
            <a:r>
              <a:rPr lang="vi-VN" sz="2800" dirty="0">
                <a:latin typeface="Calibri" panose="020F0502020204030204" pitchFamily="34" charset="0"/>
                <a:cs typeface="Calibri" panose="020F0502020204030204" pitchFamily="34" charset="0"/>
              </a:rPr>
              <a:t>Server</a:t>
            </a:r>
            <a:endParaRPr lang="en-US"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p:txBody>
          <a:bodyPr>
            <a:normAutofit/>
          </a:bodyPr>
          <a:lstStyle/>
          <a:p>
            <a:r>
              <a:rPr lang="vi-VN" sz="2800" dirty="0">
                <a:effectLst/>
                <a:latin typeface="Calibri" panose="020F0502020204030204" pitchFamily="34" charset="0"/>
                <a:ea typeface="Calibri" panose="020F0502020204030204" pitchFamily="34" charset="0"/>
                <a:cs typeface="Times New Roman" panose="02020603050405020304" pitchFamily="18" charset="0"/>
              </a:rPr>
              <a:t>nơi tạo ra và xử lí các hàm mà Client có thể gọi.</a:t>
            </a:r>
          </a:p>
          <a:p>
            <a:r>
              <a:rPr lang="vi-VN" sz="2800" dirty="0">
                <a:latin typeface="Calibri" panose="020F0502020204030204" pitchFamily="34" charset="0"/>
                <a:cs typeface="Calibri" panose="020F0502020204030204" pitchFamily="34" charset="0"/>
              </a:rPr>
              <a:t>trả về kết quả cho Server Stub.</a:t>
            </a:r>
            <a:endParaRPr lang="en-US" sz="2800" dirty="0">
              <a:latin typeface="Calibri" panose="020F0502020204030204" pitchFamily="34" charset="0"/>
              <a:cs typeface="Calibri" panose="020F0502020204030204" pitchFamily="34" charset="0"/>
            </a:endParaRP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 Placeholder 2">
            <a:extLst>
              <a:ext uri="{FF2B5EF4-FFF2-40B4-BE49-F238E27FC236}">
                <a16:creationId xmlns:a16="http://schemas.microsoft.com/office/drawing/2014/main" id="{0E85D4E5-7FD4-4F2C-9B93-3BDBDD6766AE}"/>
              </a:ext>
            </a:extLst>
          </p:cNvPr>
          <p:cNvSpPr txBox="1">
            <a:spLocks/>
          </p:cNvSpPr>
          <p:nvPr/>
        </p:nvSpPr>
        <p:spPr>
          <a:xfrm>
            <a:off x="6346775"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vi-VN" sz="2800" dirty="0">
                <a:latin typeface="Calibri" panose="020F0502020204030204" pitchFamily="34" charset="0"/>
                <a:cs typeface="Calibri" panose="020F0502020204030204" pitchFamily="34" charset="0"/>
              </a:rPr>
              <a:t>Server Stub</a:t>
            </a:r>
            <a:endParaRPr lang="en-US" dirty="0">
              <a:latin typeface="Calibri" panose="020F0502020204030204" pitchFamily="34" charset="0"/>
              <a:cs typeface="Calibri" panose="020F0502020204030204" pitchFamily="34" charset="0"/>
            </a:endParaRPr>
          </a:p>
        </p:txBody>
      </p:sp>
      <p:sp>
        <p:nvSpPr>
          <p:cNvPr id="15" name="Content Placeholder 3">
            <a:extLst>
              <a:ext uri="{FF2B5EF4-FFF2-40B4-BE49-F238E27FC236}">
                <a16:creationId xmlns:a16="http://schemas.microsoft.com/office/drawing/2014/main" id="{F098F8D6-6ECC-4325-A27C-45F5955731F2}"/>
              </a:ext>
            </a:extLst>
          </p:cNvPr>
          <p:cNvSpPr txBox="1">
            <a:spLocks/>
          </p:cNvSpPr>
          <p:nvPr/>
        </p:nvSpPr>
        <p:spPr>
          <a:xfrm>
            <a:off x="6346775" y="2505075"/>
            <a:ext cx="5157787" cy="368458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800" dirty="0">
                <a:latin typeface="Calibri" panose="020F0502020204030204" pitchFamily="34" charset="0"/>
                <a:ea typeface="Calibri" panose="020F0502020204030204" pitchFamily="34" charset="0"/>
                <a:cs typeface="Times New Roman" panose="02020603050405020304" pitchFamily="18" charset="0"/>
              </a:rPr>
              <a:t>mở thông điệp ra xem, xác định hàm ở xa mà Client muốn thực hiện cùng với các tham số của nó.</a:t>
            </a:r>
          </a:p>
          <a:p>
            <a:r>
              <a:rPr lang="vi-VN" sz="2800" dirty="0">
                <a:latin typeface="Calibri" panose="020F0502020204030204" pitchFamily="34" charset="0"/>
                <a:cs typeface="Calibri" panose="020F0502020204030204" pitchFamily="34" charset="0"/>
              </a:rPr>
              <a:t>gọi một lệnh tương ứng nằm trên phần Server.</a:t>
            </a:r>
          </a:p>
          <a:p>
            <a:r>
              <a:rPr lang="vi-VN" sz="2800" noProof="1">
                <a:latin typeface="Calibri" panose="020F0502020204030204" pitchFamily="34" charset="0"/>
                <a:cs typeface="Calibri" panose="020F0502020204030204" pitchFamily="34" charset="0"/>
              </a:rPr>
              <a:t>đưa kết quả thực vào một gói tin trả lời, chuyển cho phần RPC Runtime cục bộ để nó gửi sang RPC Runtime của Client.</a:t>
            </a:r>
            <a:endParaRPr lang="en-US" sz="2800"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397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6224" y="1852693"/>
            <a:ext cx="5559552" cy="2514600"/>
          </a:xfrm>
        </p:spPr>
        <p:txBody>
          <a:bodyPr/>
          <a:lstStyle/>
          <a:p>
            <a:r>
              <a:rPr lang="vi-VN" dirty="0">
                <a:solidFill>
                  <a:srgbClr val="FFFFFF"/>
                </a:solidFill>
                <a:latin typeface="Calibri Light" panose="020F0302020204030204" pitchFamily="34" charset="0"/>
                <a:cs typeface="Calibri Light" panose="020F0302020204030204" pitchFamily="34" charset="0"/>
              </a:rPr>
              <a:t>Ưu điểm</a:t>
            </a:r>
            <a:br>
              <a:rPr lang="vi-VN" dirty="0">
                <a:solidFill>
                  <a:srgbClr val="FFFFFF"/>
                </a:solidFill>
                <a:latin typeface="Calibri Light" panose="020F0302020204030204" pitchFamily="34" charset="0"/>
                <a:cs typeface="Calibri Light" panose="020F0302020204030204" pitchFamily="34" charset="0"/>
              </a:rPr>
            </a:br>
            <a:r>
              <a:rPr lang="vi-VN" dirty="0">
                <a:solidFill>
                  <a:srgbClr val="FFFFFF"/>
                </a:solidFill>
                <a:latin typeface="Calibri Light" panose="020F0302020204030204" pitchFamily="34" charset="0"/>
                <a:cs typeface="Calibri Light" panose="020F0302020204030204" pitchFamily="34" charset="0"/>
              </a:rPr>
              <a:t>Nhược điểm</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2305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normAutofit/>
          </a:bodyPr>
          <a:lstStyle/>
          <a:p>
            <a:r>
              <a:rPr lang="vi-VN" sz="3600" b="1" dirty="0">
                <a:effectLst/>
                <a:latin typeface="Calibri" panose="020F0502020204030204" pitchFamily="34" charset="0"/>
                <a:ea typeface="Calibri" panose="020F0502020204030204" pitchFamily="34" charset="0"/>
                <a:cs typeface="Times New Roman" panose="02020603050405020304" pitchFamily="18" charset="0"/>
              </a:rPr>
              <a:t>Ưu điểm</a:t>
            </a:r>
            <a:endParaRPr lang="en-US" sz="3600" dirty="0"/>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9788" y="1690688"/>
            <a:ext cx="10512424" cy="4498975"/>
          </a:xfrm>
        </p:spPr>
        <p:txBody>
          <a:bodyPr>
            <a:normAutofit/>
          </a:bodyPr>
          <a:lstStyle/>
          <a:p>
            <a:pPr marL="514350" indent="-514350">
              <a:lnSpc>
                <a:spcPct val="110000"/>
              </a:lnSpc>
              <a:buFont typeface="+mj-lt"/>
              <a:buAutoNum type="arabicPeriod"/>
            </a:pPr>
            <a:r>
              <a:rPr lang="vi-VN" sz="2800" dirty="0">
                <a:effectLst/>
                <a:latin typeface="Calibri" panose="020F0502020204030204" pitchFamily="34" charset="0"/>
                <a:ea typeface="Calibri" panose="020F0502020204030204" pitchFamily="34" charset="0"/>
                <a:cs typeface="Times New Roman" panose="02020603050405020304" pitchFamily="18" charset="0"/>
              </a:rPr>
              <a:t>cung cấp sự trừu tượng.</a:t>
            </a:r>
          </a:p>
          <a:p>
            <a:pPr marL="514350" indent="-514350">
              <a:lnSpc>
                <a:spcPct val="110000"/>
              </a:lnSpc>
              <a:buFont typeface="+mj-lt"/>
              <a:buAutoNum type="arabicPeriod"/>
            </a:pPr>
            <a:r>
              <a:rPr lang="vi-VN" sz="2800" dirty="0">
                <a:effectLst/>
                <a:latin typeface="Calibri" panose="020F0502020204030204" pitchFamily="34" charset="0"/>
                <a:ea typeface="Calibri" panose="020F0502020204030204" pitchFamily="34" charset="0"/>
                <a:cs typeface="Times New Roman" panose="02020603050405020304" pitchFamily="18" charset="0"/>
              </a:rPr>
              <a:t>lược bỏ nhiều lớp thủ tục để tăng hiệu năng.</a:t>
            </a:r>
          </a:p>
          <a:p>
            <a:pPr marL="514350" indent="-514350">
              <a:lnSpc>
                <a:spcPct val="110000"/>
              </a:lnSpc>
              <a:buFont typeface="+mj-lt"/>
              <a:buAutoNum type="arabicPeriod"/>
            </a:pPr>
            <a:r>
              <a:rPr lang="vi-VN" sz="2800" dirty="0">
                <a:effectLst/>
                <a:latin typeface="Calibri" panose="020F0502020204030204" pitchFamily="34" charset="0"/>
                <a:ea typeface="Calibri" panose="020F0502020204030204" pitchFamily="34" charset="0"/>
                <a:cs typeface="Times New Roman" panose="02020603050405020304" pitchFamily="18" charset="0"/>
              </a:rPr>
              <a:t>cho phép ứng dụng có thể được sử dụng trong môi trường hệ phân tán chứ không phải mỗi môi trường cục bộ.</a:t>
            </a:r>
          </a:p>
          <a:p>
            <a:pPr marL="514350" indent="-514350">
              <a:lnSpc>
                <a:spcPct val="110000"/>
              </a:lnSpc>
              <a:buFont typeface="+mj-lt"/>
              <a:buAutoNum type="arabicPeriod"/>
            </a:pPr>
            <a:r>
              <a:rPr lang="en-US" sz="2800" noProof="1">
                <a:latin typeface="Calibri" panose="020F0502020204030204" pitchFamily="34" charset="0"/>
                <a:cs typeface="Calibri" panose="020F0502020204030204" pitchFamily="34" charset="0"/>
              </a:rPr>
              <a:t>giúp nỗ lực viết lại, thiết kế lại không gặp nhiều khó khăn và mất thời gian</a:t>
            </a:r>
            <a:r>
              <a:rPr lang="en-US" sz="2800" dirty="0">
                <a:latin typeface="Calibri" panose="020F0502020204030204" pitchFamily="34" charset="0"/>
                <a:cs typeface="Calibri" panose="020F0502020204030204" pitchFamily="34" charset="0"/>
              </a:rPr>
              <a:t>.</a:t>
            </a:r>
            <a:endParaRPr lang="vi-VN" sz="2800" dirty="0">
              <a:latin typeface="Calibri" panose="020F0502020204030204" pitchFamily="34" charset="0"/>
              <a:cs typeface="Calibri" panose="020F0502020204030204" pitchFamily="34" charset="0"/>
            </a:endParaRPr>
          </a:p>
          <a:p>
            <a:pPr marL="514350" indent="-514350">
              <a:lnSpc>
                <a:spcPct val="110000"/>
              </a:lnSpc>
              <a:buFont typeface="+mj-lt"/>
              <a:buAutoNum type="arabicPeriod"/>
            </a:pPr>
            <a:r>
              <a:rPr lang="vi-VN" sz="2800" dirty="0">
                <a:latin typeface="Calibri" panose="020F0502020204030204" pitchFamily="34" charset="0"/>
                <a:cs typeface="Calibri" panose="020F0502020204030204" pitchFamily="34" charset="0"/>
              </a:rPr>
              <a:t>kiến trúc hướng tiến trình và hướng luồng được hỗ trợ.</a:t>
            </a:r>
            <a:endParaRPr lang="en-US" sz="2800" dirty="0">
              <a:latin typeface="Calibri" panose="020F0502020204030204" pitchFamily="34" charset="0"/>
              <a:cs typeface="Calibri" panose="020F0502020204030204" pitchFamily="34" charset="0"/>
            </a:endParaRP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711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normAutofit/>
          </a:bodyPr>
          <a:lstStyle/>
          <a:p>
            <a:r>
              <a:rPr lang="vi-VN" sz="3600" b="1" dirty="0">
                <a:effectLst/>
                <a:latin typeface="Calibri" panose="020F0502020204030204" pitchFamily="34" charset="0"/>
                <a:ea typeface="Calibri" panose="020F0502020204030204" pitchFamily="34" charset="0"/>
                <a:cs typeface="Times New Roman" panose="02020603050405020304" pitchFamily="18" charset="0"/>
              </a:rPr>
              <a:t>Nhược điểm</a:t>
            </a:r>
            <a:endParaRPr lang="en-US" sz="3600" dirty="0"/>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9788" y="1690688"/>
            <a:ext cx="10512424" cy="4498975"/>
          </a:xfrm>
        </p:spPr>
        <p:txBody>
          <a:bodyPr>
            <a:normAutofit/>
          </a:bodyPr>
          <a:lstStyle/>
          <a:p>
            <a:pPr marL="514350" indent="-514350">
              <a:lnSpc>
                <a:spcPct val="110000"/>
              </a:lnSpc>
              <a:buFont typeface="+mj-lt"/>
              <a:buAutoNum type="arabicPeriod"/>
            </a:pPr>
            <a:r>
              <a:rPr lang="vi-VN" sz="2800" dirty="0">
                <a:latin typeface="Calibri" panose="020F0502020204030204" pitchFamily="34" charset="0"/>
                <a:ea typeface="Calibri" panose="020F0502020204030204" pitchFamily="34" charset="0"/>
                <a:cs typeface="Times New Roman" panose="02020603050405020304" pitchFamily="18" charset="0"/>
              </a:rPr>
              <a:t>c</a:t>
            </a:r>
            <a:r>
              <a:rPr lang="vi-VN" sz="2800" dirty="0">
                <a:effectLst/>
                <a:latin typeface="Calibri" panose="020F0502020204030204" pitchFamily="34" charset="0"/>
                <a:ea typeface="Calibri" panose="020F0502020204030204" pitchFamily="34" charset="0"/>
                <a:cs typeface="Times New Roman" panose="02020603050405020304" pitchFamily="18" charset="0"/>
              </a:rPr>
              <a:t>ách chia nhiều hàm để gọi tồn tại một số hạn chế khi thời gian trễ mỗi lần gọi RPC là khó có thể bỏ qua.</a:t>
            </a:r>
          </a:p>
          <a:p>
            <a:pPr marL="514350" indent="-514350">
              <a:lnSpc>
                <a:spcPct val="110000"/>
              </a:lnSpc>
              <a:buFont typeface="+mj-lt"/>
              <a:buAutoNum type="arabicPeriod"/>
            </a:pPr>
            <a:r>
              <a:rPr lang="vi-VN" sz="2800" dirty="0">
                <a:latin typeface="Calibri" panose="020F0502020204030204" pitchFamily="34" charset="0"/>
                <a:ea typeface="Calibri" panose="020F0502020204030204" pitchFamily="34" charset="0"/>
                <a:cs typeface="Times New Roman" panose="02020603050405020304" pitchFamily="18" charset="0"/>
              </a:rPr>
              <a:t>đ</a:t>
            </a:r>
            <a:r>
              <a:rPr lang="vi-VN" sz="2800" dirty="0">
                <a:effectLst/>
                <a:latin typeface="Calibri" panose="020F0502020204030204" pitchFamily="34" charset="0"/>
                <a:ea typeface="Calibri" panose="020F0502020204030204" pitchFamily="34" charset="0"/>
                <a:cs typeface="Times New Roman" panose="02020603050405020304" pitchFamily="18" charset="0"/>
              </a:rPr>
              <a:t>ối với lời gọi cục bộ, kiểu tham số truyền được kiểm tra nghiêm ngặt khi biên dịch. Với RPC, việc kiểm tra sẽ dẫn đến nhiều rủi ro hơn, dữ liệu có thể bị nghe lén hoặc bị thay đổi trên đường truyền.</a:t>
            </a:r>
            <a:endParaRPr lang="vi-VN" sz="2800" dirty="0">
              <a:latin typeface="Calibri" panose="020F0502020204030204" pitchFamily="34" charset="0"/>
              <a:cs typeface="Calibri" panose="020F0502020204030204" pitchFamily="34" charset="0"/>
            </a:endParaRPr>
          </a:p>
          <a:p>
            <a:pPr marL="514350" indent="-514350">
              <a:lnSpc>
                <a:spcPct val="110000"/>
              </a:lnSpc>
              <a:buFont typeface="+mj-lt"/>
              <a:buAutoNum type="arabicPeriod"/>
            </a:pPr>
            <a:r>
              <a:rPr lang="vi-VN" sz="2800" dirty="0">
                <a:latin typeface="Calibri" panose="020F0502020204030204" pitchFamily="34" charset="0"/>
                <a:cs typeface="Calibri" panose="020F0502020204030204" pitchFamily="34" charset="0"/>
              </a:rPr>
              <a:t>cần phải mã hóa, gắn kèm chữ ký kiểm tra… điều này sẽ khiến phải làm việc nhiều hơn, độ trễ lại cao hơn.</a:t>
            </a:r>
            <a:endParaRPr lang="en-US" sz="2800" dirty="0">
              <a:latin typeface="Calibri" panose="020F0502020204030204" pitchFamily="34" charset="0"/>
              <a:cs typeface="Calibri" panose="020F0502020204030204" pitchFamily="34" charset="0"/>
            </a:endParaRP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382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6224" y="2865759"/>
            <a:ext cx="5559552" cy="1126481"/>
          </a:xfrm>
        </p:spPr>
        <p:txBody>
          <a:bodyPr/>
          <a:lstStyle/>
          <a:p>
            <a:r>
              <a:rPr lang="vi-VN" dirty="0">
                <a:latin typeface="Calibri Light" panose="020F0302020204030204" pitchFamily="34" charset="0"/>
                <a:cs typeface="Calibri Light" panose="020F0302020204030204" pitchFamily="34" charset="0"/>
              </a:rPr>
              <a:t>gRPC</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09237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a:normAutofit/>
          </a:bodyPr>
          <a:lstStyle/>
          <a:p>
            <a:r>
              <a:rPr lang="en-US" sz="3600" b="1" noProof="1">
                <a:latin typeface="Calibri" panose="020F0502020204030204" pitchFamily="34" charset="0"/>
                <a:cs typeface="Calibri" panose="020F0502020204030204" pitchFamily="34" charset="0"/>
              </a:rPr>
              <a:t>Giới thiệu về gRPC</a:t>
            </a: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BBDEFF-9B09-4625-B660-7BC5D53723E6}"/>
              </a:ext>
            </a:extLst>
          </p:cNvPr>
          <p:cNvSpPr>
            <a:spLocks noGrp="1"/>
          </p:cNvSpPr>
          <p:nvPr>
            <p:ph idx="1"/>
          </p:nvPr>
        </p:nvSpPr>
        <p:spPr/>
        <p:txBody>
          <a:bodyPr>
            <a:normAutofit/>
          </a:bodyPr>
          <a:lstStyle/>
          <a:p>
            <a:pPr marL="0" marR="0">
              <a:lnSpc>
                <a:spcPct val="107000"/>
              </a:lnSpc>
              <a:spcBef>
                <a:spcPts val="0"/>
              </a:spcBef>
              <a:spcAft>
                <a:spcPts val="800"/>
              </a:spcAft>
            </a:pPr>
            <a:r>
              <a:rPr lang="vi-VN" sz="3200" dirty="0">
                <a:effectLst/>
                <a:latin typeface="Calibri" panose="020F0502020204030204" pitchFamily="34" charset="0"/>
                <a:ea typeface="Calibri" panose="020F0502020204030204" pitchFamily="34" charset="0"/>
                <a:cs typeface="Times New Roman" panose="02020603050405020304" pitchFamily="18" charset="0"/>
              </a:rPr>
              <a:t>gRPC là framework mã nguồn mở, hiện đại và hiệu năng cao cho việc tạo và sử dụng API RPC qua giao thức HTTP/2 và có thể chạy trên bất kỳ môi trường nào.</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vi-VN" sz="3200" dirty="0">
                <a:effectLst/>
                <a:latin typeface="Calibri" panose="020F0502020204030204" pitchFamily="34" charset="0"/>
                <a:ea typeface="Calibri" panose="020F0502020204030204" pitchFamily="34" charset="0"/>
                <a:cs typeface="Times New Roman" panose="02020603050405020304" pitchFamily="18" charset="0"/>
              </a:rPr>
              <a:t>Truyền thống, có 2 cách tạo ra API: RPC và REST.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7950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a:normAutofit/>
          </a:bodyPr>
          <a:lstStyle/>
          <a:p>
            <a:r>
              <a:rPr lang="en-US" sz="3600" b="1" noProof="1">
                <a:latin typeface="Calibri" panose="020F0502020204030204" pitchFamily="34" charset="0"/>
                <a:cs typeface="Calibri" panose="020F0502020204030204" pitchFamily="34" charset="0"/>
              </a:rPr>
              <a:t>Vì sao cần gRPC?</a:t>
            </a: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BBDEFF-9B09-4625-B660-7BC5D53723E6}"/>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vi-VN" sz="3200" dirty="0">
                <a:effectLst/>
                <a:latin typeface="Calibri" panose="020F0502020204030204" pitchFamily="34" charset="0"/>
                <a:ea typeface="Calibri" panose="020F0502020204030204" pitchFamily="34" charset="0"/>
                <a:cs typeface="Times New Roman" panose="02020603050405020304" pitchFamily="18" charset="0"/>
              </a:rPr>
              <a:t>Dưới thời huy hoàng và phát triển rực rỡ từ REST API, cơ bản là giao tiếp giữa client và server đã được giải quyết khá tốt. Nhưng dưới thời đại Microservices, rõ ràng chúng ta cần một phương pháp tốt hơn để tăng tải và thông lượng giữa các services.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7433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a:normAutofit/>
          </a:bodyPr>
          <a:lstStyle/>
          <a:p>
            <a:r>
              <a:rPr lang="en-US" sz="3600" b="1" noProof="1">
                <a:latin typeface="Calibri" panose="020F0502020204030204" pitchFamily="34" charset="0"/>
                <a:cs typeface="Calibri" panose="020F0502020204030204" pitchFamily="34" charset="0"/>
              </a:rPr>
              <a:t>RPC không phải là REST API</a:t>
            </a: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Text Placeholder 2">
            <a:extLst>
              <a:ext uri="{FF2B5EF4-FFF2-40B4-BE49-F238E27FC236}">
                <a16:creationId xmlns:a16="http://schemas.microsoft.com/office/drawing/2014/main" id="{7FFEB35D-CAF3-43C5-B148-699BFCAFE53A}"/>
              </a:ext>
            </a:extLst>
          </p:cNvPr>
          <p:cNvSpPr txBox="1">
            <a:spLocks/>
          </p:cNvSpPr>
          <p:nvPr/>
        </p:nvSpPr>
        <p:spPr>
          <a:xfrm>
            <a:off x="839788" y="1681163"/>
            <a:ext cx="5157787" cy="823912"/>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b="1" dirty="0">
                <a:effectLst/>
                <a:latin typeface="Calibri" panose="020F0502020204030204" pitchFamily="34" charset="0"/>
                <a:ea typeface="Calibri" panose="020F0502020204030204" pitchFamily="34" charset="0"/>
                <a:cs typeface="Times New Roman" panose="02020603050405020304" pitchFamily="18" charset="0"/>
              </a:rPr>
              <a:t>REST API</a:t>
            </a:r>
            <a:endParaRPr lang="en-US" b="1" dirty="0">
              <a:latin typeface="Calibri" panose="020F0502020204030204" pitchFamily="34" charset="0"/>
              <a:cs typeface="Calibri" panose="020F0502020204030204" pitchFamily="34" charset="0"/>
            </a:endParaRPr>
          </a:p>
        </p:txBody>
      </p:sp>
      <p:sp>
        <p:nvSpPr>
          <p:cNvPr id="20" name="Content Placeholder 3">
            <a:extLst>
              <a:ext uri="{FF2B5EF4-FFF2-40B4-BE49-F238E27FC236}">
                <a16:creationId xmlns:a16="http://schemas.microsoft.com/office/drawing/2014/main" id="{0BC5788B-08DF-44C4-8F15-09CB0D9F302F}"/>
              </a:ext>
            </a:extLst>
          </p:cNvPr>
          <p:cNvSpPr txBox="1">
            <a:spLocks/>
          </p:cNvSpPr>
          <p:nvPr/>
        </p:nvSpPr>
        <p:spPr>
          <a:xfrm>
            <a:off x="839788" y="2505075"/>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latin typeface="Calibri" panose="020F0502020204030204" pitchFamily="34" charset="0"/>
                <a:ea typeface="Calibri" panose="020F0502020204030204" pitchFamily="34" charset="0"/>
                <a:cs typeface="Times New Roman" panose="02020603050405020304" pitchFamily="18" charset="0"/>
              </a:rPr>
              <a:t>Client và Server cần trao đổi state thông qua các resource được trả về.</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vi-VN" dirty="0">
                <a:latin typeface="Calibri" panose="020F0502020204030204" pitchFamily="34" charset="0"/>
                <a:ea typeface="Calibri" panose="020F0502020204030204" pitchFamily="34" charset="0"/>
                <a:cs typeface="Times New Roman" panose="02020603050405020304" pitchFamily="18" charset="0"/>
              </a:rPr>
              <a:t>Do đó các response trả về thường là một resource.</a:t>
            </a:r>
            <a:endParaRPr lang="en-US" dirty="0">
              <a:latin typeface="Calibri" panose="020F0502020204030204" pitchFamily="34" charset="0"/>
              <a:cs typeface="Calibri" panose="020F0502020204030204" pitchFamily="34" charset="0"/>
            </a:endParaRPr>
          </a:p>
        </p:txBody>
      </p:sp>
      <p:sp>
        <p:nvSpPr>
          <p:cNvPr id="21" name="Text Placeholder 2">
            <a:extLst>
              <a:ext uri="{FF2B5EF4-FFF2-40B4-BE49-F238E27FC236}">
                <a16:creationId xmlns:a16="http://schemas.microsoft.com/office/drawing/2014/main" id="{9508BC3B-F378-460E-A035-465BA3090467}"/>
              </a:ext>
            </a:extLst>
          </p:cNvPr>
          <p:cNvSpPr txBox="1">
            <a:spLocks/>
          </p:cNvSpPr>
          <p:nvPr/>
        </p:nvSpPr>
        <p:spPr>
          <a:xfrm>
            <a:off x="6346775"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a:latin typeface="Calibri" panose="020F0502020204030204" pitchFamily="34" charset="0"/>
                <a:cs typeface="Calibri" panose="020F0502020204030204" pitchFamily="34" charset="0"/>
              </a:rPr>
              <a:t>RPC</a:t>
            </a:r>
            <a:endParaRPr lang="en-US" dirty="0">
              <a:latin typeface="Calibri" panose="020F0502020204030204" pitchFamily="34" charset="0"/>
              <a:cs typeface="Calibri" panose="020F0502020204030204" pitchFamily="34" charset="0"/>
            </a:endParaRPr>
          </a:p>
        </p:txBody>
      </p:sp>
      <p:sp>
        <p:nvSpPr>
          <p:cNvPr id="22" name="Content Placeholder 3">
            <a:extLst>
              <a:ext uri="{FF2B5EF4-FFF2-40B4-BE49-F238E27FC236}">
                <a16:creationId xmlns:a16="http://schemas.microsoft.com/office/drawing/2014/main" id="{678CFB23-34F3-4DE4-8F14-E55584CD5355}"/>
              </a:ext>
            </a:extLst>
          </p:cNvPr>
          <p:cNvSpPr txBox="1">
            <a:spLocks/>
          </p:cNvSpPr>
          <p:nvPr/>
        </p:nvSpPr>
        <p:spPr>
          <a:xfrm>
            <a:off x="6346775" y="2505075"/>
            <a:ext cx="5157787" cy="36845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800" dirty="0">
                <a:latin typeface="Calibri" panose="020F0502020204030204" pitchFamily="34" charset="0"/>
                <a:ea typeface="Calibri" panose="020F0502020204030204" pitchFamily="34" charset="0"/>
                <a:cs typeface="Times New Roman" panose="02020603050405020304" pitchFamily="18" charset="0"/>
              </a:rPr>
              <a:t>Client cần server thực hiện tính toán hoặc trả về một thông tin cụ thể nào đó.</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vi-VN" sz="2800" dirty="0">
                <a:latin typeface="Calibri" panose="020F0502020204030204" pitchFamily="34" charset="0"/>
                <a:cs typeface="Calibri" panose="020F0502020204030204" pitchFamily="34" charset="0"/>
              </a:rPr>
              <a:t>Bản chất giống y như ta đang gọi hàm, chỉ là hàm đó ở máy chủ khác hoặc service khác.</a:t>
            </a:r>
            <a:endParaRPr lang="en-US" sz="2800" dirty="0">
              <a:latin typeface="Calibri" panose="020F0502020204030204" pitchFamily="34" charset="0"/>
              <a:cs typeface="Calibri" panose="020F0502020204030204" pitchFamily="34" charset="0"/>
            </a:endParaRPr>
          </a:p>
          <a:p>
            <a:r>
              <a:rPr lang="vi-VN" sz="2800" noProof="1">
                <a:latin typeface="Calibri" panose="020F0502020204030204" pitchFamily="34" charset="0"/>
                <a:cs typeface="Calibri" panose="020F0502020204030204" pitchFamily="34" charset="0"/>
              </a:rPr>
              <a:t>Từ đó response trả về chỉ là kết quả của “hàm” thôi, không hơn, không kém.</a:t>
            </a:r>
            <a:endParaRPr lang="en-US" sz="2800" noProof="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7628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Arc 2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D0461F72-A27E-48C5-A99A-B5EEDA745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1766841" y="4413996"/>
            <a:ext cx="9144000" cy="1748373"/>
          </a:xfrm>
        </p:spPr>
        <p:txBody>
          <a:bodyPr vert="horz" lIns="91440" tIns="45720" rIns="91440" bIns="45720" rtlCol="0" anchor="b">
            <a:normAutofit/>
          </a:bodyPr>
          <a:lstStyle/>
          <a:p>
            <a:pPr algn="ctr"/>
            <a:r>
              <a:rPr lang="en-US" b="1" kern="1200" noProof="1">
                <a:solidFill>
                  <a:schemeClr val="tx1"/>
                </a:solidFill>
                <a:latin typeface="+mj-lt"/>
                <a:ea typeface="+mj-ea"/>
                <a:cs typeface="+mj-cs"/>
              </a:rPr>
              <a:t>RPC không phải là REST API</a:t>
            </a:r>
          </a:p>
        </p:txBody>
      </p:sp>
      <p:pic>
        <p:nvPicPr>
          <p:cNvPr id="10" name="Picture 9" descr="RPC vs REST API">
            <a:extLst>
              <a:ext uri="{FF2B5EF4-FFF2-40B4-BE49-F238E27FC236}">
                <a16:creationId xmlns:a16="http://schemas.microsoft.com/office/drawing/2014/main" id="{0BD304E8-9DE0-4950-B4AD-456383625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953729" y="561943"/>
            <a:ext cx="10400071" cy="4668646"/>
          </a:xfrm>
          <a:custGeom>
            <a:avLst/>
            <a:gdLst/>
            <a:ahLst/>
            <a:cxnLst/>
            <a:rect l="l" t="t" r="r" b="b"/>
            <a:pathLst>
              <a:path w="9143998" h="2473607">
                <a:moveTo>
                  <a:pt x="64634" y="0"/>
                </a:moveTo>
                <a:lnTo>
                  <a:pt x="9079363" y="0"/>
                </a:lnTo>
                <a:cubicBezTo>
                  <a:pt x="9115060" y="0"/>
                  <a:pt x="9143998" y="28938"/>
                  <a:pt x="9143998" y="64635"/>
                </a:cubicBezTo>
                <a:lnTo>
                  <a:pt x="9143998" y="2408972"/>
                </a:lnTo>
                <a:cubicBezTo>
                  <a:pt x="9143998" y="2444669"/>
                  <a:pt x="9115060" y="2473607"/>
                  <a:pt x="9079363" y="2473607"/>
                </a:cubicBezTo>
                <a:lnTo>
                  <a:pt x="64634" y="2473607"/>
                </a:lnTo>
                <a:cubicBezTo>
                  <a:pt x="46786" y="2473607"/>
                  <a:pt x="30627" y="2466373"/>
                  <a:pt x="18930" y="2454676"/>
                </a:cubicBezTo>
                <a:lnTo>
                  <a:pt x="0" y="2408974"/>
                </a:lnTo>
                <a:lnTo>
                  <a:pt x="0" y="64633"/>
                </a:lnTo>
                <a:lnTo>
                  <a:pt x="18930" y="18931"/>
                </a:lnTo>
                <a:cubicBezTo>
                  <a:pt x="30627" y="7235"/>
                  <a:pt x="46786" y="0"/>
                  <a:pt x="64634" y="0"/>
                </a:cubicBezTo>
                <a:close/>
              </a:path>
            </a:pathLst>
          </a:custGeom>
          <a:noFill/>
        </p:spPr>
      </p:pic>
      <p:sp>
        <p:nvSpPr>
          <p:cNvPr id="25" name="Oval 24">
            <a:extLst>
              <a:ext uri="{FF2B5EF4-FFF2-40B4-BE49-F238E27FC236}">
                <a16:creationId xmlns:a16="http://schemas.microsoft.com/office/drawing/2014/main" id="{DF382E8D-312B-4792-A211-0BDE37F6F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5562" y="262321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27" name="Arc 26">
            <a:extLst>
              <a:ext uri="{FF2B5EF4-FFF2-40B4-BE49-F238E27FC236}">
                <a16:creationId xmlns:a16="http://schemas.microsoft.com/office/drawing/2014/main" id="{036F9B07-02BE-4BD5-BA9D-E91B8A456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61268"/>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b="0" i="0" u="none" strike="noStrike" normalizeH="0" noProof="0">
                <a:ln>
                  <a:noFill/>
                </a:ln>
                <a:solidFill>
                  <a:prstClr val="black">
                    <a:tint val="75000"/>
                  </a:prstClr>
                </a:solidFill>
                <a:effectLst/>
                <a:uLnTx/>
                <a:uFillTx/>
              </a:rPr>
              <a:t>9/3/20XX</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b="0" i="0" u="none" strike="noStrike" kern="1200" cap="none" spc="0" normalizeH="0" baseline="0" noProof="0">
                <a:ln>
                  <a:noFill/>
                </a:ln>
                <a:solidFill>
                  <a:prstClr val="black">
                    <a:tint val="75000"/>
                  </a:prstClr>
                </a:solidFill>
                <a:effectLst/>
                <a:uLnTx/>
                <a:uFillTx/>
                <a:latin typeface="+mn-lt"/>
                <a:ea typeface="+mn-ea"/>
                <a:cs typeface="+mn-cs"/>
              </a:rPr>
              <a:t>Presentation Title</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18</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347452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a:normAutofit/>
          </a:bodyPr>
          <a:lstStyle/>
          <a:p>
            <a:r>
              <a:rPr lang="vi-VN" sz="3600" b="1" noProof="1">
                <a:latin typeface="Calibri" panose="020F0502020204030204" pitchFamily="34" charset="0"/>
                <a:cs typeface="Calibri" panose="020F0502020204030204" pitchFamily="34" charset="0"/>
              </a:rPr>
              <a:t>gRPC hoạt động như thế nào</a:t>
            </a:r>
            <a:endParaRPr lang="en-US" sz="3600" b="1" noProof="1">
              <a:latin typeface="Calibri" panose="020F0502020204030204" pitchFamily="34" charset="0"/>
              <a:cs typeface="Calibri" panose="020F0502020204030204" pitchFamily="34" charset="0"/>
            </a:endParaRP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0" name="Picture 9" descr="gRPC with Protobuf">
            <a:extLst>
              <a:ext uri="{FF2B5EF4-FFF2-40B4-BE49-F238E27FC236}">
                <a16:creationId xmlns:a16="http://schemas.microsoft.com/office/drawing/2014/main" id="{01F9461E-0BC4-489E-A305-AC2A5E57F4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4430" y="1911811"/>
            <a:ext cx="9383139" cy="4223415"/>
          </a:xfrm>
          <a:prstGeom prst="rect">
            <a:avLst/>
          </a:prstGeom>
          <a:noFill/>
          <a:ln>
            <a:noFill/>
          </a:ln>
        </p:spPr>
      </p:pic>
    </p:spTree>
    <p:extLst>
      <p:ext uri="{BB962C8B-B14F-4D97-AF65-F5344CB8AC3E}">
        <p14:creationId xmlns:p14="http://schemas.microsoft.com/office/powerpoint/2010/main" val="282415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vi-VN" dirty="0">
                <a:solidFill>
                  <a:srgbClr val="FFFFFF"/>
                </a:solidFill>
                <a:latin typeface="Calibri" panose="020F0502020204030204" pitchFamily="34" charset="0"/>
                <a:cs typeface="Calibri" panose="020F0502020204030204" pitchFamily="34" charset="0"/>
              </a:rPr>
              <a:t>Mục lục</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lstStyle/>
          <a:p>
            <a:pPr marL="0" indent="0">
              <a:buNone/>
            </a:pPr>
            <a:r>
              <a:rPr lang="vi-VN" dirty="0">
                <a:latin typeface="Calibri" panose="020F0502020204030204" pitchFamily="34" charset="0"/>
                <a:cs typeface="Calibri" panose="020F0502020204030204" pitchFamily="34" charset="0"/>
              </a:rPr>
              <a:t>RPC là gì?</a:t>
            </a:r>
          </a:p>
          <a:p>
            <a:pPr marL="0" indent="0">
              <a:buNone/>
            </a:pPr>
            <a:r>
              <a:rPr lang="vi-VN" dirty="0">
                <a:latin typeface="Calibri" panose="020F0502020204030204" pitchFamily="34" charset="0"/>
                <a:cs typeface="Calibri" panose="020F0502020204030204" pitchFamily="34" charset="0"/>
              </a:rPr>
              <a:t>Kiến trúc của RPC</a:t>
            </a:r>
          </a:p>
          <a:p>
            <a:pPr marL="0" indent="0">
              <a:buNone/>
            </a:pPr>
            <a:r>
              <a:rPr lang="vi-VN" dirty="0">
                <a:latin typeface="Calibri" panose="020F0502020204030204" pitchFamily="34" charset="0"/>
                <a:cs typeface="Calibri" panose="020F0502020204030204" pitchFamily="34" charset="0"/>
              </a:rPr>
              <a:t>Ưu điểm và nhược điểm</a:t>
            </a:r>
          </a:p>
          <a:p>
            <a:pPr marL="0" indent="0">
              <a:buNone/>
            </a:pPr>
            <a:r>
              <a:rPr lang="vi-VN" dirty="0">
                <a:latin typeface="Calibri" panose="020F0502020204030204" pitchFamily="34" charset="0"/>
                <a:cs typeface="Calibri" panose="020F0502020204030204" pitchFamily="34" charset="0"/>
              </a:rPr>
              <a:t>Giới thiệu về gRPC</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a:normAutofit/>
          </a:bodyPr>
          <a:lstStyle/>
          <a:p>
            <a:r>
              <a:rPr lang="vi-VN" sz="3600" b="1" noProof="1">
                <a:latin typeface="Calibri" panose="020F0502020204030204" pitchFamily="34" charset="0"/>
                <a:cs typeface="Calibri" panose="020F0502020204030204" pitchFamily="34" charset="0"/>
              </a:rPr>
              <a:t>gRPC hoạt động như thế nào</a:t>
            </a:r>
            <a:endParaRPr lang="en-US" sz="3600" b="1" noProof="1">
              <a:latin typeface="Calibri" panose="020F0502020204030204" pitchFamily="34" charset="0"/>
              <a:cs typeface="Calibri" panose="020F0502020204030204" pitchFamily="34" charset="0"/>
            </a:endParaRP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BBDEFF-9B09-4625-B660-7BC5D53723E6}"/>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vi-VN" dirty="0">
                <a:effectLst/>
                <a:latin typeface="Calibri" panose="020F0502020204030204" pitchFamily="34" charset="0"/>
                <a:ea typeface="Calibri" panose="020F0502020204030204" pitchFamily="34" charset="0"/>
                <a:cs typeface="Times New Roman" panose="02020603050405020304" pitchFamily="18" charset="0"/>
              </a:rPr>
              <a:t>Quay lại với câu chuyện tăng tải cho cả hệ thống nhiều services (hay Microservices), Google đã phát triển 2 thứ:</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vi-VN" dirty="0">
                <a:effectLst/>
                <a:latin typeface="Calibri" panose="020F0502020204030204" pitchFamily="34" charset="0"/>
                <a:ea typeface="Calibri" panose="020F0502020204030204" pitchFamily="34" charset="0"/>
                <a:cs typeface="Times New Roman" panose="02020603050405020304" pitchFamily="18" charset="0"/>
              </a:rPr>
              <a:t>Một giao thức mới để tối ưu các connection, đảm bảo dữ liệu đi trao đổi liên tục với ít băng thông nhất có thể</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Bef>
                <a:spcPts val="0"/>
              </a:spcBef>
              <a:spcAft>
                <a:spcPts val="800"/>
              </a:spcAft>
            </a:pPr>
            <a:r>
              <a:rPr lang="vi-VN" dirty="0">
                <a:effectLst/>
                <a:latin typeface="Calibri" panose="020F0502020204030204" pitchFamily="34" charset="0"/>
                <a:ea typeface="Calibri" panose="020F0502020204030204" pitchFamily="34" charset="0"/>
                <a:cs typeface="Times New Roman" panose="02020603050405020304" pitchFamily="18" charset="0"/>
              </a:rPr>
              <a:t>Một định dạng dữ liệu mới để 2 đầu service (hoặc client và server) có thể hiểu được các message của nhau mà ít phải encode/decode</a:t>
            </a:r>
            <a:r>
              <a:rPr lang="en-US"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853794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a:normAutofit/>
          </a:bodyPr>
          <a:lstStyle/>
          <a:p>
            <a:r>
              <a:rPr lang="vi-VN" sz="3600" b="1" noProof="1">
                <a:latin typeface="Calibri" panose="020F0502020204030204" pitchFamily="34" charset="0"/>
                <a:cs typeface="Calibri" panose="020F0502020204030204" pitchFamily="34" charset="0"/>
              </a:rPr>
              <a:t>gRPC hoạt động như thế nào</a:t>
            </a:r>
            <a:endParaRPr lang="en-US" sz="3600" b="1" noProof="1">
              <a:latin typeface="Calibri" panose="020F0502020204030204" pitchFamily="34" charset="0"/>
              <a:cs typeface="Calibri" panose="020F0502020204030204" pitchFamily="34" charset="0"/>
            </a:endParaRPr>
          </a:p>
        </p:txBody>
      </p:sp>
      <p:sp>
        <p:nvSpPr>
          <p:cNvPr id="12" name="Date Placeholder 11">
            <a:extLst>
              <a:ext uri="{FF2B5EF4-FFF2-40B4-BE49-F238E27FC236}">
                <a16:creationId xmlns:a16="http://schemas.microsoft.com/office/drawing/2014/main" id="{3CC90B11-F535-4D7C-84A3-2CF98B9D59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BBDEFF-9B09-4625-B660-7BC5D53723E6}"/>
              </a:ext>
            </a:extLst>
          </p:cNvPr>
          <p:cNvSpPr>
            <a:spLocks noGrp="1"/>
          </p:cNvSpPr>
          <p:nvPr>
            <p:ph idx="1"/>
          </p:nvPr>
        </p:nvSpPr>
        <p:spPr/>
        <p:txBody>
          <a:bodyPr>
            <a:normAutofit/>
          </a:bodyPr>
          <a:lstStyle/>
          <a:p>
            <a:pPr marL="0" marR="0">
              <a:lnSpc>
                <a:spcPct val="107000"/>
              </a:lnSpc>
              <a:spcBef>
                <a:spcPts val="0"/>
              </a:spcBef>
              <a:spcAft>
                <a:spcPts val="800"/>
              </a:spcAft>
            </a:pPr>
            <a:r>
              <a:rPr lang="vi-VN" dirty="0">
                <a:effectLst/>
                <a:latin typeface="Calibri" panose="020F0502020204030204" pitchFamily="34" charset="0"/>
                <a:ea typeface="Calibri" panose="020F0502020204030204" pitchFamily="34" charset="0"/>
                <a:cs typeface="Times New Roman" panose="02020603050405020304" pitchFamily="18" charset="0"/>
              </a:rPr>
              <a:t>Đầu tiên Google phát triển một giao thức thay thế cho HTTP/1.1 với tên gọi SPDY. Sau này giao thức này được open source thậm chí chuẩn hoá, lấy làm nền móng cho giao thức HTTP/2. Khi có HTTP/2 rồi thì giao thức SPDY ngừng phát triển. gRPC chính thức hoạt động trên HTTP/2 luôn từ sau năm 2015.</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vi-VN" dirty="0">
                <a:effectLst/>
                <a:latin typeface="Calibri" panose="020F0502020204030204" pitchFamily="34" charset="0"/>
                <a:ea typeface="Calibri" panose="020F0502020204030204" pitchFamily="34" charset="0"/>
                <a:cs typeface="Times New Roman" panose="02020603050405020304" pitchFamily="18" charset="0"/>
              </a:rPr>
              <a:t>HTTP/2 sẽ hoạt động rất tốt với binary thay vì là text. Vì thế Google phát minh kiểu dữ liệu binary mới với tên gọi: Protobuf (tên đầy đủ là Protocol Buffers)</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790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vi-VN" dirty="0">
                <a:latin typeface="Calibri" panose="020F0502020204030204" pitchFamily="34" charset="0"/>
                <a:cs typeface="Calibri" panose="020F0502020204030204" pitchFamily="34" charset="0"/>
              </a:rPr>
              <a:t>Cảm ơn</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lvl="0"/>
            <a:r>
              <a:rPr lang="en-US" noProof="0" dirty="0"/>
              <a:t>9/3/20XX</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US" noProof="0" dirty="0"/>
              <a:t>Presentation Title</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22</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a:xfrm>
            <a:off x="6647688" y="3795395"/>
            <a:ext cx="4709160" cy="1755648"/>
          </a:xfrm>
        </p:spPr>
        <p:txBody>
          <a:bodyPr>
            <a:normAutofit/>
          </a:bodyPr>
          <a:lstStyle/>
          <a:p>
            <a:r>
              <a:rPr lang="vi-VN" sz="2800" dirty="0">
                <a:latin typeface="Calibri" panose="020F0502020204030204" pitchFamily="34" charset="0"/>
                <a:cs typeface="Calibri" panose="020F0502020204030204" pitchFamily="34" charset="0"/>
              </a:rPr>
              <a:t>Sinh viên thực hiện:</a:t>
            </a:r>
          </a:p>
          <a:p>
            <a:pPr marL="342900" indent="-342900">
              <a:buFont typeface="Arial" panose="020B0604020202020204" pitchFamily="34" charset="0"/>
              <a:buChar char="•"/>
            </a:pPr>
            <a:r>
              <a:rPr lang="vi-VN" sz="2800" dirty="0">
                <a:latin typeface="Calibri" panose="020F0502020204030204" pitchFamily="34" charset="0"/>
                <a:cs typeface="Calibri" panose="020F0502020204030204" pitchFamily="34" charset="0"/>
              </a:rPr>
              <a:t>Ngô Phú Thái</a:t>
            </a:r>
          </a:p>
          <a:p>
            <a:pPr marL="342900" indent="-342900">
              <a:buFont typeface="Arial" panose="020B0604020202020204" pitchFamily="34" charset="0"/>
              <a:buChar char="•"/>
            </a:pPr>
            <a:r>
              <a:rPr lang="vi-VN" sz="2800" dirty="0">
                <a:latin typeface="Calibri" panose="020F0502020204030204" pitchFamily="34" charset="0"/>
                <a:cs typeface="Calibri" panose="020F0502020204030204" pitchFamily="34" charset="0"/>
              </a:rPr>
              <a:t>Nguyễn Đức Thâu</a:t>
            </a:r>
            <a:endParaRPr lang="en-US" sz="2800"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E705154A-9ADD-4D62-B8CA-8442C8C9C21F}"/>
              </a:ext>
            </a:extLst>
          </p:cNvPr>
          <p:cNvSpPr txBox="1">
            <a:spLocks/>
          </p:cNvSpPr>
          <p:nvPr/>
        </p:nvSpPr>
        <p:spPr>
          <a:xfrm>
            <a:off x="6647688" y="1898118"/>
            <a:ext cx="4709160" cy="175564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800" dirty="0">
                <a:latin typeface="Calibri" panose="020F0502020204030204" pitchFamily="34" charset="0"/>
                <a:cs typeface="Calibri" panose="020F0502020204030204" pitchFamily="34" charset="0"/>
              </a:rPr>
              <a:t>Giảng viên hướng dẫn:</a:t>
            </a:r>
          </a:p>
          <a:p>
            <a:pPr marL="342900" indent="-342900">
              <a:buFont typeface="Arial" panose="020B0604020202020204" pitchFamily="34" charset="0"/>
              <a:buChar char="•"/>
            </a:pPr>
            <a:r>
              <a:rPr lang="vi-VN" sz="2800" dirty="0">
                <a:latin typeface="Calibri" panose="020F0502020204030204" pitchFamily="34" charset="0"/>
                <a:cs typeface="Calibri" panose="020F0502020204030204" pitchFamily="34" charset="0"/>
              </a:rPr>
              <a:t>Đỗ Quốc Huy</a:t>
            </a:r>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RPC </a:t>
            </a:r>
            <a:r>
              <a:rPr lang="vi-VN" dirty="0">
                <a:latin typeface="Calibri Light" panose="020F0302020204030204" pitchFamily="34" charset="0"/>
                <a:cs typeface="Calibri Light" panose="020F0302020204030204" pitchFamily="34" charset="0"/>
              </a:rPr>
              <a:t>là gì?</a:t>
            </a:r>
            <a:endParaRPr lang="en-US" dirty="0">
              <a:latin typeface="Calibri Light" panose="020F0302020204030204" pitchFamily="34" charset="0"/>
              <a:cs typeface="Calibri Light" panose="020F0302020204030204" pitchFamily="34" charset="0"/>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a:normAutofit/>
          </a:bodyPr>
          <a:lstStyle/>
          <a:p>
            <a:r>
              <a:rPr lang="vi-VN" sz="2800" dirty="0">
                <a:latin typeface="Calibri" panose="020F0502020204030204" pitchFamily="34" charset="0"/>
                <a:cs typeface="Calibri" panose="020F0502020204030204" pitchFamily="34" charset="0"/>
              </a:rPr>
              <a:t>RPC (Remote Procedure Calls) (tạm dịch là các cuộc gọi thủ tục từ xa), là một khái niệm nhằm cố gắng khái quát một lời gọi thủ tục thông thường trong trường hợp mà caller và receiver không cùng nằm trong một process và được phân tán trên các máy riêng biệt.</a:t>
            </a:r>
            <a:endParaRPr lang="en-US" sz="2800" dirty="0">
              <a:latin typeface="Calibri" panose="020F0502020204030204" pitchFamily="34" charset="0"/>
              <a:cs typeface="Calibri" panose="020F0502020204030204" pitchFamily="34" charset="0"/>
            </a:endParaRP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vi-VN" dirty="0">
                <a:solidFill>
                  <a:srgbClr val="FFFFFF"/>
                </a:solidFill>
                <a:latin typeface="Calibri Light" panose="020F0302020204030204" pitchFamily="34" charset="0"/>
                <a:cs typeface="Calibri Light" panose="020F0302020204030204" pitchFamily="34" charset="0"/>
              </a:rPr>
              <a:t>Kiến trúc của RPC</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normAutofit/>
          </a:bodyPr>
          <a:lstStyle/>
          <a:p>
            <a:r>
              <a:rPr lang="vi-VN" sz="3200" b="1" dirty="0">
                <a:effectLst/>
                <a:latin typeface="Calibri" panose="020F0502020204030204" pitchFamily="34" charset="0"/>
                <a:ea typeface="Calibri" panose="020F0502020204030204" pitchFamily="34" charset="0"/>
                <a:cs typeface="Times New Roman" panose="02020603050405020304" pitchFamily="18" charset="0"/>
              </a:rPr>
              <a:t>Khi thực hiện 1 thủ tục RPC</a:t>
            </a:r>
            <a:endParaRPr lang="en-US" sz="3200" b="1" dirty="0"/>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9" name="Picture 8" descr="Timeline&#10;&#10;Description automatically generated">
            <a:extLst>
              <a:ext uri="{FF2B5EF4-FFF2-40B4-BE49-F238E27FC236}">
                <a16:creationId xmlns:a16="http://schemas.microsoft.com/office/drawing/2014/main" id="{CBBDE672-B661-4A3D-B871-483E8DF82C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87014"/>
            <a:ext cx="5943600" cy="4740275"/>
          </a:xfrm>
          <a:prstGeom prst="rect">
            <a:avLst/>
          </a:prstGeom>
          <a:noFill/>
          <a:ln>
            <a:noFill/>
          </a:ln>
        </p:spPr>
      </p:pic>
    </p:spTree>
    <p:extLst>
      <p:ext uri="{BB962C8B-B14F-4D97-AF65-F5344CB8AC3E}">
        <p14:creationId xmlns:p14="http://schemas.microsoft.com/office/powerpoint/2010/main" val="101921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a:xfrm>
            <a:off x="559568" y="355599"/>
            <a:ext cx="10515600" cy="1325563"/>
          </a:xfrm>
        </p:spPr>
        <p:txBody>
          <a:bodyPr>
            <a:normAutofit/>
          </a:bodyPr>
          <a:lstStyle/>
          <a:p>
            <a:r>
              <a:rPr lang="vi-VN" sz="3200" b="1" dirty="0">
                <a:effectLst/>
                <a:latin typeface="Calibri" panose="020F0502020204030204" pitchFamily="34" charset="0"/>
                <a:ea typeface="Calibri" panose="020F0502020204030204" pitchFamily="34" charset="0"/>
                <a:cs typeface="Times New Roman" panose="02020603050405020304" pitchFamily="18" charset="0"/>
              </a:rPr>
              <a:t>Khi thực hiện 1 thủ tục RPC</a:t>
            </a:r>
            <a:endParaRPr lang="en-US" sz="3200" b="1"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 Placeholder 7">
            <a:extLst>
              <a:ext uri="{FF2B5EF4-FFF2-40B4-BE49-F238E27FC236}">
                <a16:creationId xmlns:a16="http://schemas.microsoft.com/office/drawing/2014/main" id="{140F9704-753D-4B5D-9518-064E4FCB8BE8}"/>
              </a:ext>
            </a:extLst>
          </p:cNvPr>
          <p:cNvSpPr>
            <a:spLocks noGrp="1"/>
          </p:cNvSpPr>
          <p:nvPr>
            <p:ph type="body" idx="1"/>
          </p:nvPr>
        </p:nvSpPr>
        <p:spPr>
          <a:xfrm>
            <a:off x="839788" y="1681162"/>
            <a:ext cx="10512424" cy="4498411"/>
          </a:xfrm>
        </p:spPr>
        <p:txBody>
          <a:bodyPr anchor="t">
            <a:normAutofit/>
          </a:bodyPr>
          <a:lstStyle/>
          <a:p>
            <a:pPr marL="457200" indent="-457200">
              <a:buFont typeface="+mj-lt"/>
              <a:buAutoNum type="arabicPeriod"/>
            </a:pPr>
            <a:r>
              <a:rPr lang="vi-VN" sz="3200" b="0" dirty="0">
                <a:latin typeface="Calibri" panose="020F0502020204030204" pitchFamily="34" charset="0"/>
                <a:cs typeface="Calibri" panose="020F0502020204030204" pitchFamily="34" charset="0"/>
              </a:rPr>
              <a:t>Môi trường gọi sẽ bị ngưng lại, các trường thủ tục được chuyển tiếp trong mạng tới môi trường mà chứa thủ tục sẽ được thực hiện.</a:t>
            </a:r>
          </a:p>
          <a:p>
            <a:pPr marL="457200" indent="-457200">
              <a:buFont typeface="+mj-lt"/>
              <a:buAutoNum type="arabicPeriod"/>
            </a:pPr>
            <a:endParaRPr lang="vi-VN" sz="3200" b="0" dirty="0">
              <a:latin typeface="Calibri" panose="020F0502020204030204" pitchFamily="34" charset="0"/>
              <a:cs typeface="Calibri" panose="020F0502020204030204" pitchFamily="34" charset="0"/>
            </a:endParaRPr>
          </a:p>
          <a:p>
            <a:pPr marL="457200" indent="-457200">
              <a:buFont typeface="+mj-lt"/>
              <a:buAutoNum type="arabicPeriod"/>
            </a:pPr>
            <a:r>
              <a:rPr lang="vi-VN" sz="3200" b="0" dirty="0">
                <a:latin typeface="Calibri" panose="020F0502020204030204" pitchFamily="34" charset="0"/>
                <a:cs typeface="Calibri" panose="020F0502020204030204" pitchFamily="34" charset="0"/>
              </a:rPr>
              <a:t>Khi thủ tục hoàn thành và đưa ra kết quả, kết quả đó sẽ được chuyển lại về môi trường gọi nó, nơi mà sự thực thi được tiếp tục như thể vừa nhận được kết quả từ một lần gọi hàm thông thường.</a:t>
            </a:r>
            <a:endParaRPr lang="en-US" sz="32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6496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Freeform: Shape 1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Arc 2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9" name="Rectangle 22">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Arc 24">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6984582" y="1560997"/>
            <a:ext cx="4651709" cy="2750419"/>
          </a:xfrm>
        </p:spPr>
        <p:txBody>
          <a:bodyPr vert="horz" lIns="91440" tIns="45720" rIns="91440" bIns="45720" rtlCol="0" anchor="b">
            <a:normAutofit/>
          </a:bodyPr>
          <a:lstStyle/>
          <a:p>
            <a:pPr algn="ctr"/>
            <a:r>
              <a:rPr lang="en-US" sz="5400" b="1" kern="1200" noProof="1">
                <a:solidFill>
                  <a:schemeClr val="tx1"/>
                </a:solidFill>
                <a:effectLst/>
                <a:latin typeface="Calibri" panose="020F0502020204030204" pitchFamily="34" charset="0"/>
                <a:cs typeface="Calibri" panose="020F0502020204030204" pitchFamily="34" charset="0"/>
              </a:rPr>
              <a:t>Hoạt động trong RPC</a:t>
            </a:r>
            <a:endParaRPr lang="en-US" sz="5400" b="1" kern="1200" noProof="1">
              <a:solidFill>
                <a:schemeClr val="tx1"/>
              </a:solidFill>
              <a:latin typeface="Calibri" panose="020F0502020204030204" pitchFamily="34" charset="0"/>
              <a:cs typeface="Calibri" panose="020F0502020204030204" pitchFamily="34" charset="0"/>
            </a:endParaRPr>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b="0" i="0" u="none" strike="noStrike" normalizeH="0" noProof="0" dirty="0">
                <a:ln>
                  <a:noFill/>
                </a:ln>
                <a:solidFill>
                  <a:prstClr val="black">
                    <a:tint val="75000"/>
                  </a:prstClr>
                </a:solidFill>
                <a:effectLst/>
                <a:uLnTx/>
                <a:uFillTx/>
              </a:rPr>
              <a:t>9/3/20XX</a:t>
            </a:r>
          </a:p>
        </p:txBody>
      </p:sp>
      <p:pic>
        <p:nvPicPr>
          <p:cNvPr id="7" name="Picture 6" descr="Diagram&#10;&#10;Description automatically generated">
            <a:extLst>
              <a:ext uri="{FF2B5EF4-FFF2-40B4-BE49-F238E27FC236}">
                <a16:creationId xmlns:a16="http://schemas.microsoft.com/office/drawing/2014/main" id="{23C76D2A-3E6C-449A-BA69-5D570EA68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78265" y="24586"/>
            <a:ext cx="5540291" cy="6331763"/>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a:noFill/>
        </p:spPr>
      </p:pic>
      <p:sp>
        <p:nvSpPr>
          <p:cNvPr id="41" name="Oval 26">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a:xfrm>
            <a:off x="6414349" y="6356350"/>
            <a:ext cx="3390781" cy="365125"/>
          </a:xfrm>
        </p:spPr>
        <p:txBody>
          <a:bodyPr vert="horz" lIns="91440" tIns="45720" rIns="91440" bIns="45720" rtlCol="0" anchor="ctr">
            <a:normAutofit/>
          </a:bodyPr>
          <a:lstStyle/>
          <a:p>
            <a:pPr marR="0" lvl="0" indent="0" algn="l" fontAlgn="auto">
              <a:spcBef>
                <a:spcPts val="0"/>
              </a:spcBef>
              <a:spcAft>
                <a:spcPts val="600"/>
              </a:spcAft>
              <a:buClrTx/>
              <a:buSzTx/>
              <a:buFontTx/>
              <a:buNone/>
              <a:tabLst/>
              <a:defRPr/>
            </a:pPr>
            <a:r>
              <a:rPr kumimoji="0" lang="en-US" b="0" i="0" u="none" strike="noStrike" kern="1200" cap="none" spc="0" normalizeH="0" baseline="0" noProof="0" dirty="0">
                <a:ln>
                  <a:noFill/>
                </a:ln>
                <a:solidFill>
                  <a:prstClr val="black">
                    <a:tint val="75000"/>
                  </a:prstClr>
                </a:solidFill>
                <a:effectLst/>
                <a:uLnTx/>
                <a:uFillTx/>
                <a:latin typeface="+mn-lt"/>
                <a:ea typeface="+mn-ea"/>
                <a:cs typeface="+mn-cs"/>
              </a:rPr>
              <a:t>Presentation Title</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a:xfrm>
            <a:off x="10630722" y="6356350"/>
            <a:ext cx="917808"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7</a:t>
            </a:fld>
            <a:endParaRPr kumimoji="0" lang="en-US" b="0" i="0" u="none" strike="noStrike" normalizeH="0" noProof="0" dirty="0">
              <a:ln>
                <a:noFill/>
              </a:ln>
              <a:solidFill>
                <a:prstClr val="black">
                  <a:tint val="75000"/>
                </a:prstClr>
              </a:solidFill>
              <a:effectLst/>
              <a:uLnTx/>
              <a:uFillTx/>
            </a:endParaRPr>
          </a:p>
        </p:txBody>
      </p:sp>
    </p:spTree>
    <p:extLst>
      <p:ext uri="{BB962C8B-B14F-4D97-AF65-F5344CB8AC3E}">
        <p14:creationId xmlns:p14="http://schemas.microsoft.com/office/powerpoint/2010/main" val="2504450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normAutofit/>
          </a:bodyPr>
          <a:lstStyle/>
          <a:p>
            <a:r>
              <a:rPr lang="vi-VN" sz="3600" b="1" dirty="0">
                <a:effectLst/>
                <a:latin typeface="Calibri" panose="020F0502020204030204" pitchFamily="34" charset="0"/>
                <a:ea typeface="Calibri" panose="020F0502020204030204" pitchFamily="34" charset="0"/>
                <a:cs typeface="Times New Roman" panose="02020603050405020304" pitchFamily="18" charset="0"/>
              </a:rPr>
              <a:t>Hoạt động trong RPC</a:t>
            </a:r>
            <a:endParaRPr lang="en-US" sz="3600" dirty="0"/>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lstStyle/>
          <a:p>
            <a:r>
              <a:rPr lang="vi-VN" sz="2800" dirty="0">
                <a:latin typeface="Calibri" panose="020F0502020204030204" pitchFamily="34" charset="0"/>
                <a:cs typeface="Calibri" panose="020F0502020204030204" pitchFamily="34" charset="0"/>
              </a:rPr>
              <a:t>Client</a:t>
            </a:r>
            <a:endParaRPr lang="en-US"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p:txBody>
          <a:bodyPr>
            <a:normAutofit/>
          </a:bodyPr>
          <a:lstStyle/>
          <a:p>
            <a:r>
              <a:rPr lang="vi-VN" sz="2800" dirty="0">
                <a:effectLst/>
                <a:latin typeface="Calibri" panose="020F0502020204030204" pitchFamily="34" charset="0"/>
                <a:ea typeface="Calibri" panose="020F0502020204030204" pitchFamily="34" charset="0"/>
                <a:cs typeface="Times New Roman" panose="02020603050405020304" pitchFamily="18" charset="0"/>
              </a:rPr>
              <a:t>là một quá trình người dùng, nơi khởi tạo một lời gọi thủ tục từ xa.</a:t>
            </a:r>
          </a:p>
          <a:p>
            <a:r>
              <a:rPr lang="vi-VN" sz="2800" dirty="0">
                <a:effectLst/>
                <a:latin typeface="Calibri" panose="020F0502020204030204" pitchFamily="34" charset="0"/>
                <a:ea typeface="Calibri" panose="020F0502020204030204" pitchFamily="34" charset="0"/>
                <a:cs typeface="Times New Roman" panose="02020603050405020304" pitchFamily="18" charset="0"/>
              </a:rPr>
              <a:t>Mỗi lời gọi thủ tục ở xa trên phần Client sẽ kích hoạt một thủ tục cục bộ tương ứng nằm trong phần Stub của Client</a:t>
            </a:r>
            <a:endParaRPr lang="en-US" sz="3600"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 Placeholder 2">
            <a:extLst>
              <a:ext uri="{FF2B5EF4-FFF2-40B4-BE49-F238E27FC236}">
                <a16:creationId xmlns:a16="http://schemas.microsoft.com/office/drawing/2014/main" id="{0E85D4E5-7FD4-4F2C-9B93-3BDBDD6766AE}"/>
              </a:ext>
            </a:extLst>
          </p:cNvPr>
          <p:cNvSpPr txBox="1">
            <a:spLocks/>
          </p:cNvSpPr>
          <p:nvPr/>
        </p:nvSpPr>
        <p:spPr>
          <a:xfrm>
            <a:off x="6346775"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vi-VN" sz="2800" dirty="0">
                <a:latin typeface="Calibri" panose="020F0502020204030204" pitchFamily="34" charset="0"/>
                <a:cs typeface="Calibri" panose="020F0502020204030204" pitchFamily="34" charset="0"/>
              </a:rPr>
              <a:t>Client Stub</a:t>
            </a:r>
            <a:endParaRPr lang="en-US" dirty="0">
              <a:latin typeface="Calibri" panose="020F0502020204030204" pitchFamily="34" charset="0"/>
              <a:cs typeface="Calibri" panose="020F0502020204030204" pitchFamily="34" charset="0"/>
            </a:endParaRPr>
          </a:p>
        </p:txBody>
      </p:sp>
      <p:sp>
        <p:nvSpPr>
          <p:cNvPr id="15" name="Content Placeholder 3">
            <a:extLst>
              <a:ext uri="{FF2B5EF4-FFF2-40B4-BE49-F238E27FC236}">
                <a16:creationId xmlns:a16="http://schemas.microsoft.com/office/drawing/2014/main" id="{F098F8D6-6ECC-4325-A27C-45F5955731F2}"/>
              </a:ext>
            </a:extLst>
          </p:cNvPr>
          <p:cNvSpPr txBox="1">
            <a:spLocks/>
          </p:cNvSpPr>
          <p:nvPr/>
        </p:nvSpPr>
        <p:spPr>
          <a:xfrm>
            <a:off x="6346775" y="2505075"/>
            <a:ext cx="5157787" cy="36845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800" dirty="0">
                <a:latin typeface="Calibri" panose="020F0502020204030204" pitchFamily="34" charset="0"/>
                <a:ea typeface="Calibri" panose="020F0502020204030204" pitchFamily="34" charset="0"/>
                <a:cs typeface="Times New Roman" panose="02020603050405020304" pitchFamily="18" charset="0"/>
              </a:rPr>
              <a:t>cung cấp một bộ các hàm cục bộ mà phần Client có thể gọi.</a:t>
            </a:r>
          </a:p>
          <a:p>
            <a:r>
              <a:rPr lang="vi-VN" sz="2800" dirty="0">
                <a:latin typeface="Calibri" panose="020F0502020204030204" pitchFamily="34" charset="0"/>
                <a:cs typeface="Calibri" panose="020F0502020204030204" pitchFamily="34" charset="0"/>
              </a:rPr>
              <a:t>sẽ gửi thông điệp để mô tả thủ tục ở xa tương ứng mà Client muốn thực thi cùng với các tham số nếu có.</a:t>
            </a:r>
          </a:p>
          <a:p>
            <a:r>
              <a:rPr lang="en-US" sz="2800" noProof="1">
                <a:latin typeface="Calibri" panose="020F0502020204030204" pitchFamily="34" charset="0"/>
                <a:cs typeface="Calibri" panose="020F0502020204030204" pitchFamily="34" charset="0"/>
              </a:rPr>
              <a:t>nhờ hệ thống RPC Runtime cục bộ gửi thông điệp này đến phần Server Stub của Server</a:t>
            </a:r>
          </a:p>
        </p:txBody>
      </p:sp>
    </p:spTree>
    <p:extLst>
      <p:ext uri="{BB962C8B-B14F-4D97-AF65-F5344CB8AC3E}">
        <p14:creationId xmlns:p14="http://schemas.microsoft.com/office/powerpoint/2010/main" val="223995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normAutofit/>
          </a:bodyPr>
          <a:lstStyle/>
          <a:p>
            <a:r>
              <a:rPr lang="vi-VN" sz="3600" b="1" dirty="0">
                <a:effectLst/>
                <a:latin typeface="Calibri" panose="020F0502020204030204" pitchFamily="34" charset="0"/>
                <a:ea typeface="Calibri" panose="020F0502020204030204" pitchFamily="34" charset="0"/>
                <a:cs typeface="Times New Roman" panose="02020603050405020304" pitchFamily="18" charset="0"/>
              </a:rPr>
              <a:t>Hoạt động trong RPC</a:t>
            </a:r>
            <a:endParaRPr lang="en-US" sz="3600" dirty="0"/>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lstStyle/>
          <a:p>
            <a:r>
              <a:rPr lang="vi-VN" sz="2800" dirty="0">
                <a:latin typeface="Calibri" panose="020F0502020204030204" pitchFamily="34" charset="0"/>
                <a:cs typeface="Calibri" panose="020F0502020204030204" pitchFamily="34" charset="0"/>
              </a:rPr>
              <a:t>RPC Runtime</a:t>
            </a:r>
            <a:endParaRPr lang="en-US"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839788" y="2505075"/>
            <a:ext cx="10512424" cy="3684588"/>
          </a:xfrm>
        </p:spPr>
        <p:txBody>
          <a:bodyPr>
            <a:normAutofit/>
          </a:bodyPr>
          <a:lstStyle/>
          <a:p>
            <a:r>
              <a:rPr lang="vi-VN" sz="2800" dirty="0">
                <a:effectLst/>
                <a:latin typeface="Calibri" panose="020F0502020204030204" pitchFamily="34" charset="0"/>
                <a:ea typeface="Calibri" panose="020F0502020204030204" pitchFamily="34" charset="0"/>
                <a:cs typeface="Times New Roman" panose="02020603050405020304" pitchFamily="18" charset="0"/>
              </a:rPr>
              <a:t>quản lý việc truyền thông điệp thông qua mạng giữa máy Client và máy Server.</a:t>
            </a:r>
          </a:p>
          <a:p>
            <a:r>
              <a:rPr lang="vi-VN" sz="2800" dirty="0">
                <a:effectLst/>
                <a:latin typeface="Calibri" panose="020F0502020204030204" pitchFamily="34" charset="0"/>
                <a:ea typeface="Calibri" panose="020F0502020204030204" pitchFamily="34" charset="0"/>
                <a:cs typeface="Times New Roman" panose="02020603050405020304" pitchFamily="18" charset="0"/>
              </a:rPr>
              <a:t>RPC Runtime trên máy Client nhận thông điệp yêu cầu từ Client Stub, gửi nó cho RPC Runtime trên máy Server bằng lệnh send(). Sau đó gọi lệnh wait() để chờ kết quả trả về từ Server.</a:t>
            </a:r>
          </a:p>
          <a:p>
            <a:r>
              <a:rPr lang="vi-VN" sz="2800" dirty="0">
                <a:latin typeface="Calibri" panose="020F0502020204030204" pitchFamily="34" charset="0"/>
                <a:cs typeface="Calibri" panose="020F0502020204030204" pitchFamily="34" charset="0"/>
              </a:rPr>
              <a:t>Khi nhận được thông điệp từ RPC Runtime của Client gửi sang, RPC Runtime bên phía server chuyển thông điệp lên phần Server Stub.</a:t>
            </a:r>
            <a:endParaRPr lang="en-US" sz="2800" dirty="0">
              <a:latin typeface="Calibri" panose="020F0502020204030204" pitchFamily="34" charset="0"/>
              <a:cs typeface="Calibri" panose="020F0502020204030204" pitchFamily="34" charset="0"/>
            </a:endParaRP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2153801"/>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Shapes presentation</Template>
  <TotalTime>70</TotalTime>
  <Words>1177</Words>
  <Application>Microsoft Office PowerPoint</Application>
  <PresentationFormat>Widescreen</PresentationFormat>
  <Paragraphs>130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Avenir Next LT Pro</vt:lpstr>
      <vt:lpstr>Calibri</vt:lpstr>
      <vt:lpstr>Calibri Light</vt:lpstr>
      <vt:lpstr>Tw Cen MT</vt:lpstr>
      <vt:lpstr>ShapesVTI</vt:lpstr>
      <vt:lpstr>TÌM HIỂU VỀ RPC</vt:lpstr>
      <vt:lpstr>Mục lục</vt:lpstr>
      <vt:lpstr>RPC là gì?</vt:lpstr>
      <vt:lpstr>Kiến trúc của RPC</vt:lpstr>
      <vt:lpstr>Khi thực hiện 1 thủ tục RPC</vt:lpstr>
      <vt:lpstr>Khi thực hiện 1 thủ tục RPC</vt:lpstr>
      <vt:lpstr>Hoạt động trong RPC</vt:lpstr>
      <vt:lpstr>Hoạt động trong RPC</vt:lpstr>
      <vt:lpstr>Hoạt động trong RPC</vt:lpstr>
      <vt:lpstr>Hoạt động trong RPC</vt:lpstr>
      <vt:lpstr>Ưu điểm Nhược điểm</vt:lpstr>
      <vt:lpstr>Ưu điểm</vt:lpstr>
      <vt:lpstr>Nhược điểm</vt:lpstr>
      <vt:lpstr>gRPC</vt:lpstr>
      <vt:lpstr>Giới thiệu về gRPC</vt:lpstr>
      <vt:lpstr>Vì sao cần gRPC?</vt:lpstr>
      <vt:lpstr>RPC không phải là REST API</vt:lpstr>
      <vt:lpstr>RPC không phải là REST API</vt:lpstr>
      <vt:lpstr>gRPC hoạt động như thế nào</vt:lpstr>
      <vt:lpstr>gRPC hoạt động như thế nào</vt:lpstr>
      <vt:lpstr>gRPC hoạt động như thế nào</vt:lpstr>
      <vt:lpstr>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RPC VÀ CHƯƠNG TRÌNH MINH HỌA</dc:title>
  <dc:creator>NGO PHU THAI 20187197</dc:creator>
  <cp:lastModifiedBy>NGO PHU THAI 20187197</cp:lastModifiedBy>
  <cp:revision>2</cp:revision>
  <dcterms:created xsi:type="dcterms:W3CDTF">2022-01-17T09:34:13Z</dcterms:created>
  <dcterms:modified xsi:type="dcterms:W3CDTF">2022-01-17T10:44:17Z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