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57" r:id="rId3"/>
    <p:sldId id="267" r:id="rId4"/>
    <p:sldId id="268" r:id="rId5"/>
    <p:sldId id="280" r:id="rId6"/>
    <p:sldId id="269" r:id="rId7"/>
    <p:sldId id="281" r:id="rId8"/>
    <p:sldId id="270" r:id="rId9"/>
    <p:sldId id="285" r:id="rId10"/>
    <p:sldId id="271" r:id="rId11"/>
    <p:sldId id="286" r:id="rId12"/>
    <p:sldId id="287" r:id="rId13"/>
    <p:sldId id="292" r:id="rId14"/>
    <p:sldId id="289" r:id="rId15"/>
    <p:sldId id="290" r:id="rId16"/>
    <p:sldId id="288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6E01E019-AC6B-4784-AA8D-16C23366BA64}">
          <p14:sldIdLst>
            <p14:sldId id="258"/>
            <p14:sldId id="257"/>
            <p14:sldId id="267"/>
            <p14:sldId id="268"/>
            <p14:sldId id="280"/>
            <p14:sldId id="269"/>
            <p14:sldId id="281"/>
            <p14:sldId id="270"/>
            <p14:sldId id="285"/>
            <p14:sldId id="271"/>
            <p14:sldId id="286"/>
            <p14:sldId id="287"/>
            <p14:sldId id="292"/>
            <p14:sldId id="289"/>
            <p14:sldId id="290"/>
            <p14:sldId id="288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iểu Trung bình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hông có Kiểu, Không có Lướ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Kiểu Sáng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Kiểu Có chủ đề 1 - Màu chủ đề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Kiểu Trung bình 2 - Màu chủ đề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Kiểu Trung bình 2 - Màu chủ đề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Kiểu Trung bình 2 - Màu chủ đề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Kiểu Trung bình 1 - Màu chủ đề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8" autoAdjust="0"/>
    <p:restoredTop sz="97020" autoAdjust="0"/>
  </p:normalViewPr>
  <p:slideViewPr>
    <p:cSldViewPr snapToGrid="0">
      <p:cViewPr varScale="1">
        <p:scale>
          <a:sx n="63" d="100"/>
          <a:sy n="63" d="100"/>
        </p:scale>
        <p:origin x="84" y="9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8:48:54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C7E2B-7884-4D84-A150-79A1C8F5ED9C}" type="datetimeFigureOut">
              <a:rPr lang="vi-VN" smtClean="0"/>
              <a:t>23/01/2022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B6BC6-96C7-4D75-9A7D-3E48CB4DBCC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8691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B6BC6-96C7-4D75-9A7D-3E48CB4DBCC7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954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34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B53CA7-F2B8-430F-BA3F-DD6ECDACC1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8" y="2461846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212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43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E8CDB4-EE46-494A-926E-C33D27F26F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65766C2-FC6B-401B-935E-0F6EEEEA02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77798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37D67C3F-3B45-423B-AE56-981FAE24357E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C2541F3-C701-41AD-ABF1-3F6709F6B07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2A97BE88-C056-4EAA-B602-A66B6354F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368061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>
            <a:extLst>
              <a:ext uri="{FF2B5EF4-FFF2-40B4-BE49-F238E27FC236}">
                <a16:creationId xmlns:a16="http://schemas.microsoft.com/office/drawing/2014/main" id="{6F082B94-69A7-41D2-B6CE-90830F6494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CC677E-AFC2-4C2B-98DA-7207408A4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352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5F31DF-E244-4E38-B912-D95C246A08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53A671D5-84E2-49B1-8025-85EEC77450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208371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>
            <a:extLst>
              <a:ext uri="{FF2B5EF4-FFF2-40B4-BE49-F238E27FC236}">
                <a16:creationId xmlns:a16="http://schemas.microsoft.com/office/drawing/2014/main" id="{4556E3D7-F78C-4341-912E-91A96BC7B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</a:p>
        </p:txBody>
      </p:sp>
      <p:sp>
        <p:nvSpPr>
          <p:cNvPr id="15" name="Chart Placeholder 14">
            <a:extLst>
              <a:ext uri="{FF2B5EF4-FFF2-40B4-BE49-F238E27FC236}">
                <a16:creationId xmlns:a16="http://schemas.microsoft.com/office/drawing/2014/main" id="{D4750270-D910-4785-A48C-D75AD66D6F6F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38736" y="1406525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7" name="Table Placeholder 16">
            <a:extLst>
              <a:ext uri="{FF2B5EF4-FFF2-40B4-BE49-F238E27FC236}">
                <a16:creationId xmlns:a16="http://schemas.microsoft.com/office/drawing/2014/main" id="{2A314ABA-75DD-4DC8-8B93-5C6D12CC78E8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6210300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24077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1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11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1" r:id="rId4"/>
    <p:sldLayoutId id="2147483655" r:id="rId5"/>
    <p:sldLayoutId id="2147483656" r:id="rId6"/>
    <p:sldLayoutId id="2147483660" r:id="rId7"/>
    <p:sldLayoutId id="2147483657" r:id="rId8"/>
    <p:sldLayoutId id="214748365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A617848-26F9-49B1-B121-9C342D358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56" y="271424"/>
            <a:ext cx="3174367" cy="1153516"/>
          </a:xfrm>
          <a:prstGeom prst="rect">
            <a:avLst/>
          </a:prstGeom>
        </p:spPr>
      </p:pic>
      <p:sp>
        <p:nvSpPr>
          <p:cNvPr id="5" name="Title 7">
            <a:extLst>
              <a:ext uri="{FF2B5EF4-FFF2-40B4-BE49-F238E27FC236}">
                <a16:creationId xmlns:a16="http://schemas.microsoft.com/office/drawing/2014/main" id="{6393A6E3-25F7-49CB-953B-FE930DF389C9}"/>
              </a:ext>
            </a:extLst>
          </p:cNvPr>
          <p:cNvSpPr txBox="1">
            <a:spLocks/>
          </p:cNvSpPr>
          <p:nvPr/>
        </p:nvSpPr>
        <p:spPr>
          <a:xfrm>
            <a:off x="621393" y="1697812"/>
            <a:ext cx="9619887" cy="21655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24: </a:t>
            </a:r>
          </a:p>
          <a:p>
            <a:pPr algn="ctr"/>
            <a:r>
              <a:rPr lang="en-US" sz="4000" dirty="0" err="1"/>
              <a:t>Phương</a:t>
            </a:r>
            <a:r>
              <a:rPr lang="en-US" sz="4000" dirty="0"/>
              <a:t> </a:t>
            </a:r>
            <a:r>
              <a:rPr lang="en-US" sz="4000" dirty="0" err="1"/>
              <a:t>pháp</a:t>
            </a:r>
            <a:r>
              <a:rPr lang="en-US" sz="4000" dirty="0"/>
              <a:t> </a:t>
            </a:r>
            <a:r>
              <a:rPr lang="en-US" sz="4000" dirty="0" err="1"/>
              <a:t>bình</a:t>
            </a:r>
            <a:r>
              <a:rPr lang="en-US" sz="4000" dirty="0"/>
              <a:t> </a:t>
            </a:r>
            <a:r>
              <a:rPr lang="en-US" sz="4000" dirty="0" err="1"/>
              <a:t>phương</a:t>
            </a:r>
            <a:r>
              <a:rPr lang="en-US" sz="4000" dirty="0"/>
              <a:t> </a:t>
            </a:r>
            <a:r>
              <a:rPr lang="en-US" sz="4000" dirty="0" err="1"/>
              <a:t>tối</a:t>
            </a:r>
            <a:r>
              <a:rPr lang="en-US" sz="4000" dirty="0"/>
              <a:t> </a:t>
            </a:r>
            <a:r>
              <a:rPr lang="en-US" sz="4000" dirty="0" err="1"/>
              <a:t>thiểu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863D4FE-8D3E-4518-9754-ACDB3B462FD6}"/>
              </a:ext>
            </a:extLst>
          </p:cNvPr>
          <p:cNvSpPr txBox="1"/>
          <p:nvPr/>
        </p:nvSpPr>
        <p:spPr>
          <a:xfrm>
            <a:off x="518523" y="3659158"/>
            <a:ext cx="76926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Nguyễn</a:t>
            </a:r>
            <a:r>
              <a:rPr lang="en-US" sz="2800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Tài</a:t>
            </a:r>
            <a:r>
              <a:rPr lang="en-US" sz="2800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Quang Dinh – MSSV: 20200092</a:t>
            </a:r>
          </a:p>
          <a:p>
            <a:r>
              <a:rPr lang="en-US" sz="2800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Môn</a:t>
            </a:r>
            <a:r>
              <a:rPr lang="en-US" sz="2800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học</a:t>
            </a:r>
            <a:r>
              <a:rPr lang="en-US" sz="2800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en-US" sz="2800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Giải</a:t>
            </a:r>
            <a:r>
              <a:rPr lang="en-US" sz="2800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tích</a:t>
            </a:r>
            <a:r>
              <a:rPr lang="en-US" sz="2800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số</a:t>
            </a:r>
            <a:r>
              <a:rPr lang="en-US" sz="2800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- 128234</a:t>
            </a:r>
          </a:p>
        </p:txBody>
      </p:sp>
    </p:spTree>
    <p:extLst>
      <p:ext uri="{BB962C8B-B14F-4D97-AF65-F5344CB8AC3E}">
        <p14:creationId xmlns:p14="http://schemas.microsoft.com/office/powerpoint/2010/main" val="395385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4432980-BF61-40E2-81F1-67A0D18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vi-VN" dirty="0"/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914906A6-A135-4C69-A6DC-5A36C0026D67}"/>
              </a:ext>
            </a:extLst>
          </p:cNvPr>
          <p:cNvCxnSpPr>
            <a:cxnSpLocks/>
            <a:stCxn id="35" idx="3"/>
            <a:endCxn id="13" idx="5"/>
          </p:cNvCxnSpPr>
          <p:nvPr/>
        </p:nvCxnSpPr>
        <p:spPr>
          <a:xfrm flipV="1">
            <a:off x="1621773" y="1459544"/>
            <a:ext cx="835302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ình thoi 6">
            <a:extLst>
              <a:ext uri="{FF2B5EF4-FFF2-40B4-BE49-F238E27FC236}">
                <a16:creationId xmlns:a16="http://schemas.microsoft.com/office/drawing/2014/main" id="{D5872A93-9637-4707-8A7F-8DAB660525B4}"/>
              </a:ext>
            </a:extLst>
          </p:cNvPr>
          <p:cNvSpPr/>
          <p:nvPr/>
        </p:nvSpPr>
        <p:spPr>
          <a:xfrm>
            <a:off x="4688822" y="804223"/>
            <a:ext cx="2979114" cy="131064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check input</a:t>
            </a:r>
          </a:p>
          <a:p>
            <a:r>
              <a:rPr lang="en-US" dirty="0" err="1"/>
              <a:t>len</a:t>
            </a:r>
            <a:r>
              <a:rPr lang="en-US" dirty="0"/>
              <a:t>(x)==</a:t>
            </a:r>
            <a:r>
              <a:rPr lang="en-US" dirty="0" err="1"/>
              <a:t>len</a:t>
            </a:r>
            <a:r>
              <a:rPr lang="en-US" dirty="0"/>
              <a:t>(y)</a:t>
            </a:r>
            <a:endParaRPr lang="vi-VN" dirty="0"/>
          </a:p>
        </p:txBody>
      </p:sp>
      <p:sp>
        <p:nvSpPr>
          <p:cNvPr id="13" name="Hình bình hành 12">
            <a:extLst>
              <a:ext uri="{FF2B5EF4-FFF2-40B4-BE49-F238E27FC236}">
                <a16:creationId xmlns:a16="http://schemas.microsoft.com/office/drawing/2014/main" id="{5E1BDB66-4720-4C8B-A8B1-A93EC05AEDC0}"/>
              </a:ext>
            </a:extLst>
          </p:cNvPr>
          <p:cNvSpPr/>
          <p:nvPr/>
        </p:nvSpPr>
        <p:spPr>
          <a:xfrm>
            <a:off x="2318328" y="904554"/>
            <a:ext cx="1823130" cy="1109979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Nhập</a:t>
            </a:r>
            <a:r>
              <a:rPr lang="en-US" dirty="0"/>
              <a:t> Input</a:t>
            </a:r>
          </a:p>
          <a:p>
            <a:pPr algn="ctr"/>
            <a:endParaRPr lang="vi-VN" dirty="0"/>
          </a:p>
        </p:txBody>
      </p: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0A27D4C5-200A-430C-9CEE-0ED1FB4206F8}"/>
              </a:ext>
            </a:extLst>
          </p:cNvPr>
          <p:cNvCxnSpPr>
            <a:cxnSpLocks/>
          </p:cNvCxnSpPr>
          <p:nvPr/>
        </p:nvCxnSpPr>
        <p:spPr>
          <a:xfrm flipV="1">
            <a:off x="4018097" y="1459543"/>
            <a:ext cx="645343" cy="17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Hình chữ nhật: Góc Tròn 34">
            <a:extLst>
              <a:ext uri="{FF2B5EF4-FFF2-40B4-BE49-F238E27FC236}">
                <a16:creationId xmlns:a16="http://schemas.microsoft.com/office/drawing/2014/main" id="{EA877B0D-ABCF-49E6-B690-10F672638686}"/>
              </a:ext>
            </a:extLst>
          </p:cNvPr>
          <p:cNvSpPr/>
          <p:nvPr/>
        </p:nvSpPr>
        <p:spPr>
          <a:xfrm>
            <a:off x="122228" y="1223879"/>
            <a:ext cx="1499545" cy="4885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endParaRPr lang="vi-VN" dirty="0"/>
          </a:p>
        </p:txBody>
      </p:sp>
      <p:cxnSp>
        <p:nvCxnSpPr>
          <p:cNvPr id="52" name="Đường nối Thẳng 51">
            <a:extLst>
              <a:ext uri="{FF2B5EF4-FFF2-40B4-BE49-F238E27FC236}">
                <a16:creationId xmlns:a16="http://schemas.microsoft.com/office/drawing/2014/main" id="{6F0A3F44-DE27-463F-AF9D-598273419AA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178379" y="2114863"/>
            <a:ext cx="0" cy="193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Đường nối Thẳng 53">
            <a:extLst>
              <a:ext uri="{FF2B5EF4-FFF2-40B4-BE49-F238E27FC236}">
                <a16:creationId xmlns:a16="http://schemas.microsoft.com/office/drawing/2014/main" id="{33C0526A-A11E-4467-BD38-193E4FB10BE6}"/>
              </a:ext>
            </a:extLst>
          </p:cNvPr>
          <p:cNvCxnSpPr>
            <a:cxnSpLocks/>
          </p:cNvCxnSpPr>
          <p:nvPr/>
        </p:nvCxnSpPr>
        <p:spPr>
          <a:xfrm flipV="1">
            <a:off x="3229893" y="2285376"/>
            <a:ext cx="2948485" cy="22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Đường kết nối Mũi tên Thẳng 57">
            <a:extLst>
              <a:ext uri="{FF2B5EF4-FFF2-40B4-BE49-F238E27FC236}">
                <a16:creationId xmlns:a16="http://schemas.microsoft.com/office/drawing/2014/main" id="{72767F4E-F692-4991-8D86-CCE3A2ED5A90}"/>
              </a:ext>
            </a:extLst>
          </p:cNvPr>
          <p:cNvCxnSpPr>
            <a:cxnSpLocks/>
            <a:endCxn id="13" idx="4"/>
          </p:cNvCxnSpPr>
          <p:nvPr/>
        </p:nvCxnSpPr>
        <p:spPr>
          <a:xfrm flipH="1" flipV="1">
            <a:off x="3229893" y="2014533"/>
            <a:ext cx="1" cy="29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Hộp Văn bản 59">
            <a:extLst>
              <a:ext uri="{FF2B5EF4-FFF2-40B4-BE49-F238E27FC236}">
                <a16:creationId xmlns:a16="http://schemas.microsoft.com/office/drawing/2014/main" id="{FC36430F-81E4-4B9D-B2CB-3EF67AB11DBC}"/>
              </a:ext>
            </a:extLst>
          </p:cNvPr>
          <p:cNvSpPr txBox="1"/>
          <p:nvPr/>
        </p:nvSpPr>
        <p:spPr>
          <a:xfrm>
            <a:off x="4520002" y="1815043"/>
            <a:ext cx="104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Sai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Hình chữ nhật 60">
                <a:extLst>
                  <a:ext uri="{FF2B5EF4-FFF2-40B4-BE49-F238E27FC236}">
                    <a16:creationId xmlns:a16="http://schemas.microsoft.com/office/drawing/2014/main" id="{CDE4531A-16DC-4D1D-91CC-31BB92A6C171}"/>
                  </a:ext>
                </a:extLst>
              </p:cNvPr>
              <p:cNvSpPr/>
              <p:nvPr/>
            </p:nvSpPr>
            <p:spPr>
              <a:xfrm>
                <a:off x="8707168" y="948042"/>
                <a:ext cx="3146096" cy="109498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gán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φ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0;10</m:t>
                        </m:r>
                      </m:e>
                    </m:ba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dạng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phù</a:t>
                </a:r>
                <a:r>
                  <a:rPr lang="en-US" dirty="0"/>
                  <a:t> </a:t>
                </a:r>
                <a:r>
                  <a:rPr lang="en-US" dirty="0" err="1"/>
                  <a:t>hợp</a:t>
                </a:r>
                <a:endParaRPr lang="en-US" dirty="0"/>
              </a:p>
              <a:p>
                <a:pPr algn="ctr"/>
                <a:endParaRPr lang="vi-VN" dirty="0"/>
              </a:p>
            </p:txBody>
          </p:sp>
        </mc:Choice>
        <mc:Fallback xmlns="">
          <p:sp>
            <p:nvSpPr>
              <p:cNvPr id="61" name="Hình chữ nhật 60">
                <a:extLst>
                  <a:ext uri="{FF2B5EF4-FFF2-40B4-BE49-F238E27FC236}">
                    <a16:creationId xmlns:a16="http://schemas.microsoft.com/office/drawing/2014/main" id="{CDE4531A-16DC-4D1D-91CC-31BB92A6C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168" y="948042"/>
                <a:ext cx="3146096" cy="10949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Đường kết nối Mũi tên Thẳng 62">
            <a:extLst>
              <a:ext uri="{FF2B5EF4-FFF2-40B4-BE49-F238E27FC236}">
                <a16:creationId xmlns:a16="http://schemas.microsoft.com/office/drawing/2014/main" id="{702830FB-7392-4BCF-837E-430F08736695}"/>
              </a:ext>
            </a:extLst>
          </p:cNvPr>
          <p:cNvCxnSpPr>
            <a:stCxn id="7" idx="3"/>
            <a:endCxn id="61" idx="1"/>
          </p:cNvCxnSpPr>
          <p:nvPr/>
        </p:nvCxnSpPr>
        <p:spPr>
          <a:xfrm>
            <a:off x="7667936" y="1459543"/>
            <a:ext cx="1039232" cy="3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Hộp Văn bản 64">
            <a:extLst>
              <a:ext uri="{FF2B5EF4-FFF2-40B4-BE49-F238E27FC236}">
                <a16:creationId xmlns:a16="http://schemas.microsoft.com/office/drawing/2014/main" id="{11E4C33A-73DC-4395-AFE5-D63F77E83337}"/>
              </a:ext>
            </a:extLst>
          </p:cNvPr>
          <p:cNvSpPr txBox="1"/>
          <p:nvPr/>
        </p:nvSpPr>
        <p:spPr>
          <a:xfrm>
            <a:off x="7667936" y="1059106"/>
            <a:ext cx="103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Đúng</a:t>
            </a:r>
            <a:endParaRPr lang="vi-VN" dirty="0"/>
          </a:p>
        </p:txBody>
      </p:sp>
      <p:cxnSp>
        <p:nvCxnSpPr>
          <p:cNvPr id="72" name="Đường kết nối Mũi tên Thẳng 71">
            <a:extLst>
              <a:ext uri="{FF2B5EF4-FFF2-40B4-BE49-F238E27FC236}">
                <a16:creationId xmlns:a16="http://schemas.microsoft.com/office/drawing/2014/main" id="{EB395052-16D9-4B43-B4B6-5BBE975EE025}"/>
              </a:ext>
            </a:extLst>
          </p:cNvPr>
          <p:cNvCxnSpPr>
            <a:stCxn id="61" idx="2"/>
          </p:cNvCxnSpPr>
          <p:nvPr/>
        </p:nvCxnSpPr>
        <p:spPr>
          <a:xfrm>
            <a:off x="10280216" y="2043028"/>
            <a:ext cx="0" cy="88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Hình chữ nhật 73">
            <a:extLst>
              <a:ext uri="{FF2B5EF4-FFF2-40B4-BE49-F238E27FC236}">
                <a16:creationId xmlns:a16="http://schemas.microsoft.com/office/drawing/2014/main" id="{2C06AC81-2E71-4A67-B66B-69B32E7B560F}"/>
              </a:ext>
            </a:extLst>
          </p:cNvPr>
          <p:cNvSpPr/>
          <p:nvPr/>
        </p:nvSpPr>
        <p:spPr>
          <a:xfrm>
            <a:off x="8707168" y="2949566"/>
            <a:ext cx="3146096" cy="10949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x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φ</a:t>
            </a:r>
            <a:endParaRPr lang="vi-VN" dirty="0"/>
          </a:p>
        </p:txBody>
      </p:sp>
      <p:cxnSp>
        <p:nvCxnSpPr>
          <p:cNvPr id="76" name="Đường kết nối Mũi tên Thẳng 75">
            <a:extLst>
              <a:ext uri="{FF2B5EF4-FFF2-40B4-BE49-F238E27FC236}">
                <a16:creationId xmlns:a16="http://schemas.microsoft.com/office/drawing/2014/main" id="{D3CF0670-DC57-45B7-B3BD-E48BCEB932F4}"/>
              </a:ext>
            </a:extLst>
          </p:cNvPr>
          <p:cNvCxnSpPr>
            <a:stCxn id="74" idx="1"/>
          </p:cNvCxnSpPr>
          <p:nvPr/>
        </p:nvCxnSpPr>
        <p:spPr>
          <a:xfrm flipH="1">
            <a:off x="7667936" y="3497059"/>
            <a:ext cx="1039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Hình chữ nhật 76">
            <a:extLst>
              <a:ext uri="{FF2B5EF4-FFF2-40B4-BE49-F238E27FC236}">
                <a16:creationId xmlns:a16="http://schemas.microsoft.com/office/drawing/2014/main" id="{9CE7A281-6F37-4C76-A943-20C5ED986052}"/>
              </a:ext>
            </a:extLst>
          </p:cNvPr>
          <p:cNvSpPr/>
          <p:nvPr/>
        </p:nvSpPr>
        <p:spPr>
          <a:xfrm>
            <a:off x="4520002" y="2992952"/>
            <a:ext cx="3146096" cy="10949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Nhân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nghịch</a:t>
            </a:r>
            <a:r>
              <a:rPr lang="en-US" dirty="0"/>
              <a:t> </a:t>
            </a:r>
            <a:r>
              <a:rPr lang="en-US" dirty="0" err="1"/>
              <a:t>đảo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endParaRPr lang="vi-VN" dirty="0"/>
          </a:p>
        </p:txBody>
      </p:sp>
      <p:sp>
        <p:nvSpPr>
          <p:cNvPr id="78" name="Hình chữ nhật 77">
            <a:extLst>
              <a:ext uri="{FF2B5EF4-FFF2-40B4-BE49-F238E27FC236}">
                <a16:creationId xmlns:a16="http://schemas.microsoft.com/office/drawing/2014/main" id="{981D3214-745F-459A-8CC9-C39165678669}"/>
              </a:ext>
            </a:extLst>
          </p:cNvPr>
          <p:cNvSpPr/>
          <p:nvPr/>
        </p:nvSpPr>
        <p:spPr>
          <a:xfrm>
            <a:off x="618184" y="2992952"/>
            <a:ext cx="3146096" cy="10949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viền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nghịch</a:t>
            </a:r>
            <a:r>
              <a:rPr lang="en-US" dirty="0"/>
              <a:t> </a:t>
            </a:r>
            <a:r>
              <a:rPr lang="en-US" dirty="0" err="1"/>
              <a:t>đảo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</a:t>
            </a:r>
            <a:endParaRPr lang="vi-VN" dirty="0"/>
          </a:p>
        </p:txBody>
      </p:sp>
      <p:cxnSp>
        <p:nvCxnSpPr>
          <p:cNvPr id="80" name="Đường kết nối Mũi tên Thẳng 79">
            <a:extLst>
              <a:ext uri="{FF2B5EF4-FFF2-40B4-BE49-F238E27FC236}">
                <a16:creationId xmlns:a16="http://schemas.microsoft.com/office/drawing/2014/main" id="{18CE1633-5F1B-48B0-9DAC-99FA50857E5C}"/>
              </a:ext>
            </a:extLst>
          </p:cNvPr>
          <p:cNvCxnSpPr>
            <a:stCxn id="77" idx="1"/>
          </p:cNvCxnSpPr>
          <p:nvPr/>
        </p:nvCxnSpPr>
        <p:spPr>
          <a:xfrm flipH="1">
            <a:off x="3764280" y="3540445"/>
            <a:ext cx="755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Đường kết nối Mũi tên Thẳng 81">
            <a:extLst>
              <a:ext uri="{FF2B5EF4-FFF2-40B4-BE49-F238E27FC236}">
                <a16:creationId xmlns:a16="http://schemas.microsoft.com/office/drawing/2014/main" id="{728A1FE1-4C8B-42D6-8795-3FD27D35FB5F}"/>
              </a:ext>
            </a:extLst>
          </p:cNvPr>
          <p:cNvCxnSpPr>
            <a:stCxn id="78" idx="2"/>
          </p:cNvCxnSpPr>
          <p:nvPr/>
        </p:nvCxnSpPr>
        <p:spPr>
          <a:xfrm>
            <a:off x="2191232" y="4087938"/>
            <a:ext cx="0" cy="545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Đường kết nối Mũi tên Thẳng 84">
            <a:extLst>
              <a:ext uri="{FF2B5EF4-FFF2-40B4-BE49-F238E27FC236}">
                <a16:creationId xmlns:a16="http://schemas.microsoft.com/office/drawing/2014/main" id="{CD00701C-4E5E-429C-9814-A5089DD6B79F}"/>
              </a:ext>
            </a:extLst>
          </p:cNvPr>
          <p:cNvCxnSpPr>
            <a:cxnSpLocks/>
          </p:cNvCxnSpPr>
          <p:nvPr/>
        </p:nvCxnSpPr>
        <p:spPr>
          <a:xfrm>
            <a:off x="3627406" y="5180453"/>
            <a:ext cx="892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Hình bình hành 85">
            <a:extLst>
              <a:ext uri="{FF2B5EF4-FFF2-40B4-BE49-F238E27FC236}">
                <a16:creationId xmlns:a16="http://schemas.microsoft.com/office/drawing/2014/main" id="{02839232-0B27-4983-8479-DCCEB8E5CC9F}"/>
              </a:ext>
            </a:extLst>
          </p:cNvPr>
          <p:cNvSpPr/>
          <p:nvPr/>
        </p:nvSpPr>
        <p:spPr>
          <a:xfrm>
            <a:off x="4383129" y="4632960"/>
            <a:ext cx="3146095" cy="1094986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Xuất</a:t>
            </a:r>
            <a:r>
              <a:rPr lang="en-US" dirty="0"/>
              <a:t> ra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vi-VN" dirty="0"/>
          </a:p>
          <a:p>
            <a:pPr algn="ctr"/>
            <a:r>
              <a:rPr lang="en-US" dirty="0" err="1"/>
              <a:t>và</a:t>
            </a:r>
            <a:r>
              <a:rPr lang="en-US" dirty="0"/>
              <a:t> 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vi-VN" dirty="0"/>
          </a:p>
        </p:txBody>
      </p:sp>
      <p:cxnSp>
        <p:nvCxnSpPr>
          <p:cNvPr id="90" name="Đường kết nối Mũi tên Thẳng 89">
            <a:extLst>
              <a:ext uri="{FF2B5EF4-FFF2-40B4-BE49-F238E27FC236}">
                <a16:creationId xmlns:a16="http://schemas.microsoft.com/office/drawing/2014/main" id="{72FCF810-3F74-4335-BE99-0D0EC99039F3}"/>
              </a:ext>
            </a:extLst>
          </p:cNvPr>
          <p:cNvCxnSpPr>
            <a:stCxn id="86" idx="2"/>
          </p:cNvCxnSpPr>
          <p:nvPr/>
        </p:nvCxnSpPr>
        <p:spPr>
          <a:xfrm>
            <a:off x="7392351" y="5180453"/>
            <a:ext cx="795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Hình chữ nhật: Góc Tròn 90">
            <a:extLst>
              <a:ext uri="{FF2B5EF4-FFF2-40B4-BE49-F238E27FC236}">
                <a16:creationId xmlns:a16="http://schemas.microsoft.com/office/drawing/2014/main" id="{2FAF4172-C7C8-4818-886F-1BA99BCF603C}"/>
              </a:ext>
            </a:extLst>
          </p:cNvPr>
          <p:cNvSpPr/>
          <p:nvPr/>
        </p:nvSpPr>
        <p:spPr>
          <a:xfrm>
            <a:off x="8187551" y="4747642"/>
            <a:ext cx="1298193" cy="8656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endParaRPr lang="vi-VN" dirty="0"/>
          </a:p>
        </p:txBody>
      </p:sp>
      <p:sp>
        <p:nvSpPr>
          <p:cNvPr id="92" name="Hình chữ nhật 91">
            <a:extLst>
              <a:ext uri="{FF2B5EF4-FFF2-40B4-BE49-F238E27FC236}">
                <a16:creationId xmlns:a16="http://schemas.microsoft.com/office/drawing/2014/main" id="{3ABB755E-E73B-4C7A-A68E-348191D982B6}"/>
              </a:ext>
            </a:extLst>
          </p:cNvPr>
          <p:cNvSpPr/>
          <p:nvPr/>
        </p:nvSpPr>
        <p:spPr>
          <a:xfrm>
            <a:off x="618184" y="4632960"/>
            <a:ext cx="3146096" cy="10949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algn="ctr"/>
            <a:r>
              <a:rPr lang="en-US" dirty="0"/>
              <a:t>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861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5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3" grpId="0" animBg="1"/>
      <p:bldP spid="35" grpId="0" animBg="1"/>
      <p:bldP spid="60" grpId="0"/>
      <p:bldP spid="61" grpId="0" animBg="1"/>
      <p:bldP spid="65" grpId="0"/>
      <p:bldP spid="74" grpId="0" animBg="1"/>
      <p:bldP spid="77" grpId="0" animBg="1"/>
      <p:bldP spid="78" grpId="0" animBg="1"/>
      <p:bldP spid="86" grpId="0" animBg="1"/>
      <p:bldP spid="91" grpId="0" animBg="1"/>
      <p:bldP spid="9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Văn bản 2">
                <a:extLst>
                  <a:ext uri="{FF2B5EF4-FFF2-40B4-BE49-F238E27FC236}">
                    <a16:creationId xmlns:a16="http://schemas.microsoft.com/office/drawing/2014/main" id="{5BC54235-5314-47DB-98D5-8506A801C7D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4.1- 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1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:Cho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dưới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bảng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457200" lvl="1" indent="0"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sự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phụ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giữa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đại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y= a+ bx.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marL="457200" lvl="1" indent="0">
                  <a:buNone/>
                </a:pPr>
                <a:r>
                  <a:rPr lang="en-US" sz="16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Giải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457200" lvl="1" indent="0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B1: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Lập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tổng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bình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S=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</m:e>
                    </m:nary>
                  </m:oMath>
                </a14:m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6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-a-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bx</a:t>
                </a:r>
                <a:r>
                  <a:rPr lang="en-US" sz="16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pPr marL="457200" lvl="1" indent="0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B2: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=0, 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23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eqArr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5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+18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𝑏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=66,4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13,8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+62,26=255,78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eqArr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=5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𝑏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=3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	 y= 5+3x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hỗ dành sẵn cho Văn bản 2">
                <a:extLst>
                  <a:ext uri="{FF2B5EF4-FFF2-40B4-BE49-F238E27FC236}">
                    <a16:creationId xmlns:a16="http://schemas.microsoft.com/office/drawing/2014/main" id="{5BC54235-5314-47DB-98D5-8506A801C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529" t="-123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êu đề 1">
            <a:extLst>
              <a:ext uri="{FF2B5EF4-FFF2-40B4-BE49-F238E27FC236}">
                <a16:creationId xmlns:a16="http://schemas.microsoft.com/office/drawing/2014/main" id="{69015373-E5DC-4ACB-831D-45F7FC4DE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</p:spPr>
        <p:txBody>
          <a:bodyPr/>
          <a:lstStyle/>
          <a:p>
            <a:r>
              <a:rPr lang="en-US" dirty="0"/>
              <a:t>4-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vi-VN" dirty="0"/>
          </a:p>
        </p:txBody>
      </p:sp>
      <p:graphicFrame>
        <p:nvGraphicFramePr>
          <p:cNvPr id="6" name="Bảng 9">
            <a:extLst>
              <a:ext uri="{FF2B5EF4-FFF2-40B4-BE49-F238E27FC236}">
                <a16:creationId xmlns:a16="http://schemas.microsoft.com/office/drawing/2014/main" id="{96138179-ED3A-403C-A195-AD72F6D9F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235881"/>
              </p:ext>
            </p:extLst>
          </p:nvPr>
        </p:nvGraphicFramePr>
        <p:xfrm>
          <a:off x="1993300" y="1900766"/>
          <a:ext cx="5901018" cy="111675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983503">
                  <a:extLst>
                    <a:ext uri="{9D8B030D-6E8A-4147-A177-3AD203B41FA5}">
                      <a16:colId xmlns:a16="http://schemas.microsoft.com/office/drawing/2014/main" val="3553065015"/>
                    </a:ext>
                  </a:extLst>
                </a:gridCol>
                <a:gridCol w="983503">
                  <a:extLst>
                    <a:ext uri="{9D8B030D-6E8A-4147-A177-3AD203B41FA5}">
                      <a16:colId xmlns:a16="http://schemas.microsoft.com/office/drawing/2014/main" val="4139935071"/>
                    </a:ext>
                  </a:extLst>
                </a:gridCol>
                <a:gridCol w="983503">
                  <a:extLst>
                    <a:ext uri="{9D8B030D-6E8A-4147-A177-3AD203B41FA5}">
                      <a16:colId xmlns:a16="http://schemas.microsoft.com/office/drawing/2014/main" val="1178436021"/>
                    </a:ext>
                  </a:extLst>
                </a:gridCol>
                <a:gridCol w="983503">
                  <a:extLst>
                    <a:ext uri="{9D8B030D-6E8A-4147-A177-3AD203B41FA5}">
                      <a16:colId xmlns:a16="http://schemas.microsoft.com/office/drawing/2014/main" val="1117607458"/>
                    </a:ext>
                  </a:extLst>
                </a:gridCol>
                <a:gridCol w="983503">
                  <a:extLst>
                    <a:ext uri="{9D8B030D-6E8A-4147-A177-3AD203B41FA5}">
                      <a16:colId xmlns:a16="http://schemas.microsoft.com/office/drawing/2014/main" val="3145216720"/>
                    </a:ext>
                  </a:extLst>
                </a:gridCol>
                <a:gridCol w="983503">
                  <a:extLst>
                    <a:ext uri="{9D8B030D-6E8A-4147-A177-3AD203B41FA5}">
                      <a16:colId xmlns:a16="http://schemas.microsoft.com/office/drawing/2014/main" val="3703536753"/>
                    </a:ext>
                  </a:extLst>
                </a:gridCol>
              </a:tblGrid>
              <a:tr h="558377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5,2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648736"/>
                  </a:ext>
                </a:extLst>
              </a:tr>
              <a:tr h="558377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8,3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11,3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14,6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20,6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13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47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Văn bản 2">
                <a:extLst>
                  <a:ext uri="{FF2B5EF4-FFF2-40B4-BE49-F238E27FC236}">
                    <a16:creationId xmlns:a16="http://schemas.microsoft.com/office/drawing/2014/main" id="{5BC54235-5314-47DB-98D5-8506A801C7D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4.1- 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Dùng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pháp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bptt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xây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dựng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nghiệm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y=bx+cx</a:t>
                </a:r>
                <a:r>
                  <a:rPr lang="en-US" sz="1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ứng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bảng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Giải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Ta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B1: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Lập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tổng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bình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sai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min S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	B2 Ta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xác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định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b; c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từ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hệ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phương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trình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=0, 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nary>
                              <m:naryPr>
                                <m:chr m:val="∑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nary>
                              <m:naryPr>
                                <m:chr m:val="∑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23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nary>
                              <m:naryPr>
                                <m:chr m:val="∑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nary>
                              <m:naryPr>
                                <m:chr m:val="∑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28,0479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𝑏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89,919523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𝑐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=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468,169015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89,919523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𝑏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+425,931434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𝑐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=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1986,984372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𝑏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=5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22588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7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𝑐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=3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561783</m:t>
                            </m:r>
                          </m:e>
                        </m:eqArr>
                      </m:e>
                    </m:d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	 y= 4,846577x + 3,608924x</a:t>
                </a:r>
                <a:r>
                  <a:rPr lang="en-US" sz="1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2 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</a:p>
            </p:txBody>
          </p:sp>
        </mc:Choice>
        <mc:Fallback>
          <p:sp>
            <p:nvSpPr>
              <p:cNvPr id="3" name="Chỗ dành sẵn cho Văn bản 2">
                <a:extLst>
                  <a:ext uri="{FF2B5EF4-FFF2-40B4-BE49-F238E27FC236}">
                    <a16:creationId xmlns:a16="http://schemas.microsoft.com/office/drawing/2014/main" id="{5BC54235-5314-47DB-98D5-8506A801C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529" t="-1233" b="-332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êu đề 1">
            <a:extLst>
              <a:ext uri="{FF2B5EF4-FFF2-40B4-BE49-F238E27FC236}">
                <a16:creationId xmlns:a16="http://schemas.microsoft.com/office/drawing/2014/main" id="{69015373-E5DC-4ACB-831D-45F7FC4DE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</p:spPr>
        <p:txBody>
          <a:bodyPr/>
          <a:lstStyle/>
          <a:p>
            <a:r>
              <a:rPr lang="en-US" dirty="0"/>
              <a:t>4-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vi-VN" dirty="0"/>
          </a:p>
        </p:txBody>
      </p:sp>
      <p:graphicFrame>
        <p:nvGraphicFramePr>
          <p:cNvPr id="2" name="Bảng 3">
            <a:extLst>
              <a:ext uri="{FF2B5EF4-FFF2-40B4-BE49-F238E27FC236}">
                <a16:creationId xmlns:a16="http://schemas.microsoft.com/office/drawing/2014/main" id="{9ADDD553-9CDA-4261-A431-6208B2F4E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502056"/>
              </p:ext>
            </p:extLst>
          </p:nvPr>
        </p:nvGraphicFramePr>
        <p:xfrm>
          <a:off x="1778000" y="1888066"/>
          <a:ext cx="7124700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7450">
                  <a:extLst>
                    <a:ext uri="{9D8B030D-6E8A-4147-A177-3AD203B41FA5}">
                      <a16:colId xmlns:a16="http://schemas.microsoft.com/office/drawing/2014/main" val="1078010962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1773408009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3770772786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4039382742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377114815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3831790457"/>
                    </a:ext>
                  </a:extLst>
                </a:gridCol>
              </a:tblGrid>
              <a:tr h="352521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-1,88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-0,61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0,66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1,93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4,47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227901"/>
                  </a:ext>
                </a:extLst>
              </a:tr>
              <a:tr h="616913">
                <a:tc>
                  <a:txBody>
                    <a:bodyPr/>
                    <a:lstStyle/>
                    <a:p>
                      <a:r>
                        <a:rPr lang="en-US" dirty="0"/>
                        <a:t>Y 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4,072832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-1,219512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3,068768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23,937672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93,471352</a:t>
                      </a:r>
                    </a:p>
                    <a:p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746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89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Văn bản 2">
                <a:extLst>
                  <a:ext uri="{FF2B5EF4-FFF2-40B4-BE49-F238E27FC236}">
                    <a16:creationId xmlns:a16="http://schemas.microsoft.com/office/drawing/2014/main" id="{5BC54235-5314-47DB-98D5-8506A801C7D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4.1- 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Dùng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pháp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bptt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xây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dựng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nghiệm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y=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a+bsin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(x)+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c.cos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ứng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bảng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Giải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B1: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Lập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tổng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bình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sai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⁡(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𝑐𝑐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𝑜𝑠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2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min S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	B2 Ta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xác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định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b; c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từ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hệ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phương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trình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=0, 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=0,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nary>
                              <m:naryPr>
                                <m:chr m:val="∑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⁡(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7</m:t>
                                    </m:r>
                                  </m:sup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)=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7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e>
                            </m:nary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nary>
                              <m:naryPr>
                                <m:chr m:val="∑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⁡(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7</m:t>
                                    </m:r>
                                  </m:sup>
                                  <m:e>
                                    <m:func>
                                      <m:func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[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sSup>
                                          <m:sSup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]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func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</m:nary>
                              </m:e>
                            </m:nary>
                            <m:nary>
                              <m:naryPr>
                                <m:chr m:val="∑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⁡(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nary>
                              <m:naryPr>
                                <m:chr m:val="∑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7</m:t>
                                    </m:r>
                                  </m:sup>
                                  <m:e>
                                    <m:func>
                                      <m:func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.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</m:nary>
                              </m:e>
                            </m:nary>
                            <m:nary>
                              <m:naryPr>
                                <m:chr m:val="∑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sup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eqAr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=1.48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329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𝑏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=16.8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0834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𝑐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=5.00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854</m:t>
                            </m:r>
                          </m:e>
                        </m:eqArr>
                      </m:e>
                    </m:d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y= 1.48329+ 16.80834sin(x) + 5.00854 cos(x)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hỗ dành sẵn cho Văn bản 2">
                <a:extLst>
                  <a:ext uri="{FF2B5EF4-FFF2-40B4-BE49-F238E27FC236}">
                    <a16:creationId xmlns:a16="http://schemas.microsoft.com/office/drawing/2014/main" id="{5BC54235-5314-47DB-98D5-8506A801C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529" t="-123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êu đề 1">
            <a:extLst>
              <a:ext uri="{FF2B5EF4-FFF2-40B4-BE49-F238E27FC236}">
                <a16:creationId xmlns:a16="http://schemas.microsoft.com/office/drawing/2014/main" id="{69015373-E5DC-4ACB-831D-45F7FC4DE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</p:spPr>
        <p:txBody>
          <a:bodyPr/>
          <a:lstStyle/>
          <a:p>
            <a:r>
              <a:rPr lang="en-US" dirty="0"/>
              <a:t>4-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vi-VN" dirty="0"/>
          </a:p>
        </p:txBody>
      </p:sp>
      <p:graphicFrame>
        <p:nvGraphicFramePr>
          <p:cNvPr id="2" name="Bảng 3">
            <a:extLst>
              <a:ext uri="{FF2B5EF4-FFF2-40B4-BE49-F238E27FC236}">
                <a16:creationId xmlns:a16="http://schemas.microsoft.com/office/drawing/2014/main" id="{E5232A0E-2851-498F-994F-005B181D7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623991"/>
              </p:ext>
            </p:extLst>
          </p:nvPr>
        </p:nvGraphicFramePr>
        <p:xfrm>
          <a:off x="1413165" y="1985047"/>
          <a:ext cx="90054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420">
                  <a:extLst>
                    <a:ext uri="{9D8B030D-6E8A-4147-A177-3AD203B41FA5}">
                      <a16:colId xmlns:a16="http://schemas.microsoft.com/office/drawing/2014/main" val="1627616871"/>
                    </a:ext>
                  </a:extLst>
                </a:gridCol>
                <a:gridCol w="1239251">
                  <a:extLst>
                    <a:ext uri="{9D8B030D-6E8A-4147-A177-3AD203B41FA5}">
                      <a16:colId xmlns:a16="http://schemas.microsoft.com/office/drawing/2014/main" val="1503894801"/>
                    </a:ext>
                  </a:extLst>
                </a:gridCol>
                <a:gridCol w="1173019">
                  <a:extLst>
                    <a:ext uri="{9D8B030D-6E8A-4147-A177-3AD203B41FA5}">
                      <a16:colId xmlns:a16="http://schemas.microsoft.com/office/drawing/2014/main" val="1175375222"/>
                    </a:ext>
                  </a:extLst>
                </a:gridCol>
                <a:gridCol w="1265381">
                  <a:extLst>
                    <a:ext uri="{9D8B030D-6E8A-4147-A177-3AD203B41FA5}">
                      <a16:colId xmlns:a16="http://schemas.microsoft.com/office/drawing/2014/main" val="2256319968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799177523"/>
                    </a:ext>
                  </a:extLst>
                </a:gridCol>
                <a:gridCol w="1280621">
                  <a:extLst>
                    <a:ext uri="{9D8B030D-6E8A-4147-A177-3AD203B41FA5}">
                      <a16:colId xmlns:a16="http://schemas.microsoft.com/office/drawing/2014/main" val="3818958451"/>
                    </a:ext>
                  </a:extLst>
                </a:gridCol>
                <a:gridCol w="1289878">
                  <a:extLst>
                    <a:ext uri="{9D8B030D-6E8A-4147-A177-3AD203B41FA5}">
                      <a16:colId xmlns:a16="http://schemas.microsoft.com/office/drawing/2014/main" val="2307440886"/>
                    </a:ext>
                  </a:extLst>
                </a:gridCol>
                <a:gridCol w="1170229">
                  <a:extLst>
                    <a:ext uri="{9D8B030D-6E8A-4147-A177-3AD203B41FA5}">
                      <a16:colId xmlns:a16="http://schemas.microsoft.com/office/drawing/2014/main" val="9076408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0.15708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0.62932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3.14159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6.28319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8.37758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11.51917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12.56634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18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16.26885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22.32032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13.08002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17.52341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21.92821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9.07178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16.21345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142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256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Văn bản 2">
                <a:extLst>
                  <a:ext uri="{FF2B5EF4-FFF2-40B4-BE49-F238E27FC236}">
                    <a16:creationId xmlns:a16="http://schemas.microsoft.com/office/drawing/2014/main" id="{5BC54235-5314-47DB-98D5-8506A801C7D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4.1- 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Dùng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pháp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bptt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xây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dựng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nghiệm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y=a+b.x</a:t>
                </a:r>
                <a:r>
                  <a:rPr lang="en-US" sz="1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+c.cos(x)+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d.e</a:t>
                </a:r>
                <a:r>
                  <a:rPr lang="en-US" sz="1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-x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ứng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bảng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Giải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Ta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B1: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Lập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tổng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bình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sai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min S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	B2 Ta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xác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định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b; c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từ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hệ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phương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trình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=0, 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=0,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nary>
                              <m:naryPr>
                                <m:chr m:val="∑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nary>
                              <m:naryPr>
                                <m:chr m:val="∑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8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e>
                            </m:nary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US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nary>
                              <m:naryPr>
                                <m:chr m:val="∑"/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nary>
                              <m:naryPr>
                                <m:chr m:val="∑"/>
                                <m:ctrlPr>
                                  <a:rPr lang="en-US" sz="1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8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nary>
                              <m:naryPr>
                                <m:chr m:val="∑"/>
                                <m:ctrlPr>
                                  <a:rPr lang="en-US" sz="1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func>
                                <m:r>
                                  <a:rPr lang="en-US" sz="1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1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18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18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sz="18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8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8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8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en-US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nary>
                              </m:e>
                            </m:nary>
                          </m:e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nary>
                              <m:naryPr>
                                <m:chr m:val="∑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 </m:t>
                                    </m:r>
                                  </m:e>
                                </m:func>
                              </m:e>
                            </m:nary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nary>
                              <m:naryPr>
                                <m:chr m:val="∑"/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func>
                                  <m:funcPr>
                                    <m:ctrlP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 </m:t>
                                    </m:r>
                                  </m:e>
                                </m:func>
                              </m:e>
                            </m:nary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nary>
                              <m:naryPr>
                                <m:chr m:val="∑"/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1800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en-US" sz="18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8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]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 </m:t>
                                    </m:r>
                                  </m:e>
                                </m:func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8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8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func>
                                          <m:funcPr>
                                            <m:ctrlPr>
                                              <a:rPr lang="en-US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8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8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8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8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r>
                                              <a:rPr lang="en-US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  </m:t>
                                            </m:r>
                                          </m:e>
                                        </m:func>
                                      </m:e>
                                    </m:nary>
                                  </m:e>
                                </m:nary>
                              </m:e>
                            </m:nary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nary>
                              <m:naryPr>
                                <m:chr m:val="∑"/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nary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nary>
                              <m:naryPr>
                                <m:chr m:val="∑"/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nary>
                              <m:naryPr>
                                <m:chr m:val="∑"/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func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8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e>
                            </m:nary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eqArr>
                      </m:e>
                    </m:d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</a:p>
            </p:txBody>
          </p:sp>
        </mc:Choice>
        <mc:Fallback xmlns="">
          <p:sp>
            <p:nvSpPr>
              <p:cNvPr id="3" name="Chỗ dành sẵn cho Văn bản 2">
                <a:extLst>
                  <a:ext uri="{FF2B5EF4-FFF2-40B4-BE49-F238E27FC236}">
                    <a16:creationId xmlns:a16="http://schemas.microsoft.com/office/drawing/2014/main" id="{5BC54235-5314-47DB-98D5-8506A801C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529" t="-123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êu đề 1">
            <a:extLst>
              <a:ext uri="{FF2B5EF4-FFF2-40B4-BE49-F238E27FC236}">
                <a16:creationId xmlns:a16="http://schemas.microsoft.com/office/drawing/2014/main" id="{69015373-E5DC-4ACB-831D-45F7FC4DE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</p:spPr>
        <p:txBody>
          <a:bodyPr/>
          <a:lstStyle/>
          <a:p>
            <a:r>
              <a:rPr lang="en-US" dirty="0"/>
              <a:t>4-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vi-VN" dirty="0"/>
          </a:p>
        </p:txBody>
      </p:sp>
      <p:graphicFrame>
        <p:nvGraphicFramePr>
          <p:cNvPr id="2" name="Bảng 3">
            <a:extLst>
              <a:ext uri="{FF2B5EF4-FFF2-40B4-BE49-F238E27FC236}">
                <a16:creationId xmlns:a16="http://schemas.microsoft.com/office/drawing/2014/main" id="{9ADDD553-9CDA-4261-A431-6208B2F4E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895853"/>
              </p:ext>
            </p:extLst>
          </p:nvPr>
        </p:nvGraphicFramePr>
        <p:xfrm>
          <a:off x="1778000" y="1888066"/>
          <a:ext cx="8077203" cy="98267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1078010962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val="1773408009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val="3770772786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val="4039382742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val="2377114815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val="3831790457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val="2763186290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val="567198946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val="3770150478"/>
                    </a:ext>
                  </a:extLst>
                </a:gridCol>
              </a:tblGrid>
              <a:tr h="352521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8,1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9,0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13,8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15,2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227901"/>
                  </a:ext>
                </a:extLst>
              </a:tr>
              <a:tr h="616913">
                <a:tc>
                  <a:txBody>
                    <a:bodyPr/>
                    <a:lstStyle/>
                    <a:p>
                      <a:r>
                        <a:rPr lang="en-US" dirty="0"/>
                        <a:t>Y 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9,0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13,8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12,3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7,8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8,9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14,2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746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53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Văn bản 2">
                <a:extLst>
                  <a:ext uri="{FF2B5EF4-FFF2-40B4-BE49-F238E27FC236}">
                    <a16:creationId xmlns:a16="http://schemas.microsoft.com/office/drawing/2014/main" id="{5BC54235-5314-47DB-98D5-8506A801C7D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4.1-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Dùng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pháp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bptt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xây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dựng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nghiệm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y=a+b.x</a:t>
                </a:r>
                <a:r>
                  <a:rPr lang="en-US" sz="1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+c.cos(x)+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d.e</a:t>
                </a:r>
                <a:r>
                  <a:rPr lang="en-US" sz="1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-x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ứng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bảng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Giải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1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tiếp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a:rPr lang="en-US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+626,5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  <m:r>
                              <a:rPr lang="en-US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−1,2712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  <m:r>
                              <a:rPr lang="en-US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+0,77367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  <m:r>
                              <a:rPr lang="en-US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=82,5</m:t>
                            </m:r>
                          </m:e>
                          <m:e>
                            <m:r>
                              <a:rPr lang="en-US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626,5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a:rPr lang="en-US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+102103,6354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  <m:r>
                              <a:rPr lang="en-US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−209,4002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  <m:r>
                              <a:rPr lang="en-US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+1,0327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  <m:r>
                              <a:rPr lang="en-US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=6881,796</m:t>
                            </m:r>
                          </m:e>
                          <m:e>
                            <m:r>
                              <a:rPr lang="en-US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−1,2712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a:rPr lang="en-US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−209,4002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  <m:r>
                              <a:rPr lang="en-US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+4,6017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  <m:r>
                              <a:rPr lang="en-US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+0,5418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  <m:r>
                              <a:rPr lang="en-US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=−9,2533</m:t>
                            </m:r>
                          </m:e>
                          <m:e>
                            <m:r>
                              <a:rPr lang="en-US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0,7736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a:rPr lang="en-US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+1,0327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  <m:r>
                              <a:rPr lang="en-US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+0,5419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  <m:r>
                              <a:rPr lang="en-US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+0,4564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  <m:r>
                              <a:rPr lang="en-US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=7,3187</m:t>
                            </m:r>
                          </m:e>
                        </m:eqAr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=10,3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𝑏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=0,00774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𝑐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=1,546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=−3,183</m:t>
                            </m:r>
                          </m:e>
                        </m:eqArr>
                      </m:e>
                    </m:d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y= 10,3+0,00774x</a:t>
                </a:r>
                <a:r>
                  <a:rPr lang="en-US" sz="1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2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+ 1,546 cos(x) -3,183e</a:t>
                </a:r>
                <a:r>
                  <a:rPr lang="en-US" sz="1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-x</a:t>
                </a: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</a:p>
            </p:txBody>
          </p:sp>
        </mc:Choice>
        <mc:Fallback xmlns="">
          <p:sp>
            <p:nvSpPr>
              <p:cNvPr id="3" name="Chỗ dành sẵn cho Văn bản 2">
                <a:extLst>
                  <a:ext uri="{FF2B5EF4-FFF2-40B4-BE49-F238E27FC236}">
                    <a16:creationId xmlns:a16="http://schemas.microsoft.com/office/drawing/2014/main" id="{5BC54235-5314-47DB-98D5-8506A801C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424" t="-111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êu đề 1">
            <a:extLst>
              <a:ext uri="{FF2B5EF4-FFF2-40B4-BE49-F238E27FC236}">
                <a16:creationId xmlns:a16="http://schemas.microsoft.com/office/drawing/2014/main" id="{69015373-E5DC-4ACB-831D-45F7FC4DE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</p:spPr>
        <p:txBody>
          <a:bodyPr/>
          <a:lstStyle/>
          <a:p>
            <a:r>
              <a:rPr lang="en-US" dirty="0"/>
              <a:t>4-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vi-VN" dirty="0"/>
          </a:p>
        </p:txBody>
      </p:sp>
      <p:graphicFrame>
        <p:nvGraphicFramePr>
          <p:cNvPr id="2" name="Bảng 3">
            <a:extLst>
              <a:ext uri="{FF2B5EF4-FFF2-40B4-BE49-F238E27FC236}">
                <a16:creationId xmlns:a16="http://schemas.microsoft.com/office/drawing/2014/main" id="{9ADDD553-9CDA-4261-A431-6208B2F4E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083709"/>
              </p:ext>
            </p:extLst>
          </p:nvPr>
        </p:nvGraphicFramePr>
        <p:xfrm>
          <a:off x="1778000" y="1888066"/>
          <a:ext cx="8077203" cy="98267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1078010962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val="1773408009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val="3770772786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val="4039382742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val="2377114815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val="3831790457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val="2763186290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val="567198946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val="3770150478"/>
                    </a:ext>
                  </a:extLst>
                </a:gridCol>
              </a:tblGrid>
              <a:tr h="352521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8,1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9,0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13,8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15,2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227901"/>
                  </a:ext>
                </a:extLst>
              </a:tr>
              <a:tr h="616913">
                <a:tc>
                  <a:txBody>
                    <a:bodyPr/>
                    <a:lstStyle/>
                    <a:p>
                      <a:r>
                        <a:rPr lang="en-US" dirty="0"/>
                        <a:t>Y 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9,0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13,8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12,3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7,8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8,9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14,2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746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44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A94C6A0-73B4-426D-A0B8-179391714F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4.2-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Xu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iêu đề 1">
            <a:extLst>
              <a:ext uri="{FF2B5EF4-FFF2-40B4-BE49-F238E27FC236}">
                <a16:creationId xmlns:a16="http://schemas.microsoft.com/office/drawing/2014/main" id="{73074F70-CC2F-4AFE-9E36-4CF43911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</p:spPr>
        <p:txBody>
          <a:bodyPr/>
          <a:lstStyle/>
          <a:p>
            <a:r>
              <a:rPr lang="en-US" dirty="0"/>
              <a:t>4-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1591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3C8555D8-08F8-459E-ABCC-9C545287D333}"/>
              </a:ext>
            </a:extLst>
          </p:cNvPr>
          <p:cNvSpPr txBox="1">
            <a:spLocks/>
          </p:cNvSpPr>
          <p:nvPr/>
        </p:nvSpPr>
        <p:spPr>
          <a:xfrm>
            <a:off x="5756308" y="2824078"/>
            <a:ext cx="5136980" cy="971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95499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6042-F97A-4FA3-82B4-ACC0181D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7477" y="-3212123"/>
            <a:ext cx="4511039" cy="19343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A8711AC-6564-409D-A3EE-6273BED0AFF0}"/>
              </a:ext>
            </a:extLst>
          </p:cNvPr>
          <p:cNvSpPr/>
          <p:nvPr/>
        </p:nvSpPr>
        <p:spPr>
          <a:xfrm>
            <a:off x="943372" y="450912"/>
            <a:ext cx="621847" cy="1013121"/>
          </a:xfrm>
          <a:custGeom>
            <a:avLst/>
            <a:gdLst>
              <a:gd name="connsiteX0" fmla="*/ 676055 w 1352112"/>
              <a:gd name="connsiteY0" fmla="*/ 0 h 2202877"/>
              <a:gd name="connsiteX1" fmla="*/ 1352112 w 1352112"/>
              <a:gd name="connsiteY1" fmla="*/ 663395 h 2202877"/>
              <a:gd name="connsiteX2" fmla="*/ 1286279 w 1352112"/>
              <a:gd name="connsiteY2" fmla="*/ 944450 h 2202877"/>
              <a:gd name="connsiteX3" fmla="*/ 1124228 w 1352112"/>
              <a:gd name="connsiteY3" fmla="*/ 1271085 h 2202877"/>
              <a:gd name="connsiteX4" fmla="*/ 1007754 w 1352112"/>
              <a:gd name="connsiteY4" fmla="*/ 1569866 h 2202877"/>
              <a:gd name="connsiteX5" fmla="*/ 967241 w 1352112"/>
              <a:gd name="connsiteY5" fmla="*/ 1721788 h 2202877"/>
              <a:gd name="connsiteX6" fmla="*/ 967241 w 1352112"/>
              <a:gd name="connsiteY6" fmla="*/ 1768243 h 2202877"/>
              <a:gd name="connsiteX7" fmla="*/ 971624 w 1352112"/>
              <a:gd name="connsiteY7" fmla="*/ 1768243 h 2202877"/>
              <a:gd name="connsiteX8" fmla="*/ 1017344 w 1352112"/>
              <a:gd name="connsiteY8" fmla="*/ 1813963 h 2202877"/>
              <a:gd name="connsiteX9" fmla="*/ 971624 w 1352112"/>
              <a:gd name="connsiteY9" fmla="*/ 1859683 h 2202877"/>
              <a:gd name="connsiteX10" fmla="*/ 967241 w 1352112"/>
              <a:gd name="connsiteY10" fmla="*/ 1859683 h 2202877"/>
              <a:gd name="connsiteX11" fmla="*/ 967241 w 1352112"/>
              <a:gd name="connsiteY11" fmla="*/ 1866484 h 2202877"/>
              <a:gd name="connsiteX12" fmla="*/ 971624 w 1352112"/>
              <a:gd name="connsiteY12" fmla="*/ 1866484 h 2202877"/>
              <a:gd name="connsiteX13" fmla="*/ 1017344 w 1352112"/>
              <a:gd name="connsiteY13" fmla="*/ 1912204 h 2202877"/>
              <a:gd name="connsiteX14" fmla="*/ 971624 w 1352112"/>
              <a:gd name="connsiteY14" fmla="*/ 1957924 h 2202877"/>
              <a:gd name="connsiteX15" fmla="*/ 967241 w 1352112"/>
              <a:gd name="connsiteY15" fmla="*/ 1957924 h 2202877"/>
              <a:gd name="connsiteX16" fmla="*/ 967241 w 1352112"/>
              <a:gd name="connsiteY16" fmla="*/ 1972643 h 2202877"/>
              <a:gd name="connsiteX17" fmla="*/ 980454 w 1352112"/>
              <a:gd name="connsiteY17" fmla="*/ 1978116 h 2202877"/>
              <a:gd name="connsiteX18" fmla="*/ 993845 w 1352112"/>
              <a:gd name="connsiteY18" fmla="*/ 2010445 h 2202877"/>
              <a:gd name="connsiteX19" fmla="*/ 980454 w 1352112"/>
              <a:gd name="connsiteY19" fmla="*/ 2042774 h 2202877"/>
              <a:gd name="connsiteX20" fmla="*/ 951305 w 1352112"/>
              <a:gd name="connsiteY20" fmla="*/ 2054848 h 2202877"/>
              <a:gd name="connsiteX21" fmla="*/ 926729 w 1352112"/>
              <a:gd name="connsiteY21" fmla="*/ 2094948 h 2202877"/>
              <a:gd name="connsiteX22" fmla="*/ 825447 w 1352112"/>
              <a:gd name="connsiteY22" fmla="*/ 2147172 h 2202877"/>
              <a:gd name="connsiteX23" fmla="*/ 683652 w 1352112"/>
              <a:gd name="connsiteY23" fmla="*/ 2202877 h 2202877"/>
              <a:gd name="connsiteX24" fmla="*/ 630478 w 1352112"/>
              <a:gd name="connsiteY24" fmla="*/ 2202877 h 2202877"/>
              <a:gd name="connsiteX25" fmla="*/ 488683 w 1352112"/>
              <a:gd name="connsiteY25" fmla="*/ 2147172 h 2202877"/>
              <a:gd name="connsiteX26" fmla="*/ 488683 w 1352112"/>
              <a:gd name="connsiteY26" fmla="*/ 2144638 h 2202877"/>
              <a:gd name="connsiteX27" fmla="*/ 400063 w 1352112"/>
              <a:gd name="connsiteY27" fmla="*/ 2092732 h 2202877"/>
              <a:gd name="connsiteX28" fmla="*/ 378152 w 1352112"/>
              <a:gd name="connsiteY28" fmla="*/ 2054904 h 2202877"/>
              <a:gd name="connsiteX29" fmla="*/ 348869 w 1352112"/>
              <a:gd name="connsiteY29" fmla="*/ 2042774 h 2202877"/>
              <a:gd name="connsiteX30" fmla="*/ 335477 w 1352112"/>
              <a:gd name="connsiteY30" fmla="*/ 2010445 h 2202877"/>
              <a:gd name="connsiteX31" fmla="*/ 348869 w 1352112"/>
              <a:gd name="connsiteY31" fmla="*/ 1978116 h 2202877"/>
              <a:gd name="connsiteX32" fmla="*/ 364615 w 1352112"/>
              <a:gd name="connsiteY32" fmla="*/ 1971594 h 2202877"/>
              <a:gd name="connsiteX33" fmla="*/ 364615 w 1352112"/>
              <a:gd name="connsiteY33" fmla="*/ 1957924 h 2202877"/>
              <a:gd name="connsiteX34" fmla="*/ 357698 w 1352112"/>
              <a:gd name="connsiteY34" fmla="*/ 1957924 h 2202877"/>
              <a:gd name="connsiteX35" fmla="*/ 311978 w 1352112"/>
              <a:gd name="connsiteY35" fmla="*/ 1912204 h 2202877"/>
              <a:gd name="connsiteX36" fmla="*/ 357698 w 1352112"/>
              <a:gd name="connsiteY36" fmla="*/ 1866484 h 2202877"/>
              <a:gd name="connsiteX37" fmla="*/ 364615 w 1352112"/>
              <a:gd name="connsiteY37" fmla="*/ 1866484 h 2202877"/>
              <a:gd name="connsiteX38" fmla="*/ 364615 w 1352112"/>
              <a:gd name="connsiteY38" fmla="*/ 1859683 h 2202877"/>
              <a:gd name="connsiteX39" fmla="*/ 357698 w 1352112"/>
              <a:gd name="connsiteY39" fmla="*/ 1859683 h 2202877"/>
              <a:gd name="connsiteX40" fmla="*/ 311978 w 1352112"/>
              <a:gd name="connsiteY40" fmla="*/ 1813963 h 2202877"/>
              <a:gd name="connsiteX41" fmla="*/ 357698 w 1352112"/>
              <a:gd name="connsiteY41" fmla="*/ 1768243 h 2202877"/>
              <a:gd name="connsiteX42" fmla="*/ 364615 w 1352112"/>
              <a:gd name="connsiteY42" fmla="*/ 1768243 h 2202877"/>
              <a:gd name="connsiteX43" fmla="*/ 364615 w 1352112"/>
              <a:gd name="connsiteY43" fmla="*/ 1719255 h 2202877"/>
              <a:gd name="connsiteX44" fmla="*/ 349422 w 1352112"/>
              <a:gd name="connsiteY44" fmla="*/ 1630635 h 2202877"/>
              <a:gd name="connsiteX45" fmla="*/ 179774 w 1352112"/>
              <a:gd name="connsiteY45" fmla="*/ 1141950 h 2202877"/>
              <a:gd name="connsiteX46" fmla="*/ 119005 w 1352112"/>
              <a:gd name="connsiteY46" fmla="*/ 1030540 h 2202877"/>
              <a:gd name="connsiteX47" fmla="*/ 0 w 1352112"/>
              <a:gd name="connsiteY47" fmla="*/ 658331 h 2202877"/>
              <a:gd name="connsiteX48" fmla="*/ 676055 w 1352112"/>
              <a:gd name="connsiteY48" fmla="*/ 0 h 220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352112" h="2202877">
                <a:moveTo>
                  <a:pt x="676055" y="0"/>
                </a:moveTo>
                <a:cubicBezTo>
                  <a:pt x="1048267" y="0"/>
                  <a:pt x="1352112" y="293717"/>
                  <a:pt x="1352112" y="663395"/>
                </a:cubicBezTo>
                <a:cubicBezTo>
                  <a:pt x="1352112" y="762143"/>
                  <a:pt x="1329322" y="858361"/>
                  <a:pt x="1286279" y="944450"/>
                </a:cubicBezTo>
                <a:lnTo>
                  <a:pt x="1124228" y="1271085"/>
                </a:lnTo>
                <a:cubicBezTo>
                  <a:pt x="1073587" y="1364769"/>
                  <a:pt x="1035605" y="1466051"/>
                  <a:pt x="1007754" y="1569866"/>
                </a:cubicBezTo>
                <a:lnTo>
                  <a:pt x="967241" y="1721788"/>
                </a:lnTo>
                <a:lnTo>
                  <a:pt x="967241" y="1768243"/>
                </a:lnTo>
                <a:lnTo>
                  <a:pt x="971624" y="1768243"/>
                </a:lnTo>
                <a:cubicBezTo>
                  <a:pt x="996874" y="1768243"/>
                  <a:pt x="1017344" y="1788713"/>
                  <a:pt x="1017344" y="1813963"/>
                </a:cubicBezTo>
                <a:cubicBezTo>
                  <a:pt x="1017344" y="1839213"/>
                  <a:pt x="996874" y="1859683"/>
                  <a:pt x="971624" y="1859683"/>
                </a:cubicBezTo>
                <a:lnTo>
                  <a:pt x="967241" y="1859683"/>
                </a:lnTo>
                <a:lnTo>
                  <a:pt x="967241" y="1866484"/>
                </a:lnTo>
                <a:lnTo>
                  <a:pt x="971624" y="1866484"/>
                </a:lnTo>
                <a:cubicBezTo>
                  <a:pt x="996874" y="1866484"/>
                  <a:pt x="1017344" y="1886954"/>
                  <a:pt x="1017344" y="1912204"/>
                </a:cubicBezTo>
                <a:cubicBezTo>
                  <a:pt x="1017344" y="1937454"/>
                  <a:pt x="996874" y="1957924"/>
                  <a:pt x="971624" y="1957924"/>
                </a:cubicBezTo>
                <a:lnTo>
                  <a:pt x="967241" y="1957924"/>
                </a:lnTo>
                <a:lnTo>
                  <a:pt x="967241" y="1972643"/>
                </a:lnTo>
                <a:lnTo>
                  <a:pt x="980454" y="1978116"/>
                </a:lnTo>
                <a:cubicBezTo>
                  <a:pt x="988728" y="1986390"/>
                  <a:pt x="993845" y="1997820"/>
                  <a:pt x="993845" y="2010445"/>
                </a:cubicBezTo>
                <a:cubicBezTo>
                  <a:pt x="993845" y="2023070"/>
                  <a:pt x="988728" y="2034500"/>
                  <a:pt x="980454" y="2042774"/>
                </a:cubicBezTo>
                <a:lnTo>
                  <a:pt x="951305" y="2054848"/>
                </a:lnTo>
                <a:lnTo>
                  <a:pt x="926729" y="2094948"/>
                </a:lnTo>
                <a:cubicBezTo>
                  <a:pt x="901408" y="2123117"/>
                  <a:pt x="865959" y="2142108"/>
                  <a:pt x="825447" y="2147172"/>
                </a:cubicBezTo>
                <a:cubicBezTo>
                  <a:pt x="825447" y="2177556"/>
                  <a:pt x="762144" y="2202877"/>
                  <a:pt x="683652" y="2202877"/>
                </a:cubicBezTo>
                <a:lnTo>
                  <a:pt x="630478" y="2202877"/>
                </a:lnTo>
                <a:cubicBezTo>
                  <a:pt x="551986" y="2202877"/>
                  <a:pt x="488683" y="2177556"/>
                  <a:pt x="488683" y="2147172"/>
                </a:cubicBezTo>
                <a:lnTo>
                  <a:pt x="488683" y="2144638"/>
                </a:lnTo>
                <a:cubicBezTo>
                  <a:pt x="453235" y="2138309"/>
                  <a:pt x="422218" y="2119319"/>
                  <a:pt x="400063" y="2092732"/>
                </a:cubicBezTo>
                <a:lnTo>
                  <a:pt x="378152" y="2054904"/>
                </a:lnTo>
                <a:lnTo>
                  <a:pt x="348869" y="2042774"/>
                </a:lnTo>
                <a:cubicBezTo>
                  <a:pt x="340595" y="2034500"/>
                  <a:pt x="335477" y="2023070"/>
                  <a:pt x="335477" y="2010445"/>
                </a:cubicBezTo>
                <a:cubicBezTo>
                  <a:pt x="335477" y="1997820"/>
                  <a:pt x="340595" y="1986390"/>
                  <a:pt x="348869" y="1978116"/>
                </a:cubicBezTo>
                <a:lnTo>
                  <a:pt x="364615" y="1971594"/>
                </a:lnTo>
                <a:lnTo>
                  <a:pt x="364615" y="1957924"/>
                </a:lnTo>
                <a:lnTo>
                  <a:pt x="357698" y="1957924"/>
                </a:lnTo>
                <a:cubicBezTo>
                  <a:pt x="332448" y="1957924"/>
                  <a:pt x="311978" y="1937454"/>
                  <a:pt x="311978" y="1912204"/>
                </a:cubicBezTo>
                <a:cubicBezTo>
                  <a:pt x="311978" y="1886954"/>
                  <a:pt x="332448" y="1866484"/>
                  <a:pt x="357698" y="1866484"/>
                </a:cubicBezTo>
                <a:lnTo>
                  <a:pt x="364615" y="1866484"/>
                </a:lnTo>
                <a:lnTo>
                  <a:pt x="364615" y="1859683"/>
                </a:lnTo>
                <a:lnTo>
                  <a:pt x="357698" y="1859683"/>
                </a:lnTo>
                <a:cubicBezTo>
                  <a:pt x="332448" y="1859683"/>
                  <a:pt x="311978" y="1839213"/>
                  <a:pt x="311978" y="1813963"/>
                </a:cubicBezTo>
                <a:cubicBezTo>
                  <a:pt x="311978" y="1788713"/>
                  <a:pt x="332448" y="1768243"/>
                  <a:pt x="357698" y="1768243"/>
                </a:cubicBezTo>
                <a:lnTo>
                  <a:pt x="364615" y="1768243"/>
                </a:lnTo>
                <a:lnTo>
                  <a:pt x="364615" y="1719255"/>
                </a:lnTo>
                <a:lnTo>
                  <a:pt x="349422" y="1630635"/>
                </a:lnTo>
                <a:cubicBezTo>
                  <a:pt x="321568" y="1458456"/>
                  <a:pt x="263332" y="1293872"/>
                  <a:pt x="179774" y="1141950"/>
                </a:cubicBezTo>
                <a:lnTo>
                  <a:pt x="119005" y="1030540"/>
                </a:lnTo>
                <a:cubicBezTo>
                  <a:pt x="43043" y="924194"/>
                  <a:pt x="0" y="797592"/>
                  <a:pt x="0" y="658331"/>
                </a:cubicBezTo>
                <a:cubicBezTo>
                  <a:pt x="0" y="293717"/>
                  <a:pt x="303845" y="0"/>
                  <a:pt x="6760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2BB7AFA-5C95-4038-89B4-625EAA1CC49F}"/>
              </a:ext>
            </a:extLst>
          </p:cNvPr>
          <p:cNvSpPr/>
          <p:nvPr/>
        </p:nvSpPr>
        <p:spPr>
          <a:xfrm>
            <a:off x="943372" y="1870938"/>
            <a:ext cx="621847" cy="1013121"/>
          </a:xfrm>
          <a:custGeom>
            <a:avLst/>
            <a:gdLst>
              <a:gd name="connsiteX0" fmla="*/ 676055 w 1352112"/>
              <a:gd name="connsiteY0" fmla="*/ 0 h 2202877"/>
              <a:gd name="connsiteX1" fmla="*/ 1352112 w 1352112"/>
              <a:gd name="connsiteY1" fmla="*/ 663395 h 2202877"/>
              <a:gd name="connsiteX2" fmla="*/ 1286279 w 1352112"/>
              <a:gd name="connsiteY2" fmla="*/ 944450 h 2202877"/>
              <a:gd name="connsiteX3" fmla="*/ 1124228 w 1352112"/>
              <a:gd name="connsiteY3" fmla="*/ 1271085 h 2202877"/>
              <a:gd name="connsiteX4" fmla="*/ 1007754 w 1352112"/>
              <a:gd name="connsiteY4" fmla="*/ 1569866 h 2202877"/>
              <a:gd name="connsiteX5" fmla="*/ 967241 w 1352112"/>
              <a:gd name="connsiteY5" fmla="*/ 1721788 h 2202877"/>
              <a:gd name="connsiteX6" fmla="*/ 967241 w 1352112"/>
              <a:gd name="connsiteY6" fmla="*/ 1768243 h 2202877"/>
              <a:gd name="connsiteX7" fmla="*/ 971624 w 1352112"/>
              <a:gd name="connsiteY7" fmla="*/ 1768243 h 2202877"/>
              <a:gd name="connsiteX8" fmla="*/ 1017344 w 1352112"/>
              <a:gd name="connsiteY8" fmla="*/ 1813963 h 2202877"/>
              <a:gd name="connsiteX9" fmla="*/ 971624 w 1352112"/>
              <a:gd name="connsiteY9" fmla="*/ 1859683 h 2202877"/>
              <a:gd name="connsiteX10" fmla="*/ 967241 w 1352112"/>
              <a:gd name="connsiteY10" fmla="*/ 1859683 h 2202877"/>
              <a:gd name="connsiteX11" fmla="*/ 967241 w 1352112"/>
              <a:gd name="connsiteY11" fmla="*/ 1866484 h 2202877"/>
              <a:gd name="connsiteX12" fmla="*/ 971624 w 1352112"/>
              <a:gd name="connsiteY12" fmla="*/ 1866484 h 2202877"/>
              <a:gd name="connsiteX13" fmla="*/ 1017344 w 1352112"/>
              <a:gd name="connsiteY13" fmla="*/ 1912204 h 2202877"/>
              <a:gd name="connsiteX14" fmla="*/ 971624 w 1352112"/>
              <a:gd name="connsiteY14" fmla="*/ 1957924 h 2202877"/>
              <a:gd name="connsiteX15" fmla="*/ 967241 w 1352112"/>
              <a:gd name="connsiteY15" fmla="*/ 1957924 h 2202877"/>
              <a:gd name="connsiteX16" fmla="*/ 967241 w 1352112"/>
              <a:gd name="connsiteY16" fmla="*/ 1972643 h 2202877"/>
              <a:gd name="connsiteX17" fmla="*/ 980454 w 1352112"/>
              <a:gd name="connsiteY17" fmla="*/ 1978116 h 2202877"/>
              <a:gd name="connsiteX18" fmla="*/ 993845 w 1352112"/>
              <a:gd name="connsiteY18" fmla="*/ 2010445 h 2202877"/>
              <a:gd name="connsiteX19" fmla="*/ 980454 w 1352112"/>
              <a:gd name="connsiteY19" fmla="*/ 2042774 h 2202877"/>
              <a:gd name="connsiteX20" fmla="*/ 951305 w 1352112"/>
              <a:gd name="connsiteY20" fmla="*/ 2054848 h 2202877"/>
              <a:gd name="connsiteX21" fmla="*/ 926729 w 1352112"/>
              <a:gd name="connsiteY21" fmla="*/ 2094948 h 2202877"/>
              <a:gd name="connsiteX22" fmla="*/ 825447 w 1352112"/>
              <a:gd name="connsiteY22" fmla="*/ 2147172 h 2202877"/>
              <a:gd name="connsiteX23" fmla="*/ 683652 w 1352112"/>
              <a:gd name="connsiteY23" fmla="*/ 2202877 h 2202877"/>
              <a:gd name="connsiteX24" fmla="*/ 630478 w 1352112"/>
              <a:gd name="connsiteY24" fmla="*/ 2202877 h 2202877"/>
              <a:gd name="connsiteX25" fmla="*/ 488683 w 1352112"/>
              <a:gd name="connsiteY25" fmla="*/ 2147172 h 2202877"/>
              <a:gd name="connsiteX26" fmla="*/ 488683 w 1352112"/>
              <a:gd name="connsiteY26" fmla="*/ 2144638 h 2202877"/>
              <a:gd name="connsiteX27" fmla="*/ 400063 w 1352112"/>
              <a:gd name="connsiteY27" fmla="*/ 2092732 h 2202877"/>
              <a:gd name="connsiteX28" fmla="*/ 378152 w 1352112"/>
              <a:gd name="connsiteY28" fmla="*/ 2054904 h 2202877"/>
              <a:gd name="connsiteX29" fmla="*/ 348869 w 1352112"/>
              <a:gd name="connsiteY29" fmla="*/ 2042774 h 2202877"/>
              <a:gd name="connsiteX30" fmla="*/ 335477 w 1352112"/>
              <a:gd name="connsiteY30" fmla="*/ 2010445 h 2202877"/>
              <a:gd name="connsiteX31" fmla="*/ 348869 w 1352112"/>
              <a:gd name="connsiteY31" fmla="*/ 1978116 h 2202877"/>
              <a:gd name="connsiteX32" fmla="*/ 364615 w 1352112"/>
              <a:gd name="connsiteY32" fmla="*/ 1971594 h 2202877"/>
              <a:gd name="connsiteX33" fmla="*/ 364615 w 1352112"/>
              <a:gd name="connsiteY33" fmla="*/ 1957924 h 2202877"/>
              <a:gd name="connsiteX34" fmla="*/ 357698 w 1352112"/>
              <a:gd name="connsiteY34" fmla="*/ 1957924 h 2202877"/>
              <a:gd name="connsiteX35" fmla="*/ 311978 w 1352112"/>
              <a:gd name="connsiteY35" fmla="*/ 1912204 h 2202877"/>
              <a:gd name="connsiteX36" fmla="*/ 357698 w 1352112"/>
              <a:gd name="connsiteY36" fmla="*/ 1866484 h 2202877"/>
              <a:gd name="connsiteX37" fmla="*/ 364615 w 1352112"/>
              <a:gd name="connsiteY37" fmla="*/ 1866484 h 2202877"/>
              <a:gd name="connsiteX38" fmla="*/ 364615 w 1352112"/>
              <a:gd name="connsiteY38" fmla="*/ 1859683 h 2202877"/>
              <a:gd name="connsiteX39" fmla="*/ 357698 w 1352112"/>
              <a:gd name="connsiteY39" fmla="*/ 1859683 h 2202877"/>
              <a:gd name="connsiteX40" fmla="*/ 311978 w 1352112"/>
              <a:gd name="connsiteY40" fmla="*/ 1813963 h 2202877"/>
              <a:gd name="connsiteX41" fmla="*/ 357698 w 1352112"/>
              <a:gd name="connsiteY41" fmla="*/ 1768243 h 2202877"/>
              <a:gd name="connsiteX42" fmla="*/ 364615 w 1352112"/>
              <a:gd name="connsiteY42" fmla="*/ 1768243 h 2202877"/>
              <a:gd name="connsiteX43" fmla="*/ 364615 w 1352112"/>
              <a:gd name="connsiteY43" fmla="*/ 1719255 h 2202877"/>
              <a:gd name="connsiteX44" fmla="*/ 349422 w 1352112"/>
              <a:gd name="connsiteY44" fmla="*/ 1630635 h 2202877"/>
              <a:gd name="connsiteX45" fmla="*/ 179774 w 1352112"/>
              <a:gd name="connsiteY45" fmla="*/ 1141950 h 2202877"/>
              <a:gd name="connsiteX46" fmla="*/ 119005 w 1352112"/>
              <a:gd name="connsiteY46" fmla="*/ 1030540 h 2202877"/>
              <a:gd name="connsiteX47" fmla="*/ 0 w 1352112"/>
              <a:gd name="connsiteY47" fmla="*/ 658331 h 2202877"/>
              <a:gd name="connsiteX48" fmla="*/ 676055 w 1352112"/>
              <a:gd name="connsiteY48" fmla="*/ 0 h 220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352112" h="2202877">
                <a:moveTo>
                  <a:pt x="676055" y="0"/>
                </a:moveTo>
                <a:cubicBezTo>
                  <a:pt x="1048267" y="0"/>
                  <a:pt x="1352112" y="293717"/>
                  <a:pt x="1352112" y="663395"/>
                </a:cubicBezTo>
                <a:cubicBezTo>
                  <a:pt x="1352112" y="762143"/>
                  <a:pt x="1329322" y="858361"/>
                  <a:pt x="1286279" y="944450"/>
                </a:cubicBezTo>
                <a:lnTo>
                  <a:pt x="1124228" y="1271085"/>
                </a:lnTo>
                <a:cubicBezTo>
                  <a:pt x="1073587" y="1364769"/>
                  <a:pt x="1035605" y="1466051"/>
                  <a:pt x="1007754" y="1569866"/>
                </a:cubicBezTo>
                <a:lnTo>
                  <a:pt x="967241" y="1721788"/>
                </a:lnTo>
                <a:lnTo>
                  <a:pt x="967241" y="1768243"/>
                </a:lnTo>
                <a:lnTo>
                  <a:pt x="971624" y="1768243"/>
                </a:lnTo>
                <a:cubicBezTo>
                  <a:pt x="996874" y="1768243"/>
                  <a:pt x="1017344" y="1788713"/>
                  <a:pt x="1017344" y="1813963"/>
                </a:cubicBezTo>
                <a:cubicBezTo>
                  <a:pt x="1017344" y="1839213"/>
                  <a:pt x="996874" y="1859683"/>
                  <a:pt x="971624" y="1859683"/>
                </a:cubicBezTo>
                <a:lnTo>
                  <a:pt x="967241" y="1859683"/>
                </a:lnTo>
                <a:lnTo>
                  <a:pt x="967241" y="1866484"/>
                </a:lnTo>
                <a:lnTo>
                  <a:pt x="971624" y="1866484"/>
                </a:lnTo>
                <a:cubicBezTo>
                  <a:pt x="996874" y="1866484"/>
                  <a:pt x="1017344" y="1886954"/>
                  <a:pt x="1017344" y="1912204"/>
                </a:cubicBezTo>
                <a:cubicBezTo>
                  <a:pt x="1017344" y="1937454"/>
                  <a:pt x="996874" y="1957924"/>
                  <a:pt x="971624" y="1957924"/>
                </a:cubicBezTo>
                <a:lnTo>
                  <a:pt x="967241" y="1957924"/>
                </a:lnTo>
                <a:lnTo>
                  <a:pt x="967241" y="1972643"/>
                </a:lnTo>
                <a:lnTo>
                  <a:pt x="980454" y="1978116"/>
                </a:lnTo>
                <a:cubicBezTo>
                  <a:pt x="988728" y="1986390"/>
                  <a:pt x="993845" y="1997820"/>
                  <a:pt x="993845" y="2010445"/>
                </a:cubicBezTo>
                <a:cubicBezTo>
                  <a:pt x="993845" y="2023070"/>
                  <a:pt x="988728" y="2034500"/>
                  <a:pt x="980454" y="2042774"/>
                </a:cubicBezTo>
                <a:lnTo>
                  <a:pt x="951305" y="2054848"/>
                </a:lnTo>
                <a:lnTo>
                  <a:pt x="926729" y="2094948"/>
                </a:lnTo>
                <a:cubicBezTo>
                  <a:pt x="901408" y="2123117"/>
                  <a:pt x="865959" y="2142108"/>
                  <a:pt x="825447" y="2147172"/>
                </a:cubicBezTo>
                <a:cubicBezTo>
                  <a:pt x="825447" y="2177556"/>
                  <a:pt x="762144" y="2202877"/>
                  <a:pt x="683652" y="2202877"/>
                </a:cubicBezTo>
                <a:lnTo>
                  <a:pt x="630478" y="2202877"/>
                </a:lnTo>
                <a:cubicBezTo>
                  <a:pt x="551986" y="2202877"/>
                  <a:pt x="488683" y="2177556"/>
                  <a:pt x="488683" y="2147172"/>
                </a:cubicBezTo>
                <a:lnTo>
                  <a:pt x="488683" y="2144638"/>
                </a:lnTo>
                <a:cubicBezTo>
                  <a:pt x="453235" y="2138309"/>
                  <a:pt x="422218" y="2119319"/>
                  <a:pt x="400063" y="2092732"/>
                </a:cubicBezTo>
                <a:lnTo>
                  <a:pt x="378152" y="2054904"/>
                </a:lnTo>
                <a:lnTo>
                  <a:pt x="348869" y="2042774"/>
                </a:lnTo>
                <a:cubicBezTo>
                  <a:pt x="340595" y="2034500"/>
                  <a:pt x="335477" y="2023070"/>
                  <a:pt x="335477" y="2010445"/>
                </a:cubicBezTo>
                <a:cubicBezTo>
                  <a:pt x="335477" y="1997820"/>
                  <a:pt x="340595" y="1986390"/>
                  <a:pt x="348869" y="1978116"/>
                </a:cubicBezTo>
                <a:lnTo>
                  <a:pt x="364615" y="1971594"/>
                </a:lnTo>
                <a:lnTo>
                  <a:pt x="364615" y="1957924"/>
                </a:lnTo>
                <a:lnTo>
                  <a:pt x="357698" y="1957924"/>
                </a:lnTo>
                <a:cubicBezTo>
                  <a:pt x="332448" y="1957924"/>
                  <a:pt x="311978" y="1937454"/>
                  <a:pt x="311978" y="1912204"/>
                </a:cubicBezTo>
                <a:cubicBezTo>
                  <a:pt x="311978" y="1886954"/>
                  <a:pt x="332448" y="1866484"/>
                  <a:pt x="357698" y="1866484"/>
                </a:cubicBezTo>
                <a:lnTo>
                  <a:pt x="364615" y="1866484"/>
                </a:lnTo>
                <a:lnTo>
                  <a:pt x="364615" y="1859683"/>
                </a:lnTo>
                <a:lnTo>
                  <a:pt x="357698" y="1859683"/>
                </a:lnTo>
                <a:cubicBezTo>
                  <a:pt x="332448" y="1859683"/>
                  <a:pt x="311978" y="1839213"/>
                  <a:pt x="311978" y="1813963"/>
                </a:cubicBezTo>
                <a:cubicBezTo>
                  <a:pt x="311978" y="1788713"/>
                  <a:pt x="332448" y="1768243"/>
                  <a:pt x="357698" y="1768243"/>
                </a:cubicBezTo>
                <a:lnTo>
                  <a:pt x="364615" y="1768243"/>
                </a:lnTo>
                <a:lnTo>
                  <a:pt x="364615" y="1719255"/>
                </a:lnTo>
                <a:lnTo>
                  <a:pt x="349422" y="1630635"/>
                </a:lnTo>
                <a:cubicBezTo>
                  <a:pt x="321568" y="1458456"/>
                  <a:pt x="263332" y="1293872"/>
                  <a:pt x="179774" y="1141950"/>
                </a:cubicBezTo>
                <a:lnTo>
                  <a:pt x="119005" y="1030540"/>
                </a:lnTo>
                <a:cubicBezTo>
                  <a:pt x="43043" y="924194"/>
                  <a:pt x="0" y="797592"/>
                  <a:pt x="0" y="658331"/>
                </a:cubicBezTo>
                <a:cubicBezTo>
                  <a:pt x="0" y="293717"/>
                  <a:pt x="303845" y="0"/>
                  <a:pt x="6760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C012F96-A334-465F-A133-85EECEE9C017}"/>
                  </a:ext>
                </a:extLst>
              </p14:cNvPr>
              <p14:cNvContentPartPr/>
              <p14:nvPr/>
            </p14:nvContentPartPr>
            <p14:xfrm>
              <a:off x="1149840" y="1061001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C012F96-A334-465F-A133-85EECEE9C0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0840" y="105200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ECA58C9-A176-4E9F-B8B1-D49634E05869}"/>
              </a:ext>
            </a:extLst>
          </p:cNvPr>
          <p:cNvSpPr txBox="1"/>
          <p:nvPr/>
        </p:nvSpPr>
        <p:spPr>
          <a:xfrm>
            <a:off x="1078780" y="611567"/>
            <a:ext cx="267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99792B-98E1-41C8-936F-BA7C45505D4E}"/>
              </a:ext>
            </a:extLst>
          </p:cNvPr>
          <p:cNvSpPr txBox="1"/>
          <p:nvPr/>
        </p:nvSpPr>
        <p:spPr>
          <a:xfrm>
            <a:off x="1078780" y="2058529"/>
            <a:ext cx="44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B63445-CF6F-4FDD-B8DE-D0ED07CD2A6D}"/>
              </a:ext>
            </a:extLst>
          </p:cNvPr>
          <p:cNvSpPr txBox="1"/>
          <p:nvPr/>
        </p:nvSpPr>
        <p:spPr>
          <a:xfrm>
            <a:off x="1966377" y="580789"/>
            <a:ext cx="8867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sz="24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FB9353-B394-4D2A-BF66-465E2309E7FC}"/>
              </a:ext>
            </a:extLst>
          </p:cNvPr>
          <p:cNvSpPr txBox="1"/>
          <p:nvPr/>
        </p:nvSpPr>
        <p:spPr>
          <a:xfrm>
            <a:off x="1966377" y="1830154"/>
            <a:ext cx="8867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thiểu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xấp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xỉ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sz="24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: Shape 3">
            <a:extLst>
              <a:ext uri="{FF2B5EF4-FFF2-40B4-BE49-F238E27FC236}">
                <a16:creationId xmlns:a16="http://schemas.microsoft.com/office/drawing/2014/main" id="{AE2ADB0C-02F2-4E55-BEDD-7BAF866A3A41}"/>
              </a:ext>
            </a:extLst>
          </p:cNvPr>
          <p:cNvSpPr/>
          <p:nvPr/>
        </p:nvSpPr>
        <p:spPr>
          <a:xfrm>
            <a:off x="943371" y="3290964"/>
            <a:ext cx="621847" cy="1013121"/>
          </a:xfrm>
          <a:custGeom>
            <a:avLst/>
            <a:gdLst>
              <a:gd name="connsiteX0" fmla="*/ 676055 w 1352112"/>
              <a:gd name="connsiteY0" fmla="*/ 0 h 2202877"/>
              <a:gd name="connsiteX1" fmla="*/ 1352112 w 1352112"/>
              <a:gd name="connsiteY1" fmla="*/ 663395 h 2202877"/>
              <a:gd name="connsiteX2" fmla="*/ 1286279 w 1352112"/>
              <a:gd name="connsiteY2" fmla="*/ 944450 h 2202877"/>
              <a:gd name="connsiteX3" fmla="*/ 1124228 w 1352112"/>
              <a:gd name="connsiteY3" fmla="*/ 1271085 h 2202877"/>
              <a:gd name="connsiteX4" fmla="*/ 1007754 w 1352112"/>
              <a:gd name="connsiteY4" fmla="*/ 1569866 h 2202877"/>
              <a:gd name="connsiteX5" fmla="*/ 967241 w 1352112"/>
              <a:gd name="connsiteY5" fmla="*/ 1721788 h 2202877"/>
              <a:gd name="connsiteX6" fmla="*/ 967241 w 1352112"/>
              <a:gd name="connsiteY6" fmla="*/ 1768243 h 2202877"/>
              <a:gd name="connsiteX7" fmla="*/ 971624 w 1352112"/>
              <a:gd name="connsiteY7" fmla="*/ 1768243 h 2202877"/>
              <a:gd name="connsiteX8" fmla="*/ 1017344 w 1352112"/>
              <a:gd name="connsiteY8" fmla="*/ 1813963 h 2202877"/>
              <a:gd name="connsiteX9" fmla="*/ 971624 w 1352112"/>
              <a:gd name="connsiteY9" fmla="*/ 1859683 h 2202877"/>
              <a:gd name="connsiteX10" fmla="*/ 967241 w 1352112"/>
              <a:gd name="connsiteY10" fmla="*/ 1859683 h 2202877"/>
              <a:gd name="connsiteX11" fmla="*/ 967241 w 1352112"/>
              <a:gd name="connsiteY11" fmla="*/ 1866484 h 2202877"/>
              <a:gd name="connsiteX12" fmla="*/ 971624 w 1352112"/>
              <a:gd name="connsiteY12" fmla="*/ 1866484 h 2202877"/>
              <a:gd name="connsiteX13" fmla="*/ 1017344 w 1352112"/>
              <a:gd name="connsiteY13" fmla="*/ 1912204 h 2202877"/>
              <a:gd name="connsiteX14" fmla="*/ 971624 w 1352112"/>
              <a:gd name="connsiteY14" fmla="*/ 1957924 h 2202877"/>
              <a:gd name="connsiteX15" fmla="*/ 967241 w 1352112"/>
              <a:gd name="connsiteY15" fmla="*/ 1957924 h 2202877"/>
              <a:gd name="connsiteX16" fmla="*/ 967241 w 1352112"/>
              <a:gd name="connsiteY16" fmla="*/ 1972643 h 2202877"/>
              <a:gd name="connsiteX17" fmla="*/ 980454 w 1352112"/>
              <a:gd name="connsiteY17" fmla="*/ 1978116 h 2202877"/>
              <a:gd name="connsiteX18" fmla="*/ 993845 w 1352112"/>
              <a:gd name="connsiteY18" fmla="*/ 2010445 h 2202877"/>
              <a:gd name="connsiteX19" fmla="*/ 980454 w 1352112"/>
              <a:gd name="connsiteY19" fmla="*/ 2042774 h 2202877"/>
              <a:gd name="connsiteX20" fmla="*/ 951305 w 1352112"/>
              <a:gd name="connsiteY20" fmla="*/ 2054848 h 2202877"/>
              <a:gd name="connsiteX21" fmla="*/ 926729 w 1352112"/>
              <a:gd name="connsiteY21" fmla="*/ 2094948 h 2202877"/>
              <a:gd name="connsiteX22" fmla="*/ 825447 w 1352112"/>
              <a:gd name="connsiteY22" fmla="*/ 2147172 h 2202877"/>
              <a:gd name="connsiteX23" fmla="*/ 683652 w 1352112"/>
              <a:gd name="connsiteY23" fmla="*/ 2202877 h 2202877"/>
              <a:gd name="connsiteX24" fmla="*/ 630478 w 1352112"/>
              <a:gd name="connsiteY24" fmla="*/ 2202877 h 2202877"/>
              <a:gd name="connsiteX25" fmla="*/ 488683 w 1352112"/>
              <a:gd name="connsiteY25" fmla="*/ 2147172 h 2202877"/>
              <a:gd name="connsiteX26" fmla="*/ 488683 w 1352112"/>
              <a:gd name="connsiteY26" fmla="*/ 2144638 h 2202877"/>
              <a:gd name="connsiteX27" fmla="*/ 400063 w 1352112"/>
              <a:gd name="connsiteY27" fmla="*/ 2092732 h 2202877"/>
              <a:gd name="connsiteX28" fmla="*/ 378152 w 1352112"/>
              <a:gd name="connsiteY28" fmla="*/ 2054904 h 2202877"/>
              <a:gd name="connsiteX29" fmla="*/ 348869 w 1352112"/>
              <a:gd name="connsiteY29" fmla="*/ 2042774 h 2202877"/>
              <a:gd name="connsiteX30" fmla="*/ 335477 w 1352112"/>
              <a:gd name="connsiteY30" fmla="*/ 2010445 h 2202877"/>
              <a:gd name="connsiteX31" fmla="*/ 348869 w 1352112"/>
              <a:gd name="connsiteY31" fmla="*/ 1978116 h 2202877"/>
              <a:gd name="connsiteX32" fmla="*/ 364615 w 1352112"/>
              <a:gd name="connsiteY32" fmla="*/ 1971594 h 2202877"/>
              <a:gd name="connsiteX33" fmla="*/ 364615 w 1352112"/>
              <a:gd name="connsiteY33" fmla="*/ 1957924 h 2202877"/>
              <a:gd name="connsiteX34" fmla="*/ 357698 w 1352112"/>
              <a:gd name="connsiteY34" fmla="*/ 1957924 h 2202877"/>
              <a:gd name="connsiteX35" fmla="*/ 311978 w 1352112"/>
              <a:gd name="connsiteY35" fmla="*/ 1912204 h 2202877"/>
              <a:gd name="connsiteX36" fmla="*/ 357698 w 1352112"/>
              <a:gd name="connsiteY36" fmla="*/ 1866484 h 2202877"/>
              <a:gd name="connsiteX37" fmla="*/ 364615 w 1352112"/>
              <a:gd name="connsiteY37" fmla="*/ 1866484 h 2202877"/>
              <a:gd name="connsiteX38" fmla="*/ 364615 w 1352112"/>
              <a:gd name="connsiteY38" fmla="*/ 1859683 h 2202877"/>
              <a:gd name="connsiteX39" fmla="*/ 357698 w 1352112"/>
              <a:gd name="connsiteY39" fmla="*/ 1859683 h 2202877"/>
              <a:gd name="connsiteX40" fmla="*/ 311978 w 1352112"/>
              <a:gd name="connsiteY40" fmla="*/ 1813963 h 2202877"/>
              <a:gd name="connsiteX41" fmla="*/ 357698 w 1352112"/>
              <a:gd name="connsiteY41" fmla="*/ 1768243 h 2202877"/>
              <a:gd name="connsiteX42" fmla="*/ 364615 w 1352112"/>
              <a:gd name="connsiteY42" fmla="*/ 1768243 h 2202877"/>
              <a:gd name="connsiteX43" fmla="*/ 364615 w 1352112"/>
              <a:gd name="connsiteY43" fmla="*/ 1719255 h 2202877"/>
              <a:gd name="connsiteX44" fmla="*/ 349422 w 1352112"/>
              <a:gd name="connsiteY44" fmla="*/ 1630635 h 2202877"/>
              <a:gd name="connsiteX45" fmla="*/ 179774 w 1352112"/>
              <a:gd name="connsiteY45" fmla="*/ 1141950 h 2202877"/>
              <a:gd name="connsiteX46" fmla="*/ 119005 w 1352112"/>
              <a:gd name="connsiteY46" fmla="*/ 1030540 h 2202877"/>
              <a:gd name="connsiteX47" fmla="*/ 0 w 1352112"/>
              <a:gd name="connsiteY47" fmla="*/ 658331 h 2202877"/>
              <a:gd name="connsiteX48" fmla="*/ 676055 w 1352112"/>
              <a:gd name="connsiteY48" fmla="*/ 0 h 220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352112" h="2202877">
                <a:moveTo>
                  <a:pt x="676055" y="0"/>
                </a:moveTo>
                <a:cubicBezTo>
                  <a:pt x="1048267" y="0"/>
                  <a:pt x="1352112" y="293717"/>
                  <a:pt x="1352112" y="663395"/>
                </a:cubicBezTo>
                <a:cubicBezTo>
                  <a:pt x="1352112" y="762143"/>
                  <a:pt x="1329322" y="858361"/>
                  <a:pt x="1286279" y="944450"/>
                </a:cubicBezTo>
                <a:lnTo>
                  <a:pt x="1124228" y="1271085"/>
                </a:lnTo>
                <a:cubicBezTo>
                  <a:pt x="1073587" y="1364769"/>
                  <a:pt x="1035605" y="1466051"/>
                  <a:pt x="1007754" y="1569866"/>
                </a:cubicBezTo>
                <a:lnTo>
                  <a:pt x="967241" y="1721788"/>
                </a:lnTo>
                <a:lnTo>
                  <a:pt x="967241" y="1768243"/>
                </a:lnTo>
                <a:lnTo>
                  <a:pt x="971624" y="1768243"/>
                </a:lnTo>
                <a:cubicBezTo>
                  <a:pt x="996874" y="1768243"/>
                  <a:pt x="1017344" y="1788713"/>
                  <a:pt x="1017344" y="1813963"/>
                </a:cubicBezTo>
                <a:cubicBezTo>
                  <a:pt x="1017344" y="1839213"/>
                  <a:pt x="996874" y="1859683"/>
                  <a:pt x="971624" y="1859683"/>
                </a:cubicBezTo>
                <a:lnTo>
                  <a:pt x="967241" y="1859683"/>
                </a:lnTo>
                <a:lnTo>
                  <a:pt x="967241" y="1866484"/>
                </a:lnTo>
                <a:lnTo>
                  <a:pt x="971624" y="1866484"/>
                </a:lnTo>
                <a:cubicBezTo>
                  <a:pt x="996874" y="1866484"/>
                  <a:pt x="1017344" y="1886954"/>
                  <a:pt x="1017344" y="1912204"/>
                </a:cubicBezTo>
                <a:cubicBezTo>
                  <a:pt x="1017344" y="1937454"/>
                  <a:pt x="996874" y="1957924"/>
                  <a:pt x="971624" y="1957924"/>
                </a:cubicBezTo>
                <a:lnTo>
                  <a:pt x="967241" y="1957924"/>
                </a:lnTo>
                <a:lnTo>
                  <a:pt x="967241" y="1972643"/>
                </a:lnTo>
                <a:lnTo>
                  <a:pt x="980454" y="1978116"/>
                </a:lnTo>
                <a:cubicBezTo>
                  <a:pt x="988728" y="1986390"/>
                  <a:pt x="993845" y="1997820"/>
                  <a:pt x="993845" y="2010445"/>
                </a:cubicBezTo>
                <a:cubicBezTo>
                  <a:pt x="993845" y="2023070"/>
                  <a:pt x="988728" y="2034500"/>
                  <a:pt x="980454" y="2042774"/>
                </a:cubicBezTo>
                <a:lnTo>
                  <a:pt x="951305" y="2054848"/>
                </a:lnTo>
                <a:lnTo>
                  <a:pt x="926729" y="2094948"/>
                </a:lnTo>
                <a:cubicBezTo>
                  <a:pt x="901408" y="2123117"/>
                  <a:pt x="865959" y="2142108"/>
                  <a:pt x="825447" y="2147172"/>
                </a:cubicBezTo>
                <a:cubicBezTo>
                  <a:pt x="825447" y="2177556"/>
                  <a:pt x="762144" y="2202877"/>
                  <a:pt x="683652" y="2202877"/>
                </a:cubicBezTo>
                <a:lnTo>
                  <a:pt x="630478" y="2202877"/>
                </a:lnTo>
                <a:cubicBezTo>
                  <a:pt x="551986" y="2202877"/>
                  <a:pt x="488683" y="2177556"/>
                  <a:pt x="488683" y="2147172"/>
                </a:cubicBezTo>
                <a:lnTo>
                  <a:pt x="488683" y="2144638"/>
                </a:lnTo>
                <a:cubicBezTo>
                  <a:pt x="453235" y="2138309"/>
                  <a:pt x="422218" y="2119319"/>
                  <a:pt x="400063" y="2092732"/>
                </a:cubicBezTo>
                <a:lnTo>
                  <a:pt x="378152" y="2054904"/>
                </a:lnTo>
                <a:lnTo>
                  <a:pt x="348869" y="2042774"/>
                </a:lnTo>
                <a:cubicBezTo>
                  <a:pt x="340595" y="2034500"/>
                  <a:pt x="335477" y="2023070"/>
                  <a:pt x="335477" y="2010445"/>
                </a:cubicBezTo>
                <a:cubicBezTo>
                  <a:pt x="335477" y="1997820"/>
                  <a:pt x="340595" y="1986390"/>
                  <a:pt x="348869" y="1978116"/>
                </a:cubicBezTo>
                <a:lnTo>
                  <a:pt x="364615" y="1971594"/>
                </a:lnTo>
                <a:lnTo>
                  <a:pt x="364615" y="1957924"/>
                </a:lnTo>
                <a:lnTo>
                  <a:pt x="357698" y="1957924"/>
                </a:lnTo>
                <a:cubicBezTo>
                  <a:pt x="332448" y="1957924"/>
                  <a:pt x="311978" y="1937454"/>
                  <a:pt x="311978" y="1912204"/>
                </a:cubicBezTo>
                <a:cubicBezTo>
                  <a:pt x="311978" y="1886954"/>
                  <a:pt x="332448" y="1866484"/>
                  <a:pt x="357698" y="1866484"/>
                </a:cubicBezTo>
                <a:lnTo>
                  <a:pt x="364615" y="1866484"/>
                </a:lnTo>
                <a:lnTo>
                  <a:pt x="364615" y="1859683"/>
                </a:lnTo>
                <a:lnTo>
                  <a:pt x="357698" y="1859683"/>
                </a:lnTo>
                <a:cubicBezTo>
                  <a:pt x="332448" y="1859683"/>
                  <a:pt x="311978" y="1839213"/>
                  <a:pt x="311978" y="1813963"/>
                </a:cubicBezTo>
                <a:cubicBezTo>
                  <a:pt x="311978" y="1788713"/>
                  <a:pt x="332448" y="1768243"/>
                  <a:pt x="357698" y="1768243"/>
                </a:cubicBezTo>
                <a:lnTo>
                  <a:pt x="364615" y="1768243"/>
                </a:lnTo>
                <a:lnTo>
                  <a:pt x="364615" y="1719255"/>
                </a:lnTo>
                <a:lnTo>
                  <a:pt x="349422" y="1630635"/>
                </a:lnTo>
                <a:cubicBezTo>
                  <a:pt x="321568" y="1458456"/>
                  <a:pt x="263332" y="1293872"/>
                  <a:pt x="179774" y="1141950"/>
                </a:cubicBezTo>
                <a:lnTo>
                  <a:pt x="119005" y="1030540"/>
                </a:lnTo>
                <a:cubicBezTo>
                  <a:pt x="43043" y="924194"/>
                  <a:pt x="0" y="797592"/>
                  <a:pt x="0" y="658331"/>
                </a:cubicBezTo>
                <a:cubicBezTo>
                  <a:pt x="0" y="293717"/>
                  <a:pt x="303845" y="0"/>
                  <a:pt x="6760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F83C7EAD-CFDC-4206-92D8-C91D8F9BC6DB}"/>
              </a:ext>
            </a:extLst>
          </p:cNvPr>
          <p:cNvSpPr txBox="1"/>
          <p:nvPr/>
        </p:nvSpPr>
        <p:spPr>
          <a:xfrm>
            <a:off x="1078779" y="3478555"/>
            <a:ext cx="44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3" name="TextBox 18">
            <a:extLst>
              <a:ext uri="{FF2B5EF4-FFF2-40B4-BE49-F238E27FC236}">
                <a16:creationId xmlns:a16="http://schemas.microsoft.com/office/drawing/2014/main" id="{26A0AE7B-0D1E-4073-987D-87B444AA98B5}"/>
              </a:ext>
            </a:extLst>
          </p:cNvPr>
          <p:cNvSpPr txBox="1"/>
          <p:nvPr/>
        </p:nvSpPr>
        <p:spPr>
          <a:xfrm>
            <a:off x="1878631" y="3448851"/>
            <a:ext cx="8867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24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9ACC7D13-26C0-4E43-ADDA-262B077540F3}"/>
              </a:ext>
            </a:extLst>
          </p:cNvPr>
          <p:cNvSpPr txBox="1"/>
          <p:nvPr/>
        </p:nvSpPr>
        <p:spPr>
          <a:xfrm>
            <a:off x="1966377" y="4867803"/>
            <a:ext cx="8867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trao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endParaRPr lang="en-US" sz="24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reeform: Shape 3">
            <a:extLst>
              <a:ext uri="{FF2B5EF4-FFF2-40B4-BE49-F238E27FC236}">
                <a16:creationId xmlns:a16="http://schemas.microsoft.com/office/drawing/2014/main" id="{F5377F5A-E923-4C17-A788-7F053D44389F}"/>
              </a:ext>
            </a:extLst>
          </p:cNvPr>
          <p:cNvSpPr/>
          <p:nvPr/>
        </p:nvSpPr>
        <p:spPr>
          <a:xfrm>
            <a:off x="943371" y="4710990"/>
            <a:ext cx="621847" cy="1013121"/>
          </a:xfrm>
          <a:custGeom>
            <a:avLst/>
            <a:gdLst>
              <a:gd name="connsiteX0" fmla="*/ 676055 w 1352112"/>
              <a:gd name="connsiteY0" fmla="*/ 0 h 2202877"/>
              <a:gd name="connsiteX1" fmla="*/ 1352112 w 1352112"/>
              <a:gd name="connsiteY1" fmla="*/ 663395 h 2202877"/>
              <a:gd name="connsiteX2" fmla="*/ 1286279 w 1352112"/>
              <a:gd name="connsiteY2" fmla="*/ 944450 h 2202877"/>
              <a:gd name="connsiteX3" fmla="*/ 1124228 w 1352112"/>
              <a:gd name="connsiteY3" fmla="*/ 1271085 h 2202877"/>
              <a:gd name="connsiteX4" fmla="*/ 1007754 w 1352112"/>
              <a:gd name="connsiteY4" fmla="*/ 1569866 h 2202877"/>
              <a:gd name="connsiteX5" fmla="*/ 967241 w 1352112"/>
              <a:gd name="connsiteY5" fmla="*/ 1721788 h 2202877"/>
              <a:gd name="connsiteX6" fmla="*/ 967241 w 1352112"/>
              <a:gd name="connsiteY6" fmla="*/ 1768243 h 2202877"/>
              <a:gd name="connsiteX7" fmla="*/ 971624 w 1352112"/>
              <a:gd name="connsiteY7" fmla="*/ 1768243 h 2202877"/>
              <a:gd name="connsiteX8" fmla="*/ 1017344 w 1352112"/>
              <a:gd name="connsiteY8" fmla="*/ 1813963 h 2202877"/>
              <a:gd name="connsiteX9" fmla="*/ 971624 w 1352112"/>
              <a:gd name="connsiteY9" fmla="*/ 1859683 h 2202877"/>
              <a:gd name="connsiteX10" fmla="*/ 967241 w 1352112"/>
              <a:gd name="connsiteY10" fmla="*/ 1859683 h 2202877"/>
              <a:gd name="connsiteX11" fmla="*/ 967241 w 1352112"/>
              <a:gd name="connsiteY11" fmla="*/ 1866484 h 2202877"/>
              <a:gd name="connsiteX12" fmla="*/ 971624 w 1352112"/>
              <a:gd name="connsiteY12" fmla="*/ 1866484 h 2202877"/>
              <a:gd name="connsiteX13" fmla="*/ 1017344 w 1352112"/>
              <a:gd name="connsiteY13" fmla="*/ 1912204 h 2202877"/>
              <a:gd name="connsiteX14" fmla="*/ 971624 w 1352112"/>
              <a:gd name="connsiteY14" fmla="*/ 1957924 h 2202877"/>
              <a:gd name="connsiteX15" fmla="*/ 967241 w 1352112"/>
              <a:gd name="connsiteY15" fmla="*/ 1957924 h 2202877"/>
              <a:gd name="connsiteX16" fmla="*/ 967241 w 1352112"/>
              <a:gd name="connsiteY16" fmla="*/ 1972643 h 2202877"/>
              <a:gd name="connsiteX17" fmla="*/ 980454 w 1352112"/>
              <a:gd name="connsiteY17" fmla="*/ 1978116 h 2202877"/>
              <a:gd name="connsiteX18" fmla="*/ 993845 w 1352112"/>
              <a:gd name="connsiteY18" fmla="*/ 2010445 h 2202877"/>
              <a:gd name="connsiteX19" fmla="*/ 980454 w 1352112"/>
              <a:gd name="connsiteY19" fmla="*/ 2042774 h 2202877"/>
              <a:gd name="connsiteX20" fmla="*/ 951305 w 1352112"/>
              <a:gd name="connsiteY20" fmla="*/ 2054848 h 2202877"/>
              <a:gd name="connsiteX21" fmla="*/ 926729 w 1352112"/>
              <a:gd name="connsiteY21" fmla="*/ 2094948 h 2202877"/>
              <a:gd name="connsiteX22" fmla="*/ 825447 w 1352112"/>
              <a:gd name="connsiteY22" fmla="*/ 2147172 h 2202877"/>
              <a:gd name="connsiteX23" fmla="*/ 683652 w 1352112"/>
              <a:gd name="connsiteY23" fmla="*/ 2202877 h 2202877"/>
              <a:gd name="connsiteX24" fmla="*/ 630478 w 1352112"/>
              <a:gd name="connsiteY24" fmla="*/ 2202877 h 2202877"/>
              <a:gd name="connsiteX25" fmla="*/ 488683 w 1352112"/>
              <a:gd name="connsiteY25" fmla="*/ 2147172 h 2202877"/>
              <a:gd name="connsiteX26" fmla="*/ 488683 w 1352112"/>
              <a:gd name="connsiteY26" fmla="*/ 2144638 h 2202877"/>
              <a:gd name="connsiteX27" fmla="*/ 400063 w 1352112"/>
              <a:gd name="connsiteY27" fmla="*/ 2092732 h 2202877"/>
              <a:gd name="connsiteX28" fmla="*/ 378152 w 1352112"/>
              <a:gd name="connsiteY28" fmla="*/ 2054904 h 2202877"/>
              <a:gd name="connsiteX29" fmla="*/ 348869 w 1352112"/>
              <a:gd name="connsiteY29" fmla="*/ 2042774 h 2202877"/>
              <a:gd name="connsiteX30" fmla="*/ 335477 w 1352112"/>
              <a:gd name="connsiteY30" fmla="*/ 2010445 h 2202877"/>
              <a:gd name="connsiteX31" fmla="*/ 348869 w 1352112"/>
              <a:gd name="connsiteY31" fmla="*/ 1978116 h 2202877"/>
              <a:gd name="connsiteX32" fmla="*/ 364615 w 1352112"/>
              <a:gd name="connsiteY32" fmla="*/ 1971594 h 2202877"/>
              <a:gd name="connsiteX33" fmla="*/ 364615 w 1352112"/>
              <a:gd name="connsiteY33" fmla="*/ 1957924 h 2202877"/>
              <a:gd name="connsiteX34" fmla="*/ 357698 w 1352112"/>
              <a:gd name="connsiteY34" fmla="*/ 1957924 h 2202877"/>
              <a:gd name="connsiteX35" fmla="*/ 311978 w 1352112"/>
              <a:gd name="connsiteY35" fmla="*/ 1912204 h 2202877"/>
              <a:gd name="connsiteX36" fmla="*/ 357698 w 1352112"/>
              <a:gd name="connsiteY36" fmla="*/ 1866484 h 2202877"/>
              <a:gd name="connsiteX37" fmla="*/ 364615 w 1352112"/>
              <a:gd name="connsiteY37" fmla="*/ 1866484 h 2202877"/>
              <a:gd name="connsiteX38" fmla="*/ 364615 w 1352112"/>
              <a:gd name="connsiteY38" fmla="*/ 1859683 h 2202877"/>
              <a:gd name="connsiteX39" fmla="*/ 357698 w 1352112"/>
              <a:gd name="connsiteY39" fmla="*/ 1859683 h 2202877"/>
              <a:gd name="connsiteX40" fmla="*/ 311978 w 1352112"/>
              <a:gd name="connsiteY40" fmla="*/ 1813963 h 2202877"/>
              <a:gd name="connsiteX41" fmla="*/ 357698 w 1352112"/>
              <a:gd name="connsiteY41" fmla="*/ 1768243 h 2202877"/>
              <a:gd name="connsiteX42" fmla="*/ 364615 w 1352112"/>
              <a:gd name="connsiteY42" fmla="*/ 1768243 h 2202877"/>
              <a:gd name="connsiteX43" fmla="*/ 364615 w 1352112"/>
              <a:gd name="connsiteY43" fmla="*/ 1719255 h 2202877"/>
              <a:gd name="connsiteX44" fmla="*/ 349422 w 1352112"/>
              <a:gd name="connsiteY44" fmla="*/ 1630635 h 2202877"/>
              <a:gd name="connsiteX45" fmla="*/ 179774 w 1352112"/>
              <a:gd name="connsiteY45" fmla="*/ 1141950 h 2202877"/>
              <a:gd name="connsiteX46" fmla="*/ 119005 w 1352112"/>
              <a:gd name="connsiteY46" fmla="*/ 1030540 h 2202877"/>
              <a:gd name="connsiteX47" fmla="*/ 0 w 1352112"/>
              <a:gd name="connsiteY47" fmla="*/ 658331 h 2202877"/>
              <a:gd name="connsiteX48" fmla="*/ 676055 w 1352112"/>
              <a:gd name="connsiteY48" fmla="*/ 0 h 220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352112" h="2202877">
                <a:moveTo>
                  <a:pt x="676055" y="0"/>
                </a:moveTo>
                <a:cubicBezTo>
                  <a:pt x="1048267" y="0"/>
                  <a:pt x="1352112" y="293717"/>
                  <a:pt x="1352112" y="663395"/>
                </a:cubicBezTo>
                <a:cubicBezTo>
                  <a:pt x="1352112" y="762143"/>
                  <a:pt x="1329322" y="858361"/>
                  <a:pt x="1286279" y="944450"/>
                </a:cubicBezTo>
                <a:lnTo>
                  <a:pt x="1124228" y="1271085"/>
                </a:lnTo>
                <a:cubicBezTo>
                  <a:pt x="1073587" y="1364769"/>
                  <a:pt x="1035605" y="1466051"/>
                  <a:pt x="1007754" y="1569866"/>
                </a:cubicBezTo>
                <a:lnTo>
                  <a:pt x="967241" y="1721788"/>
                </a:lnTo>
                <a:lnTo>
                  <a:pt x="967241" y="1768243"/>
                </a:lnTo>
                <a:lnTo>
                  <a:pt x="971624" y="1768243"/>
                </a:lnTo>
                <a:cubicBezTo>
                  <a:pt x="996874" y="1768243"/>
                  <a:pt x="1017344" y="1788713"/>
                  <a:pt x="1017344" y="1813963"/>
                </a:cubicBezTo>
                <a:cubicBezTo>
                  <a:pt x="1017344" y="1839213"/>
                  <a:pt x="996874" y="1859683"/>
                  <a:pt x="971624" y="1859683"/>
                </a:cubicBezTo>
                <a:lnTo>
                  <a:pt x="967241" y="1859683"/>
                </a:lnTo>
                <a:lnTo>
                  <a:pt x="967241" y="1866484"/>
                </a:lnTo>
                <a:lnTo>
                  <a:pt x="971624" y="1866484"/>
                </a:lnTo>
                <a:cubicBezTo>
                  <a:pt x="996874" y="1866484"/>
                  <a:pt x="1017344" y="1886954"/>
                  <a:pt x="1017344" y="1912204"/>
                </a:cubicBezTo>
                <a:cubicBezTo>
                  <a:pt x="1017344" y="1937454"/>
                  <a:pt x="996874" y="1957924"/>
                  <a:pt x="971624" y="1957924"/>
                </a:cubicBezTo>
                <a:lnTo>
                  <a:pt x="967241" y="1957924"/>
                </a:lnTo>
                <a:lnTo>
                  <a:pt x="967241" y="1972643"/>
                </a:lnTo>
                <a:lnTo>
                  <a:pt x="980454" y="1978116"/>
                </a:lnTo>
                <a:cubicBezTo>
                  <a:pt x="988728" y="1986390"/>
                  <a:pt x="993845" y="1997820"/>
                  <a:pt x="993845" y="2010445"/>
                </a:cubicBezTo>
                <a:cubicBezTo>
                  <a:pt x="993845" y="2023070"/>
                  <a:pt x="988728" y="2034500"/>
                  <a:pt x="980454" y="2042774"/>
                </a:cubicBezTo>
                <a:lnTo>
                  <a:pt x="951305" y="2054848"/>
                </a:lnTo>
                <a:lnTo>
                  <a:pt x="926729" y="2094948"/>
                </a:lnTo>
                <a:cubicBezTo>
                  <a:pt x="901408" y="2123117"/>
                  <a:pt x="865959" y="2142108"/>
                  <a:pt x="825447" y="2147172"/>
                </a:cubicBezTo>
                <a:cubicBezTo>
                  <a:pt x="825447" y="2177556"/>
                  <a:pt x="762144" y="2202877"/>
                  <a:pt x="683652" y="2202877"/>
                </a:cubicBezTo>
                <a:lnTo>
                  <a:pt x="630478" y="2202877"/>
                </a:lnTo>
                <a:cubicBezTo>
                  <a:pt x="551986" y="2202877"/>
                  <a:pt x="488683" y="2177556"/>
                  <a:pt x="488683" y="2147172"/>
                </a:cubicBezTo>
                <a:lnTo>
                  <a:pt x="488683" y="2144638"/>
                </a:lnTo>
                <a:cubicBezTo>
                  <a:pt x="453235" y="2138309"/>
                  <a:pt x="422218" y="2119319"/>
                  <a:pt x="400063" y="2092732"/>
                </a:cubicBezTo>
                <a:lnTo>
                  <a:pt x="378152" y="2054904"/>
                </a:lnTo>
                <a:lnTo>
                  <a:pt x="348869" y="2042774"/>
                </a:lnTo>
                <a:cubicBezTo>
                  <a:pt x="340595" y="2034500"/>
                  <a:pt x="335477" y="2023070"/>
                  <a:pt x="335477" y="2010445"/>
                </a:cubicBezTo>
                <a:cubicBezTo>
                  <a:pt x="335477" y="1997820"/>
                  <a:pt x="340595" y="1986390"/>
                  <a:pt x="348869" y="1978116"/>
                </a:cubicBezTo>
                <a:lnTo>
                  <a:pt x="364615" y="1971594"/>
                </a:lnTo>
                <a:lnTo>
                  <a:pt x="364615" y="1957924"/>
                </a:lnTo>
                <a:lnTo>
                  <a:pt x="357698" y="1957924"/>
                </a:lnTo>
                <a:cubicBezTo>
                  <a:pt x="332448" y="1957924"/>
                  <a:pt x="311978" y="1937454"/>
                  <a:pt x="311978" y="1912204"/>
                </a:cubicBezTo>
                <a:cubicBezTo>
                  <a:pt x="311978" y="1886954"/>
                  <a:pt x="332448" y="1866484"/>
                  <a:pt x="357698" y="1866484"/>
                </a:cubicBezTo>
                <a:lnTo>
                  <a:pt x="364615" y="1866484"/>
                </a:lnTo>
                <a:lnTo>
                  <a:pt x="364615" y="1859683"/>
                </a:lnTo>
                <a:lnTo>
                  <a:pt x="357698" y="1859683"/>
                </a:lnTo>
                <a:cubicBezTo>
                  <a:pt x="332448" y="1859683"/>
                  <a:pt x="311978" y="1839213"/>
                  <a:pt x="311978" y="1813963"/>
                </a:cubicBezTo>
                <a:cubicBezTo>
                  <a:pt x="311978" y="1788713"/>
                  <a:pt x="332448" y="1768243"/>
                  <a:pt x="357698" y="1768243"/>
                </a:cubicBezTo>
                <a:lnTo>
                  <a:pt x="364615" y="1768243"/>
                </a:lnTo>
                <a:lnTo>
                  <a:pt x="364615" y="1719255"/>
                </a:lnTo>
                <a:lnTo>
                  <a:pt x="349422" y="1630635"/>
                </a:lnTo>
                <a:cubicBezTo>
                  <a:pt x="321568" y="1458456"/>
                  <a:pt x="263332" y="1293872"/>
                  <a:pt x="179774" y="1141950"/>
                </a:cubicBezTo>
                <a:lnTo>
                  <a:pt x="119005" y="1030540"/>
                </a:lnTo>
                <a:cubicBezTo>
                  <a:pt x="43043" y="924194"/>
                  <a:pt x="0" y="797592"/>
                  <a:pt x="0" y="658331"/>
                </a:cubicBezTo>
                <a:cubicBezTo>
                  <a:pt x="0" y="293717"/>
                  <a:pt x="303845" y="0"/>
                  <a:pt x="6760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36EF148C-589B-437E-8F1E-7B2DEBA8D3A2}"/>
              </a:ext>
            </a:extLst>
          </p:cNvPr>
          <p:cNvSpPr txBox="1"/>
          <p:nvPr/>
        </p:nvSpPr>
        <p:spPr>
          <a:xfrm>
            <a:off x="1078779" y="4898581"/>
            <a:ext cx="44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4378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/>
      <p:bldP spid="16" grpId="0"/>
      <p:bldP spid="18" grpId="0"/>
      <p:bldP spid="19" grpId="0"/>
      <p:bldP spid="10" grpId="0" animBg="1"/>
      <p:bldP spid="11" grpId="0"/>
      <p:bldP spid="13" grpId="0"/>
      <p:bldP spid="15" grpId="0"/>
      <p:bldP spid="20" grpId="0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C4457-F38F-4F8E-BAC3-896A4459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1-Đặt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AE9AEB8-27B3-4795-8DDD-24AF3B39C64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vi-VN" sz="2000" b="1" dirty="0">
                    <a:latin typeface="+mj-lt"/>
                    <a:ea typeface="Barlow Semi Condensed"/>
                    <a:cs typeface="Barlow Semi Condensed"/>
                    <a:sym typeface="Barlow Semi Condensed"/>
                  </a:rPr>
                  <a:t>Khi xây </a:t>
                </a:r>
                <a:r>
                  <a:rPr lang="vi-VN" sz="2000" b="1" dirty="0" err="1">
                    <a:latin typeface="+mj-lt"/>
                    <a:ea typeface="Barlow Semi Condensed"/>
                    <a:cs typeface="Barlow Semi Condensed"/>
                    <a:sym typeface="Barlow Semi Condensed"/>
                  </a:rPr>
                  <a:t>dựng</a:t>
                </a:r>
                <a:r>
                  <a:rPr lang="vi-VN" sz="2000" b="1" dirty="0">
                    <a:latin typeface="+mj-lt"/>
                    <a:ea typeface="Barlow Semi Condensed"/>
                    <a:cs typeface="Barlow Semi Condensed"/>
                    <a:sym typeface="Barlow Semi Condensed"/>
                  </a:rPr>
                  <a:t> đa </a:t>
                </a:r>
                <a:r>
                  <a:rPr lang="vi-VN" sz="2000" b="1" dirty="0" err="1">
                    <a:latin typeface="+mj-lt"/>
                    <a:ea typeface="Barlow Semi Condensed"/>
                    <a:cs typeface="Barlow Semi Condensed"/>
                    <a:sym typeface="Barlow Semi Condensed"/>
                  </a:rPr>
                  <a:t>thức</a:t>
                </a:r>
                <a:r>
                  <a:rPr lang="vi-VN" sz="2000" b="1" dirty="0">
                    <a:latin typeface="+mj-lt"/>
                    <a:ea typeface="Barlow Semi Condensed"/>
                    <a:cs typeface="Barlow Semi Condensed"/>
                    <a:sym typeface="Barlow Semi Condensed"/>
                  </a:rPr>
                  <a:t> </a:t>
                </a:r>
                <a:r>
                  <a:rPr lang="vi-VN" sz="2000" b="1" dirty="0" err="1">
                    <a:latin typeface="+mj-lt"/>
                    <a:ea typeface="Barlow Semi Condensed"/>
                    <a:cs typeface="Barlow Semi Condensed"/>
                    <a:sym typeface="Barlow Semi Condensed"/>
                  </a:rPr>
                  <a:t>nội</a:t>
                </a:r>
                <a:r>
                  <a:rPr lang="vi-VN" sz="2000" b="1" dirty="0">
                    <a:latin typeface="+mj-lt"/>
                    <a:ea typeface="Barlow Semi Condensed"/>
                    <a:cs typeface="Barlow Semi Condensed"/>
                    <a:sym typeface="Barlow Semi Condensed"/>
                  </a:rPr>
                  <a:t> suy ta </a:t>
                </a:r>
                <a:r>
                  <a:rPr lang="vi-VN" sz="2000" b="1" dirty="0" err="1">
                    <a:latin typeface="+mj-lt"/>
                    <a:ea typeface="Barlow Semi Condensed"/>
                    <a:cs typeface="Barlow Semi Condensed"/>
                    <a:sym typeface="Barlow Semi Condensed"/>
                  </a:rPr>
                  <a:t>cần</a:t>
                </a:r>
                <a:r>
                  <a:rPr lang="vi-VN" sz="2000" b="1" dirty="0">
                    <a:latin typeface="+mj-lt"/>
                    <a:ea typeface="Barlow Semi Condensed"/>
                    <a:cs typeface="Barlow Semi Condensed"/>
                    <a:sym typeface="Barlow Semi Condensed"/>
                  </a:rPr>
                  <a:t> cân </a:t>
                </a:r>
                <a:r>
                  <a:rPr lang="vi-VN" sz="2000" b="1" dirty="0" err="1">
                    <a:latin typeface="+mj-lt"/>
                    <a:ea typeface="Barlow Semi Condensed"/>
                    <a:cs typeface="Barlow Semi Condensed"/>
                    <a:sym typeface="Barlow Semi Condensed"/>
                  </a:rPr>
                  <a:t>nhắc</a:t>
                </a:r>
                <a:r>
                  <a:rPr lang="vi-VN" sz="2000" b="1" dirty="0">
                    <a:latin typeface="+mj-lt"/>
                    <a:ea typeface="Barlow Semi Condensed"/>
                    <a:cs typeface="Barlow Semi Condensed"/>
                    <a:sym typeface="Barlow Semi Condensed"/>
                  </a:rPr>
                  <a:t> 2 </a:t>
                </a:r>
                <a:r>
                  <a:rPr lang="vi-VN" sz="2000" b="1" dirty="0" err="1">
                    <a:latin typeface="+mj-lt"/>
                    <a:ea typeface="Barlow Semi Condensed"/>
                    <a:cs typeface="Barlow Semi Condensed"/>
                    <a:sym typeface="Barlow Semi Condensed"/>
                  </a:rPr>
                  <a:t>vấn</a:t>
                </a:r>
                <a:r>
                  <a:rPr lang="vi-VN" sz="2000" b="1" dirty="0">
                    <a:latin typeface="+mj-lt"/>
                    <a:ea typeface="Barlow Semi Condensed"/>
                    <a:cs typeface="Barlow Semi Condensed"/>
                    <a:sym typeface="Barlow Semi Condensed"/>
                  </a:rPr>
                  <a:t> </a:t>
                </a:r>
                <a:r>
                  <a:rPr lang="vi-VN" sz="2000" b="1" dirty="0" err="1">
                    <a:latin typeface="+mj-lt"/>
                    <a:ea typeface="Barlow Semi Condensed"/>
                    <a:cs typeface="Barlow Semi Condensed"/>
                    <a:sym typeface="Barlow Semi Condensed"/>
                  </a:rPr>
                  <a:t>đề</a:t>
                </a:r>
                <a:r>
                  <a:rPr lang="vi-VN" sz="2000" b="1" dirty="0">
                    <a:latin typeface="+mj-lt"/>
                    <a:ea typeface="Barlow Semi Condensed"/>
                    <a:cs typeface="Barlow Semi Condensed"/>
                    <a:sym typeface="Barlow Semi Condensed"/>
                  </a:rPr>
                  <a:t> :</a:t>
                </a:r>
              </a:p>
              <a:p>
                <a:pPr marL="285750" lvl="5" indent="-285750">
                  <a:buFont typeface="Wingdings" panose="05000000000000000000" pitchFamily="2" charset="2"/>
                  <a:buChar char="v"/>
                </a:pP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</a:rPr>
                  <a:t>  Khi </a:t>
                </a:r>
                <a:r>
                  <a:rPr lang="vi-VN" dirty="0" err="1">
                    <a:solidFill>
                      <a:srgbClr val="000000"/>
                    </a:solidFill>
                    <a:latin typeface="+mj-lt"/>
                    <a:cs typeface="Arial"/>
                  </a:rPr>
                  <a:t>viết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</a:rPr>
                  <a:t> </a:t>
                </a:r>
                <a:r>
                  <a:rPr lang="vi-VN" dirty="0" err="1">
                    <a:solidFill>
                      <a:srgbClr val="000000"/>
                    </a:solidFill>
                    <a:latin typeface="+mj-lt"/>
                    <a:cs typeface="Arial"/>
                  </a:rPr>
                  <a:t>y</a:t>
                </a:r>
                <a:r>
                  <a:rPr lang="vi-VN" baseline="-25000" dirty="0" err="1">
                    <a:solidFill>
                      <a:srgbClr val="000000"/>
                    </a:solidFill>
                    <a:latin typeface="+mj-lt"/>
                    <a:cs typeface="Arial"/>
                  </a:rPr>
                  <a:t>i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</a:rPr>
                  <a:t> =f(x</a:t>
                </a:r>
                <a:r>
                  <a:rPr lang="vi-VN" baseline="-25000" dirty="0">
                    <a:solidFill>
                      <a:srgbClr val="000000"/>
                    </a:solidFill>
                    <a:latin typeface="+mj-lt"/>
                    <a:cs typeface="Arial"/>
                  </a:rPr>
                  <a:t>i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</a:rPr>
                  <a:t>), </a:t>
                </a:r>
                <a:r>
                  <a:rPr lang="vi-VN" dirty="0" err="1">
                    <a:solidFill>
                      <a:srgbClr val="000000"/>
                    </a:solidFill>
                    <a:latin typeface="+mj-lt"/>
                    <a:cs typeface="Arial"/>
                  </a:rPr>
                  <a:t>cần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 </a:t>
                </a:r>
                <a:r>
                  <a:rPr lang="vi-VN" dirty="0" err="1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phải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 </a:t>
                </a:r>
                <a:r>
                  <a:rPr lang="vi-VN" dirty="0" err="1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biết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 </a:t>
                </a:r>
                <a:r>
                  <a:rPr lang="vi-VN" dirty="0" err="1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y</a:t>
                </a:r>
                <a:r>
                  <a:rPr lang="vi-VN" baseline="-25000" dirty="0" err="1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i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 </a:t>
                </a:r>
                <a:r>
                  <a:rPr lang="vi-VN" dirty="0" err="1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có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 bao </a:t>
                </a:r>
                <a:r>
                  <a:rPr lang="vi-VN" dirty="0" err="1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gồm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 </a:t>
                </a:r>
                <a:r>
                  <a:rPr lang="vi-VN" dirty="0" err="1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cả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 sai </a:t>
                </a:r>
                <a:r>
                  <a:rPr lang="vi-VN" dirty="0" err="1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số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 </a:t>
                </a:r>
                <a:r>
                  <a:rPr lang="vi-VN" dirty="0" err="1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tại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 </a:t>
                </a:r>
                <a:r>
                  <a:rPr lang="vi-VN" dirty="0" err="1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điểm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 x</a:t>
                </a:r>
                <a:r>
                  <a:rPr lang="vi-VN" baseline="-25000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i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 =</a:t>
                </a:r>
                <a:r>
                  <a:rPr lang="vi-VN" dirty="0" err="1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y</a:t>
                </a:r>
                <a:r>
                  <a:rPr lang="vi-VN" baseline="-25000" dirty="0" err="1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i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 =f(x</a:t>
                </a:r>
                <a:r>
                  <a:rPr lang="vi-VN" baseline="-25000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i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)+</a:t>
                </a:r>
                <a:r>
                  <a:rPr lang="el-GR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ε</a:t>
                </a:r>
                <a:r>
                  <a:rPr lang="vi-VN" baseline="-25000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i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 ; i=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vi-V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barPr>
                      <m:e>
                        <m:r>
                          <a:rPr lang="vi-V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1</m:t>
                        </m:r>
                        <m:r>
                          <a:rPr lang="vi-V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𝑛</m:t>
                        </m:r>
                      </m:e>
                    </m:bar>
                  </m:oMath>
                </a14:m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. </a:t>
                </a:r>
                <a:r>
                  <a:rPr lang="vi-VN" dirty="0" err="1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Vì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 </a:t>
                </a:r>
                <a:r>
                  <a:rPr lang="vi-VN" dirty="0" err="1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vậy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 không </a:t>
                </a:r>
                <a:r>
                  <a:rPr lang="vi-VN" dirty="0" err="1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thể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 </a:t>
                </a:r>
                <a:r>
                  <a:rPr lang="vi-VN" dirty="0" err="1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có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 p(x) </a:t>
                </a:r>
                <a:r>
                  <a:rPr lang="vi-VN" dirty="0" err="1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trùng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 </a:t>
                </a:r>
                <a:r>
                  <a:rPr lang="vi-VN" dirty="0" err="1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với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 f(x) </a:t>
                </a:r>
                <a:r>
                  <a:rPr lang="vi-VN" dirty="0" err="1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tại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 </a:t>
                </a:r>
                <a:r>
                  <a:rPr lang="vi-VN" dirty="0" err="1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các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 </a:t>
                </a:r>
                <a:r>
                  <a:rPr lang="vi-VN" dirty="0" err="1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điểm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 </a:t>
                </a:r>
                <a:r>
                  <a:rPr lang="vi-VN" dirty="0" err="1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mốc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 x</a:t>
                </a:r>
                <a:r>
                  <a:rPr lang="vi-VN" baseline="-25000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i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.</a:t>
                </a:r>
              </a:p>
              <a:p>
                <a:pPr marL="285750" lvl="5" indent="-285750">
                  <a:buFont typeface="Wingdings" panose="05000000000000000000" pitchFamily="2" charset="2"/>
                  <a:buChar char="v"/>
                </a:pPr>
                <a:r>
                  <a:rPr lang="vi-VN" dirty="0" err="1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Để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 đa </a:t>
                </a:r>
                <a:r>
                  <a:rPr lang="vi-VN" dirty="0" err="1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thức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 p(x) </a:t>
                </a:r>
                <a:r>
                  <a:rPr lang="vi-VN" dirty="0" err="1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xấp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 </a:t>
                </a:r>
                <a:r>
                  <a:rPr lang="vi-VN" dirty="0" err="1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xỉ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 </a:t>
                </a:r>
                <a:r>
                  <a:rPr lang="vi-VN" dirty="0" err="1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với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 f(x) </a:t>
                </a:r>
                <a:r>
                  <a:rPr lang="vi-VN" dirty="0" err="1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một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 </a:t>
                </a:r>
                <a:r>
                  <a:rPr lang="vi-VN" dirty="0" err="1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cách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 </a:t>
                </a:r>
                <a:r>
                  <a:rPr lang="vi-VN" dirty="0" err="1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khá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 </a:t>
                </a:r>
                <a:r>
                  <a:rPr lang="vi-VN" dirty="0" err="1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sát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 </a:t>
                </a:r>
                <a:r>
                  <a:rPr lang="vi-VN" dirty="0" err="1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thực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, đương nhiên </a:t>
                </a:r>
                <a:r>
                  <a:rPr lang="vi-VN" dirty="0" err="1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phải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 tăng </a:t>
                </a:r>
                <a:r>
                  <a:rPr lang="vi-VN" dirty="0" err="1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số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 </a:t>
                </a:r>
                <a:r>
                  <a:rPr lang="vi-VN" dirty="0" err="1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mốc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 </a:t>
                </a:r>
                <a:r>
                  <a:rPr lang="vi-VN" dirty="0" err="1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nội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 suy xi, </a:t>
                </a:r>
                <a:r>
                  <a:rPr lang="vi-VN" dirty="0" err="1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thì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 </a:t>
                </a:r>
                <a:r>
                  <a:rPr lang="vi-VN" dirty="0" err="1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lại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 </a:t>
                </a:r>
                <a:r>
                  <a:rPr lang="vi-VN" dirty="0" err="1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gặp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 đa </a:t>
                </a:r>
                <a:r>
                  <a:rPr lang="vi-VN" dirty="0" err="1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thức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 </a:t>
                </a:r>
                <a:r>
                  <a:rPr lang="vi-VN" dirty="0" err="1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bậc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 cao. </a:t>
                </a:r>
                <a:r>
                  <a:rPr lang="vi-VN" dirty="0" err="1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Điều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 </a:t>
                </a:r>
                <a:r>
                  <a:rPr lang="vi-VN" dirty="0" err="1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này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 gây </a:t>
                </a:r>
                <a:r>
                  <a:rPr lang="vi-VN" dirty="0" err="1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bất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 </a:t>
                </a:r>
                <a:r>
                  <a:rPr lang="vi-VN" dirty="0" err="1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lợi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 cho tinh toan </a:t>
                </a:r>
                <a:r>
                  <a:rPr lang="vi-VN" dirty="0" err="1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lại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 </a:t>
                </a:r>
                <a:r>
                  <a:rPr lang="vi-VN" dirty="0" err="1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điểm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 x ≠ x</a:t>
                </a:r>
                <a:r>
                  <a:rPr lang="vi-VN" baseline="-25000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i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  </a:t>
                </a:r>
                <a:r>
                  <a:rPr lang="vi-VN" dirty="0" err="1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nào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 </a:t>
                </a:r>
                <a:r>
                  <a:rPr lang="vi-VN" dirty="0" err="1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đó</a:t>
                </a:r>
                <a:r>
                  <a:rPr lang="vi-VN" dirty="0">
                    <a:solidFill>
                      <a:srgbClr val="000000"/>
                    </a:solidFill>
                    <a:latin typeface="+mj-lt"/>
                    <a:cs typeface="Arial"/>
                    <a:sym typeface="Arial"/>
                  </a:rPr>
                  <a:t>.\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vi-VN" dirty="0">
                    <a:latin typeface="+mj-lt"/>
                  </a:rPr>
                  <a:t>	</a:t>
                </a:r>
                <a:r>
                  <a:rPr kumimoji="0" lang="vi-VN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Bài</a:t>
                </a:r>
                <a:r>
                  <a:rPr kumimoji="0" lang="vi-V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</a:t>
                </a:r>
                <a:r>
                  <a:rPr kumimoji="0" lang="vi-VN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toán</a:t>
                </a:r>
                <a:r>
                  <a:rPr kumimoji="0" lang="vi-V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</a:t>
                </a:r>
                <a:r>
                  <a:rPr kumimoji="0" lang="vi-VN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tìm</a:t>
                </a:r>
                <a:r>
                  <a:rPr kumimoji="0" lang="vi-V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</a:t>
                </a:r>
                <a:r>
                  <a:rPr kumimoji="0" lang="vi-VN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hàm</a:t>
                </a:r>
                <a:r>
                  <a:rPr kumimoji="0" lang="vi-V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</a:t>
                </a:r>
                <a:r>
                  <a:rPr kumimoji="0" lang="vi-VN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xấp</a:t>
                </a:r>
                <a:r>
                  <a:rPr kumimoji="0" lang="vi-V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</a:t>
                </a:r>
                <a:r>
                  <a:rPr kumimoji="0" lang="vi-VN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xỉ</a:t>
                </a:r>
                <a:endParaRPr lang="vi-VN" sz="3200" b="1" dirty="0">
                  <a:latin typeface="+mj-lt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v"/>
                  <a:tabLst/>
                  <a:defRPr/>
                </a:pP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Giả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sử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đã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biết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: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y</a:t>
                </a:r>
                <a:r>
                  <a:rPr kumimoji="0" lang="vi-VN" sz="18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i</a:t>
                </a:r>
                <a:r>
                  <a:rPr kumimoji="0" lang="vi-V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≈ f(x</a:t>
                </a:r>
                <a:r>
                  <a:rPr kumimoji="0" lang="vi-V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i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) i=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vi-V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a:rPr kumimoji="0" lang="vi-V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  <m:r>
                          <a:rPr kumimoji="0" lang="vi-V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bar>
                  </m:oMath>
                </a14:m>
                <a:endParaRPr kumimoji="0" lang="vi-V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v"/>
                  <a:tabLst/>
                  <a:defRPr/>
                </a:pP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Tìm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hàm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vi-V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𝜙</m:t>
                    </m:r>
                  </m:oMath>
                </a14:m>
                <a:r>
                  <a:rPr kumimoji="0" lang="vi-V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m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(x)=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0" lang="pt-B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a:rPr kumimoji="0" lang="pt-B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  <m:r>
                          <a:rPr kumimoji="0" lang="pt-B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=0</m:t>
                        </m:r>
                      </m:sub>
                      <m:sup>
                        <m:r>
                          <a:rPr kumimoji="0" lang="vi-V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p>
                      <m:e>
                        <m:r>
                          <m:rPr>
                            <m:nor/>
                          </m:rPr>
                          <a:rPr kumimoji="0" lang="vi-VN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  <m:t>a</m:t>
                        </m:r>
                        <m:r>
                          <m:rPr>
                            <m:nor/>
                          </m:rPr>
                          <a:rPr kumimoji="0" lang="vi-VN" sz="1800" b="0" i="0" u="none" strike="noStrike" kern="1200" cap="none" spc="0" normalizeH="0" baseline="-2500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  <m:t>k</m:t>
                        </m:r>
                      </m:e>
                    </m:nary>
                  </m:oMath>
                </a14:m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vi-VN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𝜑</m:t>
                    </m:r>
                  </m:oMath>
                </a14:m>
                <a:r>
                  <a:rPr kumimoji="0" lang="vi-V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k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(x) trong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đó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vi-VN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𝜑</m:t>
                    </m:r>
                  </m:oMath>
                </a14:m>
                <a:r>
                  <a:rPr kumimoji="0" lang="vi-V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k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(x)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và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k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là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những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hàm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số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của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x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đã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biết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.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Còn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a</a:t>
                </a:r>
                <a:r>
                  <a:rPr kumimoji="0" lang="vi-VN" sz="18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k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là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những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hệ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hằng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số</a:t>
                </a:r>
                <a:endParaRPr kumimoji="0" lang="vi-V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v"/>
                  <a:tabLst/>
                  <a:defRPr/>
                </a:pP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cần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chọn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hàm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</a:t>
                </a:r>
                <a:r>
                  <a:rPr kumimoji="0" lang="el-G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ϕ</a:t>
                </a:r>
                <a:r>
                  <a:rPr kumimoji="0" lang="vi-V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m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(x)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quá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trinh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tính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được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đơn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giản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và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đồng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thời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sai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số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el-G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ε</a:t>
                </a:r>
                <a:r>
                  <a:rPr kumimoji="0" lang="vi-VN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i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cần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được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chỉnh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lý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trong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quá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trong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quá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trình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tính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toán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.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v"/>
                  <a:tabLst/>
                  <a:defRPr/>
                </a:pP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Phương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pháp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bình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phương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tối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thiểu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là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một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phương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pháp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để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giải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quyết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bài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toán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trên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và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cũng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đồng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thời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áp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dụng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được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đối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với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các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bài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toan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mà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chính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hàm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số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f(x)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phụ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thuộc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và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tham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số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,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cần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tìm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tham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số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thích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0" lang="vi-V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hợp</a:t>
                </a:r>
                <a:endParaRPr kumimoji="0" lang="vi-V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Cambria Math" panose="02040503050406030204" pitchFamily="18" charset="0"/>
                  <a:cs typeface="+mn-cs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AE9AEB8-27B3-4795-8DDD-24AF3B39C6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529" t="-123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ũi tên: Phải Có Khía 3">
            <a:extLst>
              <a:ext uri="{FF2B5EF4-FFF2-40B4-BE49-F238E27FC236}">
                <a16:creationId xmlns:a16="http://schemas.microsoft.com/office/drawing/2014/main" id="{5B0E0182-F526-4D84-AA35-E529498FCD93}"/>
              </a:ext>
            </a:extLst>
          </p:cNvPr>
          <p:cNvSpPr/>
          <p:nvPr/>
        </p:nvSpPr>
        <p:spPr>
          <a:xfrm>
            <a:off x="411469" y="2528463"/>
            <a:ext cx="784927" cy="45315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512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4432980-BF61-40E2-81F1-67A0D182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36" y="-35233"/>
            <a:ext cx="11514528" cy="436098"/>
          </a:xfrm>
        </p:spPr>
        <p:txBody>
          <a:bodyPr/>
          <a:lstStyle/>
          <a:p>
            <a:r>
              <a:rPr lang="en-US" sz="2400" dirty="0"/>
              <a:t>2-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Sai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số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trung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bình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phương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và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phương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pháp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bình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phương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tối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thiểu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tìm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hàm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xấp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xỉ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tốt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nhất</a:t>
            </a:r>
            <a:br>
              <a:rPr lang="en-US" sz="2400" b="1" dirty="0">
                <a:solidFill>
                  <a:schemeClr val="bg1">
                    <a:lumMod val="95000"/>
                  </a:schemeClr>
                </a:solidFill>
              </a:rPr>
            </a:br>
            <a:endParaRPr lang="vi-V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Văn bản 2">
                <a:extLst>
                  <a:ext uri="{FF2B5EF4-FFF2-40B4-BE49-F238E27FC236}">
                    <a16:creationId xmlns:a16="http://schemas.microsoft.com/office/drawing/2014/main" id="{45DB63FE-C95D-404C-84F5-7FBACA72B46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2.1: Sai 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trung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bình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nghĩa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Ta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gọi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sai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 hay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lệch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trung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bình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hai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f(x)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(x) </a:t>
                </a:r>
                <a:r>
                  <a:rPr lang="en-US" sz="18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hợp</a:t>
                </a:r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en-US" sz="1800" baseline="-25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18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ba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18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sz="1800" baseline="-25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 </a:t>
                </a:r>
                <a:r>
                  <a:rPr lang="el-GR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sz="1800" baseline="-25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càng</a:t>
                </a:r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bé</a:t>
                </a:r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(x) </a:t>
                </a:r>
                <a:r>
                  <a:rPr lang="en-US" sz="18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càng</a:t>
                </a:r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gần</a:t>
                </a:r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f(x), </a:t>
                </a:r>
                <a:r>
                  <a:rPr lang="en-US" sz="18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US" sz="18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nói</a:t>
                </a:r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(x)≈ f(x</a:t>
                </a:r>
                <a:r>
                  <a:rPr lang="en-US" sz="1800" baseline="-25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18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[</a:t>
                </a:r>
                <a:r>
                  <a:rPr lang="en-US" sz="18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a,b</a:t>
                </a:r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] ≡[x</a:t>
                </a:r>
                <a:r>
                  <a:rPr lang="en-US" sz="1800" baseline="-25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;x</a:t>
                </a:r>
                <a:r>
                  <a:rPr lang="en-US" sz="1800" baseline="-25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] </a:t>
                </a:r>
                <a:r>
                  <a:rPr lang="en-US" sz="18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nghĩa</a:t>
                </a:r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trung</a:t>
                </a:r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bình</a:t>
                </a:r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18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Lại</a:t>
                </a:r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do f(x</a:t>
                </a:r>
                <a:r>
                  <a:rPr lang="en-US" sz="1800" baseline="-25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18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mà</a:t>
                </a:r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chỉ</a:t>
                </a:r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18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800" baseline="-250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baseline="-25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≈f(x</a:t>
                </a:r>
                <a:r>
                  <a:rPr lang="en-US" sz="1800" baseline="-25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18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nên</a:t>
                </a:r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US" sz="18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viết</a:t>
                </a:r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(1) </a:t>
                </a:r>
                <a:r>
                  <a:rPr lang="en-US" sz="18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lại</a:t>
                </a:r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dưới</a:t>
                </a:r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sz="1800" kern="1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sz="18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hỗ dành sẵn cho Văn bản 2">
                <a:extLst>
                  <a:ext uri="{FF2B5EF4-FFF2-40B4-BE49-F238E27FC236}">
                    <a16:creationId xmlns:a16="http://schemas.microsoft.com/office/drawing/2014/main" id="{45DB63FE-C95D-404C-84F5-7FBACA72B4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529" t="-123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Hình ảnh 8">
            <a:extLst>
              <a:ext uri="{FF2B5EF4-FFF2-40B4-BE49-F238E27FC236}">
                <a16:creationId xmlns:a16="http://schemas.microsoft.com/office/drawing/2014/main" id="{F3DBD3C5-69D6-48A0-81D3-A9FFB7BC0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048" y="3429000"/>
            <a:ext cx="3272789" cy="265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3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4432980-BF61-40E2-81F1-67A0D182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36" y="-35233"/>
            <a:ext cx="11514528" cy="436098"/>
          </a:xfrm>
        </p:spPr>
        <p:txBody>
          <a:bodyPr/>
          <a:lstStyle/>
          <a:p>
            <a:r>
              <a:rPr lang="en-US" sz="2400" dirty="0"/>
              <a:t>2-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Sai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số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trung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bình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phương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và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phương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pháp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bình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phương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tối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thiểu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tìm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hàm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xấp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xỉ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tốt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nhất</a:t>
            </a:r>
            <a:br>
              <a:rPr lang="en-US" sz="2400" b="1" dirty="0">
                <a:solidFill>
                  <a:schemeClr val="bg1">
                    <a:lumMod val="95000"/>
                  </a:schemeClr>
                </a:solidFill>
              </a:rPr>
            </a:br>
            <a:endParaRPr lang="vi-V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Văn bản 2">
                <a:extLst>
                  <a:ext uri="{FF2B5EF4-FFF2-40B4-BE49-F238E27FC236}">
                    <a16:creationId xmlns:a16="http://schemas.microsoft.com/office/drawing/2014/main" id="{45DB63FE-C95D-404C-84F5-7FBACA72B46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2.2: 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Bình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18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1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nghĩa</a:t>
                </a:r>
                <a:r>
                  <a:rPr lang="en-US" sz="1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Trong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toán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học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, </a:t>
                </a:r>
                <a:r>
                  <a:rPr kumimoji="0" lang="en-US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phương</a:t>
                </a: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pháp</a:t>
                </a: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bình</a:t>
                </a: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phương</a:t>
                </a: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tối</a:t>
                </a: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(Ordinary least square),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còn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gọi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là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bình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phương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nhỏ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nhất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hay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bình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phương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trung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bình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tối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,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là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một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phương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pháp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tối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ưu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hóa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để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lựa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chọn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một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đường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khớp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nhất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cho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một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dải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dữ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ứng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với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cực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trị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của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tổng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các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sai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số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thống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kê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(error)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giữa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đường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khớp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lệnh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và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dữ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Xét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(x)= F(x,a</a:t>
                </a:r>
                <a:r>
                  <a:rPr lang="en-US" sz="1800" kern="1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,a</a:t>
                </a:r>
                <a:r>
                  <a:rPr lang="en-US" sz="1800" kern="1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,a</a:t>
                </a:r>
                <a:r>
                  <a:rPr lang="en-US" sz="1800" kern="1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,……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a</a:t>
                </a:r>
                <a:r>
                  <a:rPr lang="en-US" sz="1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∈ℑ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lớp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phụ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tham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800" kern="1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,a</a:t>
                </a:r>
                <a:r>
                  <a:rPr lang="en-US" sz="1800" kern="1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,a</a:t>
                </a:r>
                <a:r>
                  <a:rPr lang="en-US" sz="1800" kern="1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,…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a</a:t>
                </a:r>
                <a:r>
                  <a:rPr lang="en-US" sz="1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Ta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phải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bộ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US" sz="1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 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=[1,n]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sao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1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sz="1800" kern="1200" baseline="-250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800" kern="1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,a</a:t>
                </a:r>
                <a:r>
                  <a:rPr lang="en-US" sz="1800" kern="1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,a</a:t>
                </a:r>
                <a:r>
                  <a:rPr lang="en-US" sz="1800" kern="1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,…, a</a:t>
                </a:r>
                <a:r>
                  <a:rPr lang="en-US" sz="1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1800" b="0" kern="120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8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18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8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18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sz="18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800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sz="1800" b="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180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n-US" sz="1800" baseline="-2500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m:rPr>
                                    <m:nor/>
                                  </m:rPr>
                                  <a:rPr lang="en-US" sz="180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180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n-US" sz="1800" baseline="-2500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180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180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n-US" sz="1800" baseline="-2500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en-US" sz="180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,……, </m:t>
                                </m:r>
                                <m:r>
                                  <m:rPr>
                                    <m:nor/>
                                  </m:rPr>
                                  <a:rPr lang="en-US" sz="180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am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1800" b="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en-US" sz="1800" b="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(4)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đạt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min.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(4)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đạt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min, ta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chỉ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cần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bộ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US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ba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sao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ϕ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,a</a:t>
                </a:r>
                <a:r>
                  <a:rPr lang="en-US" sz="1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,a</a:t>
                </a:r>
                <a:r>
                  <a:rPr lang="en-US" sz="1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,…, a</a:t>
                </a:r>
                <a:r>
                  <a:rPr lang="en-US" sz="1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kumimoji="0" lang="en-US" sz="1800" b="0" i="0" u="none" strike="noStrike" kern="1200" cap="none" spc="0" normalizeH="0" baseline="-2500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kumimoji="0" lang="en-US" sz="1800" b="0" i="0" u="none" strike="noStrike" kern="1200" cap="none" spc="0" normalizeH="0" baseline="-2500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kumimoji="0" lang="en-US" sz="1800" b="0" i="0" u="none" strike="noStrike" kern="1200" cap="none" spc="0" normalizeH="0" baseline="-2500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,……, </m:t>
                            </m:r>
                            <m:r>
                              <m:rPr>
                                <m:nor/>
                              </m:rP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am</m:t>
                            </m:r>
                          </m:e>
                        </m:d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(5)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đạt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min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Vậy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bài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đặt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lại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thành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bài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bảng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8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≈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f(x</a:t>
                </a:r>
                <a:r>
                  <a:rPr lang="en-US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=1,2,…,n      (6)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phải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bộ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800" kern="1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,a</a:t>
                </a:r>
                <a:r>
                  <a:rPr lang="en-US" sz="1800" kern="1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,a</a:t>
                </a:r>
                <a:r>
                  <a:rPr lang="en-US" sz="1800" kern="1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,…, a</a:t>
                </a:r>
                <a:r>
                  <a:rPr lang="en-US" sz="1800" kern="1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en-US" sz="1800" kern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sao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kern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(5) </a:t>
                </a:r>
                <a:r>
                  <a:rPr lang="en-US" sz="1800" kern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đạt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min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bộ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ba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ba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…;</m:t>
                    </m:r>
                    <m:bar>
                      <m:barPr>
                        <m:pos m:val="top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F(x,</a:t>
                </a:r>
                <a:r>
                  <a:rPr lang="en-US" sz="1800" dirty="0">
                    <a:solidFill>
                      <a:srgbClr val="0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ba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ba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en-US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…;</m:t>
                    </m:r>
                    <m:bar>
                      <m:barPr>
                        <m:pos m:val="top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l-GR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(x) ∈ℑ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f(x)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≈</a:t>
                </a:r>
                <a:r>
                  <a:rPr lang="el-GR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φ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(x)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tốt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nghĩa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trung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bình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pháp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(x)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như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vậy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gọi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pháp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bình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1800" dirty="0">
                  <a:solidFill>
                    <a:srgbClr val="0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hỗ dành sẵn cho Văn bản 2">
                <a:extLst>
                  <a:ext uri="{FF2B5EF4-FFF2-40B4-BE49-F238E27FC236}">
                    <a16:creationId xmlns:a16="http://schemas.microsoft.com/office/drawing/2014/main" id="{45DB63FE-C95D-404C-84F5-7FBACA72B4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529" t="-1356" r="-5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264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Văn bản 2">
                <a:extLst>
                  <a:ext uri="{FF2B5EF4-FFF2-40B4-BE49-F238E27FC236}">
                    <a16:creationId xmlns:a16="http://schemas.microsoft.com/office/drawing/2014/main" id="{2E805678-DEDC-4303-BBC0-DB3B848F170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2.3 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Xử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lý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bài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Yêu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cầu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bài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US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ba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để </a:t>
                </a:r>
                <a:r>
                  <a:rPr lang="el-GR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ϕ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,a</a:t>
                </a:r>
                <a:r>
                  <a:rPr lang="en-US" sz="1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,a</a:t>
                </a:r>
                <a:r>
                  <a:rPr lang="en-US" sz="1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,…, a</a:t>
                </a:r>
                <a:r>
                  <a:rPr lang="en-US" sz="1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kumimoji="0" lang="en-US" sz="1800" b="0" i="0" u="none" strike="noStrike" kern="1200" cap="none" spc="0" normalizeH="0" baseline="-2500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kumimoji="0" lang="en-US" sz="1800" b="0" i="0" u="none" strike="noStrike" kern="1200" cap="none" spc="0" normalizeH="0" baseline="-2500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kumimoji="0" lang="en-US" sz="1800" b="0" i="0" u="none" strike="noStrike" kern="1200" cap="none" spc="0" normalizeH="0" baseline="-2500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,……, </m:t>
                            </m:r>
                            <m:r>
                              <m:rPr>
                                <m:nor/>
                              </m:rPr>
                              <a:rPr kumimoji="0" 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am</m:t>
                            </m:r>
                          </m:e>
                        </m:d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đạt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min.</a:t>
                </a:r>
              </a:p>
              <a:p>
                <a:pPr marL="0" indent="0">
                  <a:buNone/>
                </a:pP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Hướng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bảng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8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≈f(x</a:t>
                </a:r>
                <a:r>
                  <a:rPr lang="en-US" sz="1800" baseline="-25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ta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l-GR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(x)=P</a:t>
                </a:r>
                <a:r>
                  <a:rPr lang="en-US" sz="1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800" kern="1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,a</a:t>
                </a:r>
                <a:r>
                  <a:rPr lang="en-US" sz="1800" kern="1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,a</a:t>
                </a:r>
                <a:r>
                  <a:rPr lang="en-US" sz="1800" kern="1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,…, a</a:t>
                </a:r>
                <a:r>
                  <a:rPr lang="en-US" sz="1800" kern="1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8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18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8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180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18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(x)   (8)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sao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S=</a:t>
                </a:r>
                <a:r>
                  <a:rPr lang="el-GR" sz="1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ϕ</a:t>
                </a:r>
                <a:r>
                  <a:rPr lang="en-US" sz="1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,a</a:t>
                </a:r>
                <a:r>
                  <a:rPr lang="en-US" sz="1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,a</a:t>
                </a:r>
                <a:r>
                  <a:rPr lang="en-US" sz="1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,…, a</a:t>
                </a:r>
                <a:r>
                  <a:rPr lang="en-US" sz="1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(9)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đạt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min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800" baseline="-250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baseline="-25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đã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biết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,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sz="1800" kern="1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en-US" sz="1800" kern="1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1800" kern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đã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kern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biết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kern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vậy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kern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(9) min </a:t>
                </a:r>
                <a:r>
                  <a:rPr lang="en-US" sz="1800" kern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ta quay </a:t>
                </a:r>
                <a:r>
                  <a:rPr lang="en-US" sz="1800" kern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về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kern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bài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kern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kern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kern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cực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kern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tiểu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kern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kern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S=</a:t>
                </a:r>
                <a:r>
                  <a:rPr lang="el-GR" sz="1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ϕ</a:t>
                </a:r>
                <a:r>
                  <a:rPr lang="en-US" sz="1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,a</a:t>
                </a:r>
                <a:r>
                  <a:rPr lang="en-US" sz="1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,a</a:t>
                </a:r>
                <a:r>
                  <a:rPr lang="en-US" sz="1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,…, a</a:t>
                </a:r>
                <a:r>
                  <a:rPr lang="en-US" sz="1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m+1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800" kern="1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,a</a:t>
                </a:r>
                <a:r>
                  <a:rPr lang="en-US" sz="1800" kern="1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,a</a:t>
                </a:r>
                <a:r>
                  <a:rPr lang="en-US" sz="1800" kern="1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,…, a</a:t>
                </a:r>
                <a:r>
                  <a:rPr lang="en-US" sz="1800" kern="1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18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Nhận</a:t>
                </a:r>
                <a:r>
                  <a:rPr lang="en-US" sz="1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xét</a:t>
                </a:r>
                <a:r>
                  <a:rPr lang="en-US" sz="1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S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bậc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2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US" sz="1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đi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kèm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US" sz="1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luôn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dương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nên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S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cực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tiểu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toàn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cục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tại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dừng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bar>
                  </m:oMath>
                </a14:m>
                <a:endParaRPr lang="en-US" sz="1800" dirty="0">
                  <a:solidFill>
                    <a:srgbClr val="0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Hay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18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800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200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kern="1200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kern="1200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+</a:t>
                </a:r>
                <a:r>
                  <a:rPr lang="en-US" sz="1800" dirty="0">
                    <a:solidFill>
                      <a:srgbClr val="0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+… +</a:t>
                </a:r>
                <a:r>
                  <a:rPr lang="en-US" sz="1800" dirty="0">
                    <a:solidFill>
                      <a:srgbClr val="0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=</a:t>
                </a:r>
                <a:r>
                  <a:rPr lang="en-US" sz="1800" dirty="0">
                    <a:solidFill>
                      <a:srgbClr val="0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k=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bar>
                  </m:oMath>
                </a14:m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Ký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sz="1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,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vecto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n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chiều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thành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y=(y</a:t>
                </a:r>
                <a:r>
                  <a:rPr lang="en-US" sz="1800" baseline="-25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,y</a:t>
                </a:r>
                <a:r>
                  <a:rPr lang="en-US" sz="1800" baseline="-25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,… ,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800" baseline="-250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1800" baseline="30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cũng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vecto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n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chiều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Theo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nghĩa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tích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vô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hướng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ký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	[</a:t>
                </a:r>
                <a:r>
                  <a:rPr lang="el-GR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sz="1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l-GR" sz="180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φ</a:t>
                </a:r>
                <a:r>
                  <a:rPr lang="en-US" sz="1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]=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);		[y,</a:t>
                </a:r>
                <a:r>
                  <a:rPr lang="en-US" sz="1800" dirty="0">
                    <a:solidFill>
                      <a:srgbClr val="0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sz="1800" dirty="0">
                    <a:solidFill>
                      <a:srgbClr val="0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Khi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đại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tuyến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m+1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trình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dạng</a:t>
                </a: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sz="1800" dirty="0">
                  <a:solidFill>
                    <a:srgbClr val="0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hỗ dành sẵn cho Văn bản 2">
                <a:extLst>
                  <a:ext uri="{FF2B5EF4-FFF2-40B4-BE49-F238E27FC236}">
                    <a16:creationId xmlns:a16="http://schemas.microsoft.com/office/drawing/2014/main" id="{2E805678-DEDC-4303-BBC0-DB3B848F17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529" t="-2096" r="-265" b="-86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êu đề 1">
            <a:extLst>
              <a:ext uri="{FF2B5EF4-FFF2-40B4-BE49-F238E27FC236}">
                <a16:creationId xmlns:a16="http://schemas.microsoft.com/office/drawing/2014/main" id="{3CCF2DB0-852F-43F7-BDF1-F983EC229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36" y="-35233"/>
            <a:ext cx="11514528" cy="436098"/>
          </a:xfrm>
        </p:spPr>
        <p:txBody>
          <a:bodyPr/>
          <a:lstStyle/>
          <a:p>
            <a:r>
              <a:rPr lang="en-US" sz="2400" dirty="0"/>
              <a:t>2-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Sai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số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trung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bình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phương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và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phương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pháp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bình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phương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tối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thiểu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tìm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hàm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xấp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xỉ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tốt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nhất</a:t>
            </a:r>
            <a:br>
              <a:rPr lang="en-US" sz="2400" b="1" dirty="0">
                <a:solidFill>
                  <a:schemeClr val="bg1">
                    <a:lumMod val="95000"/>
                  </a:schemeClr>
                </a:solidFill>
              </a:rPr>
            </a:b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21588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Văn bản 2">
                <a:extLst>
                  <a:ext uri="{FF2B5EF4-FFF2-40B4-BE49-F238E27FC236}">
                    <a16:creationId xmlns:a16="http://schemas.microsoft.com/office/drawing/2014/main" id="{2E805678-DEDC-4303-BBC0-DB3B848F170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38736" y="959643"/>
                <a:ext cx="11515725" cy="49387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2.3 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Xử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lý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bài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*(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tiếp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Khi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đại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tuyến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m+1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trình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dạng</a:t>
                </a:r>
                <a:endParaRPr lang="en-US" sz="18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+…+</m:t>
                          </m:r>
                        </m: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mr>
                      <m:m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+…+</m:t>
                          </m:r>
                        </m: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mr>
                      <m:m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…………</m:t>
                          </m:r>
                        </m:e>
                        <m:e/>
                        <m:e/>
                      </m:mr>
                      <m:m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+…+</m:t>
                          </m:r>
                        </m: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mr>
                    </m:m>
                  </m:oMath>
                </a14:m>
                <a:r>
                  <a:rPr lang="en-US" sz="1800" b="0" dirty="0">
                    <a:cs typeface="Times New Roman" panose="02020603050405020304" pitchFamily="18" charset="0"/>
                  </a:rPr>
                  <a:t> (11)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G(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sz="1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sz="1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gọi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Gram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vecto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Gram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xứng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Gram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khác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tồn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tại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nghiệm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duy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Ta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đã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chứng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minh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S=</a:t>
                </a:r>
                <a:r>
                  <a:rPr lang="el-GR" sz="1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ϕ</a:t>
                </a:r>
                <a:r>
                  <a:rPr lang="en-US" sz="1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,a</a:t>
                </a:r>
                <a:r>
                  <a:rPr lang="en-US" sz="1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,a</a:t>
                </a:r>
                <a:r>
                  <a:rPr lang="en-US" sz="1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,…, a</a:t>
                </a:r>
                <a:r>
                  <a:rPr lang="en-US" sz="1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đạt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cực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tiểu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tại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bar>
                      <m:barPr>
                        <m:pos m:val="top"/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ba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ba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…;</m:t>
                    </m:r>
                    <m:bar>
                      <m:barPr>
                        <m:pos m:val="top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l-GR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ϵ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|R</a:t>
                </a:r>
                <a:r>
                  <a:rPr lang="en-US" sz="1800" baseline="30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m+1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cũng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nghiệm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trình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(11)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Vậy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</m:ba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(x)=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bar>
                          <m:barPr>
                            <m:pos m:val="top"/>
                            <m:ctrlPr>
                              <a:rPr 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sz="1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bar>
                      </m:e>
                    </m:nary>
                    <m:sSub>
                      <m:sSubPr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xấp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sỉ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f(x)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tốt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nghĩa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trung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bình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hỗ dành sẵn cho Văn bản 2">
                <a:extLst>
                  <a:ext uri="{FF2B5EF4-FFF2-40B4-BE49-F238E27FC236}">
                    <a16:creationId xmlns:a16="http://schemas.microsoft.com/office/drawing/2014/main" id="{2E805678-DEDC-4303-BBC0-DB3B848F17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38736" y="959643"/>
                <a:ext cx="11515725" cy="4938713"/>
              </a:xfrm>
              <a:blipFill>
                <a:blip r:embed="rId3"/>
                <a:stretch>
                  <a:fillRect l="-582" t="-1233" b="-949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êu đề 1">
            <a:extLst>
              <a:ext uri="{FF2B5EF4-FFF2-40B4-BE49-F238E27FC236}">
                <a16:creationId xmlns:a16="http://schemas.microsoft.com/office/drawing/2014/main" id="{3CCF2DB0-852F-43F7-BDF1-F983EC229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36" y="-35233"/>
            <a:ext cx="11514528" cy="436098"/>
          </a:xfrm>
        </p:spPr>
        <p:txBody>
          <a:bodyPr/>
          <a:lstStyle/>
          <a:p>
            <a:r>
              <a:rPr lang="en-US" sz="2400" dirty="0"/>
              <a:t>2-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Sai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số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trung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bình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phương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và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phương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pháp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bình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phương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tối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thiểu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tìm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hàm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xấp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xỉ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tốt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nhất</a:t>
            </a:r>
            <a:br>
              <a:rPr lang="en-US" sz="2400" b="1" dirty="0">
                <a:solidFill>
                  <a:schemeClr val="bg1">
                    <a:lumMod val="95000"/>
                  </a:schemeClr>
                </a:solidFill>
              </a:rPr>
            </a:br>
            <a:endParaRPr lang="vi-VN" sz="2400" dirty="0"/>
          </a:p>
        </p:txBody>
      </p:sp>
      <p:sp>
        <p:nvSpPr>
          <p:cNvPr id="2" name="Mũi tên: Phải 1">
            <a:extLst>
              <a:ext uri="{FF2B5EF4-FFF2-40B4-BE49-F238E27FC236}">
                <a16:creationId xmlns:a16="http://schemas.microsoft.com/office/drawing/2014/main" id="{D08D3DF5-98FC-4D1F-9E13-EE04237AC7AB}"/>
              </a:ext>
            </a:extLst>
          </p:cNvPr>
          <p:cNvSpPr/>
          <p:nvPr/>
        </p:nvSpPr>
        <p:spPr>
          <a:xfrm>
            <a:off x="618836" y="5394036"/>
            <a:ext cx="655782" cy="193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6908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Văn bản 2">
                <a:extLst>
                  <a:ext uri="{FF2B5EF4-FFF2-40B4-BE49-F238E27FC236}">
                    <a16:creationId xmlns:a16="http://schemas.microsoft.com/office/drawing/2014/main" id="{5BC54235-5314-47DB-98D5-8506A801C7D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2.4- Sai </a:t>
                </a:r>
                <a:r>
                  <a:rPr lang="en-US" sz="2000" b="1" dirty="0" err="1"/>
                  <a:t>số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của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phương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pháp</a:t>
                </a:r>
                <a:r>
                  <a:rPr lang="en-US" sz="2000" b="1" dirty="0"/>
                  <a:t>: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1800" dirty="0"/>
                  <a:t>Ta </a:t>
                </a:r>
                <a:r>
                  <a:rPr lang="en-US" sz="1800" dirty="0" err="1"/>
                  <a:t>có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l-GR" sz="1800" dirty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n-US" sz="1800" baseline="-25000" dirty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</m:e>
                    </m:ba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 </m:t>
                            </m:r>
                            <m:bar>
                              <m:barPr>
                                <m:pos m:val="top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𝜑</m:t>
                                </m:r>
                              </m:e>
                            </m:ba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sz="1800" dirty="0"/>
                  <a:t>   (14) </a:t>
                </a:r>
                <a:r>
                  <a:rPr lang="en-US" sz="1800" dirty="0" err="1"/>
                  <a:t>là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sai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số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của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phương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pháp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bình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phương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tối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thiểu</a:t>
                </a:r>
                <a:r>
                  <a:rPr lang="en-US" sz="1800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1800" dirty="0"/>
                  <a:t>Ta </a:t>
                </a:r>
                <a:r>
                  <a:rPr lang="en-US" sz="1800" dirty="0" err="1"/>
                  <a:t>xét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)]</a:t>
                </a:r>
                <a:r>
                  <a:rPr lang="en-US" sz="1800" baseline="30000" dirty="0"/>
                  <a:t>2</a:t>
                </a:r>
                <a:r>
                  <a:rPr lang="en-US" sz="1800" dirty="0"/>
                  <a:t> = [y -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bar>
                  </m:oMath>
                </a14:m>
                <a:r>
                  <a:rPr lang="en-US" sz="1800" dirty="0"/>
                  <a:t>,y -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ba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/>
                  <a:t> = [y -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bar>
                  </m:oMath>
                </a14:m>
                <a:r>
                  <a:rPr lang="en-US" sz="1800" dirty="0"/>
                  <a:t>,y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/>
                  <a:t> - [y -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ba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ba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/>
                  <a:t>  (15)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Nhưng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lại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[y-</a:t>
                </a:r>
                <a:r>
                  <a:rPr lang="en-US" sz="1800" b="0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8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ba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bar>
                    <m: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[y,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bar>
                    <m: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[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ba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ba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[y,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bar>
                          <m:barPr>
                            <m:pos m:val="top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ba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]−</m:t>
                        </m:r>
                      </m:e>
                    </m:nary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bar>
                          <m:barPr>
                            <m:pos m:val="top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ba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bar>
                          <m:barPr>
                            <m:pos m:val="top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ba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bar>
                          <m:barPr>
                            <m:pos m:val="top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ba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bar>
                          <m:barPr>
                            <m:pos m:val="top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ba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nary>
                          <m:naryPr>
                            <m:chr m:val="∑"/>
                            <m:ctrlPr>
                              <a:rPr lang="en-US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bar>
                              <m:barPr>
                                <m:pos m:val="top"/>
                                <m:ctrlPr>
                                  <a:rPr lang="en-US" sz="1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ba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</a:p>
              <a:p>
                <a:pPr marL="914400" lvl="2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bar>
                          <m:barPr>
                            <m:pos m:val="top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ba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{[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bar>
                          <m:barPr>
                            <m:pos m:val="top"/>
                            <m:ctrlPr>
                              <a:rPr lang="en-US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bar>
                        <m:sSub>
                          <m:sSubPr>
                            <m:ctrlPr>
                              <a:rPr lang="en-US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Vì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{[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bar>
                          <m:barPr>
                            <m:pos m:val="top"/>
                            <m:ctrlPr>
                              <a:rPr lang="en-US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bar>
                        <m:sSub>
                          <m:sSubPr>
                            <m:ctrlPr>
                              <a:rPr lang="en-US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sz="1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ba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nghiệm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+…+</m:t>
                          </m:r>
                        </m: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mr>
                      <m:m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+…+</m:t>
                          </m:r>
                        </m: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…………</m:t>
                          </m:r>
                        </m:e>
                        <m:e/>
                        <m:e/>
                      </m:mr>
                      <m:m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+…+</m:t>
                          </m:r>
                        </m: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mr>
                    </m:m>
                  </m:oMath>
                </a14:m>
                <a:r>
                  <a:rPr lang="en-US" sz="1800" dirty="0">
                    <a:cs typeface="Times New Roman" panose="02020603050405020304" pitchFamily="18" charset="0"/>
                  </a:rPr>
                  <a:t> (11) </a:t>
                </a:r>
              </a:p>
              <a:p>
                <a:pPr marL="0" indent="0">
                  <a:buNone/>
                </a:pPr>
                <a:r>
                  <a:rPr lang="en-US" sz="1800" dirty="0" err="1">
                    <a:cs typeface="Times New Roman" panose="02020603050405020304" pitchFamily="18" charset="0"/>
                  </a:rPr>
                  <a:t>nên</a:t>
                </a:r>
                <a:r>
                  <a:rPr lang="en-US" sz="1800" dirty="0"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cs typeface="Times New Roman" panose="02020603050405020304" pitchFamily="18" charset="0"/>
                  </a:rPr>
                  <a:t>từ</a:t>
                </a:r>
                <a:r>
                  <a:rPr lang="en-US" sz="1800" dirty="0">
                    <a:cs typeface="Times New Roman" panose="02020603050405020304" pitchFamily="18" charset="0"/>
                  </a:rPr>
                  <a:t> (15) ta </a:t>
                </a:r>
                <a:r>
                  <a:rPr lang="en-US" sz="1800" dirty="0" err="1">
                    <a:cs typeface="Times New Roman" panose="02020603050405020304" pitchFamily="18" charset="0"/>
                  </a:rPr>
                  <a:t>được</a:t>
                </a:r>
                <a:r>
                  <a:rPr lang="en-US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</m:bar>
                      </m:e>
                    </m:nary>
                  </m:oMath>
                </a14:m>
                <a:r>
                  <a:rPr lang="en-US" sz="1800" dirty="0">
                    <a:cs typeface="Times New Roman" panose="02020603050405020304" pitchFamily="18" charset="0"/>
                  </a:rPr>
                  <a:t>(x</a:t>
                </a:r>
                <a:r>
                  <a:rPr lang="en-US" sz="1800" baseline="-25000" dirty="0">
                    <a:cs typeface="Times New Roman" panose="02020603050405020304" pitchFamily="18" charset="0"/>
                  </a:rPr>
                  <a:t>i</a:t>
                </a:r>
                <a:r>
                  <a:rPr lang="en-US" sz="1800" dirty="0">
                    <a:cs typeface="Times New Roman" panose="02020603050405020304" pitchFamily="18" charset="0"/>
                  </a:rPr>
                  <a:t>)]</a:t>
                </a:r>
                <a:r>
                  <a:rPr lang="en-US" sz="1800" baseline="30000" dirty="0">
                    <a:cs typeface="Times New Roman" panose="02020603050405020304" pitchFamily="18" charset="0"/>
                  </a:rPr>
                  <a:t>2</a:t>
                </a:r>
                <a:r>
                  <a:rPr lang="en-US" sz="1800" dirty="0">
                    <a:cs typeface="Times New Roman" panose="02020603050405020304" pitchFamily="18" charset="0"/>
                  </a:rPr>
                  <a:t>=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[y-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ba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,y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[y,y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[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ba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,y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8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hỗ dành sẵn cho Văn bản 2">
                <a:extLst>
                  <a:ext uri="{FF2B5EF4-FFF2-40B4-BE49-F238E27FC236}">
                    <a16:creationId xmlns:a16="http://schemas.microsoft.com/office/drawing/2014/main" id="{5BC54235-5314-47DB-98D5-8506A801C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529" t="-1233" b="-961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êu đề 1">
            <a:extLst>
              <a:ext uri="{FF2B5EF4-FFF2-40B4-BE49-F238E27FC236}">
                <a16:creationId xmlns:a16="http://schemas.microsoft.com/office/drawing/2014/main" id="{91E9B215-BE7D-4ACD-B431-F9E6FDF58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36" y="-35233"/>
            <a:ext cx="11514528" cy="436098"/>
          </a:xfrm>
        </p:spPr>
        <p:txBody>
          <a:bodyPr/>
          <a:lstStyle/>
          <a:p>
            <a:r>
              <a:rPr lang="en-US" sz="2400" dirty="0"/>
              <a:t>2-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Sai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số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trung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bình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phương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và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phương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pháp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bình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phương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tối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thiểu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tìm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hàm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xấp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xỉ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tốt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nhất</a:t>
            </a:r>
            <a:br>
              <a:rPr lang="en-US" sz="2400" b="1" dirty="0">
                <a:solidFill>
                  <a:schemeClr val="bg1">
                    <a:lumMod val="95000"/>
                  </a:schemeClr>
                </a:solidFill>
              </a:rPr>
            </a:b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160761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Văn bản 2">
                <a:extLst>
                  <a:ext uri="{FF2B5EF4-FFF2-40B4-BE49-F238E27FC236}">
                    <a16:creationId xmlns:a16="http://schemas.microsoft.com/office/drawing/2014/main" id="{5BC54235-5314-47DB-98D5-8506A801C7D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2.4- Sai </a:t>
                </a:r>
                <a:r>
                  <a:rPr lang="en-US" sz="2000" b="1" dirty="0" err="1"/>
                  <a:t>số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của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phương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pháp</a:t>
                </a:r>
                <a:r>
                  <a:rPr lang="en-US" sz="2000" b="1" dirty="0"/>
                  <a:t>(</a:t>
                </a:r>
                <a:r>
                  <a:rPr lang="en-US" sz="2000" b="1" dirty="0" err="1"/>
                  <a:t>tiếp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theo</a:t>
                </a:r>
                <a:r>
                  <a:rPr lang="en-US" sz="2000" b="1" dirty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Nên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(15) ta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</m:bar>
                      </m:e>
                    </m:nary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en-US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)]</a:t>
                </a:r>
                <a:r>
                  <a:rPr lang="en-US" sz="1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[y-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ba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,y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[y,y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[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ba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,y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l-GR" sz="1800" dirty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n-US" sz="1800" baseline="-25000" dirty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</m:e>
                    </m:ba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{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  <m:e>
                            <m:bar>
                              <m:barPr>
                                <m:pos m:val="top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ba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nary>
                      </m:e>
                    </m:rad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lệch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trung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bình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y=f(x)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xấp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xỉ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</m:bar>
                    <m:r>
                      <a:rPr lang="en-US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bar>
                          <m:barPr>
                            <m:pos m:val="top"/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bar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điều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kiện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</a:t>
                </a:r>
                <a:r>
                  <a:rPr lang="el-GR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(x)} j=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ba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độc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lập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tuyến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⊇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bar>
                    <m:r>
                      <a:rPr lang="en-US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ba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j=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ba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nghiệm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pt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chuẩn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+…+</m:t>
                          </m:r>
                        </m: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mr>
                      <m:m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+…+</m:t>
                          </m:r>
                        </m: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…………</m:t>
                          </m:r>
                        </m:e>
                        <m:e/>
                        <m:e/>
                      </m:mr>
                      <m:m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+…+</m:t>
                          </m:r>
                        </m: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mr>
                    </m:m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(11) </a:t>
                </a: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hỗ dành sẵn cho Văn bản 2">
                <a:extLst>
                  <a:ext uri="{FF2B5EF4-FFF2-40B4-BE49-F238E27FC236}">
                    <a16:creationId xmlns:a16="http://schemas.microsoft.com/office/drawing/2014/main" id="{5BC54235-5314-47DB-98D5-8506A801C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912" t="-135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êu đề 1">
            <a:extLst>
              <a:ext uri="{FF2B5EF4-FFF2-40B4-BE49-F238E27FC236}">
                <a16:creationId xmlns:a16="http://schemas.microsoft.com/office/drawing/2014/main" id="{91E9B215-BE7D-4ACD-B431-F9E6FDF58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36" y="-35233"/>
            <a:ext cx="11514528" cy="436098"/>
          </a:xfrm>
        </p:spPr>
        <p:txBody>
          <a:bodyPr/>
          <a:lstStyle/>
          <a:p>
            <a:r>
              <a:rPr lang="en-US" sz="2400" dirty="0"/>
              <a:t>2-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Sai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số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trung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bình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phương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và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phương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pháp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bình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phương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tối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thiểu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tìm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hàm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xấp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xỉ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tốt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nhất</a:t>
            </a:r>
            <a:br>
              <a:rPr lang="en-US" sz="2400" b="1" dirty="0">
                <a:solidFill>
                  <a:schemeClr val="bg1">
                    <a:lumMod val="95000"/>
                  </a:schemeClr>
                </a:solidFill>
              </a:rPr>
            </a:br>
            <a:endParaRPr lang="vi-VN" sz="2400" dirty="0"/>
          </a:p>
        </p:txBody>
      </p:sp>
      <p:sp>
        <p:nvSpPr>
          <p:cNvPr id="7" name="Mũi tên: Phải 6">
            <a:extLst>
              <a:ext uri="{FF2B5EF4-FFF2-40B4-BE49-F238E27FC236}">
                <a16:creationId xmlns:a16="http://schemas.microsoft.com/office/drawing/2014/main" id="{FB547C72-D2BD-472D-A106-2720287A3699}"/>
              </a:ext>
            </a:extLst>
          </p:cNvPr>
          <p:cNvSpPr/>
          <p:nvPr/>
        </p:nvSpPr>
        <p:spPr>
          <a:xfrm>
            <a:off x="726664" y="1865745"/>
            <a:ext cx="991300" cy="436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186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13267EA44385C645A61F527470A803C6" ma:contentTypeVersion="7" ma:contentTypeDescription="Tạo tài liệu mới." ma:contentTypeScope="" ma:versionID="ac03004efc05595d1de8cefc9178c0e3">
  <xsd:schema xmlns:xsd="http://www.w3.org/2001/XMLSchema" xmlns:xs="http://www.w3.org/2001/XMLSchema" xmlns:p="http://schemas.microsoft.com/office/2006/metadata/properties" xmlns:ns2="c0b09c89-4db7-4272-96b1-7857f8178130" xmlns:ns3="fafca14e-5926-4aba-b21c-859abbd99a94" targetNamespace="http://schemas.microsoft.com/office/2006/metadata/properties" ma:root="true" ma:fieldsID="db8cfebfa5fe6ab96ba9e90de5a49753" ns2:_="" ns3:_="">
    <xsd:import namespace="c0b09c89-4db7-4272-96b1-7857f8178130"/>
    <xsd:import namespace="fafca14e-5926-4aba-b21c-859abbd99a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b09c89-4db7-4272-96b1-7857f81781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ca14e-5926-4aba-b21c-859abbd99a9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B5D32C-3570-42D4-BCA7-4DF669E5B66F}"/>
</file>

<file path=customXml/itemProps2.xml><?xml version="1.0" encoding="utf-8"?>
<ds:datastoreItem xmlns:ds="http://schemas.openxmlformats.org/officeDocument/2006/customXml" ds:itemID="{EEEEA8A8-FECD-4722-8D77-5254FCFDE084}"/>
</file>

<file path=customXml/itemProps3.xml><?xml version="1.0" encoding="utf-8"?>
<ds:datastoreItem xmlns:ds="http://schemas.openxmlformats.org/officeDocument/2006/customXml" ds:itemID="{B3131B6E-FE0C-41C7-9A97-1951B0FC476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3187</TotalTime>
  <Words>2353</Words>
  <Application>Microsoft Office PowerPoint</Application>
  <PresentationFormat>Màn hình rộng</PresentationFormat>
  <Paragraphs>242</Paragraphs>
  <Slides>17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Lato</vt:lpstr>
      <vt:lpstr>Times New Roman</vt:lpstr>
      <vt:lpstr>Wingdings</vt:lpstr>
      <vt:lpstr>Office Theme</vt:lpstr>
      <vt:lpstr>Bản trình bày PowerPoint</vt:lpstr>
      <vt:lpstr>Bản trình bày PowerPoint</vt:lpstr>
      <vt:lpstr>1-Đặt vấn đề</vt:lpstr>
      <vt:lpstr>2-Sai số trung bình phương và phương pháp bình phương tối thiểu tìm hàm  xấp xỉ tốt nhất </vt:lpstr>
      <vt:lpstr>2-Sai số trung bình phương và phương pháp bình phương tối thiểu tìm hàm  xấp xỉ tốt nhất </vt:lpstr>
      <vt:lpstr>2-Sai số trung bình phương và phương pháp bình phương tối thiểu tìm hàm  xấp xỉ tốt nhất </vt:lpstr>
      <vt:lpstr>2-Sai số trung bình phương và phương pháp bình phương tối thiểu tìm hàm  xấp xỉ tốt nhất </vt:lpstr>
      <vt:lpstr>2-Sai số trung bình phương và phương pháp bình phương tối thiểu tìm hàm  xấp xỉ tốt nhất </vt:lpstr>
      <vt:lpstr>2-Sai số trung bình phương và phương pháp bình phương tối thiểu tìm hàm  xấp xỉ tốt nhất </vt:lpstr>
      <vt:lpstr>3- Lưu đồ thuật toán</vt:lpstr>
      <vt:lpstr>4- Ví dụ và thảo luận</vt:lpstr>
      <vt:lpstr>4- Ví dụ và thảo luận</vt:lpstr>
      <vt:lpstr>4- Ví dụ và thảo luận</vt:lpstr>
      <vt:lpstr>4- Ví dụ và thảo luận</vt:lpstr>
      <vt:lpstr>4- Ví dụ và thảo luận</vt:lpstr>
      <vt:lpstr>4- Ví dụ và thảo luận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Nguyen Tai Quang Dinh 20200092</cp:lastModifiedBy>
  <cp:revision>26</cp:revision>
  <dcterms:created xsi:type="dcterms:W3CDTF">2020-12-31T09:57:48Z</dcterms:created>
  <dcterms:modified xsi:type="dcterms:W3CDTF">2022-01-23T16:37:19Z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0x01010013267EA44385C645A61F527470A803C6</vt:lpwstr>
  </property>
</Properties>
</file>