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61" r:id="rId13"/>
    <p:sldId id="25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D6C0"/>
    <a:srgbClr val="FFC611"/>
    <a:srgbClr val="3EE6D2"/>
    <a:srgbClr val="9DC3E6"/>
    <a:srgbClr val="7DEFE1"/>
    <a:srgbClr val="4AE8D5"/>
    <a:srgbClr val="AA72D4"/>
    <a:srgbClr val="B1F5ED"/>
    <a:srgbClr val="C6DCF0"/>
    <a:srgbClr val="19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99DB-D7C8-4E93-93D2-940611F4B6D1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4D57-1320-45C3-B73B-D06E465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99DB-D7C8-4E93-93D2-940611F4B6D1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4D57-1320-45C3-B73B-D06E465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3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99DB-D7C8-4E93-93D2-940611F4B6D1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4D57-1320-45C3-B73B-D06E465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1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99DB-D7C8-4E93-93D2-940611F4B6D1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4D57-1320-45C3-B73B-D06E465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6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99DB-D7C8-4E93-93D2-940611F4B6D1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4D57-1320-45C3-B73B-D06E465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77000">
              <a:schemeClr val="bg1">
                <a:lumMod val="85000"/>
              </a:schemeClr>
            </a:gs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99DB-D7C8-4E93-93D2-940611F4B6D1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4D57-1320-45C3-B73B-D06E465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5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99DB-D7C8-4E93-93D2-940611F4B6D1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4D57-1320-45C3-B73B-D06E465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0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99DB-D7C8-4E93-93D2-940611F4B6D1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4D57-1320-45C3-B73B-D06E465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2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99DB-D7C8-4E93-93D2-940611F4B6D1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4D57-1320-45C3-B73B-D06E465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7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99DB-D7C8-4E93-93D2-940611F4B6D1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4D57-1320-45C3-B73B-D06E465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5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99DB-D7C8-4E93-93D2-940611F4B6D1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4D57-1320-45C3-B73B-D06E465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2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99DB-D7C8-4E93-93D2-940611F4B6D1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4D57-1320-45C3-B73B-D06E465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899DB-D7C8-4E93-93D2-940611F4B6D1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4D57-1320-45C3-B73B-D06E465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6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upporting/&amp;AA%201110%20W-VS%209304%20(EN)_Contract%20Schedule.docx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MPnhR7kjLoo0QaiopH4soh3iBtvs94IBGiH-6baHY2o/edit#gid=0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EC601C-B774-4193-AA34-040D1F80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861" y="289790"/>
            <a:ext cx="1125359" cy="34766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B8656A-3471-47B0-B68F-38880F763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453" y="666750"/>
            <a:ext cx="1735836" cy="53870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B4B92-208D-415C-9FD1-FBA354F95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1714" y="527994"/>
            <a:ext cx="1292899" cy="5015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DCC936-89AC-4FD6-A0A1-4AE7D2653F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206"/>
          <a:stretch/>
        </p:blipFill>
        <p:spPr>
          <a:xfrm>
            <a:off x="4558914" y="1049461"/>
            <a:ext cx="1459314" cy="5502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9D6D51-6874-4000-B409-BAE5F218D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554" y="289790"/>
            <a:ext cx="921824" cy="3171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F03D17-3193-481E-A6D3-EA4361BEE9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209"/>
          <a:stretch/>
        </p:blipFill>
        <p:spPr>
          <a:xfrm>
            <a:off x="7051801" y="527994"/>
            <a:ext cx="850666" cy="4943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276298">
                  <a:alpha val="85000"/>
                </a:srgbClr>
              </a:gs>
              <a:gs pos="0">
                <a:schemeClr val="accent1">
                  <a:lumMod val="75000"/>
                  <a:alpha val="85000"/>
                </a:schemeClr>
              </a:gs>
              <a:gs pos="100000">
                <a:srgbClr val="1A3F60">
                  <a:alpha val="84706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ndara" panose="020E0502030303020204" pitchFamily="34" charset="0"/>
              </a:rPr>
              <a:t>		</a:t>
            </a:r>
            <a:endParaRPr lang="en-US" sz="3600" b="1" dirty="0">
              <a:latin typeface="Candara" panose="020E0502030303020204" pitchFamily="34" charset="0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1338022" y="17349"/>
            <a:ext cx="2382918" cy="2167878"/>
          </a:xfrm>
          <a:prstGeom prst="triangle">
            <a:avLst/>
          </a:prstGeom>
          <a:gradFill flip="none" rotWithShape="1">
            <a:gsLst>
              <a:gs pos="48000">
                <a:srgbClr val="276298">
                  <a:alpha val="85000"/>
                </a:srgbClr>
              </a:gs>
              <a:gs pos="0">
                <a:schemeClr val="accent1">
                  <a:lumMod val="75000"/>
                  <a:alpha val="85000"/>
                </a:schemeClr>
              </a:gs>
              <a:gs pos="100000">
                <a:srgbClr val="1A3F60">
                  <a:alpha val="8470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687289" y="17349"/>
            <a:ext cx="2382918" cy="2167878"/>
          </a:xfrm>
          <a:prstGeom prst="triangle">
            <a:avLst/>
          </a:prstGeom>
          <a:gradFill flip="none" rotWithShape="1">
            <a:gsLst>
              <a:gs pos="48000">
                <a:srgbClr val="276298">
                  <a:alpha val="85000"/>
                </a:srgbClr>
              </a:gs>
              <a:gs pos="0">
                <a:schemeClr val="accent1">
                  <a:lumMod val="75000"/>
                  <a:alpha val="85000"/>
                </a:schemeClr>
              </a:gs>
              <a:gs pos="100000">
                <a:srgbClr val="1A3F60">
                  <a:alpha val="84706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4036556" y="0"/>
            <a:ext cx="2382918" cy="2167878"/>
          </a:xfrm>
          <a:prstGeom prst="triangle">
            <a:avLst/>
          </a:prstGeom>
          <a:gradFill flip="none" rotWithShape="1">
            <a:gsLst>
              <a:gs pos="48000">
                <a:srgbClr val="276298">
                  <a:alpha val="85000"/>
                </a:srgbClr>
              </a:gs>
              <a:gs pos="0">
                <a:schemeClr val="accent1">
                  <a:lumMod val="75000"/>
                  <a:alpha val="85000"/>
                </a:schemeClr>
              </a:gs>
              <a:gs pos="100000">
                <a:srgbClr val="1A3F60">
                  <a:alpha val="8470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1357448" y="2345060"/>
            <a:ext cx="2382918" cy="2167878"/>
          </a:xfrm>
          <a:prstGeom prst="triangle">
            <a:avLst/>
          </a:prstGeom>
          <a:gradFill flip="none" rotWithShape="1">
            <a:gsLst>
              <a:gs pos="48000">
                <a:srgbClr val="276298">
                  <a:alpha val="85000"/>
                </a:srgbClr>
              </a:gs>
              <a:gs pos="0">
                <a:schemeClr val="accent1">
                  <a:lumMod val="75000"/>
                  <a:alpha val="85000"/>
                </a:schemeClr>
              </a:gs>
              <a:gs pos="100000">
                <a:srgbClr val="1A3F60">
                  <a:alpha val="84706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10630" y="2362410"/>
            <a:ext cx="2382918" cy="2167878"/>
          </a:xfrm>
          <a:prstGeom prst="triangle">
            <a:avLst/>
          </a:prstGeom>
          <a:gradFill flip="none" rotWithShape="1">
            <a:gsLst>
              <a:gs pos="48000">
                <a:srgbClr val="276298">
                  <a:alpha val="85000"/>
                </a:srgbClr>
              </a:gs>
              <a:gs pos="0">
                <a:schemeClr val="accent1">
                  <a:lumMod val="75000"/>
                  <a:alpha val="85000"/>
                </a:schemeClr>
              </a:gs>
              <a:gs pos="100000">
                <a:srgbClr val="1A3F60">
                  <a:alpha val="8470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-11246" y="17348"/>
            <a:ext cx="2382918" cy="2167878"/>
          </a:xfrm>
          <a:prstGeom prst="triangle">
            <a:avLst/>
          </a:prstGeom>
          <a:gradFill flip="none" rotWithShape="1">
            <a:gsLst>
              <a:gs pos="48000">
                <a:srgbClr val="276298">
                  <a:alpha val="85000"/>
                </a:srgbClr>
              </a:gs>
              <a:gs pos="0">
                <a:schemeClr val="accent1">
                  <a:lumMod val="75000"/>
                  <a:alpha val="85000"/>
                </a:schemeClr>
              </a:gs>
              <a:gs pos="100000">
                <a:srgbClr val="1A3F60">
                  <a:alpha val="84706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8182" y="4690122"/>
            <a:ext cx="2382918" cy="2167878"/>
          </a:xfrm>
          <a:prstGeom prst="triangle">
            <a:avLst/>
          </a:prstGeom>
          <a:gradFill flip="none" rotWithShape="1">
            <a:gsLst>
              <a:gs pos="48000">
                <a:srgbClr val="276298">
                  <a:alpha val="85000"/>
                </a:srgbClr>
              </a:gs>
              <a:gs pos="0">
                <a:schemeClr val="accent1">
                  <a:lumMod val="75000"/>
                  <a:alpha val="85000"/>
                </a:schemeClr>
              </a:gs>
              <a:gs pos="100000">
                <a:srgbClr val="1A3F60">
                  <a:alpha val="84706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1357448" y="4672773"/>
            <a:ext cx="2382918" cy="2167878"/>
          </a:xfrm>
          <a:prstGeom prst="triangle">
            <a:avLst/>
          </a:prstGeom>
          <a:gradFill flip="none" rotWithShape="1">
            <a:gsLst>
              <a:gs pos="48000">
                <a:srgbClr val="276298">
                  <a:alpha val="85000"/>
                </a:srgbClr>
              </a:gs>
              <a:gs pos="0">
                <a:schemeClr val="accent1">
                  <a:lumMod val="75000"/>
                  <a:alpha val="85000"/>
                </a:schemeClr>
              </a:gs>
              <a:gs pos="100000">
                <a:srgbClr val="1A3F60">
                  <a:alpha val="8470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2726143" y="4672773"/>
            <a:ext cx="2382918" cy="2167878"/>
          </a:xfrm>
          <a:prstGeom prst="triangle">
            <a:avLst/>
          </a:prstGeom>
          <a:gradFill flip="none" rotWithShape="1">
            <a:gsLst>
              <a:gs pos="48000">
                <a:srgbClr val="276298">
                  <a:alpha val="85000"/>
                </a:srgbClr>
              </a:gs>
              <a:gs pos="0">
                <a:schemeClr val="accent1">
                  <a:lumMod val="75000"/>
                  <a:alpha val="85000"/>
                </a:schemeClr>
              </a:gs>
              <a:gs pos="100000">
                <a:srgbClr val="1A3F60">
                  <a:alpha val="84706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-1360513" y="17347"/>
            <a:ext cx="2382918" cy="2167878"/>
          </a:xfrm>
          <a:prstGeom prst="triangle">
            <a:avLst/>
          </a:prstGeom>
          <a:gradFill flip="none" rotWithShape="1">
            <a:gsLst>
              <a:gs pos="48000">
                <a:srgbClr val="276298">
                  <a:alpha val="85000"/>
                </a:srgbClr>
              </a:gs>
              <a:gs pos="0">
                <a:schemeClr val="accent1">
                  <a:lumMod val="75000"/>
                  <a:alpha val="85000"/>
                </a:schemeClr>
              </a:gs>
              <a:gs pos="100000">
                <a:srgbClr val="1A3F60">
                  <a:alpha val="8470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-1330890" y="2345059"/>
            <a:ext cx="2382918" cy="2167878"/>
          </a:xfrm>
          <a:prstGeom prst="triangle">
            <a:avLst/>
          </a:prstGeom>
          <a:gradFill flip="none" rotWithShape="1">
            <a:gsLst>
              <a:gs pos="48000">
                <a:srgbClr val="276298">
                  <a:alpha val="85000"/>
                </a:srgbClr>
              </a:gs>
              <a:gs pos="0">
                <a:schemeClr val="accent1">
                  <a:lumMod val="75000"/>
                  <a:alpha val="85000"/>
                </a:schemeClr>
              </a:gs>
              <a:gs pos="100000">
                <a:srgbClr val="1A3F60">
                  <a:alpha val="84706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-1360513" y="4677324"/>
            <a:ext cx="2382918" cy="2167878"/>
          </a:xfrm>
          <a:prstGeom prst="triangle">
            <a:avLst/>
          </a:prstGeom>
          <a:gradFill flip="none" rotWithShape="1">
            <a:gsLst>
              <a:gs pos="48000">
                <a:srgbClr val="276298">
                  <a:alpha val="85000"/>
                </a:srgbClr>
              </a:gs>
              <a:gs pos="0">
                <a:schemeClr val="accent1">
                  <a:lumMod val="75000"/>
                  <a:alpha val="85000"/>
                </a:schemeClr>
              </a:gs>
              <a:gs pos="100000">
                <a:srgbClr val="1A3F60">
                  <a:alpha val="8470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33126" y="2342774"/>
            <a:ext cx="483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ndara" panose="020E0502030303020204" pitchFamily="34" charset="0"/>
              </a:rPr>
              <a:t>PROJECT OVERVIEW OF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8488" y="2884756"/>
            <a:ext cx="716895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</a:rPr>
              <a:t>LINDE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PRE-DRESSING OF COLUMNS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507" y="117684"/>
            <a:ext cx="1042717" cy="1566863"/>
          </a:xfrm>
          <a:prstGeom prst="rect">
            <a:avLst/>
          </a:prstGeom>
        </p:spPr>
      </p:pic>
      <p:pic>
        <p:nvPicPr>
          <p:cNvPr id="1030" name="Picture 6" descr="Kết quả hình ảnh cho linde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8" y="117684"/>
            <a:ext cx="2196263" cy="109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8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61949" y="-238503"/>
            <a:ext cx="11730051" cy="1631216"/>
            <a:chOff x="461949" y="-238503"/>
            <a:chExt cx="11730051" cy="1631216"/>
          </a:xfrm>
        </p:grpSpPr>
        <p:sp>
          <p:nvSpPr>
            <p:cNvPr id="3" name="Rectangle 2"/>
            <p:cNvSpPr/>
            <p:nvPr/>
          </p:nvSpPr>
          <p:spPr>
            <a:xfrm>
              <a:off x="1860096" y="53974"/>
              <a:ext cx="7068457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PROJECT INTRODUCTION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19175" y="257174"/>
              <a:ext cx="571949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/>
            <p:cNvSpPr/>
            <p:nvPr/>
          </p:nvSpPr>
          <p:spPr>
            <a:xfrm rot="16200000" flipV="1">
              <a:off x="1231668" y="403450"/>
              <a:ext cx="977905" cy="278947"/>
            </a:xfrm>
            <a:prstGeom prst="parallelogram">
              <a:avLst>
                <a:gd name="adj" fmla="val 75666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1949" y="-238503"/>
              <a:ext cx="1027563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vi-VN" sz="10000" b="1" cap="none" spc="0" dirty="0">
                  <a:ln w="57150">
                    <a:solidFill>
                      <a:srgbClr val="FFCB25"/>
                    </a:solidFill>
                    <a:prstDash val="solid"/>
                  </a:ln>
                  <a:solidFill>
                    <a:schemeClr val="bg1"/>
                  </a:solidFill>
                  <a:effectLst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US" sz="10000" b="1" cap="none" spc="0" dirty="0">
                <a:ln w="57150">
                  <a:solidFill>
                    <a:srgbClr val="FFCB25"/>
                  </a:solidFill>
                  <a:prstDash val="solid"/>
                </a:ln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410700" y="257174"/>
              <a:ext cx="2781300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 rot="16200000">
              <a:off x="8680674" y="301848"/>
              <a:ext cx="977905" cy="482147"/>
            </a:xfrm>
            <a:prstGeom prst="parallelogram">
              <a:avLst>
                <a:gd name="adj" fmla="val 4226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538610"/>
            <a:ext cx="10518896" cy="3424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7500" y="1679434"/>
            <a:ext cx="595413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MINIMUM REQUIRED AREA FOR PRE-DRESSING OF COLUMNS</a:t>
            </a:r>
          </a:p>
        </p:txBody>
      </p:sp>
    </p:spTree>
    <p:extLst>
      <p:ext uri="{BB962C8B-B14F-4D97-AF65-F5344CB8AC3E}">
        <p14:creationId xmlns:p14="http://schemas.microsoft.com/office/powerpoint/2010/main" val="41826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6932" y="-262712"/>
            <a:ext cx="11865068" cy="1631216"/>
            <a:chOff x="326932" y="-262712"/>
            <a:chExt cx="11865068" cy="1631216"/>
          </a:xfrm>
        </p:grpSpPr>
        <p:sp>
          <p:nvSpPr>
            <p:cNvPr id="3" name="Rectangle 2"/>
            <p:cNvSpPr/>
            <p:nvPr/>
          </p:nvSpPr>
          <p:spPr>
            <a:xfrm>
              <a:off x="1860096" y="53974"/>
              <a:ext cx="7068457" cy="7772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SCOPE OF WORK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19175" y="257174"/>
              <a:ext cx="571949" cy="7772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/>
            <p:cNvSpPr/>
            <p:nvPr/>
          </p:nvSpPr>
          <p:spPr>
            <a:xfrm rot="16200000" flipV="1">
              <a:off x="1230400" y="404719"/>
              <a:ext cx="980442" cy="278947"/>
            </a:xfrm>
            <a:prstGeom prst="parallelogram">
              <a:avLst>
                <a:gd name="adj" fmla="val 75666"/>
              </a:avLst>
            </a:prstGeom>
            <a:solidFill>
              <a:srgbClr val="008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6932" y="-262712"/>
              <a:ext cx="1188522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0" b="1" dirty="0">
                  <a:ln w="57150">
                    <a:solidFill>
                      <a:srgbClr val="00B050"/>
                    </a:solidFill>
                    <a:prstDash val="solid"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0000" b="1" cap="none" spc="0" dirty="0">
                <a:ln w="57150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410700" y="257174"/>
              <a:ext cx="2781300" cy="7772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 rot="16200000">
              <a:off x="8679406" y="303117"/>
              <a:ext cx="980442" cy="482147"/>
            </a:xfrm>
            <a:prstGeom prst="parallelogram">
              <a:avLst>
                <a:gd name="adj" fmla="val 42261"/>
              </a:avLst>
            </a:prstGeom>
            <a:solidFill>
              <a:srgbClr val="00E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Flowchart: Manual Input 15"/>
          <p:cNvSpPr/>
          <p:nvPr/>
        </p:nvSpPr>
        <p:spPr>
          <a:xfrm rot="5400000">
            <a:off x="-1921195" y="2955606"/>
            <a:ext cx="5823588" cy="1981202"/>
          </a:xfrm>
          <a:prstGeom prst="flowChartManualIn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43249" y="1654690"/>
            <a:ext cx="6946537" cy="565151"/>
            <a:chOff x="1343249" y="1654690"/>
            <a:chExt cx="6946537" cy="565151"/>
          </a:xfrm>
        </p:grpSpPr>
        <p:sp>
          <p:nvSpPr>
            <p:cNvPr id="7" name="TextBox 6"/>
            <p:cNvSpPr txBox="1"/>
            <p:nvPr/>
          </p:nvSpPr>
          <p:spPr>
            <a:xfrm>
              <a:off x="1981200" y="1752600"/>
              <a:ext cx="6308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Receive free-issued materials (Piping, E&amp;I) CIF at commercial port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1343249" y="1654690"/>
              <a:ext cx="565151" cy="56515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03350" y="2360691"/>
            <a:ext cx="5817863" cy="565151"/>
            <a:chOff x="1403350" y="2360691"/>
            <a:chExt cx="5817863" cy="565151"/>
          </a:xfrm>
        </p:grpSpPr>
        <p:sp>
          <p:nvSpPr>
            <p:cNvPr id="12" name="TextBox 11"/>
            <p:cNvSpPr txBox="1"/>
            <p:nvPr/>
          </p:nvSpPr>
          <p:spPr>
            <a:xfrm>
              <a:off x="2146298" y="2383392"/>
              <a:ext cx="5074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Receive Column bodies at PTSC M&amp;C yard follow CIF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1403350" y="2360691"/>
              <a:ext cx="565151" cy="56515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447570" y="3095268"/>
            <a:ext cx="6842216" cy="565151"/>
            <a:chOff x="1447570" y="3095268"/>
            <a:chExt cx="6842216" cy="565151"/>
          </a:xfrm>
        </p:grpSpPr>
        <p:sp>
          <p:nvSpPr>
            <p:cNvPr id="14" name="TextBox 13"/>
            <p:cNvSpPr txBox="1"/>
            <p:nvPr/>
          </p:nvSpPr>
          <p:spPr>
            <a:xfrm>
              <a:off x="2237616" y="3123941"/>
              <a:ext cx="6052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Pre-fabricate piping, painting (including PWHT, NDT, RT service)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447570" y="3095268"/>
              <a:ext cx="565151" cy="56515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27395" y="3829845"/>
            <a:ext cx="9397848" cy="565151"/>
            <a:chOff x="1527395" y="3829845"/>
            <a:chExt cx="9397848" cy="565151"/>
          </a:xfrm>
        </p:grpSpPr>
        <p:sp>
          <p:nvSpPr>
            <p:cNvPr id="20" name="Oval 19"/>
            <p:cNvSpPr/>
            <p:nvPr/>
          </p:nvSpPr>
          <p:spPr>
            <a:xfrm>
              <a:off x="1527395" y="3829845"/>
              <a:ext cx="565151" cy="56515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62872" y="3858504"/>
              <a:ext cx="8662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Installation of piping, valves, Insulation (Include supply insulation materials) for all columns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81147" y="4523831"/>
            <a:ext cx="6932513" cy="923330"/>
            <a:chOff x="1581147" y="4523831"/>
            <a:chExt cx="6932513" cy="923330"/>
          </a:xfrm>
        </p:grpSpPr>
        <p:sp>
          <p:nvSpPr>
            <p:cNvPr id="22" name="Oval 21"/>
            <p:cNvSpPr/>
            <p:nvPr/>
          </p:nvSpPr>
          <p:spPr>
            <a:xfrm>
              <a:off x="1581147" y="4607152"/>
              <a:ext cx="565151" cy="56515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59026" y="4523831"/>
              <a:ext cx="61546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Supply materials, fabrication, installation EIT support materials. 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Install cable tray ladder, cable pulling, tubing connection. 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Install electrical heat tracing, lighting, junction boxes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31721" y="5400597"/>
            <a:ext cx="8611547" cy="565151"/>
            <a:chOff x="1631721" y="5400597"/>
            <a:chExt cx="8611547" cy="565151"/>
          </a:xfrm>
        </p:grpSpPr>
        <p:sp>
          <p:nvSpPr>
            <p:cNvPr id="24" name="Oval 23"/>
            <p:cNvSpPr/>
            <p:nvPr/>
          </p:nvSpPr>
          <p:spPr>
            <a:xfrm>
              <a:off x="1631721" y="5400597"/>
              <a:ext cx="565151" cy="56515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54276" y="5498506"/>
              <a:ext cx="778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Preservation, Mechanical Completion and Load-out (FOB) (without sea fastening)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141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4056" y="-279964"/>
            <a:ext cx="11797944" cy="1631216"/>
            <a:chOff x="394056" y="-279964"/>
            <a:chExt cx="11797944" cy="1631216"/>
          </a:xfrm>
        </p:grpSpPr>
        <p:sp>
          <p:nvSpPr>
            <p:cNvPr id="3" name="Rectangle 2"/>
            <p:cNvSpPr/>
            <p:nvPr/>
          </p:nvSpPr>
          <p:spPr>
            <a:xfrm>
              <a:off x="1860096" y="53974"/>
              <a:ext cx="7068457" cy="7772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PROJECT EXECUTION MILESTONES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19175" y="257174"/>
              <a:ext cx="571949" cy="7772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/>
            <p:cNvSpPr/>
            <p:nvPr/>
          </p:nvSpPr>
          <p:spPr>
            <a:xfrm rot="16200000" flipV="1">
              <a:off x="1230400" y="404719"/>
              <a:ext cx="980442" cy="278947"/>
            </a:xfrm>
            <a:prstGeom prst="parallelogram">
              <a:avLst>
                <a:gd name="adj" fmla="val 75666"/>
              </a:avLst>
            </a:prstGeom>
            <a:solidFill>
              <a:srgbClr val="007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4056" y="-279964"/>
              <a:ext cx="1188522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0" b="1" dirty="0">
                  <a:ln w="57150">
                    <a:solidFill>
                      <a:srgbClr val="00B0F0"/>
                    </a:solidFill>
                    <a:prstDash val="solid"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0000" b="1" cap="none" spc="0" dirty="0">
                <a:ln w="57150">
                  <a:solidFill>
                    <a:srgbClr val="00B0F0"/>
                  </a:solidFill>
                  <a:prstDash val="solid"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410700" y="257174"/>
              <a:ext cx="2781300" cy="7772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 rot="16200000">
              <a:off x="8679406" y="303117"/>
              <a:ext cx="980442" cy="482147"/>
            </a:xfrm>
            <a:prstGeom prst="parallelogram">
              <a:avLst>
                <a:gd name="adj" fmla="val 42261"/>
              </a:avLst>
            </a:prstGeom>
            <a:solidFill>
              <a:srgbClr val="4BD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/>
          <p:cNvCxnSpPr>
            <a:stCxn id="2" idx="6"/>
            <a:endCxn id="18" idx="2"/>
          </p:cNvCxnSpPr>
          <p:nvPr/>
        </p:nvCxnSpPr>
        <p:spPr>
          <a:xfrm>
            <a:off x="1945441" y="3678680"/>
            <a:ext cx="1253558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6"/>
            <a:endCxn id="22" idx="2"/>
          </p:cNvCxnSpPr>
          <p:nvPr/>
        </p:nvCxnSpPr>
        <p:spPr>
          <a:xfrm>
            <a:off x="3510649" y="3678680"/>
            <a:ext cx="1375885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6"/>
            <a:endCxn id="25" idx="2"/>
          </p:cNvCxnSpPr>
          <p:nvPr/>
        </p:nvCxnSpPr>
        <p:spPr>
          <a:xfrm flipV="1">
            <a:off x="5198184" y="3661984"/>
            <a:ext cx="1297972" cy="16696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6"/>
            <a:endCxn id="28" idx="2"/>
          </p:cNvCxnSpPr>
          <p:nvPr/>
        </p:nvCxnSpPr>
        <p:spPr>
          <a:xfrm>
            <a:off x="6807806" y="3661984"/>
            <a:ext cx="1336072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6"/>
            <a:endCxn id="31" idx="2"/>
          </p:cNvCxnSpPr>
          <p:nvPr/>
        </p:nvCxnSpPr>
        <p:spPr>
          <a:xfrm flipV="1">
            <a:off x="8455528" y="3656418"/>
            <a:ext cx="1369571" cy="5566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210342" y="3522855"/>
            <a:ext cx="1236236" cy="728357"/>
            <a:chOff x="597945" y="3522855"/>
            <a:chExt cx="1236236" cy="728357"/>
          </a:xfrm>
        </p:grpSpPr>
        <p:sp>
          <p:nvSpPr>
            <p:cNvPr id="2" name="Oval 1"/>
            <p:cNvSpPr/>
            <p:nvPr/>
          </p:nvSpPr>
          <p:spPr>
            <a:xfrm>
              <a:off x="1021394" y="3522855"/>
              <a:ext cx="311650" cy="311650"/>
            </a:xfrm>
            <a:prstGeom prst="ellipse">
              <a:avLst/>
            </a:prstGeom>
            <a:noFill/>
            <a:ln w="889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7945" y="388188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02/01/20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42247" y="2720700"/>
            <a:ext cx="194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Start mobilization of Project team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42582" y="3172824"/>
            <a:ext cx="1236236" cy="661681"/>
            <a:chOff x="2130185" y="3172824"/>
            <a:chExt cx="1236236" cy="661681"/>
          </a:xfrm>
        </p:grpSpPr>
        <p:sp>
          <p:nvSpPr>
            <p:cNvPr id="18" name="Oval 17"/>
            <p:cNvSpPr/>
            <p:nvPr/>
          </p:nvSpPr>
          <p:spPr>
            <a:xfrm>
              <a:off x="2586602" y="3522855"/>
              <a:ext cx="311650" cy="311650"/>
            </a:xfrm>
            <a:prstGeom prst="ellipse">
              <a:avLst/>
            </a:prstGeom>
            <a:noFill/>
            <a:ln w="889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30185" y="3172824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15/01/20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342629" y="2926536"/>
            <a:ext cx="179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First cutting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471866" y="3522855"/>
            <a:ext cx="1236236" cy="728357"/>
            <a:chOff x="3859469" y="3522855"/>
            <a:chExt cx="1236236" cy="728357"/>
          </a:xfrm>
        </p:grpSpPr>
        <p:sp>
          <p:nvSpPr>
            <p:cNvPr id="22" name="Oval 21"/>
            <p:cNvSpPr/>
            <p:nvPr/>
          </p:nvSpPr>
          <p:spPr>
            <a:xfrm>
              <a:off x="4274137" y="3522855"/>
              <a:ext cx="311650" cy="311650"/>
            </a:xfrm>
            <a:prstGeom prst="ellipse">
              <a:avLst/>
            </a:prstGeom>
            <a:noFill/>
            <a:ln w="889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59469" y="388188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15/02/20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53487" y="3171685"/>
            <a:ext cx="1236236" cy="646124"/>
            <a:chOff x="5441090" y="3171685"/>
            <a:chExt cx="1236236" cy="646124"/>
          </a:xfrm>
        </p:grpSpPr>
        <p:sp>
          <p:nvSpPr>
            <p:cNvPr id="25" name="Oval 24"/>
            <p:cNvSpPr/>
            <p:nvPr/>
          </p:nvSpPr>
          <p:spPr>
            <a:xfrm>
              <a:off x="5883759" y="3506159"/>
              <a:ext cx="311650" cy="311650"/>
            </a:xfrm>
            <a:prstGeom prst="ellipse">
              <a:avLst/>
            </a:prstGeom>
            <a:noFill/>
            <a:ln w="889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41090" y="317168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03/06/20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719685" y="3506159"/>
            <a:ext cx="1236236" cy="745053"/>
            <a:chOff x="7107288" y="3506159"/>
            <a:chExt cx="1236236" cy="745053"/>
          </a:xfrm>
        </p:grpSpPr>
        <p:sp>
          <p:nvSpPr>
            <p:cNvPr id="28" name="Oval 27"/>
            <p:cNvSpPr/>
            <p:nvPr/>
          </p:nvSpPr>
          <p:spPr>
            <a:xfrm>
              <a:off x="7531481" y="3506159"/>
              <a:ext cx="311650" cy="311650"/>
            </a:xfrm>
            <a:prstGeom prst="ellipse">
              <a:avLst/>
            </a:prstGeom>
            <a:noFill/>
            <a:ln w="889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07288" y="388188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29/06/20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758597" y="4190316"/>
            <a:ext cx="2011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Start installation work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40313" y="4190316"/>
            <a:ext cx="27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Mechanical Completion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29034" y="2610461"/>
            <a:ext cx="207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Start insulation work and EIT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362806" y="2879815"/>
            <a:ext cx="1236236" cy="932428"/>
            <a:chOff x="8750409" y="2879815"/>
            <a:chExt cx="1236236" cy="932428"/>
          </a:xfrm>
        </p:grpSpPr>
        <p:sp>
          <p:nvSpPr>
            <p:cNvPr id="31" name="Oval 30"/>
            <p:cNvSpPr/>
            <p:nvPr/>
          </p:nvSpPr>
          <p:spPr>
            <a:xfrm>
              <a:off x="9212702" y="3500593"/>
              <a:ext cx="311650" cy="311650"/>
            </a:xfrm>
            <a:prstGeom prst="ellipse">
              <a:avLst/>
            </a:prstGeom>
            <a:noFill/>
            <a:ln w="889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50409" y="3136827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15/09/20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019713" y="2879815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(LD)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544399" y="4184536"/>
            <a:ext cx="1927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Start receiving materials free issue by Company</a:t>
            </a:r>
          </a:p>
        </p:txBody>
      </p:sp>
      <p:sp>
        <p:nvSpPr>
          <p:cNvPr id="39" name="TextBox 38">
            <a:hlinkClick r:id="rId2" action="ppaction://hlinkfile"/>
          </p:cNvPr>
          <p:cNvSpPr txBox="1"/>
          <p:nvPr/>
        </p:nvSpPr>
        <p:spPr>
          <a:xfrm>
            <a:off x="10420710" y="523437"/>
            <a:ext cx="133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Open file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10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52" grpId="0"/>
      <p:bldP spid="53" grpId="0"/>
      <p:bldP spid="58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86655" y="3372704"/>
            <a:ext cx="1443552" cy="620584"/>
            <a:chOff x="386655" y="3372704"/>
            <a:chExt cx="1443552" cy="620584"/>
          </a:xfrm>
        </p:grpSpPr>
        <p:sp>
          <p:nvSpPr>
            <p:cNvPr id="140" name="Rounded Rectangle 139"/>
            <p:cNvSpPr/>
            <p:nvPr/>
          </p:nvSpPr>
          <p:spPr>
            <a:xfrm>
              <a:off x="386655" y="3389576"/>
              <a:ext cx="1443552" cy="602970"/>
            </a:xfrm>
            <a:prstGeom prst="roundRect">
              <a:avLst>
                <a:gd name="adj" fmla="val 36004"/>
              </a:avLst>
            </a:prstGeom>
            <a:solidFill>
              <a:srgbClr val="3EE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9361" y="3372704"/>
              <a:ext cx="10038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LEAD CONST</a:t>
              </a:r>
              <a:r>
                <a:rPr lang="vi-V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r>
                <a:rPr lang="vi-V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ENGINEERING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5624" y="3731678"/>
              <a:ext cx="1152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TRẦN BÌNH NAM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330997" y="3359771"/>
            <a:ext cx="1349927" cy="615903"/>
            <a:chOff x="2330997" y="3359771"/>
            <a:chExt cx="1443552" cy="615903"/>
          </a:xfrm>
        </p:grpSpPr>
        <p:sp>
          <p:nvSpPr>
            <p:cNvPr id="134" name="Rounded Rectangle 133"/>
            <p:cNvSpPr/>
            <p:nvPr/>
          </p:nvSpPr>
          <p:spPr>
            <a:xfrm>
              <a:off x="2330997" y="3372704"/>
              <a:ext cx="1443552" cy="602970"/>
            </a:xfrm>
            <a:prstGeom prst="roundRect">
              <a:avLst>
                <a:gd name="adj" fmla="val 36004"/>
              </a:avLst>
            </a:prstGeom>
            <a:solidFill>
              <a:srgbClr val="3EE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09407" y="3359771"/>
              <a:ext cx="1107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PROCUREMENT</a:t>
              </a:r>
            </a:p>
            <a:p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MANAGER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56838" y="3699516"/>
              <a:ext cx="12996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TRẦN T. T. HUYỀN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151229" y="2444545"/>
            <a:ext cx="1867601" cy="579450"/>
            <a:chOff x="8061681" y="2332974"/>
            <a:chExt cx="1867601" cy="460249"/>
          </a:xfrm>
        </p:grpSpPr>
        <p:sp>
          <p:nvSpPr>
            <p:cNvPr id="132" name="Rounded Rectangle 131"/>
            <p:cNvSpPr/>
            <p:nvPr/>
          </p:nvSpPr>
          <p:spPr>
            <a:xfrm>
              <a:off x="8061681" y="2332974"/>
              <a:ext cx="1847674" cy="459730"/>
            </a:xfrm>
            <a:prstGeom prst="roundRect">
              <a:avLst>
                <a:gd name="adj" fmla="val 36004"/>
              </a:avLst>
            </a:prstGeom>
            <a:solidFill>
              <a:srgbClr val="3EE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26572" y="2379978"/>
              <a:ext cx="17027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DOCUMENT CONTROLLER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58771" y="2531613"/>
              <a:ext cx="9060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TẠ VĂN SƠN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8607531" y="4824980"/>
            <a:ext cx="1202754" cy="583372"/>
            <a:chOff x="1115574" y="4845519"/>
            <a:chExt cx="1202754" cy="583372"/>
          </a:xfrm>
        </p:grpSpPr>
        <p:sp>
          <p:nvSpPr>
            <p:cNvPr id="207" name="Rounded Rectangle 206"/>
            <p:cNvSpPr/>
            <p:nvPr/>
          </p:nvSpPr>
          <p:spPr>
            <a:xfrm>
              <a:off x="1115574" y="4869106"/>
              <a:ext cx="1202754" cy="531355"/>
            </a:xfrm>
            <a:prstGeom prst="roundRect">
              <a:avLst>
                <a:gd name="adj" fmla="val 36004"/>
              </a:avLst>
            </a:prstGeom>
            <a:solidFill>
              <a:srgbClr val="3EE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258372" y="4845519"/>
              <a:ext cx="8440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</a:t>
              </a:r>
              <a:r>
                <a:rPr lang="vi-V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&amp;</a:t>
              </a:r>
              <a:r>
                <a:rPr 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</a:t>
              </a:r>
              <a:r>
                <a:rPr 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anose="020F0502020204030204" pitchFamily="34" charset="0"/>
                </a:rPr>
                <a:t> </a:t>
              </a:r>
              <a:endParaRPr lang="vi-VN" sz="11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endParaRPr>
            </a:p>
            <a:p>
              <a:pPr algn="ctr"/>
              <a:r>
                <a:rPr lang="vi-V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INSPECTOR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485461" y="5167281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TBA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8607531" y="4127244"/>
            <a:ext cx="1193694" cy="599667"/>
            <a:chOff x="1115574" y="4828159"/>
            <a:chExt cx="1193694" cy="599667"/>
          </a:xfrm>
        </p:grpSpPr>
        <p:sp>
          <p:nvSpPr>
            <p:cNvPr id="203" name="Rounded Rectangle 202"/>
            <p:cNvSpPr/>
            <p:nvPr/>
          </p:nvSpPr>
          <p:spPr>
            <a:xfrm>
              <a:off x="1115574" y="4849974"/>
              <a:ext cx="1193694" cy="573109"/>
            </a:xfrm>
            <a:prstGeom prst="roundRect">
              <a:avLst>
                <a:gd name="adj" fmla="val 36004"/>
              </a:avLst>
            </a:prstGeom>
            <a:solidFill>
              <a:srgbClr val="3EE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258371" y="4828159"/>
              <a:ext cx="10118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STR/PIP/MEC </a:t>
              </a:r>
            </a:p>
            <a:p>
              <a:r>
                <a:rPr lang="vi-V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INSPECTOR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438693" y="5166216"/>
              <a:ext cx="586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TBA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933162" y="5566579"/>
            <a:ext cx="1014621" cy="473766"/>
            <a:chOff x="1139537" y="5566579"/>
            <a:chExt cx="1014621" cy="473766"/>
          </a:xfrm>
        </p:grpSpPr>
        <p:sp>
          <p:nvSpPr>
            <p:cNvPr id="135" name="Rounded Rectangle 134"/>
            <p:cNvSpPr/>
            <p:nvPr/>
          </p:nvSpPr>
          <p:spPr>
            <a:xfrm>
              <a:off x="1139537" y="5580615"/>
              <a:ext cx="1014621" cy="459730"/>
            </a:xfrm>
            <a:prstGeom prst="roundRect">
              <a:avLst>
                <a:gd name="adj" fmla="val 36004"/>
              </a:avLst>
            </a:prstGeom>
            <a:solidFill>
              <a:srgbClr val="3EE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61882" y="5566579"/>
              <a:ext cx="7681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PIPING CE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39816" y="5777648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TBA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909199" y="4845519"/>
            <a:ext cx="1094102" cy="505783"/>
            <a:chOff x="1115574" y="4845519"/>
            <a:chExt cx="1094102" cy="505783"/>
          </a:xfrm>
        </p:grpSpPr>
        <p:sp>
          <p:nvSpPr>
            <p:cNvPr id="136" name="Rounded Rectangle 135"/>
            <p:cNvSpPr/>
            <p:nvPr/>
          </p:nvSpPr>
          <p:spPr>
            <a:xfrm>
              <a:off x="1115574" y="4887189"/>
              <a:ext cx="1094102" cy="459730"/>
            </a:xfrm>
            <a:prstGeom prst="roundRect">
              <a:avLst>
                <a:gd name="adj" fmla="val 36004"/>
              </a:avLst>
            </a:prstGeom>
            <a:solidFill>
              <a:srgbClr val="3EE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93962" y="4845519"/>
              <a:ext cx="5373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EIT CE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56480" y="5089692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TBA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941528" y="4191317"/>
            <a:ext cx="1094102" cy="495530"/>
            <a:chOff x="1147903" y="4191317"/>
            <a:chExt cx="1094102" cy="495530"/>
          </a:xfrm>
        </p:grpSpPr>
        <p:sp>
          <p:nvSpPr>
            <p:cNvPr id="137" name="Rounded Rectangle 136"/>
            <p:cNvSpPr/>
            <p:nvPr/>
          </p:nvSpPr>
          <p:spPr>
            <a:xfrm>
              <a:off x="1147903" y="4211483"/>
              <a:ext cx="1094102" cy="459730"/>
            </a:xfrm>
            <a:prstGeom prst="roundRect">
              <a:avLst>
                <a:gd name="adj" fmla="val 36004"/>
              </a:avLst>
            </a:prstGeom>
            <a:solidFill>
              <a:srgbClr val="3EE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8320" y="4191317"/>
              <a:ext cx="8114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LIFTING CE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88808" y="4425237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TBA</a:t>
              </a: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6136235" y="4107402"/>
            <a:ext cx="1407565" cy="623125"/>
            <a:chOff x="4681036" y="4355273"/>
            <a:chExt cx="1368309" cy="623125"/>
          </a:xfrm>
        </p:grpSpPr>
        <p:sp>
          <p:nvSpPr>
            <p:cNvPr id="138" name="Rounded Rectangle 137"/>
            <p:cNvSpPr/>
            <p:nvPr/>
          </p:nvSpPr>
          <p:spPr>
            <a:xfrm>
              <a:off x="4681036" y="4371570"/>
              <a:ext cx="1368309" cy="591238"/>
            </a:xfrm>
            <a:prstGeom prst="roundRect">
              <a:avLst>
                <a:gd name="adj" fmla="val 36004"/>
              </a:avLst>
            </a:prstGeom>
            <a:solidFill>
              <a:srgbClr val="3EE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834797" y="4355273"/>
              <a:ext cx="9637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MATERIAL </a:t>
              </a:r>
            </a:p>
            <a:p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CONTROLLER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823316" y="4716788"/>
              <a:ext cx="11881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ĐẶNG VĂN TOÀN</a:t>
              </a:r>
            </a:p>
          </p:txBody>
        </p:sp>
      </p:grpSp>
      <p:sp>
        <p:nvSpPr>
          <p:cNvPr id="141" name="Rounded Rectangle 140"/>
          <p:cNvSpPr/>
          <p:nvPr/>
        </p:nvSpPr>
        <p:spPr>
          <a:xfrm>
            <a:off x="10219538" y="3350229"/>
            <a:ext cx="1799291" cy="602970"/>
          </a:xfrm>
          <a:prstGeom prst="roundRect">
            <a:avLst>
              <a:gd name="adj" fmla="val 36004"/>
            </a:avLst>
          </a:prstGeom>
          <a:solidFill>
            <a:srgbClr val="3EE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6059783" y="3357602"/>
            <a:ext cx="1519961" cy="602970"/>
          </a:xfrm>
          <a:prstGeom prst="roundRect">
            <a:avLst>
              <a:gd name="adj" fmla="val 36004"/>
            </a:avLst>
          </a:prstGeom>
          <a:solidFill>
            <a:srgbClr val="3EE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418262" y="-280322"/>
            <a:ext cx="11773738" cy="1631216"/>
            <a:chOff x="418262" y="-280322"/>
            <a:chExt cx="11773738" cy="1631216"/>
          </a:xfrm>
        </p:grpSpPr>
        <p:sp>
          <p:nvSpPr>
            <p:cNvPr id="3" name="Rectangle 2"/>
            <p:cNvSpPr/>
            <p:nvPr/>
          </p:nvSpPr>
          <p:spPr>
            <a:xfrm>
              <a:off x="1860096" y="53974"/>
              <a:ext cx="7068457" cy="777240"/>
            </a:xfrm>
            <a:prstGeom prst="rect">
              <a:avLst/>
            </a:prstGeom>
            <a:solidFill>
              <a:srgbClr val="1CD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PROJECT MANAGEMENT TEAM (SUBMITTED)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19175" y="257174"/>
              <a:ext cx="571949" cy="777240"/>
            </a:xfrm>
            <a:prstGeom prst="rect">
              <a:avLst/>
            </a:prstGeom>
            <a:solidFill>
              <a:srgbClr val="1CD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/>
            <p:cNvSpPr/>
            <p:nvPr/>
          </p:nvSpPr>
          <p:spPr>
            <a:xfrm rot="16200000" flipV="1">
              <a:off x="1230399" y="404720"/>
              <a:ext cx="980444" cy="278947"/>
            </a:xfrm>
            <a:prstGeom prst="parallelogram">
              <a:avLst>
                <a:gd name="adj" fmla="val 75666"/>
              </a:avLst>
            </a:prstGeom>
            <a:solidFill>
              <a:srgbClr val="139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8262" y="-280322"/>
              <a:ext cx="1188522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0" b="1" dirty="0">
                  <a:ln w="57150">
                    <a:solidFill>
                      <a:srgbClr val="1CD6C0"/>
                    </a:solidFill>
                    <a:prstDash val="solid"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0000" b="1" cap="none" spc="0" dirty="0">
                <a:ln w="57150">
                  <a:solidFill>
                    <a:srgbClr val="1CD6C0"/>
                  </a:solidFill>
                  <a:prstDash val="solid"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410700" y="257174"/>
              <a:ext cx="2781300" cy="777240"/>
            </a:xfrm>
            <a:prstGeom prst="rect">
              <a:avLst/>
            </a:prstGeom>
            <a:solidFill>
              <a:srgbClr val="1CD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 rot="16200000">
              <a:off x="8679405" y="303118"/>
              <a:ext cx="980444" cy="482147"/>
            </a:xfrm>
            <a:prstGeom prst="parallelogram">
              <a:avLst>
                <a:gd name="adj" fmla="val 42261"/>
              </a:avLst>
            </a:prstGeom>
            <a:solidFill>
              <a:srgbClr val="73E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72997" y="1755434"/>
            <a:ext cx="2208615" cy="604099"/>
            <a:chOff x="4872997" y="1755434"/>
            <a:chExt cx="2208615" cy="604099"/>
          </a:xfrm>
        </p:grpSpPr>
        <p:grpSp>
          <p:nvGrpSpPr>
            <p:cNvPr id="12" name="Group 11"/>
            <p:cNvGrpSpPr/>
            <p:nvPr/>
          </p:nvGrpSpPr>
          <p:grpSpPr>
            <a:xfrm>
              <a:off x="5276134" y="1756957"/>
              <a:ext cx="1805478" cy="602576"/>
              <a:chOff x="5900247" y="1756957"/>
              <a:chExt cx="1805478" cy="602576"/>
            </a:xfrm>
          </p:grpSpPr>
          <p:sp>
            <p:nvSpPr>
              <p:cNvPr id="130" name="Rounded Rectangle 129"/>
              <p:cNvSpPr/>
              <p:nvPr/>
            </p:nvSpPr>
            <p:spPr>
              <a:xfrm>
                <a:off x="5900247" y="1756957"/>
                <a:ext cx="1805478" cy="602576"/>
              </a:xfrm>
              <a:prstGeom prst="roundRect">
                <a:avLst>
                  <a:gd name="adj" fmla="val 36004"/>
                </a:avLst>
              </a:prstGeom>
              <a:solidFill>
                <a:srgbClr val="1CD6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116490" y="1795874"/>
                <a:ext cx="13548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1"/>
                    </a:solidFill>
                  </a:rPr>
                  <a:t>PROJECT MANAGER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16490" y="2046493"/>
                <a:ext cx="13612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95000"/>
                      </a:schemeClr>
                    </a:solidFill>
                  </a:rPr>
                  <a:t>NGUYỄN HỮU TUẤN</a:t>
                </a:r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4872997" y="1755434"/>
              <a:ext cx="604099" cy="60409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CD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655593" y="2435285"/>
            <a:ext cx="2312743" cy="621415"/>
            <a:chOff x="1655593" y="2443831"/>
            <a:chExt cx="2312743" cy="621415"/>
          </a:xfrm>
        </p:grpSpPr>
        <p:grpSp>
          <p:nvGrpSpPr>
            <p:cNvPr id="11" name="Group 10"/>
            <p:cNvGrpSpPr/>
            <p:nvPr/>
          </p:nvGrpSpPr>
          <p:grpSpPr>
            <a:xfrm>
              <a:off x="1655593" y="2443831"/>
              <a:ext cx="1866750" cy="621415"/>
              <a:chOff x="2279706" y="2268571"/>
              <a:chExt cx="1866750" cy="621415"/>
            </a:xfrm>
          </p:grpSpPr>
          <p:sp>
            <p:nvSpPr>
              <p:cNvPr id="131" name="Rounded Rectangle 130"/>
              <p:cNvSpPr/>
              <p:nvPr/>
            </p:nvSpPr>
            <p:spPr>
              <a:xfrm>
                <a:off x="2279706" y="2268571"/>
                <a:ext cx="1866750" cy="621415"/>
              </a:xfrm>
              <a:prstGeom prst="roundRect">
                <a:avLst>
                  <a:gd name="adj" fmla="val 36004"/>
                </a:avLst>
              </a:prstGeom>
              <a:solidFill>
                <a:srgbClr val="3EE6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60981" y="2353834"/>
                <a:ext cx="16273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PROJECT COORDINATOR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94987" y="2565518"/>
                <a:ext cx="11785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PHAM NAM THAI</a:t>
                </a:r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3364237" y="2448215"/>
              <a:ext cx="604099" cy="60409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CD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72997" y="990513"/>
            <a:ext cx="2208615" cy="605622"/>
            <a:chOff x="4872997" y="990513"/>
            <a:chExt cx="2208615" cy="605622"/>
          </a:xfrm>
        </p:grpSpPr>
        <p:grpSp>
          <p:nvGrpSpPr>
            <p:cNvPr id="13" name="Group 12"/>
            <p:cNvGrpSpPr/>
            <p:nvPr/>
          </p:nvGrpSpPr>
          <p:grpSpPr>
            <a:xfrm>
              <a:off x="5276134" y="990513"/>
              <a:ext cx="1805478" cy="599376"/>
              <a:chOff x="5900247" y="997257"/>
              <a:chExt cx="1805478" cy="50305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29" name="Rounded Rectangle 128"/>
              <p:cNvSpPr/>
              <p:nvPr/>
            </p:nvSpPr>
            <p:spPr>
              <a:xfrm>
                <a:off x="5900247" y="997257"/>
                <a:ext cx="1805478" cy="503059"/>
              </a:xfrm>
              <a:prstGeom prst="roundRect">
                <a:avLst>
                  <a:gd name="adj" fmla="val 36004"/>
                </a:avLst>
              </a:prstGeom>
              <a:solidFill>
                <a:srgbClr val="1CD6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116490" y="1032476"/>
                <a:ext cx="13260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1"/>
                    </a:solidFill>
                  </a:rPr>
                  <a:t>PROJECT DIRECTOR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16490" y="1238705"/>
                <a:ext cx="1478290" cy="219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95000"/>
                      </a:schemeClr>
                    </a:solidFill>
                  </a:rPr>
                  <a:t>NGUYỄN DƯƠNG LÂM</a:t>
                </a:r>
              </a:p>
            </p:txBody>
          </p:sp>
        </p:grpSp>
        <p:sp>
          <p:nvSpPr>
            <p:cNvPr id="2" name="Oval 1"/>
            <p:cNvSpPr/>
            <p:nvPr/>
          </p:nvSpPr>
          <p:spPr>
            <a:xfrm>
              <a:off x="4872997" y="992036"/>
              <a:ext cx="604099" cy="60409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CD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/>
          <p:cNvSpPr/>
          <p:nvPr/>
        </p:nvSpPr>
        <p:spPr>
          <a:xfrm>
            <a:off x="9731948" y="2419898"/>
            <a:ext cx="604099" cy="604099"/>
          </a:xfrm>
          <a:prstGeom prst="ellipse">
            <a:avLst/>
          </a:prstGeom>
          <a:solidFill>
            <a:schemeClr val="bg1"/>
          </a:solidFill>
          <a:ln w="38100">
            <a:solidFill>
              <a:srgbClr val="1CD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9415" y="3369410"/>
            <a:ext cx="604099" cy="604099"/>
          </a:xfrm>
          <a:prstGeom prst="ellipse">
            <a:avLst/>
          </a:prstGeom>
          <a:solidFill>
            <a:schemeClr val="bg1"/>
          </a:solidFill>
          <a:ln w="38100">
            <a:solidFill>
              <a:srgbClr val="1CD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89940" y="5491210"/>
            <a:ext cx="604099" cy="604099"/>
          </a:xfrm>
          <a:prstGeom prst="ellipse">
            <a:avLst/>
          </a:prstGeom>
          <a:solidFill>
            <a:schemeClr val="bg1"/>
          </a:solidFill>
          <a:ln w="38100">
            <a:solidFill>
              <a:srgbClr val="1CD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89940" y="4815543"/>
            <a:ext cx="604099" cy="604099"/>
          </a:xfrm>
          <a:prstGeom prst="ellipse">
            <a:avLst/>
          </a:prstGeom>
          <a:solidFill>
            <a:schemeClr val="bg1"/>
          </a:solidFill>
          <a:ln w="38100">
            <a:solidFill>
              <a:srgbClr val="1CD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89940" y="4138799"/>
            <a:ext cx="604099" cy="604099"/>
          </a:xfrm>
          <a:prstGeom prst="ellipse">
            <a:avLst/>
          </a:prstGeom>
          <a:solidFill>
            <a:schemeClr val="bg1"/>
          </a:solidFill>
          <a:ln w="38100">
            <a:solidFill>
              <a:srgbClr val="1CD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914836" y="3367914"/>
            <a:ext cx="604099" cy="604099"/>
          </a:xfrm>
          <a:prstGeom prst="ellipse">
            <a:avLst/>
          </a:prstGeom>
          <a:solidFill>
            <a:schemeClr val="bg1"/>
          </a:solidFill>
          <a:ln w="38100">
            <a:solidFill>
              <a:srgbClr val="1CD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Group 228"/>
          <p:cNvGrpSpPr/>
          <p:nvPr/>
        </p:nvGrpSpPr>
        <p:grpSpPr>
          <a:xfrm>
            <a:off x="6206797" y="2420375"/>
            <a:ext cx="3313031" cy="797907"/>
            <a:chOff x="6206797" y="2420375"/>
            <a:chExt cx="3313031" cy="797907"/>
          </a:xfrm>
        </p:grpSpPr>
        <p:grpSp>
          <p:nvGrpSpPr>
            <p:cNvPr id="214" name="Group 213"/>
            <p:cNvGrpSpPr/>
            <p:nvPr/>
          </p:nvGrpSpPr>
          <p:grpSpPr>
            <a:xfrm>
              <a:off x="6590657" y="2420375"/>
              <a:ext cx="2929171" cy="797907"/>
              <a:chOff x="4168224" y="4073867"/>
              <a:chExt cx="2378778" cy="797907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4168224" y="4073867"/>
                <a:ext cx="1454178" cy="602970"/>
              </a:xfrm>
              <a:prstGeom prst="roundRect">
                <a:avLst>
                  <a:gd name="adj" fmla="val 36004"/>
                </a:avLst>
              </a:prstGeom>
              <a:solidFill>
                <a:srgbClr val="3EE6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351910" y="4440887"/>
                <a:ext cx="219509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NGUYỄN ĐỨC ANH</a:t>
                </a:r>
              </a:p>
              <a:p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ĐOÀN QUỐC DŨNG – CONTRACT ENGINEER</a:t>
                </a:r>
              </a:p>
            </p:txBody>
          </p:sp>
        </p:grpSp>
        <p:sp>
          <p:nvSpPr>
            <p:cNvPr id="74" name="Oval 73"/>
            <p:cNvSpPr/>
            <p:nvPr/>
          </p:nvSpPr>
          <p:spPr>
            <a:xfrm>
              <a:off x="6206797" y="2435661"/>
              <a:ext cx="604099" cy="60409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CD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Oval 89"/>
          <p:cNvSpPr/>
          <p:nvPr/>
        </p:nvSpPr>
        <p:spPr>
          <a:xfrm>
            <a:off x="5687384" y="3367914"/>
            <a:ext cx="604099" cy="604099"/>
          </a:xfrm>
          <a:prstGeom prst="ellipse">
            <a:avLst/>
          </a:prstGeom>
          <a:solidFill>
            <a:schemeClr val="bg1"/>
          </a:solidFill>
          <a:ln w="38100">
            <a:solidFill>
              <a:srgbClr val="1CD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6291480" y="3354056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PLANNING</a:t>
            </a:r>
            <a:r>
              <a:rPr lang="vi-VN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282597" y="3714062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VÕ MINH TRƯỜNG</a:t>
            </a:r>
          </a:p>
        </p:txBody>
      </p:sp>
      <p:sp>
        <p:nvSpPr>
          <p:cNvPr id="100" name="Oval 99"/>
          <p:cNvSpPr/>
          <p:nvPr/>
        </p:nvSpPr>
        <p:spPr>
          <a:xfrm>
            <a:off x="5685897" y="4121231"/>
            <a:ext cx="604099" cy="604099"/>
          </a:xfrm>
          <a:prstGeom prst="ellipse">
            <a:avLst/>
          </a:prstGeom>
          <a:solidFill>
            <a:schemeClr val="bg1"/>
          </a:solidFill>
          <a:ln w="38100">
            <a:solidFill>
              <a:srgbClr val="1CD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731104" y="3368197"/>
            <a:ext cx="604099" cy="604099"/>
          </a:xfrm>
          <a:prstGeom prst="ellipse">
            <a:avLst/>
          </a:prstGeom>
          <a:solidFill>
            <a:schemeClr val="bg1"/>
          </a:solidFill>
          <a:ln w="38100">
            <a:solidFill>
              <a:srgbClr val="1CD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335203" y="3340887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CONSTRUCTION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MANAGER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35203" y="3699516"/>
            <a:ext cx="1516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NGUYỄN THANH NGỌC</a:t>
            </a:r>
          </a:p>
        </p:txBody>
      </p:sp>
      <p:grpSp>
        <p:nvGrpSpPr>
          <p:cNvPr id="168" name="Group 167"/>
          <p:cNvGrpSpPr/>
          <p:nvPr/>
        </p:nvGrpSpPr>
        <p:grpSpPr>
          <a:xfrm>
            <a:off x="10711913" y="5451387"/>
            <a:ext cx="1342364" cy="496920"/>
            <a:chOff x="8006215" y="6232836"/>
            <a:chExt cx="1342364" cy="496920"/>
          </a:xfrm>
        </p:grpSpPr>
        <p:sp>
          <p:nvSpPr>
            <p:cNvPr id="143" name="Rounded Rectangle 142"/>
            <p:cNvSpPr/>
            <p:nvPr/>
          </p:nvSpPr>
          <p:spPr>
            <a:xfrm>
              <a:off x="8006215" y="6232836"/>
              <a:ext cx="1342364" cy="496920"/>
            </a:xfrm>
            <a:prstGeom prst="roundRect">
              <a:avLst>
                <a:gd name="adj" fmla="val 36004"/>
              </a:avLst>
            </a:prstGeom>
            <a:solidFill>
              <a:srgbClr val="3EE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128993" y="6249332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E&amp;I </a:t>
              </a:r>
              <a:r>
                <a:rPr lang="vi-V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SUP.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140495" y="6442540"/>
              <a:ext cx="10775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ĐINH QUỐC ÂN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0660351" y="4722482"/>
            <a:ext cx="1582451" cy="604099"/>
            <a:chOff x="9470091" y="6172530"/>
            <a:chExt cx="1491495" cy="604099"/>
          </a:xfrm>
        </p:grpSpPr>
        <p:sp>
          <p:nvSpPr>
            <p:cNvPr id="142" name="Rounded Rectangle 141"/>
            <p:cNvSpPr/>
            <p:nvPr/>
          </p:nvSpPr>
          <p:spPr>
            <a:xfrm>
              <a:off x="9470091" y="6172530"/>
              <a:ext cx="1422866" cy="604099"/>
            </a:xfrm>
            <a:prstGeom prst="roundRect">
              <a:avLst>
                <a:gd name="adj" fmla="val 36004"/>
              </a:avLst>
            </a:prstGeom>
            <a:solidFill>
              <a:srgbClr val="3EE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529641" y="6243330"/>
              <a:ext cx="12843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vi-V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STR/PIP/MEC SUP</a:t>
              </a:r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521557" y="6454361"/>
              <a:ext cx="14400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NGUYỄN KHẮC TRỌNG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0620833" y="4024767"/>
            <a:ext cx="1433444" cy="595896"/>
            <a:chOff x="6194885" y="5818728"/>
            <a:chExt cx="1363067" cy="595896"/>
          </a:xfrm>
        </p:grpSpPr>
        <p:sp>
          <p:nvSpPr>
            <p:cNvPr id="146" name="Rounded Rectangle 145"/>
            <p:cNvSpPr/>
            <p:nvPr/>
          </p:nvSpPr>
          <p:spPr>
            <a:xfrm>
              <a:off x="6194885" y="5842470"/>
              <a:ext cx="1363067" cy="572154"/>
            </a:xfrm>
            <a:prstGeom prst="roundRect">
              <a:avLst>
                <a:gd name="adj" fmla="val 36004"/>
              </a:avLst>
            </a:prstGeom>
            <a:solidFill>
              <a:srgbClr val="3EE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384135" y="6153014"/>
              <a:ext cx="10118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CHU XUÂN AN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333490" y="5818728"/>
              <a:ext cx="11528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vi-V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PAINTING/</a:t>
              </a:r>
            </a:p>
            <a:p>
              <a:pPr algn="ctr"/>
              <a:r>
                <a:rPr lang="vi-V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SCAFFOLD  SUP</a:t>
              </a:r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</p:grpSp>
      <p:sp>
        <p:nvSpPr>
          <p:cNvPr id="160" name="Oval 159"/>
          <p:cNvSpPr/>
          <p:nvPr/>
        </p:nvSpPr>
        <p:spPr>
          <a:xfrm>
            <a:off x="10135302" y="5398150"/>
            <a:ext cx="604099" cy="604099"/>
          </a:xfrm>
          <a:prstGeom prst="ellipse">
            <a:avLst/>
          </a:prstGeom>
          <a:solidFill>
            <a:schemeClr val="bg1"/>
          </a:solidFill>
          <a:ln w="38100">
            <a:solidFill>
              <a:srgbClr val="1CD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0135302" y="4722483"/>
            <a:ext cx="604099" cy="604099"/>
          </a:xfrm>
          <a:prstGeom prst="ellipse">
            <a:avLst/>
          </a:prstGeom>
          <a:solidFill>
            <a:schemeClr val="bg1"/>
          </a:solidFill>
          <a:ln w="38100">
            <a:solidFill>
              <a:srgbClr val="1CD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0135302" y="4045739"/>
            <a:ext cx="604099" cy="604099"/>
          </a:xfrm>
          <a:prstGeom prst="ellipse">
            <a:avLst/>
          </a:prstGeom>
          <a:solidFill>
            <a:schemeClr val="bg1"/>
          </a:solidFill>
          <a:ln w="38100">
            <a:solidFill>
              <a:srgbClr val="1CD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/>
          <p:cNvSpPr/>
          <p:nvPr/>
        </p:nvSpPr>
        <p:spPr>
          <a:xfrm>
            <a:off x="8207198" y="3367914"/>
            <a:ext cx="1289227" cy="601405"/>
          </a:xfrm>
          <a:prstGeom prst="roundRect">
            <a:avLst>
              <a:gd name="adj" fmla="val 36004"/>
            </a:avLst>
          </a:prstGeom>
          <a:solidFill>
            <a:srgbClr val="3EE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7718763" y="3392051"/>
            <a:ext cx="604099" cy="604099"/>
          </a:xfrm>
          <a:prstGeom prst="ellipse">
            <a:avLst/>
          </a:prstGeom>
          <a:solidFill>
            <a:schemeClr val="bg1"/>
          </a:solidFill>
          <a:ln w="38100">
            <a:solidFill>
              <a:srgbClr val="1CD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8322862" y="3416751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QC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MANAGER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8318011" y="3661306"/>
            <a:ext cx="97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BÙI CAO KHẢI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8122961" y="4799677"/>
            <a:ext cx="604099" cy="604099"/>
          </a:xfrm>
          <a:prstGeom prst="ellipse">
            <a:avLst/>
          </a:prstGeom>
          <a:solidFill>
            <a:schemeClr val="bg1"/>
          </a:solidFill>
          <a:ln w="38100">
            <a:solidFill>
              <a:srgbClr val="1CD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8122961" y="4122933"/>
            <a:ext cx="604099" cy="604099"/>
          </a:xfrm>
          <a:prstGeom prst="ellipse">
            <a:avLst/>
          </a:prstGeom>
          <a:solidFill>
            <a:schemeClr val="bg1"/>
          </a:solidFill>
          <a:ln w="38100">
            <a:solidFill>
              <a:srgbClr val="1CD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1" name="Group 220"/>
          <p:cNvGrpSpPr/>
          <p:nvPr/>
        </p:nvGrpSpPr>
        <p:grpSpPr>
          <a:xfrm>
            <a:off x="10707911" y="6067467"/>
            <a:ext cx="1337583" cy="609762"/>
            <a:chOff x="8006214" y="6179992"/>
            <a:chExt cx="1337583" cy="609762"/>
          </a:xfrm>
        </p:grpSpPr>
        <p:sp>
          <p:nvSpPr>
            <p:cNvPr id="222" name="Rounded Rectangle 221"/>
            <p:cNvSpPr/>
            <p:nvPr/>
          </p:nvSpPr>
          <p:spPr>
            <a:xfrm>
              <a:off x="8006214" y="6179992"/>
              <a:ext cx="1337583" cy="597356"/>
            </a:xfrm>
            <a:prstGeom prst="roundRect">
              <a:avLst>
                <a:gd name="adj" fmla="val 36004"/>
              </a:avLst>
            </a:prstGeom>
            <a:solidFill>
              <a:srgbClr val="3EE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8072380" y="6201091"/>
              <a:ext cx="12447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PRODUCTION </a:t>
              </a:r>
            </a:p>
            <a:p>
              <a:r>
                <a:rPr lang="vi-V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CONTROL</a:t>
              </a:r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LEADER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8072380" y="6528144"/>
              <a:ext cx="9605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TRẦN KHÁNG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5" name="Oval 224"/>
          <p:cNvSpPr/>
          <p:nvPr/>
        </p:nvSpPr>
        <p:spPr>
          <a:xfrm>
            <a:off x="10131301" y="6067074"/>
            <a:ext cx="604099" cy="604099"/>
          </a:xfrm>
          <a:prstGeom prst="ellipse">
            <a:avLst/>
          </a:prstGeom>
          <a:solidFill>
            <a:schemeClr val="bg1"/>
          </a:solidFill>
          <a:ln w="38100">
            <a:solidFill>
              <a:srgbClr val="1CD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4158968" y="3357603"/>
            <a:ext cx="1596477" cy="631404"/>
            <a:chOff x="2330997" y="3338104"/>
            <a:chExt cx="1604731" cy="631404"/>
          </a:xfrm>
        </p:grpSpPr>
        <p:sp>
          <p:nvSpPr>
            <p:cNvPr id="145" name="Rounded Rectangle 144"/>
            <p:cNvSpPr/>
            <p:nvPr/>
          </p:nvSpPr>
          <p:spPr>
            <a:xfrm>
              <a:off x="2330997" y="3338104"/>
              <a:ext cx="1469567" cy="631404"/>
            </a:xfrm>
            <a:prstGeom prst="roundRect">
              <a:avLst>
                <a:gd name="adj" fmla="val 36004"/>
              </a:avLst>
            </a:prstGeom>
            <a:solidFill>
              <a:srgbClr val="3EE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522013" y="3413670"/>
              <a:ext cx="14137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LEAD HSE OFFICER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495548" y="3635502"/>
              <a:ext cx="12088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TRẦN HẢI QUÂN</a:t>
              </a:r>
            </a:p>
          </p:txBody>
        </p:sp>
      </p:grpSp>
      <p:sp>
        <p:nvSpPr>
          <p:cNvPr id="151" name="Oval 150"/>
          <p:cNvSpPr/>
          <p:nvPr/>
        </p:nvSpPr>
        <p:spPr>
          <a:xfrm>
            <a:off x="3742807" y="3387413"/>
            <a:ext cx="604099" cy="604099"/>
          </a:xfrm>
          <a:prstGeom prst="ellipse">
            <a:avLst/>
          </a:prstGeom>
          <a:solidFill>
            <a:schemeClr val="bg1"/>
          </a:solidFill>
          <a:ln w="38100">
            <a:solidFill>
              <a:srgbClr val="1CD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95515" y="3170645"/>
            <a:ext cx="9645362" cy="0"/>
          </a:xfrm>
          <a:prstGeom prst="line">
            <a:avLst/>
          </a:prstGeom>
          <a:ln w="22225">
            <a:solidFill>
              <a:srgbClr val="1CD6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386655" y="1596135"/>
            <a:ext cx="9748647" cy="4790378"/>
            <a:chOff x="386655" y="1596135"/>
            <a:chExt cx="9748647" cy="4790378"/>
          </a:xfrm>
        </p:grpSpPr>
        <p:cxnSp>
          <p:nvCxnSpPr>
            <p:cNvPr id="29" name="Straight Connector 28"/>
            <p:cNvCxnSpPr>
              <a:stCxn id="33" idx="4"/>
            </p:cNvCxnSpPr>
            <p:nvPr/>
          </p:nvCxnSpPr>
          <p:spPr>
            <a:xfrm>
              <a:off x="10033998" y="3023997"/>
              <a:ext cx="338" cy="217550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" idx="4"/>
              <a:endCxn id="17" idx="0"/>
            </p:cNvCxnSpPr>
            <p:nvPr/>
          </p:nvCxnSpPr>
          <p:spPr>
            <a:xfrm>
              <a:off x="5175047" y="1596135"/>
              <a:ext cx="0" cy="159299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4"/>
            </p:cNvCxnSpPr>
            <p:nvPr/>
          </p:nvCxnSpPr>
          <p:spPr>
            <a:xfrm>
              <a:off x="5175047" y="2359533"/>
              <a:ext cx="0" cy="811112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0" idx="6"/>
            </p:cNvCxnSpPr>
            <p:nvPr/>
          </p:nvCxnSpPr>
          <p:spPr>
            <a:xfrm flipV="1">
              <a:off x="3968336" y="2732232"/>
              <a:ext cx="1206711" cy="9487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8" idx="0"/>
            </p:cNvCxnSpPr>
            <p:nvPr/>
          </p:nvCxnSpPr>
          <p:spPr>
            <a:xfrm flipV="1">
              <a:off x="401465" y="3170645"/>
              <a:ext cx="0" cy="198765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0"/>
            </p:cNvCxnSpPr>
            <p:nvPr/>
          </p:nvCxnSpPr>
          <p:spPr>
            <a:xfrm flipH="1" flipV="1">
              <a:off x="2216884" y="3170645"/>
              <a:ext cx="2" cy="197269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0" idx="0"/>
            </p:cNvCxnSpPr>
            <p:nvPr/>
          </p:nvCxnSpPr>
          <p:spPr>
            <a:xfrm flipH="1" flipV="1">
              <a:off x="5987947" y="3170645"/>
              <a:ext cx="1487" cy="197269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7" idx="0"/>
            </p:cNvCxnSpPr>
            <p:nvPr/>
          </p:nvCxnSpPr>
          <p:spPr>
            <a:xfrm flipV="1">
              <a:off x="10033154" y="3169432"/>
              <a:ext cx="0" cy="198765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38" idx="4"/>
            </p:cNvCxnSpPr>
            <p:nvPr/>
          </p:nvCxnSpPr>
          <p:spPr>
            <a:xfrm>
              <a:off x="401465" y="3973509"/>
              <a:ext cx="0" cy="1819751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47" idx="2"/>
            </p:cNvCxnSpPr>
            <p:nvPr/>
          </p:nvCxnSpPr>
          <p:spPr>
            <a:xfrm flipH="1">
              <a:off x="386655" y="5793260"/>
              <a:ext cx="103285" cy="1534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53" idx="2"/>
            </p:cNvCxnSpPr>
            <p:nvPr/>
          </p:nvCxnSpPr>
          <p:spPr>
            <a:xfrm flipH="1">
              <a:off x="395515" y="4440849"/>
              <a:ext cx="94425" cy="1638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391514" y="5141767"/>
              <a:ext cx="94425" cy="1638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60" idx="2"/>
            </p:cNvCxnSpPr>
            <p:nvPr/>
          </p:nvCxnSpPr>
          <p:spPr>
            <a:xfrm flipH="1">
              <a:off x="10032017" y="5700200"/>
              <a:ext cx="103285" cy="1534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62" idx="2"/>
            </p:cNvCxnSpPr>
            <p:nvPr/>
          </p:nvCxnSpPr>
          <p:spPr>
            <a:xfrm flipH="1">
              <a:off x="10040877" y="4347789"/>
              <a:ext cx="94425" cy="1638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10036876" y="5048707"/>
              <a:ext cx="94425" cy="1638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07" idx="4"/>
            </p:cNvCxnSpPr>
            <p:nvPr/>
          </p:nvCxnSpPr>
          <p:spPr>
            <a:xfrm>
              <a:off x="10033154" y="3972296"/>
              <a:ext cx="0" cy="2414217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00" idx="0"/>
              <a:endCxn id="90" idx="4"/>
            </p:cNvCxnSpPr>
            <p:nvPr/>
          </p:nvCxnSpPr>
          <p:spPr>
            <a:xfrm flipV="1">
              <a:off x="5987947" y="3972013"/>
              <a:ext cx="1487" cy="149218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stCxn id="193" idx="2"/>
            </p:cNvCxnSpPr>
            <p:nvPr/>
          </p:nvCxnSpPr>
          <p:spPr>
            <a:xfrm flipH="1">
              <a:off x="8028536" y="4424983"/>
              <a:ext cx="94425" cy="1638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H="1">
              <a:off x="8024535" y="5125901"/>
              <a:ext cx="94425" cy="1638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176" idx="4"/>
            </p:cNvCxnSpPr>
            <p:nvPr/>
          </p:nvCxnSpPr>
          <p:spPr>
            <a:xfrm>
              <a:off x="8020813" y="3996150"/>
              <a:ext cx="0" cy="1146882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76" idx="0"/>
            </p:cNvCxnSpPr>
            <p:nvPr/>
          </p:nvCxnSpPr>
          <p:spPr>
            <a:xfrm flipV="1">
              <a:off x="8020813" y="3169432"/>
              <a:ext cx="0" cy="222619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225" idx="2"/>
            </p:cNvCxnSpPr>
            <p:nvPr/>
          </p:nvCxnSpPr>
          <p:spPr>
            <a:xfrm flipH="1">
              <a:off x="10034588" y="6369124"/>
              <a:ext cx="96713" cy="7864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51" idx="0"/>
            </p:cNvCxnSpPr>
            <p:nvPr/>
          </p:nvCxnSpPr>
          <p:spPr>
            <a:xfrm flipV="1">
              <a:off x="4044857" y="3169432"/>
              <a:ext cx="0" cy="217981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4" idx="2"/>
            </p:cNvCxnSpPr>
            <p:nvPr/>
          </p:nvCxnSpPr>
          <p:spPr>
            <a:xfrm flipH="1">
              <a:off x="5182132" y="2737711"/>
              <a:ext cx="1024665" cy="0"/>
            </a:xfrm>
            <a:prstGeom prst="line">
              <a:avLst/>
            </a:prstGeom>
            <a:ln w="22225">
              <a:solidFill>
                <a:srgbClr val="1CD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818381" y="2419898"/>
            <a:ext cx="13003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CONTROL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9252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8386" y="-271418"/>
            <a:ext cx="11873614" cy="1631216"/>
            <a:chOff x="318386" y="-271418"/>
            <a:chExt cx="11873614" cy="1631216"/>
          </a:xfrm>
        </p:grpSpPr>
        <p:sp>
          <p:nvSpPr>
            <p:cNvPr id="3" name="Rectangle 2"/>
            <p:cNvSpPr/>
            <p:nvPr/>
          </p:nvSpPr>
          <p:spPr>
            <a:xfrm>
              <a:off x="1860096" y="53974"/>
              <a:ext cx="7068457" cy="7772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EARLY WORKS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19175" y="257174"/>
              <a:ext cx="571949" cy="7772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/>
            <p:cNvSpPr/>
            <p:nvPr/>
          </p:nvSpPr>
          <p:spPr>
            <a:xfrm rot="16200000" flipV="1">
              <a:off x="1230400" y="404719"/>
              <a:ext cx="980442" cy="278947"/>
            </a:xfrm>
            <a:prstGeom prst="parallelogram">
              <a:avLst>
                <a:gd name="adj" fmla="val 75666"/>
              </a:avLst>
            </a:prstGeom>
            <a:solidFill>
              <a:srgbClr val="552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8386" y="-271418"/>
              <a:ext cx="1188522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0" b="1" cap="none" spc="0" dirty="0">
                  <a:ln w="57150">
                    <a:solidFill>
                      <a:srgbClr val="7030A0"/>
                    </a:solidFill>
                    <a:prstDash val="solid"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410700" y="257174"/>
              <a:ext cx="2781300" cy="7772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 rot="16200000">
              <a:off x="8679406" y="303117"/>
              <a:ext cx="980442" cy="482147"/>
            </a:xfrm>
            <a:prstGeom prst="parallelogram">
              <a:avLst>
                <a:gd name="adj" fmla="val 42261"/>
              </a:avLst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lowchart: Manual Input 10"/>
          <p:cNvSpPr/>
          <p:nvPr/>
        </p:nvSpPr>
        <p:spPr>
          <a:xfrm rot="5400000">
            <a:off x="-1921193" y="2955605"/>
            <a:ext cx="5823588" cy="1981202"/>
          </a:xfrm>
          <a:prstGeom prst="flowChartManualInp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18147" y="1060917"/>
            <a:ext cx="2932742" cy="514935"/>
            <a:chOff x="1318147" y="1060917"/>
            <a:chExt cx="2932742" cy="514935"/>
          </a:xfrm>
        </p:grpSpPr>
        <p:sp>
          <p:nvSpPr>
            <p:cNvPr id="12" name="Oval 11"/>
            <p:cNvSpPr/>
            <p:nvPr/>
          </p:nvSpPr>
          <p:spPr>
            <a:xfrm>
              <a:off x="1318147" y="1060917"/>
              <a:ext cx="514935" cy="514935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41630" y="1133718"/>
              <a:ext cx="22092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Final PMT submission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45160" y="1638872"/>
            <a:ext cx="6646304" cy="514935"/>
            <a:chOff x="1345160" y="1638872"/>
            <a:chExt cx="6646304" cy="514935"/>
          </a:xfrm>
        </p:grpSpPr>
        <p:sp>
          <p:nvSpPr>
            <p:cNvPr id="13" name="Oval 12"/>
            <p:cNvSpPr/>
            <p:nvPr/>
          </p:nvSpPr>
          <p:spPr>
            <a:xfrm>
              <a:off x="1345160" y="1638872"/>
              <a:ext cx="514935" cy="514935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62469" y="1711673"/>
              <a:ext cx="59289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Preparation for Office, Warehouse and Fabrication workshop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409640" y="2208310"/>
            <a:ext cx="3283563" cy="514935"/>
            <a:chOff x="1409640" y="2208310"/>
            <a:chExt cx="3283563" cy="514935"/>
          </a:xfrm>
        </p:grpSpPr>
        <p:sp>
          <p:nvSpPr>
            <p:cNvPr id="15" name="Oval 14"/>
            <p:cNvSpPr/>
            <p:nvPr/>
          </p:nvSpPr>
          <p:spPr>
            <a:xfrm>
              <a:off x="1409640" y="2208310"/>
              <a:ext cx="514935" cy="514935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17562" y="2269173"/>
              <a:ext cx="25756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Develop Project Schedule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32542" y="2795501"/>
            <a:ext cx="3890524" cy="514935"/>
            <a:chOff x="1432542" y="2795501"/>
            <a:chExt cx="3890524" cy="514935"/>
          </a:xfrm>
        </p:grpSpPr>
        <p:sp>
          <p:nvSpPr>
            <p:cNvPr id="16" name="Oval 15"/>
            <p:cNvSpPr/>
            <p:nvPr/>
          </p:nvSpPr>
          <p:spPr>
            <a:xfrm>
              <a:off x="1432542" y="2795501"/>
              <a:ext cx="514935" cy="514935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10804" y="2862776"/>
              <a:ext cx="31122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Project Procedures preparation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22768" y="3960647"/>
            <a:ext cx="4626268" cy="514935"/>
            <a:chOff x="1522768" y="3960647"/>
            <a:chExt cx="4626268" cy="514935"/>
          </a:xfrm>
        </p:grpSpPr>
        <p:sp>
          <p:nvSpPr>
            <p:cNvPr id="17" name="Oval 16"/>
            <p:cNvSpPr/>
            <p:nvPr/>
          </p:nvSpPr>
          <p:spPr>
            <a:xfrm>
              <a:off x="1522768" y="3960647"/>
              <a:ext cx="514935" cy="514935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84195" y="4026466"/>
              <a:ext cx="38648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WPS &amp; Welder Qualification, Test panel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572881" y="4538959"/>
            <a:ext cx="2832377" cy="514935"/>
            <a:chOff x="1572881" y="4538959"/>
            <a:chExt cx="2832377" cy="514935"/>
          </a:xfrm>
        </p:grpSpPr>
        <p:sp>
          <p:nvSpPr>
            <p:cNvPr id="18" name="Oval 17"/>
            <p:cNvSpPr/>
            <p:nvPr/>
          </p:nvSpPr>
          <p:spPr>
            <a:xfrm>
              <a:off x="1572881" y="4538959"/>
              <a:ext cx="514935" cy="514935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95028" y="4604118"/>
              <a:ext cx="20102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Order </a:t>
              </a:r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consumables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602627" y="5126150"/>
            <a:ext cx="2772507" cy="514935"/>
            <a:chOff x="1602627" y="5126150"/>
            <a:chExt cx="2772507" cy="514935"/>
          </a:xfrm>
        </p:grpSpPr>
        <p:sp>
          <p:nvSpPr>
            <p:cNvPr id="19" name="Oval 18"/>
            <p:cNvSpPr/>
            <p:nvPr/>
          </p:nvSpPr>
          <p:spPr>
            <a:xfrm>
              <a:off x="1602627" y="5126150"/>
              <a:ext cx="514935" cy="514935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99850" y="5199818"/>
              <a:ext cx="1975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Issue shop drawing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66123" y="5695588"/>
            <a:ext cx="4201606" cy="514935"/>
            <a:chOff x="1666123" y="5695588"/>
            <a:chExt cx="4201606" cy="514935"/>
          </a:xfrm>
        </p:grpSpPr>
        <p:sp>
          <p:nvSpPr>
            <p:cNvPr id="20" name="Oval 19"/>
            <p:cNvSpPr/>
            <p:nvPr/>
          </p:nvSpPr>
          <p:spPr>
            <a:xfrm>
              <a:off x="1666123" y="5695588"/>
              <a:ext cx="514935" cy="514935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09822" y="5768596"/>
              <a:ext cx="3357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Mobilization equipment and tools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695869" y="6282781"/>
            <a:ext cx="3908656" cy="514935"/>
            <a:chOff x="1695869" y="6282781"/>
            <a:chExt cx="3908656" cy="514935"/>
          </a:xfrm>
        </p:grpSpPr>
        <p:sp>
          <p:nvSpPr>
            <p:cNvPr id="21" name="Oval 20"/>
            <p:cNvSpPr/>
            <p:nvPr/>
          </p:nvSpPr>
          <p:spPr>
            <a:xfrm>
              <a:off x="1695869" y="6282781"/>
              <a:ext cx="514935" cy="514935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84852" y="6337213"/>
              <a:ext cx="30196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Mobilization direct manpower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66268" y="3371016"/>
            <a:ext cx="2803948" cy="514935"/>
            <a:chOff x="1466268" y="3371016"/>
            <a:chExt cx="2803948" cy="51493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AFABAC-4D37-4E17-8AFF-B510192B1B4E}"/>
                </a:ext>
              </a:extLst>
            </p:cNvPr>
            <p:cNvSpPr/>
            <p:nvPr/>
          </p:nvSpPr>
          <p:spPr>
            <a:xfrm>
              <a:off x="2261525" y="3406568"/>
              <a:ext cx="200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Budget preparation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466268" y="3371016"/>
              <a:ext cx="514935" cy="514935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Box 33">
            <a:hlinkClick r:id="rId2"/>
          </p:cNvPr>
          <p:cNvSpPr txBox="1"/>
          <p:nvPr/>
        </p:nvSpPr>
        <p:spPr>
          <a:xfrm>
            <a:off x="10420710" y="523437"/>
            <a:ext cx="133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Open link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5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85875" y="163153"/>
            <a:ext cx="9640208" cy="752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4D4D4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AGENDA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138613" y="1216027"/>
            <a:ext cx="4676775" cy="904875"/>
            <a:chOff x="3967162" y="1609724"/>
            <a:chExt cx="4676775" cy="904875"/>
          </a:xfrm>
        </p:grpSpPr>
        <p:sp>
          <p:nvSpPr>
            <p:cNvPr id="12" name="Rounded Rectangle 11"/>
            <p:cNvSpPr/>
            <p:nvPr/>
          </p:nvSpPr>
          <p:spPr>
            <a:xfrm>
              <a:off x="3967162" y="1609724"/>
              <a:ext cx="4676775" cy="9048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rgbClr val="FEC200"/>
                </a:gs>
              </a:gsLst>
              <a:lin ang="2700000" scaled="0"/>
              <a:tileRect/>
            </a:gradFill>
            <a:ln>
              <a:noFill/>
            </a:ln>
            <a:effectLst>
              <a:innerShdw blurRad="241300">
                <a:prstClr val="black">
                  <a:alpha val="6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0" rtlCol="0" anchor="ctr"/>
            <a:lstStyle/>
            <a:p>
              <a:r>
                <a:rPr lang="en-US" dirty="0"/>
                <a:t>PROJECT INTRODUCTION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086225" y="1719261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.VnBlack" panose="020B7200000000000000" pitchFamily="34" charset="0"/>
                </a:rPr>
                <a:t>1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63434" y="2228372"/>
            <a:ext cx="4676775" cy="904875"/>
            <a:chOff x="4876800" y="2765423"/>
            <a:chExt cx="4676775" cy="904875"/>
          </a:xfrm>
        </p:grpSpPr>
        <p:sp>
          <p:nvSpPr>
            <p:cNvPr id="15" name="Rounded Rectangle 14"/>
            <p:cNvSpPr/>
            <p:nvPr/>
          </p:nvSpPr>
          <p:spPr>
            <a:xfrm>
              <a:off x="4876800" y="2765423"/>
              <a:ext cx="4676775" cy="9048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AE8D5"/>
                </a:gs>
                <a:gs pos="100000">
                  <a:srgbClr val="13B5B5"/>
                </a:gs>
              </a:gsLst>
              <a:lin ang="2700000" scaled="0"/>
              <a:tileRect/>
            </a:gradFill>
            <a:ln>
              <a:noFill/>
            </a:ln>
            <a:effectLst>
              <a:innerShdw blurRad="241300">
                <a:prstClr val="black">
                  <a:alpha val="6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0" rtlCol="0" anchor="ctr"/>
            <a:lstStyle/>
            <a:p>
              <a:r>
                <a:rPr lang="en-US" dirty="0"/>
                <a:t>SCOPE OF WORK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5010150" y="287496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.VnBlack" panose="020B7200000000000000" pitchFamily="34" charset="0"/>
                </a:rPr>
                <a:t>2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13148" y="3237953"/>
            <a:ext cx="4676775" cy="904875"/>
            <a:chOff x="5486400" y="3921122"/>
            <a:chExt cx="4676775" cy="904875"/>
          </a:xfrm>
        </p:grpSpPr>
        <p:sp>
          <p:nvSpPr>
            <p:cNvPr id="17" name="Rounded Rectangle 16"/>
            <p:cNvSpPr/>
            <p:nvPr/>
          </p:nvSpPr>
          <p:spPr>
            <a:xfrm>
              <a:off x="5486400" y="3921122"/>
              <a:ext cx="4676775" cy="9048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E266"/>
                </a:gs>
                <a:gs pos="100000">
                  <a:srgbClr val="00B050"/>
                </a:gs>
              </a:gsLst>
              <a:lin ang="2700000" scaled="0"/>
              <a:tileRect/>
            </a:gradFill>
            <a:ln>
              <a:noFill/>
            </a:ln>
            <a:effectLst>
              <a:innerShdw blurRad="241300">
                <a:prstClr val="black">
                  <a:alpha val="6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0" rtlCol="0" anchor="ctr"/>
            <a:lstStyle/>
            <a:p>
              <a:r>
                <a:rPr lang="en-US" dirty="0"/>
                <a:t>PROJECT MILESTONES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619750" y="4030659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.VnBlack" panose="020B7200000000000000" pitchFamily="34" charset="0"/>
                </a:rPr>
                <a:t>3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63433" y="4247534"/>
            <a:ext cx="4676775" cy="904875"/>
            <a:chOff x="6305550" y="5076821"/>
            <a:chExt cx="4676775" cy="904875"/>
          </a:xfrm>
        </p:grpSpPr>
        <p:sp>
          <p:nvSpPr>
            <p:cNvPr id="19" name="Rounded Rectangle 18"/>
            <p:cNvSpPr/>
            <p:nvPr/>
          </p:nvSpPr>
          <p:spPr>
            <a:xfrm>
              <a:off x="6305550" y="5076821"/>
              <a:ext cx="4676775" cy="9048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7CBFF"/>
                </a:gs>
                <a:gs pos="100000">
                  <a:srgbClr val="008BBC"/>
                </a:gs>
              </a:gsLst>
              <a:lin ang="2700000" scaled="0"/>
              <a:tileRect/>
            </a:gradFill>
            <a:ln>
              <a:noFill/>
            </a:ln>
            <a:effectLst>
              <a:innerShdw blurRad="241300">
                <a:prstClr val="black">
                  <a:alpha val="6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0" rtlCol="0" anchor="ctr"/>
            <a:lstStyle/>
            <a:p>
              <a:r>
                <a:rPr lang="en-US" dirty="0"/>
                <a:t>PROJECT MANAGEMENT TEAM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438900" y="5186358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.VnBlack" panose="020B7200000000000000" pitchFamily="34" charset="0"/>
                </a:rPr>
                <a:t>4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8612" y="5255047"/>
            <a:ext cx="4676775" cy="904875"/>
            <a:chOff x="6305550" y="5076821"/>
            <a:chExt cx="4676775" cy="904875"/>
          </a:xfrm>
        </p:grpSpPr>
        <p:sp>
          <p:nvSpPr>
            <p:cNvPr id="27" name="Rounded Rectangle 26"/>
            <p:cNvSpPr/>
            <p:nvPr/>
          </p:nvSpPr>
          <p:spPr>
            <a:xfrm>
              <a:off x="6305550" y="5076821"/>
              <a:ext cx="4676775" cy="9048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AC75D5"/>
                </a:gs>
                <a:gs pos="100000">
                  <a:srgbClr val="7030A0"/>
                </a:gs>
              </a:gsLst>
              <a:lin ang="2700000" scaled="0"/>
              <a:tileRect/>
            </a:gradFill>
            <a:ln>
              <a:noFill/>
            </a:ln>
            <a:effectLst>
              <a:innerShdw blurRad="241300">
                <a:prstClr val="black">
                  <a:alpha val="6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0" rtlCol="0" anchor="ctr"/>
            <a:lstStyle/>
            <a:p>
              <a:r>
                <a:rPr lang="en-US" dirty="0"/>
                <a:t>EARLY WORKS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6438900" y="5186358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.VnBlack" panose="020B7200000000000000" pitchFamily="34" charset="0"/>
                </a:rPr>
                <a:t>5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160" y="2035898"/>
            <a:ext cx="3006973" cy="30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1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61949" y="-238503"/>
            <a:ext cx="11730051" cy="1631216"/>
            <a:chOff x="461949" y="-238503"/>
            <a:chExt cx="11730051" cy="1631216"/>
          </a:xfrm>
        </p:grpSpPr>
        <p:sp>
          <p:nvSpPr>
            <p:cNvPr id="3" name="Rectangle 2"/>
            <p:cNvSpPr/>
            <p:nvPr/>
          </p:nvSpPr>
          <p:spPr>
            <a:xfrm>
              <a:off x="1860096" y="53974"/>
              <a:ext cx="7068457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PROJECT INTRODUCTION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19175" y="257174"/>
              <a:ext cx="571949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/>
            <p:cNvSpPr/>
            <p:nvPr/>
          </p:nvSpPr>
          <p:spPr>
            <a:xfrm rot="16200000" flipV="1">
              <a:off x="1231668" y="403450"/>
              <a:ext cx="977905" cy="278947"/>
            </a:xfrm>
            <a:prstGeom prst="parallelogram">
              <a:avLst>
                <a:gd name="adj" fmla="val 75666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1949" y="-238503"/>
              <a:ext cx="1027563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vi-VN" sz="10000" b="1" cap="none" spc="0" dirty="0">
                  <a:ln w="57150">
                    <a:solidFill>
                      <a:srgbClr val="FFCB25"/>
                    </a:solidFill>
                    <a:prstDash val="solid"/>
                  </a:ln>
                  <a:solidFill>
                    <a:schemeClr val="bg1"/>
                  </a:solidFill>
                  <a:effectLst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US" sz="10000" b="1" cap="none" spc="0" dirty="0">
                <a:ln w="57150">
                  <a:solidFill>
                    <a:srgbClr val="FFCB25"/>
                  </a:solidFill>
                  <a:prstDash val="solid"/>
                </a:ln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410700" y="257174"/>
              <a:ext cx="2781300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 rot="16200000">
              <a:off x="8680674" y="301848"/>
              <a:ext cx="977905" cy="482147"/>
            </a:xfrm>
            <a:prstGeom prst="parallelogram">
              <a:avLst>
                <a:gd name="adj" fmla="val 4226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489507" y="2504625"/>
            <a:ext cx="4758121" cy="1340527"/>
            <a:chOff x="1489507" y="2504625"/>
            <a:chExt cx="4758121" cy="1340527"/>
          </a:xfrm>
        </p:grpSpPr>
        <p:sp>
          <p:nvSpPr>
            <p:cNvPr id="18" name="Rectangle 17"/>
            <p:cNvSpPr/>
            <p:nvPr/>
          </p:nvSpPr>
          <p:spPr>
            <a:xfrm>
              <a:off x="1489507" y="2504625"/>
              <a:ext cx="4758121" cy="134052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750" y="2633755"/>
              <a:ext cx="1030576" cy="1028562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047597" y="2841135"/>
              <a:ext cx="19625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CONSTRUCTION: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PIPING/ E&amp;I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247633" y="3839037"/>
            <a:ext cx="4758123" cy="1340528"/>
            <a:chOff x="6247633" y="3839037"/>
            <a:chExt cx="4758123" cy="1340528"/>
          </a:xfrm>
        </p:grpSpPr>
        <p:sp>
          <p:nvSpPr>
            <p:cNvPr id="16" name="Rectangle 15"/>
            <p:cNvSpPr/>
            <p:nvPr/>
          </p:nvSpPr>
          <p:spPr>
            <a:xfrm>
              <a:off x="6247633" y="3839037"/>
              <a:ext cx="4758123" cy="134052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07276" y="4128505"/>
              <a:ext cx="19714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TOTAL DIA-INCH: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10046.5 DIA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300" y="3973813"/>
              <a:ext cx="1081989" cy="1079876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1489512" y="5179564"/>
            <a:ext cx="4758122" cy="1340527"/>
            <a:chOff x="1489512" y="5179564"/>
            <a:chExt cx="4758122" cy="1340527"/>
          </a:xfrm>
        </p:grpSpPr>
        <p:sp>
          <p:nvSpPr>
            <p:cNvPr id="14" name="Rectangle 13"/>
            <p:cNvSpPr/>
            <p:nvPr/>
          </p:nvSpPr>
          <p:spPr>
            <a:xfrm>
              <a:off x="1489512" y="5179564"/>
              <a:ext cx="4758122" cy="1340527"/>
            </a:xfrm>
            <a:prstGeom prst="rect">
              <a:avLst/>
            </a:prstGeom>
            <a:solidFill>
              <a:srgbClr val="1CD6C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310" b="10564"/>
            <a:stretch/>
          </p:blipFill>
          <p:spPr>
            <a:xfrm>
              <a:off x="1500102" y="5441246"/>
              <a:ext cx="1338507" cy="936805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047602" y="5451722"/>
              <a:ext cx="29132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TOTAL INSULATION AREA: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5448 M2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47633" y="5179563"/>
            <a:ext cx="4758122" cy="1340527"/>
            <a:chOff x="6247633" y="5179563"/>
            <a:chExt cx="4758122" cy="1340527"/>
          </a:xfrm>
        </p:grpSpPr>
        <p:sp>
          <p:nvSpPr>
            <p:cNvPr id="34" name="Rectangle 33"/>
            <p:cNvSpPr/>
            <p:nvPr/>
          </p:nvSpPr>
          <p:spPr>
            <a:xfrm>
              <a:off x="6247633" y="5179563"/>
              <a:ext cx="4758122" cy="1340527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617" y="5213660"/>
              <a:ext cx="1274822" cy="1272332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7775439" y="5495883"/>
              <a:ext cx="257448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TOTAL PAINTING AREA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1463.2 M2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247635" y="1160310"/>
            <a:ext cx="4758122" cy="1340527"/>
            <a:chOff x="6247635" y="1160310"/>
            <a:chExt cx="4758122" cy="1340527"/>
          </a:xfrm>
        </p:grpSpPr>
        <p:sp>
          <p:nvSpPr>
            <p:cNvPr id="39" name="Rectangle 38"/>
            <p:cNvSpPr/>
            <p:nvPr/>
          </p:nvSpPr>
          <p:spPr>
            <a:xfrm>
              <a:off x="6247635" y="1160310"/>
              <a:ext cx="4758122" cy="1340527"/>
            </a:xfrm>
            <a:prstGeom prst="rect">
              <a:avLst/>
            </a:prstGeom>
            <a:solidFill>
              <a:schemeClr val="bg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16179" y="1507080"/>
              <a:ext cx="1821030" cy="791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CLIENT: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LINDE GROUP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6314" y="1355521"/>
              <a:ext cx="964365" cy="962481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489510" y="1164099"/>
            <a:ext cx="4758122" cy="1340527"/>
            <a:chOff x="1489510" y="1164099"/>
            <a:chExt cx="4758122" cy="1340527"/>
          </a:xfrm>
        </p:grpSpPr>
        <p:sp>
          <p:nvSpPr>
            <p:cNvPr id="12" name="Rectangle 11"/>
            <p:cNvSpPr/>
            <p:nvPr/>
          </p:nvSpPr>
          <p:spPr>
            <a:xfrm>
              <a:off x="1489510" y="1164099"/>
              <a:ext cx="4758122" cy="1340527"/>
            </a:xfrm>
            <a:prstGeom prst="rect">
              <a:avLst/>
            </a:pr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95514" y="1333079"/>
              <a:ext cx="257064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PROJECT NAME: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LINDE – PRE-DRESSING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OF COLUMNS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8598" y="1254024"/>
              <a:ext cx="1118237" cy="1116052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1489502" y="3839036"/>
            <a:ext cx="4758121" cy="1340527"/>
            <a:chOff x="1489502" y="3839036"/>
            <a:chExt cx="4758121" cy="1340527"/>
          </a:xfrm>
        </p:grpSpPr>
        <p:sp>
          <p:nvSpPr>
            <p:cNvPr id="43" name="Rectangle 42"/>
            <p:cNvSpPr/>
            <p:nvPr/>
          </p:nvSpPr>
          <p:spPr>
            <a:xfrm>
              <a:off x="1489502" y="3839036"/>
              <a:ext cx="4758121" cy="1340527"/>
            </a:xfrm>
            <a:prstGeom prst="rect">
              <a:avLst/>
            </a:prstGeom>
            <a:solidFill>
              <a:srgbClr val="0070C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10" t="10596" r="8193" b="7284"/>
            <a:stretch/>
          </p:blipFill>
          <p:spPr>
            <a:xfrm>
              <a:off x="1694882" y="3958885"/>
              <a:ext cx="1091953" cy="110083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019621" y="4161386"/>
              <a:ext cx="26387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TOTAL PIPING WEIGHT: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199.9 TONS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7633" y="2498510"/>
            <a:ext cx="4758123" cy="1340527"/>
            <a:chOff x="6247633" y="2498510"/>
            <a:chExt cx="4758123" cy="1340527"/>
          </a:xfrm>
        </p:grpSpPr>
        <p:sp>
          <p:nvSpPr>
            <p:cNvPr id="19" name="Rectangle 18"/>
            <p:cNvSpPr/>
            <p:nvPr/>
          </p:nvSpPr>
          <p:spPr>
            <a:xfrm>
              <a:off x="6247633" y="2498510"/>
              <a:ext cx="4758123" cy="134052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7871" y="2534932"/>
              <a:ext cx="1191673" cy="118934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739782" y="2795995"/>
              <a:ext cx="2903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DURATION: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02/01/2020 – 15/09/2020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61949" y="-238503"/>
            <a:ext cx="11730051" cy="1631216"/>
            <a:chOff x="461949" y="-238503"/>
            <a:chExt cx="11730051" cy="1631216"/>
          </a:xfrm>
        </p:grpSpPr>
        <p:sp>
          <p:nvSpPr>
            <p:cNvPr id="3" name="Rectangle 2"/>
            <p:cNvSpPr/>
            <p:nvPr/>
          </p:nvSpPr>
          <p:spPr>
            <a:xfrm>
              <a:off x="1860096" y="53974"/>
              <a:ext cx="7068457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PROJECT INTRODUCTION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19175" y="257174"/>
              <a:ext cx="571949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/>
            <p:cNvSpPr/>
            <p:nvPr/>
          </p:nvSpPr>
          <p:spPr>
            <a:xfrm rot="16200000" flipV="1">
              <a:off x="1231668" y="403450"/>
              <a:ext cx="977905" cy="278947"/>
            </a:xfrm>
            <a:prstGeom prst="parallelogram">
              <a:avLst>
                <a:gd name="adj" fmla="val 75666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1949" y="-238503"/>
              <a:ext cx="1027563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vi-VN" sz="10000" b="1" cap="none" spc="0" dirty="0">
                  <a:ln w="57150">
                    <a:solidFill>
                      <a:srgbClr val="FFCB25"/>
                    </a:solidFill>
                    <a:prstDash val="solid"/>
                  </a:ln>
                  <a:solidFill>
                    <a:schemeClr val="bg1"/>
                  </a:solidFill>
                  <a:effectLst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US" sz="10000" b="1" cap="none" spc="0" dirty="0">
                <a:ln w="57150">
                  <a:solidFill>
                    <a:srgbClr val="FFCB25"/>
                  </a:solidFill>
                  <a:prstDash val="solid"/>
                </a:ln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410700" y="257174"/>
              <a:ext cx="2781300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 rot="16200000">
              <a:off x="8680674" y="301848"/>
              <a:ext cx="977905" cy="482147"/>
            </a:xfrm>
            <a:prstGeom prst="parallelogram">
              <a:avLst>
                <a:gd name="adj" fmla="val 4226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7DCC936-89AC-4FD6-A0A1-4AE7D2653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1"/>
          <a:stretch/>
        </p:blipFill>
        <p:spPr>
          <a:xfrm>
            <a:off x="533400" y="1485531"/>
            <a:ext cx="1613847" cy="496961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731900" y="1552575"/>
            <a:ext cx="6983600" cy="4400863"/>
            <a:chOff x="2731900" y="1552575"/>
            <a:chExt cx="6983600" cy="4400863"/>
          </a:xfrm>
        </p:grpSpPr>
        <p:sp>
          <p:nvSpPr>
            <p:cNvPr id="2" name="Rectangle 1"/>
            <p:cNvSpPr/>
            <p:nvPr/>
          </p:nvSpPr>
          <p:spPr>
            <a:xfrm>
              <a:off x="4343400" y="1704975"/>
              <a:ext cx="53721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METHANOL WASH COLUMN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314576"/>
              <a:ext cx="5372100" cy="609600"/>
            </a:xfrm>
            <a:prstGeom prst="rect">
              <a:avLst/>
            </a:prstGeom>
            <a:solidFill>
              <a:srgbClr val="7DE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1302T01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40225" y="2914650"/>
              <a:ext cx="5372100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96M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40225" y="3524249"/>
              <a:ext cx="53721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COLUMN: 1200M2 – PIPING: 771.2M2</a:t>
              </a:r>
              <a:endParaRPr lang="en-US" baseline="30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31901" y="1552575"/>
              <a:ext cx="1462274" cy="609600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DESCRIPTION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31901" y="2162175"/>
              <a:ext cx="1462274" cy="609600"/>
            </a:xfrm>
            <a:prstGeom prst="rect">
              <a:avLst/>
            </a:prstGeom>
            <a:solidFill>
              <a:srgbClr val="7DE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TAG NAME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35075" y="2768599"/>
              <a:ext cx="1462274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HEIGHT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31900" y="3375023"/>
              <a:ext cx="1462274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INSULATION</a:t>
              </a:r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 flipV="1">
              <a:off x="3887788" y="1858962"/>
              <a:ext cx="762000" cy="149225"/>
            </a:xfrm>
            <a:prstGeom prst="parallelogram">
              <a:avLst>
                <a:gd name="adj" fmla="val 1031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/>
            <p:cNvSpPr/>
            <p:nvPr/>
          </p:nvSpPr>
          <p:spPr>
            <a:xfrm rot="5400000" flipH="1" flipV="1">
              <a:off x="3887787" y="2468562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rgbClr val="4AE8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/>
            <p:cNvSpPr/>
            <p:nvPr/>
          </p:nvSpPr>
          <p:spPr>
            <a:xfrm rot="5400000" flipH="1" flipV="1">
              <a:off x="3884613" y="3071810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/>
            <p:cNvSpPr/>
            <p:nvPr/>
          </p:nvSpPr>
          <p:spPr>
            <a:xfrm rot="5400000" flipH="1" flipV="1">
              <a:off x="3884613" y="3676651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40225" y="4124322"/>
              <a:ext cx="53721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13 PCS – 2692 DIA – 703M – 61.5T</a:t>
              </a:r>
              <a:endParaRPr lang="en-US" baseline="30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1900" y="3975096"/>
              <a:ext cx="1462274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PIPING</a:t>
              </a:r>
            </a:p>
          </p:txBody>
        </p:sp>
        <p:sp>
          <p:nvSpPr>
            <p:cNvPr id="27" name="Parallelogram 26"/>
            <p:cNvSpPr/>
            <p:nvPr/>
          </p:nvSpPr>
          <p:spPr>
            <a:xfrm rot="5400000" flipH="1" flipV="1">
              <a:off x="3884613" y="4276724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340225" y="4734238"/>
              <a:ext cx="5372100" cy="609600"/>
            </a:xfrm>
            <a:prstGeom prst="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635M2</a:t>
              </a:r>
              <a:endParaRPr lang="en-US" baseline="30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1900" y="4585012"/>
              <a:ext cx="1462274" cy="609600"/>
            </a:xfrm>
            <a:prstGeom prst="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PAINTING</a:t>
              </a:r>
            </a:p>
          </p:txBody>
        </p:sp>
        <p:sp>
          <p:nvSpPr>
            <p:cNvPr id="30" name="Parallelogram 29"/>
            <p:cNvSpPr/>
            <p:nvPr/>
          </p:nvSpPr>
          <p:spPr>
            <a:xfrm rot="5400000" flipH="1" flipV="1">
              <a:off x="3884613" y="4886640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40225" y="5343838"/>
              <a:ext cx="5372100" cy="609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20/02/2020</a:t>
              </a:r>
              <a:endParaRPr lang="en-US" baseline="30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31900" y="5194612"/>
              <a:ext cx="1462274" cy="609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85% MATERIAL </a:t>
              </a:r>
            </a:p>
          </p:txBody>
        </p:sp>
        <p:sp>
          <p:nvSpPr>
            <p:cNvPr id="33" name="Parallelogram 32"/>
            <p:cNvSpPr/>
            <p:nvPr/>
          </p:nvSpPr>
          <p:spPr>
            <a:xfrm rot="5400000" flipH="1" flipV="1">
              <a:off x="3884613" y="5496240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43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61949" y="-238503"/>
            <a:ext cx="11730051" cy="1631216"/>
            <a:chOff x="461949" y="-238503"/>
            <a:chExt cx="11730051" cy="1631216"/>
          </a:xfrm>
        </p:grpSpPr>
        <p:sp>
          <p:nvSpPr>
            <p:cNvPr id="3" name="Rectangle 2"/>
            <p:cNvSpPr/>
            <p:nvPr/>
          </p:nvSpPr>
          <p:spPr>
            <a:xfrm>
              <a:off x="1860096" y="53974"/>
              <a:ext cx="7068457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PROJECT INTRODUCTION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19175" y="257174"/>
              <a:ext cx="571949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/>
            <p:cNvSpPr/>
            <p:nvPr/>
          </p:nvSpPr>
          <p:spPr>
            <a:xfrm rot="16200000" flipV="1">
              <a:off x="1231668" y="403450"/>
              <a:ext cx="977905" cy="278947"/>
            </a:xfrm>
            <a:prstGeom prst="parallelogram">
              <a:avLst>
                <a:gd name="adj" fmla="val 75666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1949" y="-238503"/>
              <a:ext cx="1027563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vi-VN" sz="10000" b="1" cap="none" spc="0" dirty="0">
                  <a:ln w="57150">
                    <a:solidFill>
                      <a:srgbClr val="FFCB25"/>
                    </a:solidFill>
                    <a:prstDash val="solid"/>
                  </a:ln>
                  <a:solidFill>
                    <a:schemeClr val="bg1"/>
                  </a:solidFill>
                  <a:effectLst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US" sz="10000" b="1" cap="none" spc="0" dirty="0">
                <a:ln w="57150">
                  <a:solidFill>
                    <a:srgbClr val="FFCB25"/>
                  </a:solidFill>
                  <a:prstDash val="solid"/>
                </a:ln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410700" y="257174"/>
              <a:ext cx="2781300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 rot="16200000">
              <a:off x="8680674" y="301848"/>
              <a:ext cx="977905" cy="482147"/>
            </a:xfrm>
            <a:prstGeom prst="parallelogram">
              <a:avLst>
                <a:gd name="adj" fmla="val 4226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A677568-FC12-4C84-91FB-E7999FCEB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09" y="1278620"/>
            <a:ext cx="1358856" cy="514536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731900" y="1552575"/>
            <a:ext cx="6983600" cy="4400863"/>
            <a:chOff x="2731900" y="1552575"/>
            <a:chExt cx="6983600" cy="4400863"/>
          </a:xfrm>
        </p:grpSpPr>
        <p:sp>
          <p:nvSpPr>
            <p:cNvPr id="2" name="Rectangle 1"/>
            <p:cNvSpPr/>
            <p:nvPr/>
          </p:nvSpPr>
          <p:spPr>
            <a:xfrm>
              <a:off x="4343400" y="1704975"/>
              <a:ext cx="53721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HOT REGENERATION COLUMN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314575"/>
              <a:ext cx="5372100" cy="609600"/>
            </a:xfrm>
            <a:prstGeom prst="rect">
              <a:avLst/>
            </a:prstGeom>
            <a:solidFill>
              <a:srgbClr val="7DE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1307T04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40225" y="2925761"/>
              <a:ext cx="5372100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67M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43400" y="3533775"/>
              <a:ext cx="53721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COLUMN: 660M2 – PIPING: 158.5M2</a:t>
              </a:r>
              <a:endParaRPr lang="en-US" baseline="30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31901" y="1552575"/>
              <a:ext cx="1462274" cy="609600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DESCRIPTION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31901" y="2162175"/>
              <a:ext cx="1462274" cy="609600"/>
            </a:xfrm>
            <a:prstGeom prst="rect">
              <a:avLst/>
            </a:prstGeom>
            <a:solidFill>
              <a:srgbClr val="7DE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TAG NAME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35075" y="2768599"/>
              <a:ext cx="1462274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HEIGHT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31900" y="3375023"/>
              <a:ext cx="1462274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INSULATION</a:t>
              </a:r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 flipV="1">
              <a:off x="3887788" y="1858962"/>
              <a:ext cx="762000" cy="149225"/>
            </a:xfrm>
            <a:prstGeom prst="parallelogram">
              <a:avLst>
                <a:gd name="adj" fmla="val 1031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/>
            <p:cNvSpPr/>
            <p:nvPr/>
          </p:nvSpPr>
          <p:spPr>
            <a:xfrm rot="5400000" flipH="1" flipV="1">
              <a:off x="3887787" y="2468562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rgbClr val="4AE8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/>
            <p:cNvSpPr/>
            <p:nvPr/>
          </p:nvSpPr>
          <p:spPr>
            <a:xfrm rot="5400000" flipH="1" flipV="1">
              <a:off x="3884613" y="3071810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/>
            <p:cNvSpPr/>
            <p:nvPr/>
          </p:nvSpPr>
          <p:spPr>
            <a:xfrm rot="5400000" flipH="1" flipV="1">
              <a:off x="3884613" y="3676651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40225" y="4124322"/>
              <a:ext cx="53721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12 PCS – 1182 DIA – 373M – 10.8T</a:t>
              </a:r>
              <a:endParaRPr lang="en-US" baseline="30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1900" y="3975096"/>
              <a:ext cx="1462274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PIPING</a:t>
              </a:r>
            </a:p>
          </p:txBody>
        </p:sp>
        <p:sp>
          <p:nvSpPr>
            <p:cNvPr id="27" name="Parallelogram 26"/>
            <p:cNvSpPr/>
            <p:nvPr/>
          </p:nvSpPr>
          <p:spPr>
            <a:xfrm rot="5400000" flipH="1" flipV="1">
              <a:off x="3884613" y="4276724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340225" y="4734238"/>
              <a:ext cx="5372100" cy="609600"/>
            </a:xfrm>
            <a:prstGeom prst="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122.2M2</a:t>
              </a:r>
              <a:endParaRPr lang="en-US" baseline="30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1900" y="4585012"/>
              <a:ext cx="1462274" cy="609600"/>
            </a:xfrm>
            <a:prstGeom prst="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PAINTING</a:t>
              </a:r>
            </a:p>
          </p:txBody>
        </p:sp>
        <p:sp>
          <p:nvSpPr>
            <p:cNvPr id="30" name="Parallelogram 29"/>
            <p:cNvSpPr/>
            <p:nvPr/>
          </p:nvSpPr>
          <p:spPr>
            <a:xfrm rot="5400000" flipH="1" flipV="1">
              <a:off x="3884613" y="4886640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40225" y="5343838"/>
              <a:ext cx="5372100" cy="609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20/02/2020</a:t>
              </a:r>
              <a:endParaRPr lang="en-US" baseline="30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31900" y="5194612"/>
              <a:ext cx="1462274" cy="609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85% MATERIAL </a:t>
              </a:r>
            </a:p>
          </p:txBody>
        </p:sp>
        <p:sp>
          <p:nvSpPr>
            <p:cNvPr id="33" name="Parallelogram 32"/>
            <p:cNvSpPr/>
            <p:nvPr/>
          </p:nvSpPr>
          <p:spPr>
            <a:xfrm rot="5400000" flipH="1" flipV="1">
              <a:off x="3884613" y="5496240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25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61949" y="-238503"/>
            <a:ext cx="11730051" cy="1631216"/>
            <a:chOff x="461949" y="-238503"/>
            <a:chExt cx="11730051" cy="1631216"/>
          </a:xfrm>
        </p:grpSpPr>
        <p:sp>
          <p:nvSpPr>
            <p:cNvPr id="3" name="Rectangle 2"/>
            <p:cNvSpPr/>
            <p:nvPr/>
          </p:nvSpPr>
          <p:spPr>
            <a:xfrm>
              <a:off x="1860096" y="53974"/>
              <a:ext cx="7068457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PROJECT INTRODUCTION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19175" y="257174"/>
              <a:ext cx="571949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/>
            <p:cNvSpPr/>
            <p:nvPr/>
          </p:nvSpPr>
          <p:spPr>
            <a:xfrm rot="16200000" flipV="1">
              <a:off x="1231668" y="403450"/>
              <a:ext cx="977905" cy="278947"/>
            </a:xfrm>
            <a:prstGeom prst="parallelogram">
              <a:avLst>
                <a:gd name="adj" fmla="val 75666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1949" y="-238503"/>
              <a:ext cx="1027563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vi-VN" sz="10000" b="1" cap="none" spc="0" dirty="0">
                  <a:ln w="57150">
                    <a:solidFill>
                      <a:srgbClr val="FFCB25"/>
                    </a:solidFill>
                    <a:prstDash val="solid"/>
                  </a:ln>
                  <a:solidFill>
                    <a:schemeClr val="bg1"/>
                  </a:solidFill>
                  <a:effectLst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US" sz="10000" b="1" cap="none" spc="0" dirty="0">
                <a:ln w="57150">
                  <a:solidFill>
                    <a:srgbClr val="FFCB25"/>
                  </a:solidFill>
                  <a:prstDash val="solid"/>
                </a:ln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410700" y="257174"/>
              <a:ext cx="2781300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 rot="16200000">
              <a:off x="8680674" y="301848"/>
              <a:ext cx="977905" cy="482147"/>
            </a:xfrm>
            <a:prstGeom prst="parallelogram">
              <a:avLst>
                <a:gd name="adj" fmla="val 4226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50117B5-5F4B-493A-BA80-9B7CF564B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1" y="1324352"/>
            <a:ext cx="1162660" cy="533044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731900" y="1552575"/>
            <a:ext cx="6983600" cy="4400863"/>
            <a:chOff x="2731900" y="1552575"/>
            <a:chExt cx="6983600" cy="4400863"/>
          </a:xfrm>
        </p:grpSpPr>
        <p:sp>
          <p:nvSpPr>
            <p:cNvPr id="2" name="Rectangle 1"/>
            <p:cNvSpPr/>
            <p:nvPr/>
          </p:nvSpPr>
          <p:spPr>
            <a:xfrm>
              <a:off x="4343400" y="1704975"/>
              <a:ext cx="53721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METHANOL/ WATER SEPERATION COLUMN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314575"/>
              <a:ext cx="5372100" cy="609600"/>
            </a:xfrm>
            <a:prstGeom prst="rect">
              <a:avLst/>
            </a:prstGeom>
            <a:solidFill>
              <a:srgbClr val="7DE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1309T05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40225" y="2911474"/>
              <a:ext cx="5372100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39M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40225" y="3524249"/>
              <a:ext cx="53721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COLUMN: 160M2 – PIPING: 29.1M2</a:t>
              </a:r>
              <a:endParaRPr lang="en-US" baseline="30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31901" y="1552575"/>
              <a:ext cx="1462274" cy="609600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DESCRIPTION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31901" y="2162175"/>
              <a:ext cx="1462274" cy="609600"/>
            </a:xfrm>
            <a:prstGeom prst="rect">
              <a:avLst/>
            </a:prstGeom>
            <a:solidFill>
              <a:srgbClr val="7DE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TAG NAME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35075" y="2768599"/>
              <a:ext cx="1462274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HEIGHT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31900" y="3375023"/>
              <a:ext cx="1462274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INSULATION</a:t>
              </a:r>
            </a:p>
          </p:txBody>
        </p:sp>
        <p:sp>
          <p:nvSpPr>
            <p:cNvPr id="22" name="Parallelogram 21"/>
            <p:cNvSpPr/>
            <p:nvPr/>
          </p:nvSpPr>
          <p:spPr>
            <a:xfrm rot="5400000" flipH="1" flipV="1">
              <a:off x="3887788" y="1858962"/>
              <a:ext cx="762000" cy="149225"/>
            </a:xfrm>
            <a:prstGeom prst="parallelogram">
              <a:avLst>
                <a:gd name="adj" fmla="val 1031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/>
            <p:cNvSpPr/>
            <p:nvPr/>
          </p:nvSpPr>
          <p:spPr>
            <a:xfrm rot="5400000" flipH="1" flipV="1">
              <a:off x="3887787" y="2468562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rgbClr val="4AE8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/>
            <p:cNvSpPr/>
            <p:nvPr/>
          </p:nvSpPr>
          <p:spPr>
            <a:xfrm rot="5400000" flipH="1" flipV="1">
              <a:off x="3884613" y="3071810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arallelogram 24"/>
            <p:cNvSpPr/>
            <p:nvPr/>
          </p:nvSpPr>
          <p:spPr>
            <a:xfrm rot="5400000" flipH="1" flipV="1">
              <a:off x="3884613" y="3676651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0225" y="4124322"/>
              <a:ext cx="53721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7 PCS – 351 DIA – 175M – 1.65T</a:t>
              </a:r>
              <a:endParaRPr lang="en-US" baseline="30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1900" y="3975096"/>
              <a:ext cx="1462274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PIPING</a:t>
              </a:r>
            </a:p>
          </p:txBody>
        </p:sp>
        <p:sp>
          <p:nvSpPr>
            <p:cNvPr id="28" name="Parallelogram 27"/>
            <p:cNvSpPr/>
            <p:nvPr/>
          </p:nvSpPr>
          <p:spPr>
            <a:xfrm rot="5400000" flipH="1" flipV="1">
              <a:off x="3884613" y="4276724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340225" y="4734238"/>
              <a:ext cx="5372100" cy="609600"/>
            </a:xfrm>
            <a:prstGeom prst="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23.1M2</a:t>
              </a:r>
              <a:endParaRPr lang="en-US" baseline="30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31900" y="4585012"/>
              <a:ext cx="1462274" cy="609600"/>
            </a:xfrm>
            <a:prstGeom prst="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PAINTING</a:t>
              </a:r>
            </a:p>
          </p:txBody>
        </p:sp>
        <p:sp>
          <p:nvSpPr>
            <p:cNvPr id="31" name="Parallelogram 30"/>
            <p:cNvSpPr/>
            <p:nvPr/>
          </p:nvSpPr>
          <p:spPr>
            <a:xfrm rot="5400000" flipH="1" flipV="1">
              <a:off x="3884613" y="4886640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40225" y="5343838"/>
              <a:ext cx="5372100" cy="609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20/02/2020</a:t>
              </a:r>
              <a:endParaRPr lang="en-US" baseline="30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31900" y="5194612"/>
              <a:ext cx="1462274" cy="609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85% MATERIAL </a:t>
              </a:r>
            </a:p>
          </p:txBody>
        </p:sp>
        <p:sp>
          <p:nvSpPr>
            <p:cNvPr id="34" name="Parallelogram 33"/>
            <p:cNvSpPr/>
            <p:nvPr/>
          </p:nvSpPr>
          <p:spPr>
            <a:xfrm rot="5400000" flipH="1" flipV="1">
              <a:off x="3884613" y="5496240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37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61949" y="-238503"/>
            <a:ext cx="11730051" cy="1631216"/>
            <a:chOff x="461949" y="-238503"/>
            <a:chExt cx="11730051" cy="1631216"/>
          </a:xfrm>
        </p:grpSpPr>
        <p:sp>
          <p:nvSpPr>
            <p:cNvPr id="3" name="Rectangle 2"/>
            <p:cNvSpPr/>
            <p:nvPr/>
          </p:nvSpPr>
          <p:spPr>
            <a:xfrm>
              <a:off x="1860096" y="53974"/>
              <a:ext cx="7068457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PROJECT INTRODUCTION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19175" y="257174"/>
              <a:ext cx="571949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/>
            <p:cNvSpPr/>
            <p:nvPr/>
          </p:nvSpPr>
          <p:spPr>
            <a:xfrm rot="16200000" flipV="1">
              <a:off x="1231668" y="403450"/>
              <a:ext cx="977905" cy="278947"/>
            </a:xfrm>
            <a:prstGeom prst="parallelogram">
              <a:avLst>
                <a:gd name="adj" fmla="val 75666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1949" y="-238503"/>
              <a:ext cx="1027563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vi-VN" sz="10000" b="1" cap="none" spc="0" dirty="0">
                  <a:ln w="57150">
                    <a:solidFill>
                      <a:srgbClr val="FFCB25"/>
                    </a:solidFill>
                    <a:prstDash val="solid"/>
                  </a:ln>
                  <a:solidFill>
                    <a:schemeClr val="bg1"/>
                  </a:solidFill>
                  <a:effectLst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US" sz="10000" b="1" cap="none" spc="0" dirty="0">
                <a:ln w="57150">
                  <a:solidFill>
                    <a:srgbClr val="FFCB25"/>
                  </a:solidFill>
                  <a:prstDash val="solid"/>
                </a:ln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410700" y="257174"/>
              <a:ext cx="2781300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 rot="16200000">
              <a:off x="8680674" y="301848"/>
              <a:ext cx="977905" cy="482147"/>
            </a:xfrm>
            <a:prstGeom prst="parallelogram">
              <a:avLst>
                <a:gd name="adj" fmla="val 4226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7B8656A-3471-47B0-B68F-38880F76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6" y="1235078"/>
            <a:ext cx="1724872" cy="535305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731900" y="1552575"/>
            <a:ext cx="6986774" cy="4400863"/>
            <a:chOff x="2731900" y="1552575"/>
            <a:chExt cx="6986774" cy="4400863"/>
          </a:xfrm>
        </p:grpSpPr>
        <p:sp>
          <p:nvSpPr>
            <p:cNvPr id="2" name="Rectangle 1"/>
            <p:cNvSpPr/>
            <p:nvPr/>
          </p:nvSpPr>
          <p:spPr>
            <a:xfrm>
              <a:off x="4343400" y="1704975"/>
              <a:ext cx="53721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SOUR WATER STRIPPER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314575"/>
              <a:ext cx="5372100" cy="609600"/>
            </a:xfrm>
            <a:prstGeom prst="rect">
              <a:avLst/>
            </a:prstGeom>
            <a:solidFill>
              <a:srgbClr val="7DE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1206T01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46574" y="2917822"/>
              <a:ext cx="5372100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34M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40225" y="3524249"/>
              <a:ext cx="53721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COLUMN: 150M2 – PIPING: 44M2</a:t>
              </a:r>
              <a:endParaRPr lang="en-US" baseline="30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31901" y="1552575"/>
              <a:ext cx="1462274" cy="609600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DESCRIPTION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31901" y="2162175"/>
              <a:ext cx="1462274" cy="609600"/>
            </a:xfrm>
            <a:prstGeom prst="rect">
              <a:avLst/>
            </a:prstGeom>
            <a:solidFill>
              <a:srgbClr val="7DE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TAG NAME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35075" y="2768599"/>
              <a:ext cx="1462274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HEIGHT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31900" y="3375023"/>
              <a:ext cx="1462274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INSULATION</a:t>
              </a:r>
            </a:p>
          </p:txBody>
        </p:sp>
        <p:sp>
          <p:nvSpPr>
            <p:cNvPr id="22" name="Parallelogram 21"/>
            <p:cNvSpPr/>
            <p:nvPr/>
          </p:nvSpPr>
          <p:spPr>
            <a:xfrm rot="5400000" flipH="1" flipV="1">
              <a:off x="3887788" y="1858962"/>
              <a:ext cx="762000" cy="149225"/>
            </a:xfrm>
            <a:prstGeom prst="parallelogram">
              <a:avLst>
                <a:gd name="adj" fmla="val 1031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/>
            <p:cNvSpPr/>
            <p:nvPr/>
          </p:nvSpPr>
          <p:spPr>
            <a:xfrm rot="5400000" flipH="1" flipV="1">
              <a:off x="3887787" y="2468562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rgbClr val="4AE8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/>
            <p:cNvSpPr/>
            <p:nvPr/>
          </p:nvSpPr>
          <p:spPr>
            <a:xfrm rot="5400000" flipH="1" flipV="1">
              <a:off x="3884613" y="3071810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arallelogram 24"/>
            <p:cNvSpPr/>
            <p:nvPr/>
          </p:nvSpPr>
          <p:spPr>
            <a:xfrm rot="5400000" flipH="1" flipV="1">
              <a:off x="3884613" y="3676651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0225" y="4124322"/>
              <a:ext cx="53721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11 PCS – 457 DIA – 191M – 4.2T</a:t>
              </a:r>
              <a:endParaRPr lang="en-US" baseline="30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1900" y="3975096"/>
              <a:ext cx="1462274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PIPING</a:t>
              </a:r>
            </a:p>
          </p:txBody>
        </p:sp>
        <p:sp>
          <p:nvSpPr>
            <p:cNvPr id="28" name="Parallelogram 27"/>
            <p:cNvSpPr/>
            <p:nvPr/>
          </p:nvSpPr>
          <p:spPr>
            <a:xfrm rot="5400000" flipH="1" flipV="1">
              <a:off x="3884613" y="4276724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340225" y="4734238"/>
              <a:ext cx="5372100" cy="609600"/>
            </a:xfrm>
            <a:prstGeom prst="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55.2M2</a:t>
              </a:r>
              <a:endParaRPr lang="en-US" baseline="30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31900" y="4585012"/>
              <a:ext cx="1462274" cy="609600"/>
            </a:xfrm>
            <a:prstGeom prst="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PAINTING</a:t>
              </a:r>
            </a:p>
          </p:txBody>
        </p:sp>
        <p:sp>
          <p:nvSpPr>
            <p:cNvPr id="31" name="Parallelogram 30"/>
            <p:cNvSpPr/>
            <p:nvPr/>
          </p:nvSpPr>
          <p:spPr>
            <a:xfrm rot="5400000" flipH="1" flipV="1">
              <a:off x="3884613" y="4886640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40225" y="5343838"/>
              <a:ext cx="5372100" cy="609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20/02/2020</a:t>
              </a:r>
              <a:endParaRPr lang="en-US" baseline="30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31900" y="5194612"/>
              <a:ext cx="1462274" cy="609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85% MATERIAL </a:t>
              </a:r>
            </a:p>
          </p:txBody>
        </p:sp>
        <p:sp>
          <p:nvSpPr>
            <p:cNvPr id="34" name="Parallelogram 33"/>
            <p:cNvSpPr/>
            <p:nvPr/>
          </p:nvSpPr>
          <p:spPr>
            <a:xfrm rot="5400000" flipH="1" flipV="1">
              <a:off x="3884613" y="5496240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7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61949" y="-238503"/>
            <a:ext cx="11730051" cy="1631216"/>
            <a:chOff x="461949" y="-238503"/>
            <a:chExt cx="11730051" cy="1631216"/>
          </a:xfrm>
        </p:grpSpPr>
        <p:sp>
          <p:nvSpPr>
            <p:cNvPr id="3" name="Rectangle 2"/>
            <p:cNvSpPr/>
            <p:nvPr/>
          </p:nvSpPr>
          <p:spPr>
            <a:xfrm>
              <a:off x="1860096" y="53974"/>
              <a:ext cx="7068457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PROJECT INTRODUCTION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19175" y="257174"/>
              <a:ext cx="571949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/>
            <p:cNvSpPr/>
            <p:nvPr/>
          </p:nvSpPr>
          <p:spPr>
            <a:xfrm rot="16200000" flipV="1">
              <a:off x="1231668" y="403450"/>
              <a:ext cx="977905" cy="278947"/>
            </a:xfrm>
            <a:prstGeom prst="parallelogram">
              <a:avLst>
                <a:gd name="adj" fmla="val 75666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1949" y="-238503"/>
              <a:ext cx="1027563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vi-VN" sz="10000" b="1" cap="none" spc="0" dirty="0">
                  <a:ln w="57150">
                    <a:solidFill>
                      <a:srgbClr val="FFCB25"/>
                    </a:solidFill>
                    <a:prstDash val="solid"/>
                  </a:ln>
                  <a:solidFill>
                    <a:schemeClr val="bg1"/>
                  </a:solidFill>
                  <a:effectLst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US" sz="10000" b="1" cap="none" spc="0" dirty="0">
                <a:ln w="57150">
                  <a:solidFill>
                    <a:srgbClr val="FFCB25"/>
                  </a:solidFill>
                  <a:prstDash val="solid"/>
                </a:ln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410700" y="257174"/>
              <a:ext cx="2781300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 rot="16200000">
              <a:off x="8680674" y="301848"/>
              <a:ext cx="977905" cy="482147"/>
            </a:xfrm>
            <a:prstGeom prst="parallelogram">
              <a:avLst>
                <a:gd name="adj" fmla="val 4226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7EAAD51-8214-43C9-8CE8-13164B3C8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64" y="1392713"/>
            <a:ext cx="705770" cy="517159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731900" y="1552575"/>
            <a:ext cx="6986774" cy="4400863"/>
            <a:chOff x="2731900" y="1552575"/>
            <a:chExt cx="6986774" cy="4400863"/>
          </a:xfrm>
        </p:grpSpPr>
        <p:sp>
          <p:nvSpPr>
            <p:cNvPr id="2" name="Rectangle 1"/>
            <p:cNvSpPr/>
            <p:nvPr/>
          </p:nvSpPr>
          <p:spPr>
            <a:xfrm>
              <a:off x="4343400" y="1704975"/>
              <a:ext cx="53721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H2S </a:t>
              </a:r>
              <a:r>
                <a:rPr lang="en-US" dirty="0" smtClean="0"/>
                <a:t>ENRICHMENT COLUMN INCLUDING CO2 SEPARATOR 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314575"/>
              <a:ext cx="5372100" cy="609600"/>
            </a:xfrm>
            <a:prstGeom prst="rect">
              <a:avLst/>
            </a:prstGeom>
            <a:solidFill>
              <a:srgbClr val="7DE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1306T03/1304D13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46574" y="2924175"/>
              <a:ext cx="5372100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83M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40225" y="3524249"/>
              <a:ext cx="53721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COLUMN: 1150M2 – PIPING: 833.8M2</a:t>
              </a:r>
              <a:endParaRPr lang="en-US" baseline="30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31901" y="1552575"/>
              <a:ext cx="1462274" cy="609600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DESCRIPTION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31901" y="2162175"/>
              <a:ext cx="1462274" cy="609600"/>
            </a:xfrm>
            <a:prstGeom prst="rect">
              <a:avLst/>
            </a:prstGeom>
            <a:solidFill>
              <a:srgbClr val="7DE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TAG NAME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35075" y="2768599"/>
              <a:ext cx="1462274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HEIGHT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31900" y="3375023"/>
              <a:ext cx="1462274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INSULATION</a:t>
              </a:r>
            </a:p>
          </p:txBody>
        </p:sp>
        <p:sp>
          <p:nvSpPr>
            <p:cNvPr id="22" name="Parallelogram 21"/>
            <p:cNvSpPr/>
            <p:nvPr/>
          </p:nvSpPr>
          <p:spPr>
            <a:xfrm rot="5400000" flipH="1" flipV="1">
              <a:off x="3887788" y="1858962"/>
              <a:ext cx="762000" cy="149225"/>
            </a:xfrm>
            <a:prstGeom prst="parallelogram">
              <a:avLst>
                <a:gd name="adj" fmla="val 1031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/>
            <p:cNvSpPr/>
            <p:nvPr/>
          </p:nvSpPr>
          <p:spPr>
            <a:xfrm rot="5400000" flipH="1" flipV="1">
              <a:off x="3887787" y="2468562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rgbClr val="4AE8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/>
            <p:cNvSpPr/>
            <p:nvPr/>
          </p:nvSpPr>
          <p:spPr>
            <a:xfrm rot="5400000" flipH="1" flipV="1">
              <a:off x="3884613" y="3071810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arallelogram 24"/>
            <p:cNvSpPr/>
            <p:nvPr/>
          </p:nvSpPr>
          <p:spPr>
            <a:xfrm rot="5400000" flipH="1" flipV="1">
              <a:off x="3884613" y="3676651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0225" y="4124322"/>
              <a:ext cx="53721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16 PCS – 2981 DIA – 840M – 69.7T</a:t>
              </a:r>
              <a:endParaRPr lang="en-US" baseline="30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1900" y="3975096"/>
              <a:ext cx="1462274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PIPING</a:t>
              </a:r>
            </a:p>
          </p:txBody>
        </p:sp>
        <p:sp>
          <p:nvSpPr>
            <p:cNvPr id="28" name="Parallelogram 27"/>
            <p:cNvSpPr/>
            <p:nvPr/>
          </p:nvSpPr>
          <p:spPr>
            <a:xfrm rot="5400000" flipH="1" flipV="1">
              <a:off x="3884613" y="4276724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340225" y="4734238"/>
              <a:ext cx="5372100" cy="609600"/>
            </a:xfrm>
            <a:prstGeom prst="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507.1M2</a:t>
              </a:r>
              <a:endParaRPr lang="en-US" baseline="30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31900" y="4585012"/>
              <a:ext cx="1462274" cy="609600"/>
            </a:xfrm>
            <a:prstGeom prst="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PAINTING</a:t>
              </a:r>
            </a:p>
          </p:txBody>
        </p:sp>
        <p:sp>
          <p:nvSpPr>
            <p:cNvPr id="31" name="Parallelogram 30"/>
            <p:cNvSpPr/>
            <p:nvPr/>
          </p:nvSpPr>
          <p:spPr>
            <a:xfrm rot="5400000" flipH="1" flipV="1">
              <a:off x="3884613" y="4886640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40225" y="5343838"/>
              <a:ext cx="5372100" cy="609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20/02/2020</a:t>
              </a:r>
              <a:endParaRPr lang="en-US" baseline="30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31900" y="5194612"/>
              <a:ext cx="1462274" cy="609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85% MATERIAL </a:t>
              </a:r>
            </a:p>
          </p:txBody>
        </p:sp>
        <p:sp>
          <p:nvSpPr>
            <p:cNvPr id="34" name="Parallelogram 33"/>
            <p:cNvSpPr/>
            <p:nvPr/>
          </p:nvSpPr>
          <p:spPr>
            <a:xfrm rot="5400000" flipH="1" flipV="1">
              <a:off x="3884613" y="5496240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989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61949" y="-238503"/>
            <a:ext cx="11730051" cy="1631216"/>
            <a:chOff x="461949" y="-238503"/>
            <a:chExt cx="11730051" cy="1631216"/>
          </a:xfrm>
        </p:grpSpPr>
        <p:sp>
          <p:nvSpPr>
            <p:cNvPr id="3" name="Rectangle 2"/>
            <p:cNvSpPr/>
            <p:nvPr/>
          </p:nvSpPr>
          <p:spPr>
            <a:xfrm>
              <a:off x="1860096" y="53974"/>
              <a:ext cx="7068457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PROJECT INTRODUCTION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19175" y="257174"/>
              <a:ext cx="571949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/>
            <p:cNvSpPr/>
            <p:nvPr/>
          </p:nvSpPr>
          <p:spPr>
            <a:xfrm rot="16200000" flipV="1">
              <a:off x="1231668" y="403450"/>
              <a:ext cx="977905" cy="278947"/>
            </a:xfrm>
            <a:prstGeom prst="parallelogram">
              <a:avLst>
                <a:gd name="adj" fmla="val 75666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1949" y="-238503"/>
              <a:ext cx="1027563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vi-VN" sz="10000" b="1" cap="none" spc="0" dirty="0">
                  <a:ln w="57150">
                    <a:solidFill>
                      <a:srgbClr val="FFCB25"/>
                    </a:solidFill>
                    <a:prstDash val="solid"/>
                  </a:ln>
                  <a:solidFill>
                    <a:schemeClr val="bg1"/>
                  </a:solidFill>
                  <a:effectLst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US" sz="10000" b="1" cap="none" spc="0" dirty="0">
                <a:ln w="57150">
                  <a:solidFill>
                    <a:srgbClr val="FFCB25"/>
                  </a:solidFill>
                  <a:prstDash val="solid"/>
                </a:ln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410700" y="257174"/>
              <a:ext cx="2781300" cy="774701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 rot="16200000">
              <a:off x="8680674" y="301848"/>
              <a:ext cx="977905" cy="482147"/>
            </a:xfrm>
            <a:prstGeom prst="parallelogram">
              <a:avLst>
                <a:gd name="adj" fmla="val 4226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900" y="1552575"/>
            <a:ext cx="6983600" cy="4400863"/>
            <a:chOff x="2731900" y="1552575"/>
            <a:chExt cx="6983600" cy="4400863"/>
          </a:xfrm>
        </p:grpSpPr>
        <p:sp>
          <p:nvSpPr>
            <p:cNvPr id="2" name="Rectangle 1"/>
            <p:cNvSpPr/>
            <p:nvPr/>
          </p:nvSpPr>
          <p:spPr>
            <a:xfrm>
              <a:off x="4343400" y="1704975"/>
              <a:ext cx="53721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SOUR WATER STRIPPER </a:t>
              </a:r>
              <a:r>
                <a:rPr lang="de-DE" dirty="0"/>
                <a:t>II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314575"/>
              <a:ext cx="5372100" cy="609600"/>
            </a:xfrm>
            <a:prstGeom prst="rect">
              <a:avLst/>
            </a:prstGeom>
            <a:solidFill>
              <a:srgbClr val="7DE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1206T11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40225" y="2925761"/>
              <a:ext cx="5372100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35M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40225" y="3524249"/>
              <a:ext cx="53721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COLUMN: 190M2 – PIPING: 71.7M2</a:t>
              </a:r>
              <a:endParaRPr lang="en-US" baseline="30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31901" y="1552575"/>
              <a:ext cx="1462274" cy="609600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DESCRIPTION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31901" y="2162175"/>
              <a:ext cx="1462274" cy="609600"/>
            </a:xfrm>
            <a:prstGeom prst="rect">
              <a:avLst/>
            </a:prstGeom>
            <a:solidFill>
              <a:srgbClr val="7DE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TAG NAME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35075" y="2768599"/>
              <a:ext cx="1462274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HEIGHT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31900" y="3375023"/>
              <a:ext cx="1462274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INSULATION</a:t>
              </a:r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 flipV="1">
              <a:off x="3887788" y="1858962"/>
              <a:ext cx="762000" cy="149225"/>
            </a:xfrm>
            <a:prstGeom prst="parallelogram">
              <a:avLst>
                <a:gd name="adj" fmla="val 1031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/>
            <p:cNvSpPr/>
            <p:nvPr/>
          </p:nvSpPr>
          <p:spPr>
            <a:xfrm rot="5400000" flipH="1" flipV="1">
              <a:off x="3887787" y="2468562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rgbClr val="4AE8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/>
            <p:cNvSpPr/>
            <p:nvPr/>
          </p:nvSpPr>
          <p:spPr>
            <a:xfrm rot="5400000" flipH="1" flipV="1">
              <a:off x="3884613" y="3071810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/>
            <p:cNvSpPr/>
            <p:nvPr/>
          </p:nvSpPr>
          <p:spPr>
            <a:xfrm rot="5400000" flipH="1" flipV="1">
              <a:off x="3884613" y="3676651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40225" y="4124322"/>
              <a:ext cx="53721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11 PCS – 811 DIA – 269M – 6.2T</a:t>
              </a:r>
              <a:endParaRPr lang="en-US" baseline="30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1900" y="3975096"/>
              <a:ext cx="1462274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PIPING</a:t>
              </a:r>
            </a:p>
          </p:txBody>
        </p:sp>
        <p:sp>
          <p:nvSpPr>
            <p:cNvPr id="27" name="Parallelogram 26"/>
            <p:cNvSpPr/>
            <p:nvPr/>
          </p:nvSpPr>
          <p:spPr>
            <a:xfrm rot="5400000" flipH="1" flipV="1">
              <a:off x="3884613" y="4276724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340225" y="4734238"/>
              <a:ext cx="5372100" cy="609600"/>
            </a:xfrm>
            <a:prstGeom prst="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81.2M2</a:t>
              </a:r>
              <a:endParaRPr lang="en-US" baseline="30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1900" y="4585012"/>
              <a:ext cx="1462274" cy="609600"/>
            </a:xfrm>
            <a:prstGeom prst="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PAINTING</a:t>
              </a:r>
            </a:p>
          </p:txBody>
        </p:sp>
        <p:sp>
          <p:nvSpPr>
            <p:cNvPr id="30" name="Parallelogram 29"/>
            <p:cNvSpPr/>
            <p:nvPr/>
          </p:nvSpPr>
          <p:spPr>
            <a:xfrm rot="5400000" flipH="1" flipV="1">
              <a:off x="3884613" y="4886640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40225" y="5343838"/>
              <a:ext cx="5372100" cy="609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20/02/2020</a:t>
              </a:r>
              <a:endParaRPr lang="en-US" baseline="30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31900" y="5194612"/>
              <a:ext cx="1462274" cy="609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85% MATERIAL </a:t>
              </a:r>
            </a:p>
          </p:txBody>
        </p:sp>
        <p:sp>
          <p:nvSpPr>
            <p:cNvPr id="33" name="Parallelogram 32"/>
            <p:cNvSpPr/>
            <p:nvPr/>
          </p:nvSpPr>
          <p:spPr>
            <a:xfrm rot="5400000" flipH="1" flipV="1">
              <a:off x="3884613" y="5496240"/>
              <a:ext cx="762000" cy="149225"/>
            </a:xfrm>
            <a:prstGeom prst="parallelogram">
              <a:avLst>
                <a:gd name="adj" fmla="val 10313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E8C37505-982A-43CD-9298-9BD1D2364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45" y="1017588"/>
            <a:ext cx="1033722" cy="56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2225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623</Words>
  <Application>Microsoft Office PowerPoint</Application>
  <PresentationFormat>Widescreen</PresentationFormat>
  <Paragraphs>243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.VnBlack</vt:lpstr>
      <vt:lpstr>Arial</vt:lpstr>
      <vt:lpstr>Arial Black</vt:lpstr>
      <vt:lpstr>Calibri</vt:lpstr>
      <vt:lpstr>Calibri Light</vt:lpstr>
      <vt:lpstr>Candara</vt:lpstr>
      <vt:lpstr>Tahoma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Pham</dc:creator>
  <cp:lastModifiedBy>Thai Pham</cp:lastModifiedBy>
  <cp:revision>174</cp:revision>
  <dcterms:created xsi:type="dcterms:W3CDTF">2019-12-23T06:52:07Z</dcterms:created>
  <dcterms:modified xsi:type="dcterms:W3CDTF">2019-12-25T02:22:12Z</dcterms:modified>
</cp:coreProperties>
</file>