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76" r:id="rId3"/>
    <p:sldId id="259" r:id="rId4"/>
    <p:sldId id="260" r:id="rId5"/>
    <p:sldId id="262" r:id="rId6"/>
    <p:sldId id="261" r:id="rId7"/>
    <p:sldId id="265" r:id="rId8"/>
    <p:sldId id="263" r:id="rId9"/>
    <p:sldId id="264" r:id="rId10"/>
    <p:sldId id="267" r:id="rId11"/>
    <p:sldId id="26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3"/>
    <p:restoredTop sz="94632"/>
  </p:normalViewPr>
  <p:slideViewPr>
    <p:cSldViewPr snapToGrid="0" snapToObjects="1">
      <p:cViewPr varScale="1">
        <p:scale>
          <a:sx n="111" d="100"/>
          <a:sy n="111" d="100"/>
        </p:scale>
        <p:origin x="60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65C0B4-4A8E-934B-B40B-FF99C39B8BEC}" type="datetimeFigureOut">
              <a:rPr lang="en-US" smtClean="0"/>
              <a:t>12/7/24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A46E40-478B-3344-ADDD-C17F75AB19B9}" type="slidenum">
              <a:rPr lang="en-US" smtClean="0"/>
              <a:t>‹#›</a:t>
            </a:fld>
            <a:endParaRPr lang="en-US"/>
          </a:p>
        </p:txBody>
      </p:sp>
    </p:spTree>
    <p:extLst>
      <p:ext uri="{BB962C8B-B14F-4D97-AF65-F5344CB8AC3E}">
        <p14:creationId xmlns:p14="http://schemas.microsoft.com/office/powerpoint/2010/main" val="900627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A46E40-478B-3344-ADDD-C17F75AB19B9}" type="slidenum">
              <a:rPr lang="en-US" smtClean="0"/>
              <a:t>6</a:t>
            </a:fld>
            <a:endParaRPr lang="en-US"/>
          </a:p>
        </p:txBody>
      </p:sp>
    </p:spTree>
    <p:extLst>
      <p:ext uri="{BB962C8B-B14F-4D97-AF65-F5344CB8AC3E}">
        <p14:creationId xmlns:p14="http://schemas.microsoft.com/office/powerpoint/2010/main" val="622658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B899C-6CCD-2F4F-B932-7719410599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AFC982-E93F-C244-8C1F-03A7D9F0DA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E30D28-79F1-AD40-9187-8996EA0ADAF1}"/>
              </a:ext>
            </a:extLst>
          </p:cNvPr>
          <p:cNvSpPr>
            <a:spLocks noGrp="1"/>
          </p:cNvSpPr>
          <p:nvPr>
            <p:ph type="dt" sz="half" idx="10"/>
          </p:nvPr>
        </p:nvSpPr>
        <p:spPr/>
        <p:txBody>
          <a:bodyPr/>
          <a:lstStyle/>
          <a:p>
            <a:fld id="{F20A7EDD-D481-494B-9624-E9C512117830}" type="datetimeFigureOut">
              <a:rPr lang="en-US" smtClean="0"/>
              <a:t>12/7/24</a:t>
            </a:fld>
            <a:endParaRPr lang="en-US"/>
          </a:p>
        </p:txBody>
      </p:sp>
      <p:sp>
        <p:nvSpPr>
          <p:cNvPr id="5" name="Footer Placeholder 4">
            <a:extLst>
              <a:ext uri="{FF2B5EF4-FFF2-40B4-BE49-F238E27FC236}">
                <a16:creationId xmlns:a16="http://schemas.microsoft.com/office/drawing/2014/main" id="{6B07CEFA-A267-AA44-849F-F79D9292B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AE4F9-F043-A14C-BE58-E64595ACDEAF}"/>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3430164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553B-C603-0E4E-A2BC-CAFB44B810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6B5A52-60CB-9E40-BBC9-9AFE76A141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CCD50A-A7A3-9146-BB88-D93E1DAAE1F8}"/>
              </a:ext>
            </a:extLst>
          </p:cNvPr>
          <p:cNvSpPr>
            <a:spLocks noGrp="1"/>
          </p:cNvSpPr>
          <p:nvPr>
            <p:ph type="dt" sz="half" idx="10"/>
          </p:nvPr>
        </p:nvSpPr>
        <p:spPr/>
        <p:txBody>
          <a:bodyPr/>
          <a:lstStyle/>
          <a:p>
            <a:fld id="{F20A7EDD-D481-494B-9624-E9C512117830}" type="datetimeFigureOut">
              <a:rPr lang="en-US" smtClean="0"/>
              <a:t>12/7/24</a:t>
            </a:fld>
            <a:endParaRPr lang="en-US"/>
          </a:p>
        </p:txBody>
      </p:sp>
      <p:sp>
        <p:nvSpPr>
          <p:cNvPr id="5" name="Footer Placeholder 4">
            <a:extLst>
              <a:ext uri="{FF2B5EF4-FFF2-40B4-BE49-F238E27FC236}">
                <a16:creationId xmlns:a16="http://schemas.microsoft.com/office/drawing/2014/main" id="{C51C5070-2467-DD4D-8E30-AF3A599CD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5B958A-A84C-4D40-A51E-4681E3FA3905}"/>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447538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4EEFC5-C910-C046-9886-F5B22E5250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A319BA-D8BA-0E43-9EB1-FDF71E6BB7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B65725-8260-584C-876F-875B9CE690BE}"/>
              </a:ext>
            </a:extLst>
          </p:cNvPr>
          <p:cNvSpPr>
            <a:spLocks noGrp="1"/>
          </p:cNvSpPr>
          <p:nvPr>
            <p:ph type="dt" sz="half" idx="10"/>
          </p:nvPr>
        </p:nvSpPr>
        <p:spPr/>
        <p:txBody>
          <a:bodyPr/>
          <a:lstStyle/>
          <a:p>
            <a:fld id="{F20A7EDD-D481-494B-9624-E9C512117830}" type="datetimeFigureOut">
              <a:rPr lang="en-US" smtClean="0"/>
              <a:t>12/7/24</a:t>
            </a:fld>
            <a:endParaRPr lang="en-US"/>
          </a:p>
        </p:txBody>
      </p:sp>
      <p:sp>
        <p:nvSpPr>
          <p:cNvPr id="5" name="Footer Placeholder 4">
            <a:extLst>
              <a:ext uri="{FF2B5EF4-FFF2-40B4-BE49-F238E27FC236}">
                <a16:creationId xmlns:a16="http://schemas.microsoft.com/office/drawing/2014/main" id="{809731B2-2020-DC4A-BF08-AAFF55658F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904379-1DF7-F04C-9BBB-F73514B397F5}"/>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1672543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D0E03-675A-894C-B624-41ECE27CA1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DDEEB7-A978-CD41-BE8C-A5BF363FB3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3909DF-18D7-AC41-B4AB-E2C7C944AA7F}"/>
              </a:ext>
            </a:extLst>
          </p:cNvPr>
          <p:cNvSpPr>
            <a:spLocks noGrp="1"/>
          </p:cNvSpPr>
          <p:nvPr>
            <p:ph type="dt" sz="half" idx="10"/>
          </p:nvPr>
        </p:nvSpPr>
        <p:spPr/>
        <p:txBody>
          <a:bodyPr/>
          <a:lstStyle/>
          <a:p>
            <a:fld id="{F20A7EDD-D481-494B-9624-E9C512117830}" type="datetimeFigureOut">
              <a:rPr lang="en-US" smtClean="0"/>
              <a:t>12/7/24</a:t>
            </a:fld>
            <a:endParaRPr lang="en-US"/>
          </a:p>
        </p:txBody>
      </p:sp>
      <p:sp>
        <p:nvSpPr>
          <p:cNvPr id="5" name="Footer Placeholder 4">
            <a:extLst>
              <a:ext uri="{FF2B5EF4-FFF2-40B4-BE49-F238E27FC236}">
                <a16:creationId xmlns:a16="http://schemas.microsoft.com/office/drawing/2014/main" id="{2F686481-C8BE-FE45-90D7-00443434A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C9DE00-5413-744E-8EF6-59F8857B78F9}"/>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4147354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5AD9B-618F-BD44-9A31-8263BEFC1A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404901-4321-D54A-8D8E-0C10C7E176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1D5458-088E-4A44-ABBB-3AEDA673058B}"/>
              </a:ext>
            </a:extLst>
          </p:cNvPr>
          <p:cNvSpPr>
            <a:spLocks noGrp="1"/>
          </p:cNvSpPr>
          <p:nvPr>
            <p:ph type="dt" sz="half" idx="10"/>
          </p:nvPr>
        </p:nvSpPr>
        <p:spPr/>
        <p:txBody>
          <a:bodyPr/>
          <a:lstStyle/>
          <a:p>
            <a:fld id="{F20A7EDD-D481-494B-9624-E9C512117830}" type="datetimeFigureOut">
              <a:rPr lang="en-US" smtClean="0"/>
              <a:t>12/7/24</a:t>
            </a:fld>
            <a:endParaRPr lang="en-US"/>
          </a:p>
        </p:txBody>
      </p:sp>
      <p:sp>
        <p:nvSpPr>
          <p:cNvPr id="5" name="Footer Placeholder 4">
            <a:extLst>
              <a:ext uri="{FF2B5EF4-FFF2-40B4-BE49-F238E27FC236}">
                <a16:creationId xmlns:a16="http://schemas.microsoft.com/office/drawing/2014/main" id="{AAFF7033-9FEF-AB43-B9F8-101F306DD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AAACD-087C-314A-9FD2-3A5220C10D4D}"/>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1191874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2CE85-F728-E642-A80D-1333D45715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C0D27E-F9CD-6249-A2C0-5C825FDFEE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459A3A-2B86-504C-A3CD-65E93FDBB3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EBEE0A-5009-0149-8094-26D6822C9B8E}"/>
              </a:ext>
            </a:extLst>
          </p:cNvPr>
          <p:cNvSpPr>
            <a:spLocks noGrp="1"/>
          </p:cNvSpPr>
          <p:nvPr>
            <p:ph type="dt" sz="half" idx="10"/>
          </p:nvPr>
        </p:nvSpPr>
        <p:spPr/>
        <p:txBody>
          <a:bodyPr/>
          <a:lstStyle/>
          <a:p>
            <a:fld id="{F20A7EDD-D481-494B-9624-E9C512117830}" type="datetimeFigureOut">
              <a:rPr lang="en-US" smtClean="0"/>
              <a:t>12/7/24</a:t>
            </a:fld>
            <a:endParaRPr lang="en-US"/>
          </a:p>
        </p:txBody>
      </p:sp>
      <p:sp>
        <p:nvSpPr>
          <p:cNvPr id="6" name="Footer Placeholder 5">
            <a:extLst>
              <a:ext uri="{FF2B5EF4-FFF2-40B4-BE49-F238E27FC236}">
                <a16:creationId xmlns:a16="http://schemas.microsoft.com/office/drawing/2014/main" id="{897D2603-EC9D-9B42-897F-38114B4D15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429989-71C4-8048-BD5C-5C30692D51F4}"/>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87073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3BE98-EB37-A14A-976B-50E1B5B31D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85BE6E-151A-AF47-BB21-871734287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22BAB0-ED6E-664F-A271-2F2422551C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5C916A-EEC4-FD4D-A50F-50352B86FF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DCD5B8-76EE-8D4F-A8C2-21911EEFE4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F1584B-C458-F240-A054-7681C20601B1}"/>
              </a:ext>
            </a:extLst>
          </p:cNvPr>
          <p:cNvSpPr>
            <a:spLocks noGrp="1"/>
          </p:cNvSpPr>
          <p:nvPr>
            <p:ph type="dt" sz="half" idx="10"/>
          </p:nvPr>
        </p:nvSpPr>
        <p:spPr/>
        <p:txBody>
          <a:bodyPr/>
          <a:lstStyle/>
          <a:p>
            <a:fld id="{F20A7EDD-D481-494B-9624-E9C512117830}" type="datetimeFigureOut">
              <a:rPr lang="en-US" smtClean="0"/>
              <a:t>12/7/24</a:t>
            </a:fld>
            <a:endParaRPr lang="en-US"/>
          </a:p>
        </p:txBody>
      </p:sp>
      <p:sp>
        <p:nvSpPr>
          <p:cNvPr id="8" name="Footer Placeholder 7">
            <a:extLst>
              <a:ext uri="{FF2B5EF4-FFF2-40B4-BE49-F238E27FC236}">
                <a16:creationId xmlns:a16="http://schemas.microsoft.com/office/drawing/2014/main" id="{D8A92BED-7EAA-9D41-BB6B-33181453DF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F44CD3-A0B8-014A-BCB7-E93D0BCB1695}"/>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2160035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27FE-7173-AD40-9C67-D6C6ABEE58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572540-0A8C-1448-A19C-8854CA7394DE}"/>
              </a:ext>
            </a:extLst>
          </p:cNvPr>
          <p:cNvSpPr>
            <a:spLocks noGrp="1"/>
          </p:cNvSpPr>
          <p:nvPr>
            <p:ph type="dt" sz="half" idx="10"/>
          </p:nvPr>
        </p:nvSpPr>
        <p:spPr/>
        <p:txBody>
          <a:bodyPr/>
          <a:lstStyle/>
          <a:p>
            <a:fld id="{F20A7EDD-D481-494B-9624-E9C512117830}" type="datetimeFigureOut">
              <a:rPr lang="en-US" smtClean="0"/>
              <a:t>12/7/24</a:t>
            </a:fld>
            <a:endParaRPr lang="en-US"/>
          </a:p>
        </p:txBody>
      </p:sp>
      <p:sp>
        <p:nvSpPr>
          <p:cNvPr id="4" name="Footer Placeholder 3">
            <a:extLst>
              <a:ext uri="{FF2B5EF4-FFF2-40B4-BE49-F238E27FC236}">
                <a16:creationId xmlns:a16="http://schemas.microsoft.com/office/drawing/2014/main" id="{719AFDD9-5766-FE46-AD6B-627E9E4240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3CBB8A-B904-244D-AE61-6F153BA7105C}"/>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2479266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DAE12D-AC9B-5C4F-B6CF-FB9178B8A401}"/>
              </a:ext>
            </a:extLst>
          </p:cNvPr>
          <p:cNvSpPr>
            <a:spLocks noGrp="1"/>
          </p:cNvSpPr>
          <p:nvPr>
            <p:ph type="dt" sz="half" idx="10"/>
          </p:nvPr>
        </p:nvSpPr>
        <p:spPr/>
        <p:txBody>
          <a:bodyPr/>
          <a:lstStyle/>
          <a:p>
            <a:fld id="{F20A7EDD-D481-494B-9624-E9C512117830}" type="datetimeFigureOut">
              <a:rPr lang="en-US" smtClean="0"/>
              <a:t>12/7/24</a:t>
            </a:fld>
            <a:endParaRPr lang="en-US"/>
          </a:p>
        </p:txBody>
      </p:sp>
      <p:sp>
        <p:nvSpPr>
          <p:cNvPr id="3" name="Footer Placeholder 2">
            <a:extLst>
              <a:ext uri="{FF2B5EF4-FFF2-40B4-BE49-F238E27FC236}">
                <a16:creationId xmlns:a16="http://schemas.microsoft.com/office/drawing/2014/main" id="{0CBE377B-45E1-7246-9804-AE7587AE8C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80FC23-F084-C648-B4F1-5EF03D45E1CB}"/>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1990471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0B628-EB93-4240-9A9A-19981A1B1F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838191-872C-6541-974B-072E2B02D0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B63BC1-8CBE-3143-9019-E40AF62909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EFFD05-E6E2-E943-B346-7D47C4B43DF8}"/>
              </a:ext>
            </a:extLst>
          </p:cNvPr>
          <p:cNvSpPr>
            <a:spLocks noGrp="1"/>
          </p:cNvSpPr>
          <p:nvPr>
            <p:ph type="dt" sz="half" idx="10"/>
          </p:nvPr>
        </p:nvSpPr>
        <p:spPr/>
        <p:txBody>
          <a:bodyPr/>
          <a:lstStyle/>
          <a:p>
            <a:fld id="{F20A7EDD-D481-494B-9624-E9C512117830}" type="datetimeFigureOut">
              <a:rPr lang="en-US" smtClean="0"/>
              <a:t>12/7/24</a:t>
            </a:fld>
            <a:endParaRPr lang="en-US"/>
          </a:p>
        </p:txBody>
      </p:sp>
      <p:sp>
        <p:nvSpPr>
          <p:cNvPr id="6" name="Footer Placeholder 5">
            <a:extLst>
              <a:ext uri="{FF2B5EF4-FFF2-40B4-BE49-F238E27FC236}">
                <a16:creationId xmlns:a16="http://schemas.microsoft.com/office/drawing/2014/main" id="{B5B1D3E4-75FC-3A42-BEE2-7EA4FF853F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D2F02B-7C6E-0948-86D6-CEB86A383ADF}"/>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1001319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4FAB5-6A18-4C44-94C2-A40A2A216B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CEEA47-F3DB-394D-A2E1-772B3793B3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1F441E-D984-3042-83E6-1DD1124560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0255CE-3CA3-D146-BCF7-2C67A92A0C34}"/>
              </a:ext>
            </a:extLst>
          </p:cNvPr>
          <p:cNvSpPr>
            <a:spLocks noGrp="1"/>
          </p:cNvSpPr>
          <p:nvPr>
            <p:ph type="dt" sz="half" idx="10"/>
          </p:nvPr>
        </p:nvSpPr>
        <p:spPr/>
        <p:txBody>
          <a:bodyPr/>
          <a:lstStyle/>
          <a:p>
            <a:fld id="{F20A7EDD-D481-494B-9624-E9C512117830}" type="datetimeFigureOut">
              <a:rPr lang="en-US" smtClean="0"/>
              <a:t>12/7/24</a:t>
            </a:fld>
            <a:endParaRPr lang="en-US"/>
          </a:p>
        </p:txBody>
      </p:sp>
      <p:sp>
        <p:nvSpPr>
          <p:cNvPr id="6" name="Footer Placeholder 5">
            <a:extLst>
              <a:ext uri="{FF2B5EF4-FFF2-40B4-BE49-F238E27FC236}">
                <a16:creationId xmlns:a16="http://schemas.microsoft.com/office/drawing/2014/main" id="{86F5D391-CFEC-E346-BBD9-D5A36FEB97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1474BF-101D-4647-86B7-39F3F6A05D08}"/>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427438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4139A6-0129-F24F-AF5B-3DC5728CDD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9F2BE-D162-9A45-B8DB-EF40054142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6A9CA4-3C0D-EE4F-B371-070D72C76D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0A7EDD-D481-494B-9624-E9C512117830}" type="datetimeFigureOut">
              <a:rPr lang="en-US" smtClean="0"/>
              <a:t>12/7/24</a:t>
            </a:fld>
            <a:endParaRPr lang="en-US"/>
          </a:p>
        </p:txBody>
      </p:sp>
      <p:sp>
        <p:nvSpPr>
          <p:cNvPr id="5" name="Footer Placeholder 4">
            <a:extLst>
              <a:ext uri="{FF2B5EF4-FFF2-40B4-BE49-F238E27FC236}">
                <a16:creationId xmlns:a16="http://schemas.microsoft.com/office/drawing/2014/main" id="{E59C6C66-8E87-E74C-9A5D-EE93133454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8B3F2-F1EE-0943-A405-95EE696468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87351B-DB66-794B-9D8B-79AE9F7B2FF3}" type="slidenum">
              <a:rPr lang="en-US" smtClean="0"/>
              <a:t>‹#›</a:t>
            </a:fld>
            <a:endParaRPr lang="en-US"/>
          </a:p>
        </p:txBody>
      </p:sp>
    </p:spTree>
    <p:extLst>
      <p:ext uri="{BB962C8B-B14F-4D97-AF65-F5344CB8AC3E}">
        <p14:creationId xmlns:p14="http://schemas.microsoft.com/office/powerpoint/2010/main" val="3221125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7EB46-83D7-A647-95BB-48D719FB88DE}"/>
              </a:ext>
            </a:extLst>
          </p:cNvPr>
          <p:cNvSpPr>
            <a:spLocks noGrp="1"/>
          </p:cNvSpPr>
          <p:nvPr>
            <p:ph type="ctrTitle"/>
          </p:nvPr>
        </p:nvSpPr>
        <p:spPr/>
        <p:txBody>
          <a:bodyPr/>
          <a:lstStyle/>
          <a:p>
            <a:r>
              <a:rPr lang="en-US" dirty="0"/>
              <a:t>BAPTISM</a:t>
            </a:r>
          </a:p>
        </p:txBody>
      </p:sp>
      <p:sp>
        <p:nvSpPr>
          <p:cNvPr id="3" name="Subtitle 2">
            <a:extLst>
              <a:ext uri="{FF2B5EF4-FFF2-40B4-BE49-F238E27FC236}">
                <a16:creationId xmlns:a16="http://schemas.microsoft.com/office/drawing/2014/main" id="{327C261E-501C-E742-A503-6AEEE269757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24297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45BF90-0681-594A-B2F0-EE12E0B18A0E}"/>
              </a:ext>
            </a:extLst>
          </p:cNvPr>
          <p:cNvSpPr txBox="1"/>
          <p:nvPr/>
        </p:nvSpPr>
        <p:spPr>
          <a:xfrm>
            <a:off x="284205" y="370703"/>
            <a:ext cx="11907795" cy="4524315"/>
          </a:xfrm>
          <a:prstGeom prst="rect">
            <a:avLst/>
          </a:prstGeom>
          <a:noFill/>
        </p:spPr>
        <p:txBody>
          <a:bodyPr wrap="square" rtlCol="0">
            <a:spAutoFit/>
          </a:bodyPr>
          <a:lstStyle/>
          <a:p>
            <a:r>
              <a:rPr lang="en-US" sz="3200" dirty="0"/>
              <a:t>Acts 8:1–3 (ESV) </a:t>
            </a:r>
          </a:p>
          <a:p>
            <a:endParaRPr lang="en-US" sz="3200" dirty="0"/>
          </a:p>
          <a:p>
            <a:r>
              <a:rPr lang="en-US" sz="3200" baseline="30000" dirty="0"/>
              <a:t>1</a:t>
            </a:r>
            <a:r>
              <a:rPr lang="en-US" sz="3200" dirty="0"/>
              <a:t>And Saul approved of his execution. And there arose on that day a great persecution against the church in Jerusalem, and they were all scattered throughout the regions of Judea and Samaria, except the apostles. </a:t>
            </a:r>
          </a:p>
          <a:p>
            <a:r>
              <a:rPr lang="en-US" sz="3200" baseline="30000" dirty="0"/>
              <a:t>2</a:t>
            </a:r>
            <a:r>
              <a:rPr lang="en-US" sz="3200" dirty="0"/>
              <a:t>Devout men buried Stephen and made great lamentation over him. </a:t>
            </a:r>
          </a:p>
          <a:p>
            <a:r>
              <a:rPr lang="en-US" sz="3200" baseline="30000" dirty="0"/>
              <a:t>3</a:t>
            </a:r>
            <a:r>
              <a:rPr lang="en-US" sz="3200" dirty="0"/>
              <a:t>But Saul was ravaging the church, and entering house after house, he dragged off men and women and committed them to prison. </a:t>
            </a:r>
          </a:p>
        </p:txBody>
      </p:sp>
    </p:spTree>
    <p:extLst>
      <p:ext uri="{BB962C8B-B14F-4D97-AF65-F5344CB8AC3E}">
        <p14:creationId xmlns:p14="http://schemas.microsoft.com/office/powerpoint/2010/main" val="2258107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5016758"/>
          </a:xfrm>
          <a:prstGeom prst="rect">
            <a:avLst/>
          </a:prstGeom>
        </p:spPr>
        <p:txBody>
          <a:bodyPr wrap="square">
            <a:spAutoFit/>
          </a:bodyPr>
          <a:lstStyle/>
          <a:p>
            <a:r>
              <a:rPr lang="en-US" sz="3200" dirty="0"/>
              <a:t>Titus 3:4–7 (ESV) </a:t>
            </a:r>
          </a:p>
          <a:p>
            <a:endParaRPr lang="en-US" sz="3200" dirty="0"/>
          </a:p>
          <a:p>
            <a:r>
              <a:rPr lang="en-US" sz="3200" baseline="30000" dirty="0"/>
              <a:t>4</a:t>
            </a:r>
            <a:r>
              <a:rPr lang="en-US" sz="3200" dirty="0"/>
              <a:t>But when the goodness and loving kindness of God our Savior appeared, </a:t>
            </a:r>
          </a:p>
          <a:p>
            <a:r>
              <a:rPr lang="en-US" sz="3200" baseline="30000" dirty="0"/>
              <a:t>5</a:t>
            </a:r>
            <a:r>
              <a:rPr lang="en-US" sz="3200" dirty="0"/>
              <a:t>he saved us, not because of works done by us in righteousness, but according to his own mercy, by the washing of regeneration and renewal of the Holy Spirit, </a:t>
            </a:r>
          </a:p>
          <a:p>
            <a:r>
              <a:rPr lang="en-US" sz="3200" baseline="30000" dirty="0"/>
              <a:t>6</a:t>
            </a:r>
            <a:r>
              <a:rPr lang="en-US" sz="3200" dirty="0"/>
              <a:t>whom he poured out on us richly through Jesus Christ our Savior, </a:t>
            </a:r>
          </a:p>
          <a:p>
            <a:r>
              <a:rPr lang="en-US" sz="3200" baseline="30000" dirty="0"/>
              <a:t>7</a:t>
            </a:r>
            <a:r>
              <a:rPr lang="en-US" sz="3200" dirty="0"/>
              <a:t>so that being justified by his grace we might become heirs according to the hope of eternal life. </a:t>
            </a:r>
          </a:p>
        </p:txBody>
      </p:sp>
    </p:spTree>
    <p:extLst>
      <p:ext uri="{BB962C8B-B14F-4D97-AF65-F5344CB8AC3E}">
        <p14:creationId xmlns:p14="http://schemas.microsoft.com/office/powerpoint/2010/main" val="3793831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6986528"/>
          </a:xfrm>
          <a:prstGeom prst="rect">
            <a:avLst/>
          </a:prstGeom>
        </p:spPr>
        <p:txBody>
          <a:bodyPr wrap="square">
            <a:spAutoFit/>
          </a:bodyPr>
          <a:lstStyle/>
          <a:p>
            <a:r>
              <a:rPr lang="en-US" sz="3200" dirty="0"/>
              <a:t>Who should be baptized? BELIEVERS</a:t>
            </a:r>
          </a:p>
          <a:p>
            <a:endParaRPr lang="en-US" sz="3200" dirty="0"/>
          </a:p>
          <a:p>
            <a:r>
              <a:rPr lang="en-US" sz="3200" dirty="0"/>
              <a:t>Matthew 28</a:t>
            </a:r>
          </a:p>
          <a:p>
            <a:endParaRPr lang="en-US" sz="3200" dirty="0"/>
          </a:p>
          <a:p>
            <a:r>
              <a:rPr lang="en-US" sz="3200" dirty="0"/>
              <a:t>Acts 2</a:t>
            </a:r>
          </a:p>
          <a:p>
            <a:endParaRPr lang="en-US" sz="3200" dirty="0"/>
          </a:p>
          <a:p>
            <a:r>
              <a:rPr lang="en-US" sz="3200" dirty="0"/>
              <a:t>Colossians 2:11–12 (ESV) </a:t>
            </a:r>
          </a:p>
          <a:p>
            <a:endParaRPr lang="en-US" sz="3200" dirty="0"/>
          </a:p>
          <a:p>
            <a:r>
              <a:rPr lang="en-US" sz="3200" baseline="30000" dirty="0"/>
              <a:t>11</a:t>
            </a:r>
            <a:r>
              <a:rPr lang="en-US" sz="3200" dirty="0"/>
              <a:t>In him also you were circumcised with a circumcision made without hands, by putting off the body of the flesh, by the circumcision of Christ, </a:t>
            </a:r>
          </a:p>
          <a:p>
            <a:r>
              <a:rPr lang="en-US" sz="3200" b="1" baseline="30000" dirty="0"/>
              <a:t>12</a:t>
            </a:r>
            <a:r>
              <a:rPr lang="en-US" sz="3200" b="1" dirty="0"/>
              <a:t>having been buried with him in baptism</a:t>
            </a:r>
            <a:r>
              <a:rPr lang="en-US" sz="3200" dirty="0"/>
              <a:t>, in which you were also raised with him </a:t>
            </a:r>
            <a:r>
              <a:rPr lang="en-US" sz="3200" b="1" i="1" dirty="0"/>
              <a:t>through faith</a:t>
            </a:r>
            <a:r>
              <a:rPr lang="en-US" sz="3200" dirty="0"/>
              <a:t> in the powerful working of God, who raised him from the dead. </a:t>
            </a:r>
          </a:p>
          <a:p>
            <a:endParaRPr lang="en-US" sz="3200" dirty="0"/>
          </a:p>
        </p:txBody>
      </p:sp>
    </p:spTree>
    <p:extLst>
      <p:ext uri="{BB962C8B-B14F-4D97-AF65-F5344CB8AC3E}">
        <p14:creationId xmlns:p14="http://schemas.microsoft.com/office/powerpoint/2010/main" val="1006656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4524315"/>
          </a:xfrm>
          <a:prstGeom prst="rect">
            <a:avLst/>
          </a:prstGeom>
        </p:spPr>
        <p:txBody>
          <a:bodyPr wrap="square">
            <a:spAutoFit/>
          </a:bodyPr>
          <a:lstStyle/>
          <a:p>
            <a:r>
              <a:rPr lang="en-US" sz="3200" b="1" dirty="0"/>
              <a:t>Who can baptize?</a:t>
            </a:r>
          </a:p>
          <a:p>
            <a:endParaRPr lang="en-US" sz="3200" dirty="0"/>
          </a:p>
          <a:p>
            <a:r>
              <a:rPr lang="en-US" sz="3200" dirty="0"/>
              <a:t>Disciples who have been discipled to baptize those in need of baptism</a:t>
            </a:r>
          </a:p>
          <a:p>
            <a:endParaRPr lang="en-US" sz="3200" dirty="0"/>
          </a:p>
          <a:p>
            <a:r>
              <a:rPr lang="en-US" sz="3200" dirty="0"/>
              <a:t>Matthew 28:19–20 (ESV) </a:t>
            </a:r>
          </a:p>
          <a:p>
            <a:r>
              <a:rPr lang="en-US" sz="3200" baseline="30000" dirty="0"/>
              <a:t>19</a:t>
            </a:r>
            <a:r>
              <a:rPr lang="en-US" sz="3200" dirty="0"/>
              <a:t>Go therefore and make disciples of all nations, baptizing them in the name of the Father and of the Son and of the Holy Spirit, </a:t>
            </a:r>
          </a:p>
          <a:p>
            <a:r>
              <a:rPr lang="en-US" sz="3200" i="1" baseline="30000" dirty="0"/>
              <a:t>20</a:t>
            </a:r>
            <a:r>
              <a:rPr lang="en-US" sz="3200" i="1" dirty="0"/>
              <a:t>teaching them to observe all that I have commanded you</a:t>
            </a:r>
            <a:r>
              <a:rPr lang="en-US" sz="3200" dirty="0"/>
              <a:t>. And behold, I am with you always, to the end of the age.” </a:t>
            </a:r>
          </a:p>
        </p:txBody>
      </p:sp>
    </p:spTree>
    <p:extLst>
      <p:ext uri="{BB962C8B-B14F-4D97-AF65-F5344CB8AC3E}">
        <p14:creationId xmlns:p14="http://schemas.microsoft.com/office/powerpoint/2010/main" val="3605184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4524315"/>
          </a:xfrm>
          <a:prstGeom prst="rect">
            <a:avLst/>
          </a:prstGeom>
        </p:spPr>
        <p:txBody>
          <a:bodyPr wrap="square">
            <a:spAutoFit/>
          </a:bodyPr>
          <a:lstStyle/>
          <a:p>
            <a:r>
              <a:rPr lang="en-US" sz="3200" b="1" dirty="0"/>
              <a:t>When should someone be baptized?</a:t>
            </a:r>
            <a:endParaRPr lang="en-US" sz="3200" dirty="0"/>
          </a:p>
          <a:p>
            <a:r>
              <a:rPr lang="en-US" sz="3200" dirty="0"/>
              <a:t>As soon as possible after they believe…Acts 2, Acts 8</a:t>
            </a:r>
          </a:p>
          <a:p>
            <a:endParaRPr lang="en-US" sz="3200" dirty="0"/>
          </a:p>
          <a:p>
            <a:r>
              <a:rPr lang="en-US" sz="3200" b="1" dirty="0"/>
              <a:t>…preferably when the church is gathered.</a:t>
            </a:r>
            <a:endParaRPr lang="en-US" sz="3200" dirty="0"/>
          </a:p>
          <a:p>
            <a:r>
              <a:rPr lang="en-US" sz="3200" dirty="0"/>
              <a:t>1 Corinthians 12:12–13 (ESV) </a:t>
            </a:r>
          </a:p>
          <a:p>
            <a:r>
              <a:rPr lang="en-US" sz="3200" baseline="30000" dirty="0"/>
              <a:t>12</a:t>
            </a:r>
            <a:r>
              <a:rPr lang="en-US" sz="3200" dirty="0"/>
              <a:t>For just as the body is one and has many members, and all the members of the body, though many, are one body, so it is with Christ. </a:t>
            </a:r>
          </a:p>
          <a:p>
            <a:r>
              <a:rPr lang="en-US" sz="3200" baseline="30000" dirty="0"/>
              <a:t>13</a:t>
            </a:r>
            <a:r>
              <a:rPr lang="en-US" sz="3200" dirty="0"/>
              <a:t>For [by] one Spirit we were all baptized into one body—Jews or Greeks, slaves or free—and all were made to drink of one Spirit. </a:t>
            </a:r>
          </a:p>
        </p:txBody>
      </p:sp>
    </p:spTree>
    <p:extLst>
      <p:ext uri="{BB962C8B-B14F-4D97-AF65-F5344CB8AC3E}">
        <p14:creationId xmlns:p14="http://schemas.microsoft.com/office/powerpoint/2010/main" val="3564960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5016758"/>
          </a:xfrm>
          <a:prstGeom prst="rect">
            <a:avLst/>
          </a:prstGeom>
        </p:spPr>
        <p:txBody>
          <a:bodyPr wrap="square">
            <a:spAutoFit/>
          </a:bodyPr>
          <a:lstStyle/>
          <a:p>
            <a:r>
              <a:rPr lang="en-US" sz="3200" b="1" dirty="0"/>
              <a:t>Why are there sometimes delays in baptism today?</a:t>
            </a:r>
          </a:p>
          <a:p>
            <a:endParaRPr lang="en-US" sz="3200" b="1" dirty="0"/>
          </a:p>
          <a:p>
            <a:r>
              <a:rPr lang="en-US" sz="3200" b="1" dirty="0"/>
              <a:t>Can someone be baptized if the church is not gathered?</a:t>
            </a:r>
            <a:endParaRPr lang="en-US" sz="3200" dirty="0"/>
          </a:p>
          <a:p>
            <a:endParaRPr lang="en-US" sz="3200" dirty="0"/>
          </a:p>
          <a:p>
            <a:r>
              <a:rPr lang="en-US" sz="3200" b="1" dirty="0"/>
              <a:t>What about people who want to be rebaptized?</a:t>
            </a:r>
          </a:p>
          <a:p>
            <a:endParaRPr lang="en-US" sz="3200" dirty="0"/>
          </a:p>
          <a:p>
            <a:r>
              <a:rPr lang="en-US" sz="3200" b="1" dirty="0"/>
              <a:t>Is baptism necessary for salvation?</a:t>
            </a:r>
          </a:p>
          <a:p>
            <a:endParaRPr lang="en-US" sz="3200" b="1" dirty="0"/>
          </a:p>
          <a:p>
            <a:endParaRPr lang="en-US" sz="3200" dirty="0"/>
          </a:p>
          <a:p>
            <a:endParaRPr lang="en-US" sz="3200" dirty="0"/>
          </a:p>
        </p:txBody>
      </p:sp>
    </p:spTree>
    <p:extLst>
      <p:ext uri="{BB962C8B-B14F-4D97-AF65-F5344CB8AC3E}">
        <p14:creationId xmlns:p14="http://schemas.microsoft.com/office/powerpoint/2010/main" val="4230196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6986528"/>
          </a:xfrm>
          <a:prstGeom prst="rect">
            <a:avLst/>
          </a:prstGeom>
        </p:spPr>
        <p:txBody>
          <a:bodyPr wrap="square">
            <a:spAutoFit/>
          </a:bodyPr>
          <a:lstStyle/>
          <a:p>
            <a:r>
              <a:rPr lang="en-US" sz="3200" b="1" dirty="0"/>
              <a:t>What is the baptism of the HS?</a:t>
            </a:r>
          </a:p>
          <a:p>
            <a:endParaRPr lang="en-US" sz="3200" dirty="0"/>
          </a:p>
          <a:p>
            <a:r>
              <a:rPr lang="en-US" sz="3200" dirty="0"/>
              <a:t>Luke 24:49 (ESV) </a:t>
            </a:r>
          </a:p>
          <a:p>
            <a:r>
              <a:rPr lang="en-US" sz="3200" baseline="30000" dirty="0"/>
              <a:t>49</a:t>
            </a:r>
            <a:r>
              <a:rPr lang="en-US" sz="3200" dirty="0"/>
              <a:t>And behold, I am sending the promise of my Father upon you. But stay in the city until you are clothed with power from on high.” </a:t>
            </a:r>
          </a:p>
          <a:p>
            <a:r>
              <a:rPr lang="en-US" sz="3200" dirty="0"/>
              <a:t> </a:t>
            </a:r>
          </a:p>
          <a:p>
            <a:r>
              <a:rPr lang="en-US" sz="3200" dirty="0"/>
              <a:t>Acts 1:4–5 (ESV) </a:t>
            </a:r>
          </a:p>
          <a:p>
            <a:r>
              <a:rPr lang="en-US" sz="3200" baseline="30000" dirty="0"/>
              <a:t>4</a:t>
            </a:r>
            <a:r>
              <a:rPr lang="en-US" sz="3200" dirty="0"/>
              <a:t>And while staying with them he ordered them not to depart from Jerusalem, but to wait for the promise of the Father, which, he said, “you heard from me; </a:t>
            </a:r>
          </a:p>
          <a:p>
            <a:r>
              <a:rPr lang="en-US" sz="3200" baseline="30000" dirty="0"/>
              <a:t>5</a:t>
            </a:r>
            <a:r>
              <a:rPr lang="en-US" sz="3200" dirty="0"/>
              <a:t>for John baptized with water, but you will be baptized with the Holy Spirit not many days from now.” </a:t>
            </a:r>
          </a:p>
          <a:p>
            <a:r>
              <a:rPr lang="en-US" sz="3200" dirty="0"/>
              <a:t> </a:t>
            </a:r>
          </a:p>
          <a:p>
            <a:r>
              <a:rPr lang="en-US" sz="3200" dirty="0"/>
              <a:t> </a:t>
            </a:r>
          </a:p>
        </p:txBody>
      </p:sp>
    </p:spTree>
    <p:extLst>
      <p:ext uri="{BB962C8B-B14F-4D97-AF65-F5344CB8AC3E}">
        <p14:creationId xmlns:p14="http://schemas.microsoft.com/office/powerpoint/2010/main" val="1301787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6740307"/>
          </a:xfrm>
          <a:prstGeom prst="rect">
            <a:avLst/>
          </a:prstGeom>
        </p:spPr>
        <p:txBody>
          <a:bodyPr wrap="square">
            <a:spAutoFit/>
          </a:bodyPr>
          <a:lstStyle/>
          <a:p>
            <a:r>
              <a:rPr lang="en-US" sz="3600" dirty="0"/>
              <a:t>Acts 2:1–4 (ESV) </a:t>
            </a:r>
          </a:p>
          <a:p>
            <a:r>
              <a:rPr lang="en-US" sz="3600" baseline="30000" dirty="0"/>
              <a:t>1</a:t>
            </a:r>
            <a:r>
              <a:rPr lang="en-US" sz="3600" dirty="0"/>
              <a:t>When the day of Pentecost arrived, they were all together in one place. </a:t>
            </a:r>
          </a:p>
          <a:p>
            <a:r>
              <a:rPr lang="en-US" sz="3600" baseline="30000" dirty="0"/>
              <a:t>2</a:t>
            </a:r>
            <a:r>
              <a:rPr lang="en-US" sz="3600" dirty="0"/>
              <a:t>And suddenly there came from heaven a sound like a mighty rushing wind, and it filled the entire house where they were sitting. </a:t>
            </a:r>
          </a:p>
          <a:p>
            <a:r>
              <a:rPr lang="en-US" sz="3600" baseline="30000" dirty="0"/>
              <a:t>3</a:t>
            </a:r>
            <a:r>
              <a:rPr lang="en-US" sz="3600" dirty="0"/>
              <a:t>And divided tongues as of fire appeared to them and rested on each one of them. </a:t>
            </a:r>
          </a:p>
          <a:p>
            <a:r>
              <a:rPr lang="en-US" sz="3600" baseline="30000" dirty="0"/>
              <a:t>4</a:t>
            </a:r>
            <a:r>
              <a:rPr lang="en-US" sz="3600" dirty="0"/>
              <a:t>And they were all filled with the Holy Spirit and began to speak in other tongues as the Spirit gave them utterance. </a:t>
            </a:r>
          </a:p>
          <a:p>
            <a:r>
              <a:rPr lang="en-US" sz="3600" u="sng" dirty="0">
                <a:solidFill>
                  <a:srgbClr val="FF0000"/>
                </a:solidFill>
              </a:rPr>
              <a:t>The baptism of the HS is the act of Jesus in sending the HS into the world to save his people.</a:t>
            </a:r>
          </a:p>
        </p:txBody>
      </p:sp>
    </p:spTree>
    <p:extLst>
      <p:ext uri="{BB962C8B-B14F-4D97-AF65-F5344CB8AC3E}">
        <p14:creationId xmlns:p14="http://schemas.microsoft.com/office/powerpoint/2010/main" val="227243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2554545"/>
          </a:xfrm>
          <a:prstGeom prst="rect">
            <a:avLst/>
          </a:prstGeom>
        </p:spPr>
        <p:txBody>
          <a:bodyPr wrap="square">
            <a:spAutoFit/>
          </a:bodyPr>
          <a:lstStyle/>
          <a:p>
            <a:r>
              <a:rPr lang="en-US" sz="3200" u="sng" dirty="0">
                <a:solidFill>
                  <a:srgbClr val="FF0000"/>
                </a:solidFill>
              </a:rPr>
              <a:t>The baptism of the HS is the act of Jesus in sending the HS into the world to save his people. </a:t>
            </a:r>
          </a:p>
          <a:p>
            <a:endParaRPr lang="en-US" sz="3200" u="sng" dirty="0">
              <a:solidFill>
                <a:srgbClr val="FF0000"/>
              </a:solidFill>
            </a:endParaRPr>
          </a:p>
          <a:p>
            <a:r>
              <a:rPr lang="en-US" sz="3200" dirty="0">
                <a:solidFill>
                  <a:srgbClr val="FF0000"/>
                </a:solidFill>
              </a:rPr>
              <a:t>The baptism of the spirit refers to people being saved—it is not a separate “power encounter” for enlightened believers</a:t>
            </a:r>
          </a:p>
        </p:txBody>
      </p:sp>
    </p:spTree>
    <p:extLst>
      <p:ext uri="{BB962C8B-B14F-4D97-AF65-F5344CB8AC3E}">
        <p14:creationId xmlns:p14="http://schemas.microsoft.com/office/powerpoint/2010/main" val="3155869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6494085"/>
          </a:xfrm>
          <a:prstGeom prst="rect">
            <a:avLst/>
          </a:prstGeom>
        </p:spPr>
        <p:txBody>
          <a:bodyPr wrap="square">
            <a:spAutoFit/>
          </a:bodyPr>
          <a:lstStyle/>
          <a:p>
            <a:r>
              <a:rPr lang="en-US" sz="3200" b="1" dirty="0"/>
              <a:t>Why is there division among churches over baptism?</a:t>
            </a:r>
          </a:p>
          <a:p>
            <a:endParaRPr lang="en-US" sz="3200" dirty="0"/>
          </a:p>
          <a:p>
            <a:r>
              <a:rPr lang="en-US" sz="3200" dirty="0"/>
              <a:t>A correct understanding of baptism should be a unifying factor...</a:t>
            </a:r>
          </a:p>
          <a:p>
            <a:r>
              <a:rPr lang="en-US" sz="3200" dirty="0"/>
              <a:t>Ephesians 4:1–6 (ESV) </a:t>
            </a:r>
          </a:p>
          <a:p>
            <a:r>
              <a:rPr lang="en-US" sz="3200" baseline="30000" dirty="0"/>
              <a:t>1</a:t>
            </a:r>
            <a:r>
              <a:rPr lang="en-US" sz="3200" dirty="0"/>
              <a:t>I therefore, a prisoner for the Lord, urge you to walk in a manner worthy of the calling to which you have been called, </a:t>
            </a:r>
          </a:p>
          <a:p>
            <a:r>
              <a:rPr lang="en-US" sz="3200" baseline="30000" dirty="0"/>
              <a:t>2</a:t>
            </a:r>
            <a:r>
              <a:rPr lang="en-US" sz="3200" dirty="0"/>
              <a:t>with all humility and gentleness, with patience, bearing with one another in love, </a:t>
            </a:r>
          </a:p>
          <a:p>
            <a:r>
              <a:rPr lang="en-US" sz="3200" baseline="30000" dirty="0"/>
              <a:t>3</a:t>
            </a:r>
            <a:r>
              <a:rPr lang="en-US" sz="3200" dirty="0"/>
              <a:t>eager to maintain the unity of the Spirit in the bond of peace. </a:t>
            </a:r>
          </a:p>
          <a:p>
            <a:r>
              <a:rPr lang="en-US" sz="3200" baseline="30000" dirty="0"/>
              <a:t>4</a:t>
            </a:r>
            <a:r>
              <a:rPr lang="en-US" sz="3200" dirty="0"/>
              <a:t>There is one body and one Spirit—just as you were called to the one hope that belongs to your call— </a:t>
            </a:r>
          </a:p>
          <a:p>
            <a:r>
              <a:rPr lang="en-US" sz="3200" baseline="30000" dirty="0"/>
              <a:t>5</a:t>
            </a:r>
            <a:r>
              <a:rPr lang="en-US" sz="3200" dirty="0"/>
              <a:t>one Lord, one faith, </a:t>
            </a:r>
            <a:r>
              <a:rPr lang="en-US" sz="3200" b="1" dirty="0"/>
              <a:t>one baptism</a:t>
            </a:r>
            <a:r>
              <a:rPr lang="en-US" sz="3200" dirty="0"/>
              <a:t>, </a:t>
            </a:r>
          </a:p>
          <a:p>
            <a:r>
              <a:rPr lang="en-US" sz="3200" baseline="30000" dirty="0"/>
              <a:t>6</a:t>
            </a:r>
            <a:r>
              <a:rPr lang="en-US" sz="3200" dirty="0"/>
              <a:t>one God and Father of all, who is over all and through all and in all.</a:t>
            </a:r>
          </a:p>
        </p:txBody>
      </p:sp>
    </p:spTree>
    <p:extLst>
      <p:ext uri="{BB962C8B-B14F-4D97-AF65-F5344CB8AC3E}">
        <p14:creationId xmlns:p14="http://schemas.microsoft.com/office/powerpoint/2010/main" val="468714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6494085"/>
          </a:xfrm>
          <a:prstGeom prst="rect">
            <a:avLst/>
          </a:prstGeom>
        </p:spPr>
        <p:txBody>
          <a:bodyPr wrap="square">
            <a:spAutoFit/>
          </a:bodyPr>
          <a:lstStyle/>
          <a:p>
            <a:r>
              <a:rPr lang="en-US" sz="3200" b="1" dirty="0"/>
              <a:t>What is baptism? BFM 2000</a:t>
            </a:r>
          </a:p>
          <a:p>
            <a:endParaRPr lang="en-US" sz="3200" dirty="0"/>
          </a:p>
          <a:p>
            <a:r>
              <a:rPr lang="en-US" sz="3200" dirty="0"/>
              <a:t>“Christian baptism is the </a:t>
            </a:r>
            <a:r>
              <a:rPr lang="en-US" sz="3200" b="1" dirty="0"/>
              <a:t>immersion</a:t>
            </a:r>
            <a:r>
              <a:rPr lang="en-US" sz="3200" dirty="0"/>
              <a:t> of a believer in water in the name of the Father, the Son, and the Holy Spirit…”</a:t>
            </a:r>
          </a:p>
          <a:p>
            <a:endParaRPr lang="en-US" sz="3200" dirty="0"/>
          </a:p>
          <a:p>
            <a:r>
              <a:rPr lang="en-US" sz="3200" dirty="0"/>
              <a:t>Gk. “</a:t>
            </a:r>
            <a:r>
              <a:rPr lang="en-US" sz="3200" dirty="0" err="1"/>
              <a:t>Baptizo</a:t>
            </a:r>
            <a:r>
              <a:rPr lang="en-US" sz="3200" dirty="0"/>
              <a:t>” = to dip or </a:t>
            </a:r>
            <a:r>
              <a:rPr lang="en-US" sz="3200" b="1" dirty="0"/>
              <a:t>immerse</a:t>
            </a:r>
            <a:r>
              <a:rPr lang="en-US" sz="3200" dirty="0"/>
              <a:t> or submerge, as someone does in washing a garment or dyeing fabric</a:t>
            </a:r>
          </a:p>
          <a:p>
            <a:endParaRPr lang="en-US" sz="3200" dirty="0"/>
          </a:p>
          <a:p>
            <a:r>
              <a:rPr lang="en-US" sz="3200" dirty="0"/>
              <a:t>Matthew 28:18–19 (ESV) </a:t>
            </a:r>
          </a:p>
          <a:p>
            <a:r>
              <a:rPr lang="en-US" sz="3200" baseline="30000" dirty="0"/>
              <a:t>18</a:t>
            </a:r>
            <a:r>
              <a:rPr lang="en-US" sz="3200" dirty="0"/>
              <a:t>And Jesus came and said to them, “All authority in heaven and on earth has been given to me. </a:t>
            </a:r>
          </a:p>
          <a:p>
            <a:r>
              <a:rPr lang="en-US" sz="3200" baseline="30000" dirty="0"/>
              <a:t>19</a:t>
            </a:r>
            <a:r>
              <a:rPr lang="en-US" sz="3200" dirty="0"/>
              <a:t>Go therefore and make disciples of all nations, baptizing them in the name of the Father and of the Son and of the Holy Spirit…</a:t>
            </a:r>
          </a:p>
        </p:txBody>
      </p:sp>
    </p:spTree>
    <p:extLst>
      <p:ext uri="{BB962C8B-B14F-4D97-AF65-F5344CB8AC3E}">
        <p14:creationId xmlns:p14="http://schemas.microsoft.com/office/powerpoint/2010/main" val="3563154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7171194"/>
          </a:xfrm>
          <a:prstGeom prst="rect">
            <a:avLst/>
          </a:prstGeom>
        </p:spPr>
        <p:txBody>
          <a:bodyPr wrap="square">
            <a:spAutoFit/>
          </a:bodyPr>
          <a:lstStyle/>
          <a:p>
            <a:r>
              <a:rPr lang="en-US" sz="3600" dirty="0"/>
              <a:t>What about infant baptism?</a:t>
            </a:r>
          </a:p>
          <a:p>
            <a:endParaRPr lang="en-US" sz="3600" dirty="0"/>
          </a:p>
          <a:p>
            <a:r>
              <a:rPr lang="en-US" sz="3200" b="1" dirty="0"/>
              <a:t>Argument for pedobaptism: </a:t>
            </a:r>
          </a:p>
          <a:p>
            <a:endParaRPr lang="en-US" sz="3200" dirty="0"/>
          </a:p>
          <a:p>
            <a:r>
              <a:rPr lang="en-US" sz="3200" b="1" dirty="0"/>
              <a:t>Circumcision is the sign of the OC</a:t>
            </a:r>
            <a:endParaRPr lang="en-US" sz="3200" dirty="0"/>
          </a:p>
          <a:p>
            <a:r>
              <a:rPr lang="en-US" sz="3200" b="1" dirty="0"/>
              <a:t>Circumcision was applied to baby boys</a:t>
            </a:r>
          </a:p>
          <a:p>
            <a:endParaRPr lang="en-US" sz="3200" dirty="0"/>
          </a:p>
          <a:p>
            <a:r>
              <a:rPr lang="en-US" sz="3200" b="1" dirty="0"/>
              <a:t>Baptism is the sign of the NC</a:t>
            </a:r>
            <a:endParaRPr lang="en-US" sz="3200" dirty="0"/>
          </a:p>
          <a:p>
            <a:r>
              <a:rPr lang="en-US" sz="3200" b="1" dirty="0"/>
              <a:t>Baptism should be applied to infants </a:t>
            </a:r>
          </a:p>
          <a:p>
            <a:endParaRPr lang="en-US" sz="3200" dirty="0"/>
          </a:p>
          <a:p>
            <a:r>
              <a:rPr lang="en-US" sz="3200" b="1" dirty="0"/>
              <a:t>If the sign of the OC was applied to babies, shouldn’t you apply the sign to babies in the NC?</a:t>
            </a:r>
            <a:endParaRPr lang="en-US" sz="3200" dirty="0"/>
          </a:p>
          <a:p>
            <a:r>
              <a:rPr lang="en-US" sz="3200" b="1" dirty="0"/>
              <a:t>(Assumption: the covenants should be practiced in the same way)</a:t>
            </a:r>
            <a:endParaRPr lang="en-US" sz="3200" dirty="0"/>
          </a:p>
          <a:p>
            <a:endParaRPr lang="en-US" sz="3600" dirty="0"/>
          </a:p>
        </p:txBody>
      </p:sp>
    </p:spTree>
    <p:extLst>
      <p:ext uri="{BB962C8B-B14F-4D97-AF65-F5344CB8AC3E}">
        <p14:creationId xmlns:p14="http://schemas.microsoft.com/office/powerpoint/2010/main" val="867294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6986528"/>
          </a:xfrm>
          <a:prstGeom prst="rect">
            <a:avLst/>
          </a:prstGeom>
        </p:spPr>
        <p:txBody>
          <a:bodyPr wrap="square">
            <a:spAutoFit/>
          </a:bodyPr>
          <a:lstStyle/>
          <a:p>
            <a:r>
              <a:rPr lang="en-US" sz="3200" b="1" dirty="0"/>
              <a:t>These are different covenants.</a:t>
            </a:r>
          </a:p>
          <a:p>
            <a:endParaRPr lang="en-US" sz="3200" dirty="0"/>
          </a:p>
          <a:p>
            <a:r>
              <a:rPr lang="en-US" sz="3200" b="1" dirty="0"/>
              <a:t>Purpose of the old covenant: set apart Abraham’s family as the one whose seed would be a blessing to the nations. It was to set apart a people group. It was based on your family or ethnic origin</a:t>
            </a:r>
            <a:endParaRPr lang="en-US" sz="3200" dirty="0"/>
          </a:p>
          <a:p>
            <a:r>
              <a:rPr lang="en-US" sz="3200" b="1" u="sng" dirty="0"/>
              <a:t>But the new covenant is not based on family:</a:t>
            </a:r>
          </a:p>
          <a:p>
            <a:endParaRPr lang="en-US" sz="3200" dirty="0"/>
          </a:p>
          <a:p>
            <a:r>
              <a:rPr lang="en-US" sz="3200" dirty="0"/>
              <a:t>Luke 8:19–21 (ESV) </a:t>
            </a:r>
          </a:p>
          <a:p>
            <a:r>
              <a:rPr lang="en-US" sz="3200" baseline="30000" dirty="0"/>
              <a:t>19</a:t>
            </a:r>
            <a:r>
              <a:rPr lang="en-US" sz="3200" dirty="0"/>
              <a:t>Then his mother and his brothers came to him, but they could not reach him because of the crowd. </a:t>
            </a:r>
          </a:p>
          <a:p>
            <a:r>
              <a:rPr lang="en-US" sz="3200" baseline="30000" dirty="0"/>
              <a:t>20</a:t>
            </a:r>
            <a:r>
              <a:rPr lang="en-US" sz="3200" dirty="0"/>
              <a:t>And he was told, “Your mother and your brothers are standing outside, desiring to see you.” </a:t>
            </a:r>
          </a:p>
          <a:p>
            <a:r>
              <a:rPr lang="en-US" sz="3200" baseline="30000" dirty="0"/>
              <a:t>21</a:t>
            </a:r>
            <a:r>
              <a:rPr lang="en-US" sz="3200" dirty="0"/>
              <a:t>But he answered them, “My mother and my brothers are those who hear the word of God and do it.” </a:t>
            </a:r>
          </a:p>
        </p:txBody>
      </p:sp>
    </p:spTree>
    <p:extLst>
      <p:ext uri="{BB962C8B-B14F-4D97-AF65-F5344CB8AC3E}">
        <p14:creationId xmlns:p14="http://schemas.microsoft.com/office/powerpoint/2010/main" val="2847949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5016758"/>
          </a:xfrm>
          <a:prstGeom prst="rect">
            <a:avLst/>
          </a:prstGeom>
        </p:spPr>
        <p:txBody>
          <a:bodyPr wrap="square">
            <a:spAutoFit/>
          </a:bodyPr>
          <a:lstStyle/>
          <a:p>
            <a:r>
              <a:rPr lang="en-US" sz="3200" b="1" dirty="0"/>
              <a:t>The NC is based on faith…</a:t>
            </a:r>
          </a:p>
          <a:p>
            <a:endParaRPr lang="en-US" sz="3200" dirty="0"/>
          </a:p>
          <a:p>
            <a:r>
              <a:rPr lang="en-US" sz="3200" dirty="0"/>
              <a:t>Galatians 3:25–29 (ESV) </a:t>
            </a:r>
          </a:p>
          <a:p>
            <a:r>
              <a:rPr lang="en-US" sz="3200" baseline="30000" dirty="0"/>
              <a:t>25</a:t>
            </a:r>
            <a:r>
              <a:rPr lang="en-US" sz="3200" dirty="0"/>
              <a:t>But now that faith has come, we are no longer under a guardian, </a:t>
            </a:r>
          </a:p>
          <a:p>
            <a:r>
              <a:rPr lang="en-US" sz="3200" baseline="30000" dirty="0"/>
              <a:t>26</a:t>
            </a:r>
            <a:r>
              <a:rPr lang="en-US" sz="3200" dirty="0"/>
              <a:t>for in Christ Jesus you are all sons of God, </a:t>
            </a:r>
            <a:r>
              <a:rPr lang="en-US" sz="3200" b="1" dirty="0"/>
              <a:t>through faith</a:t>
            </a:r>
            <a:r>
              <a:rPr lang="en-US" sz="3200" dirty="0"/>
              <a:t>. </a:t>
            </a:r>
          </a:p>
          <a:p>
            <a:r>
              <a:rPr lang="en-US" sz="3200" baseline="30000" dirty="0"/>
              <a:t>27</a:t>
            </a:r>
            <a:r>
              <a:rPr lang="en-US" sz="3200" dirty="0"/>
              <a:t>For as many of you as were </a:t>
            </a:r>
            <a:r>
              <a:rPr lang="en-US" sz="3200" b="1" dirty="0"/>
              <a:t>baptized into Christ</a:t>
            </a:r>
            <a:r>
              <a:rPr lang="en-US" sz="3200" dirty="0"/>
              <a:t> have put on Christ. </a:t>
            </a:r>
          </a:p>
          <a:p>
            <a:r>
              <a:rPr lang="en-US" sz="3200" baseline="30000" dirty="0"/>
              <a:t>28</a:t>
            </a:r>
            <a:r>
              <a:rPr lang="en-US" sz="3200" dirty="0"/>
              <a:t>There is neither Jew nor Greek, there is neither slave nor free, there is no male and female, for you are all one in Christ Jesus. </a:t>
            </a:r>
          </a:p>
          <a:p>
            <a:r>
              <a:rPr lang="en-US" sz="3200" baseline="30000" dirty="0"/>
              <a:t>29</a:t>
            </a:r>
            <a:r>
              <a:rPr lang="en-US" sz="3200" dirty="0"/>
              <a:t>And if you are Christ’s, then you are Abraham’s offspring, heirs according to promise. </a:t>
            </a:r>
          </a:p>
        </p:txBody>
      </p:sp>
    </p:spTree>
    <p:extLst>
      <p:ext uri="{BB962C8B-B14F-4D97-AF65-F5344CB8AC3E}">
        <p14:creationId xmlns:p14="http://schemas.microsoft.com/office/powerpoint/2010/main" val="3679516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7171194"/>
          </a:xfrm>
          <a:prstGeom prst="rect">
            <a:avLst/>
          </a:prstGeom>
        </p:spPr>
        <p:txBody>
          <a:bodyPr wrap="square">
            <a:spAutoFit/>
          </a:bodyPr>
          <a:lstStyle/>
          <a:p>
            <a:r>
              <a:rPr lang="en-US" sz="3600" dirty="0"/>
              <a:t>What about infant baptism?</a:t>
            </a:r>
          </a:p>
          <a:p>
            <a:endParaRPr lang="en-US" sz="3600" dirty="0"/>
          </a:p>
          <a:p>
            <a:r>
              <a:rPr lang="en-US" sz="3200" b="1" dirty="0"/>
              <a:t>Argument for pedobaptism: </a:t>
            </a:r>
          </a:p>
          <a:p>
            <a:endParaRPr lang="en-US" sz="3200" dirty="0"/>
          </a:p>
          <a:p>
            <a:r>
              <a:rPr lang="en-US" sz="3200" b="1" dirty="0"/>
              <a:t>Circumcision is the sign of the OC</a:t>
            </a:r>
            <a:endParaRPr lang="en-US" sz="3200" dirty="0"/>
          </a:p>
          <a:p>
            <a:r>
              <a:rPr lang="en-US" sz="3200" b="1" dirty="0"/>
              <a:t>Circumcision was applied to baby boys</a:t>
            </a:r>
          </a:p>
          <a:p>
            <a:endParaRPr lang="en-US" sz="3200" dirty="0"/>
          </a:p>
          <a:p>
            <a:r>
              <a:rPr lang="en-US" sz="3200" b="1" dirty="0"/>
              <a:t>Baptism is the sign of the NC</a:t>
            </a:r>
            <a:endParaRPr lang="en-US" sz="3200" dirty="0"/>
          </a:p>
          <a:p>
            <a:r>
              <a:rPr lang="en-US" sz="3200" b="1" dirty="0"/>
              <a:t>Baptism should be applied to infants </a:t>
            </a:r>
          </a:p>
          <a:p>
            <a:endParaRPr lang="en-US" sz="3200" dirty="0"/>
          </a:p>
          <a:p>
            <a:r>
              <a:rPr lang="en-US" sz="3200" b="1" dirty="0"/>
              <a:t>If the sign of the OC was applied to babies, shouldn’t you apply the sign to babies in the NC?</a:t>
            </a:r>
            <a:endParaRPr lang="en-US" sz="3200" dirty="0"/>
          </a:p>
          <a:p>
            <a:r>
              <a:rPr lang="en-US" sz="3200" b="1" dirty="0"/>
              <a:t>(Assumption: the covenants should be practiced in the same way)</a:t>
            </a:r>
            <a:endParaRPr lang="en-US" sz="3200" dirty="0"/>
          </a:p>
          <a:p>
            <a:endParaRPr lang="en-US" sz="3600" dirty="0"/>
          </a:p>
        </p:txBody>
      </p:sp>
    </p:spTree>
    <p:extLst>
      <p:ext uri="{BB962C8B-B14F-4D97-AF65-F5344CB8AC3E}">
        <p14:creationId xmlns:p14="http://schemas.microsoft.com/office/powerpoint/2010/main" val="1822258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6801862"/>
          </a:xfrm>
          <a:prstGeom prst="rect">
            <a:avLst/>
          </a:prstGeom>
        </p:spPr>
        <p:txBody>
          <a:bodyPr wrap="square">
            <a:spAutoFit/>
          </a:bodyPr>
          <a:lstStyle/>
          <a:p>
            <a:r>
              <a:rPr lang="en-US" sz="3200" b="1" dirty="0"/>
              <a:t>What about households being baptized? Could there have been some infants?</a:t>
            </a:r>
            <a:endParaRPr lang="en-US" sz="3200" dirty="0"/>
          </a:p>
          <a:p>
            <a:r>
              <a:rPr lang="en-US" sz="3200" dirty="0"/>
              <a:t>You could assume infants were baptized</a:t>
            </a:r>
          </a:p>
          <a:p>
            <a:r>
              <a:rPr lang="en-US" sz="3200" dirty="0"/>
              <a:t>You could also assume that infants were not baptized</a:t>
            </a:r>
          </a:p>
          <a:p>
            <a:r>
              <a:rPr lang="en-US" sz="2800" dirty="0"/>
              <a:t>Cornelius Acts 10:44–48 (ESV) </a:t>
            </a:r>
          </a:p>
          <a:p>
            <a:r>
              <a:rPr lang="en-US" sz="2800" baseline="30000" dirty="0"/>
              <a:t>44</a:t>
            </a:r>
            <a:r>
              <a:rPr lang="en-US" sz="2800" dirty="0"/>
              <a:t>While Peter was still saying these things, the Holy Spirit fell on all who heard the word. </a:t>
            </a:r>
          </a:p>
          <a:p>
            <a:r>
              <a:rPr lang="en-US" sz="2800" baseline="30000" dirty="0"/>
              <a:t>45</a:t>
            </a:r>
            <a:r>
              <a:rPr lang="en-US" sz="2800" dirty="0"/>
              <a:t>And the believers from among the circumcised who had come with Peter were amazed, because the gift of the Holy Spirit was poured out even on the Gentiles. </a:t>
            </a:r>
          </a:p>
          <a:p>
            <a:r>
              <a:rPr lang="en-US" sz="2800" i="1" baseline="30000" dirty="0"/>
              <a:t>46</a:t>
            </a:r>
            <a:r>
              <a:rPr lang="en-US" sz="2800" i="1" dirty="0"/>
              <a:t>For they were hearing them speaking in tongues</a:t>
            </a:r>
            <a:r>
              <a:rPr lang="en-US" sz="2800" dirty="0"/>
              <a:t> and extolling God. Then Peter declared, </a:t>
            </a:r>
          </a:p>
          <a:p>
            <a:r>
              <a:rPr lang="en-US" sz="2800" baseline="30000" dirty="0"/>
              <a:t>47</a:t>
            </a:r>
            <a:r>
              <a:rPr lang="en-US" sz="2800" dirty="0"/>
              <a:t>“Can anyone withhold water for baptizing these people, </a:t>
            </a:r>
            <a:r>
              <a:rPr lang="en-US" sz="2800" i="1" dirty="0"/>
              <a:t>who have received the Holy Spirit</a:t>
            </a:r>
            <a:r>
              <a:rPr lang="en-US" sz="2800" dirty="0"/>
              <a:t> just as we have?” </a:t>
            </a:r>
          </a:p>
          <a:p>
            <a:r>
              <a:rPr lang="en-US" sz="2800" baseline="30000" dirty="0"/>
              <a:t>48</a:t>
            </a:r>
            <a:r>
              <a:rPr lang="en-US" sz="2800" dirty="0"/>
              <a:t>And he commanded them to be baptized in the name of Jesus Christ. Then they asked him to remain for some days. </a:t>
            </a:r>
          </a:p>
        </p:txBody>
      </p:sp>
    </p:spTree>
    <p:extLst>
      <p:ext uri="{BB962C8B-B14F-4D97-AF65-F5344CB8AC3E}">
        <p14:creationId xmlns:p14="http://schemas.microsoft.com/office/powerpoint/2010/main" val="417034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3046988"/>
          </a:xfrm>
          <a:prstGeom prst="rect">
            <a:avLst/>
          </a:prstGeom>
        </p:spPr>
        <p:txBody>
          <a:bodyPr wrap="square">
            <a:spAutoFit/>
          </a:bodyPr>
          <a:lstStyle/>
          <a:p>
            <a:r>
              <a:rPr lang="en-US" sz="3200" dirty="0"/>
              <a:t>Philippian Jailer Acts 16:32–33 (ESV) </a:t>
            </a:r>
          </a:p>
          <a:p>
            <a:endParaRPr lang="en-US" sz="3200" dirty="0"/>
          </a:p>
          <a:p>
            <a:r>
              <a:rPr lang="en-US" sz="3200" baseline="30000" dirty="0"/>
              <a:t>32</a:t>
            </a:r>
            <a:r>
              <a:rPr lang="en-US" sz="3200" dirty="0"/>
              <a:t>And they </a:t>
            </a:r>
            <a:r>
              <a:rPr lang="en-US" sz="3200" i="1" dirty="0"/>
              <a:t>spoke the word</a:t>
            </a:r>
            <a:r>
              <a:rPr lang="en-US" sz="3200" dirty="0"/>
              <a:t> of the Lord to him </a:t>
            </a:r>
            <a:r>
              <a:rPr lang="en-US" sz="3200" i="1" dirty="0"/>
              <a:t>and to all who were in his house</a:t>
            </a:r>
            <a:r>
              <a:rPr lang="en-US" sz="3200" dirty="0"/>
              <a:t>. </a:t>
            </a:r>
          </a:p>
          <a:p>
            <a:r>
              <a:rPr lang="en-US" sz="3200" baseline="30000" dirty="0"/>
              <a:t>33</a:t>
            </a:r>
            <a:r>
              <a:rPr lang="en-US" sz="3200" dirty="0"/>
              <a:t>And he took them the same hour of the night and washed their wounds; and he was baptized at once, he and all his family. </a:t>
            </a:r>
          </a:p>
        </p:txBody>
      </p:sp>
    </p:spTree>
    <p:extLst>
      <p:ext uri="{BB962C8B-B14F-4D97-AF65-F5344CB8AC3E}">
        <p14:creationId xmlns:p14="http://schemas.microsoft.com/office/powerpoint/2010/main" val="3670929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6986528"/>
          </a:xfrm>
          <a:prstGeom prst="rect">
            <a:avLst/>
          </a:prstGeom>
        </p:spPr>
        <p:txBody>
          <a:bodyPr wrap="square">
            <a:spAutoFit/>
          </a:bodyPr>
          <a:lstStyle/>
          <a:p>
            <a:r>
              <a:rPr lang="en-US" sz="3200" dirty="0"/>
              <a:t>“It is an act of obedience [for the baptizer and the </a:t>
            </a:r>
            <a:r>
              <a:rPr lang="en-US" sz="3200" dirty="0" err="1"/>
              <a:t>baptizee</a:t>
            </a:r>
            <a:r>
              <a:rPr lang="en-US" sz="3200" dirty="0"/>
              <a:t>] </a:t>
            </a:r>
            <a:r>
              <a:rPr lang="en-US" sz="3200" b="1" dirty="0"/>
              <a:t>symbolizing</a:t>
            </a:r>
            <a:r>
              <a:rPr lang="en-US" sz="3200" dirty="0"/>
              <a:t> the believer’s faith in a crucified, buried, and risen </a:t>
            </a:r>
            <a:r>
              <a:rPr lang="en-US" sz="3200" dirty="0" err="1"/>
              <a:t>Saviour</a:t>
            </a:r>
            <a:r>
              <a:rPr lang="en-US" sz="3200" dirty="0"/>
              <a:t>, the believer’s death to sin, the burial of the old life, and the resurrection to walk in newness of life in Christ Jesus. It is a [dramatic] </a:t>
            </a:r>
            <a:r>
              <a:rPr lang="en-US" sz="3200" b="1" i="1" dirty="0"/>
              <a:t>testimony</a:t>
            </a:r>
            <a:r>
              <a:rPr lang="en-US" sz="3200" dirty="0"/>
              <a:t> to his faith in the final resurrection of the dead….” </a:t>
            </a:r>
          </a:p>
          <a:p>
            <a:endParaRPr lang="en-US" sz="3200" dirty="0"/>
          </a:p>
          <a:p>
            <a:r>
              <a:rPr lang="en-US" sz="3200" b="1" dirty="0"/>
              <a:t>Romans 6:3–5 (ESV) </a:t>
            </a:r>
            <a:endParaRPr lang="en-US" sz="3200" dirty="0"/>
          </a:p>
          <a:p>
            <a:r>
              <a:rPr lang="en-US" sz="3200" baseline="30000" dirty="0"/>
              <a:t>3</a:t>
            </a:r>
            <a:r>
              <a:rPr lang="en-US" sz="3200" dirty="0"/>
              <a:t>Do you not know that all of us who have been baptized into Christ Jesus were baptized into his death? </a:t>
            </a:r>
          </a:p>
          <a:p>
            <a:r>
              <a:rPr lang="en-US" sz="3200" baseline="30000" dirty="0"/>
              <a:t>4</a:t>
            </a:r>
            <a:r>
              <a:rPr lang="en-US" sz="3200" dirty="0"/>
              <a:t>We were buried therefore with him by baptism into death, in order that, just as Christ was raised from the dead by the glory of the Father, we too might walk in newness of life. </a:t>
            </a:r>
          </a:p>
          <a:p>
            <a:r>
              <a:rPr lang="en-US" sz="3200" baseline="30000" dirty="0"/>
              <a:t>5</a:t>
            </a:r>
            <a:r>
              <a:rPr lang="en-US" sz="3200" dirty="0"/>
              <a:t>For if we have been united with him in a death like his, </a:t>
            </a:r>
            <a:r>
              <a:rPr lang="en-US" sz="3200" i="1" dirty="0"/>
              <a:t>we shall certainly be united with him</a:t>
            </a:r>
            <a:r>
              <a:rPr lang="en-US" sz="3200" dirty="0"/>
              <a:t> in a resurrection like his. </a:t>
            </a:r>
          </a:p>
        </p:txBody>
      </p:sp>
    </p:spTree>
    <p:extLst>
      <p:ext uri="{BB962C8B-B14F-4D97-AF65-F5344CB8AC3E}">
        <p14:creationId xmlns:p14="http://schemas.microsoft.com/office/powerpoint/2010/main" val="2076107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0C6E7-D5FA-D847-AC1A-312F6B55C70D}"/>
              </a:ext>
            </a:extLst>
          </p:cNvPr>
          <p:cNvSpPr txBox="1"/>
          <p:nvPr/>
        </p:nvSpPr>
        <p:spPr>
          <a:xfrm>
            <a:off x="342901" y="442913"/>
            <a:ext cx="11849100" cy="3046988"/>
          </a:xfrm>
          <a:prstGeom prst="rect">
            <a:avLst/>
          </a:prstGeom>
          <a:noFill/>
        </p:spPr>
        <p:txBody>
          <a:bodyPr wrap="square" rtlCol="0">
            <a:spAutoFit/>
          </a:bodyPr>
          <a:lstStyle/>
          <a:p>
            <a:endParaRPr lang="en-US" sz="3200" dirty="0"/>
          </a:p>
          <a:p>
            <a:r>
              <a:rPr lang="en-US" sz="3200" dirty="0"/>
              <a:t>Baptism portrays the gospel: it is a dramatic reenactment of the gospel</a:t>
            </a:r>
          </a:p>
          <a:p>
            <a:endParaRPr lang="en-US" sz="3200" dirty="0"/>
          </a:p>
          <a:p>
            <a:r>
              <a:rPr lang="en-US" sz="3200" dirty="0"/>
              <a:t>“In preaching and singing, we hear and feel the gospel; in baptism, </a:t>
            </a:r>
            <a:r>
              <a:rPr lang="en-US" sz="3200" i="1" dirty="0"/>
              <a:t>we see the gospel</a:t>
            </a:r>
            <a:r>
              <a:rPr lang="en-US" sz="3200" dirty="0"/>
              <a:t>”</a:t>
            </a:r>
          </a:p>
        </p:txBody>
      </p:sp>
    </p:spTree>
    <p:extLst>
      <p:ext uri="{BB962C8B-B14F-4D97-AF65-F5344CB8AC3E}">
        <p14:creationId xmlns:p14="http://schemas.microsoft.com/office/powerpoint/2010/main" val="157918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4031873"/>
          </a:xfrm>
          <a:prstGeom prst="rect">
            <a:avLst/>
          </a:prstGeom>
        </p:spPr>
        <p:txBody>
          <a:bodyPr wrap="square">
            <a:spAutoFit/>
          </a:bodyPr>
          <a:lstStyle/>
          <a:p>
            <a:r>
              <a:rPr lang="en-US" sz="3200" dirty="0"/>
              <a:t>“Being a church </a:t>
            </a:r>
            <a:r>
              <a:rPr lang="en-US" sz="3200" b="1" dirty="0"/>
              <a:t>ordinance</a:t>
            </a:r>
            <a:r>
              <a:rPr lang="en-US" sz="3200" dirty="0"/>
              <a:t>, it is prerequisite to the privileges of church membership and to the Lord’s Supper.” –BFM 2000 Article 7</a:t>
            </a:r>
          </a:p>
          <a:p>
            <a:endParaRPr lang="en-US" sz="3200" dirty="0"/>
          </a:p>
          <a:p>
            <a:r>
              <a:rPr lang="en-US" sz="3200" dirty="0"/>
              <a:t>Acts 2:41–42 (ESV) </a:t>
            </a:r>
          </a:p>
          <a:p>
            <a:r>
              <a:rPr lang="en-US" sz="3200" baseline="30000" dirty="0"/>
              <a:t>41</a:t>
            </a:r>
            <a:r>
              <a:rPr lang="en-US" sz="3200" dirty="0"/>
              <a:t>So those who received his word were baptized, and there were added that day about three thousand souls. </a:t>
            </a:r>
          </a:p>
          <a:p>
            <a:r>
              <a:rPr lang="en-US" sz="3200" baseline="30000" dirty="0"/>
              <a:t>42</a:t>
            </a:r>
            <a:r>
              <a:rPr lang="en-US" sz="3200" dirty="0"/>
              <a:t>And they devoted themselves to the apostles’ teaching and the </a:t>
            </a:r>
            <a:r>
              <a:rPr lang="en-US" sz="3200" b="1" dirty="0"/>
              <a:t>fellowship</a:t>
            </a:r>
            <a:r>
              <a:rPr lang="en-US" sz="3200" dirty="0"/>
              <a:t>, to the </a:t>
            </a:r>
            <a:r>
              <a:rPr lang="en-US" sz="3200" b="1" dirty="0"/>
              <a:t>breaking of bread</a:t>
            </a:r>
            <a:r>
              <a:rPr lang="en-US" sz="3200" dirty="0"/>
              <a:t> and the prayers. </a:t>
            </a:r>
          </a:p>
        </p:txBody>
      </p:sp>
    </p:spTree>
    <p:extLst>
      <p:ext uri="{BB962C8B-B14F-4D97-AF65-F5344CB8AC3E}">
        <p14:creationId xmlns:p14="http://schemas.microsoft.com/office/powerpoint/2010/main" val="1784487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5509200"/>
          </a:xfrm>
          <a:prstGeom prst="rect">
            <a:avLst/>
          </a:prstGeom>
        </p:spPr>
        <p:txBody>
          <a:bodyPr wrap="square">
            <a:spAutoFit/>
          </a:bodyPr>
          <a:lstStyle/>
          <a:p>
            <a:r>
              <a:rPr lang="en-US" sz="3200" dirty="0"/>
              <a:t>Simple definition: </a:t>
            </a:r>
          </a:p>
          <a:p>
            <a:endParaRPr lang="en-US" sz="3200" dirty="0"/>
          </a:p>
          <a:p>
            <a:r>
              <a:rPr lang="en-US" sz="3200" dirty="0"/>
              <a:t>A Christian ceremony or ordinance or sacrament commanded by Jesus where a disciple of Christ visibly initiates another believer into the body of Christ upon confession of his faith in Jesus.</a:t>
            </a:r>
          </a:p>
          <a:p>
            <a:endParaRPr lang="en-US" sz="3200" dirty="0"/>
          </a:p>
          <a:p>
            <a:r>
              <a:rPr lang="en-US" sz="3200" dirty="0"/>
              <a:t>Clarifications:</a:t>
            </a:r>
          </a:p>
          <a:p>
            <a:r>
              <a:rPr lang="en-US" sz="3200" dirty="0"/>
              <a:t>Why is it called an ordinance? It is ordained or commanded by God (Matthew 28:18-20)</a:t>
            </a:r>
          </a:p>
          <a:p>
            <a:endParaRPr lang="en-US" sz="3200" dirty="0"/>
          </a:p>
          <a:p>
            <a:r>
              <a:rPr lang="en-US" sz="3200" dirty="0"/>
              <a:t>Why is it sometimes called a sacrament? It is a sacred act or practice</a:t>
            </a:r>
          </a:p>
        </p:txBody>
      </p:sp>
    </p:spTree>
    <p:extLst>
      <p:ext uri="{BB962C8B-B14F-4D97-AF65-F5344CB8AC3E}">
        <p14:creationId xmlns:p14="http://schemas.microsoft.com/office/powerpoint/2010/main" val="856109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3539430"/>
          </a:xfrm>
          <a:prstGeom prst="rect">
            <a:avLst/>
          </a:prstGeom>
        </p:spPr>
        <p:txBody>
          <a:bodyPr wrap="square">
            <a:spAutoFit/>
          </a:bodyPr>
          <a:lstStyle/>
          <a:p>
            <a:r>
              <a:rPr lang="en-US" sz="3200" b="1" dirty="0"/>
              <a:t>It shows the connection of a believer with the body of Christ…</a:t>
            </a:r>
            <a:endParaRPr lang="en-US" sz="3200" dirty="0"/>
          </a:p>
          <a:p>
            <a:endParaRPr lang="en-US" sz="3200" dirty="0"/>
          </a:p>
          <a:p>
            <a:r>
              <a:rPr lang="en-US" sz="3200" dirty="0"/>
              <a:t>1 Corinthians 12:12–13 (ESV) </a:t>
            </a:r>
          </a:p>
          <a:p>
            <a:r>
              <a:rPr lang="en-US" sz="3200" baseline="30000" dirty="0"/>
              <a:t>12</a:t>
            </a:r>
            <a:r>
              <a:rPr lang="en-US" sz="3200" dirty="0"/>
              <a:t>For just as the body is one and has many members, and all the members of the body, though many, are one body, so it is with Christ. </a:t>
            </a:r>
          </a:p>
          <a:p>
            <a:r>
              <a:rPr lang="en-US" sz="3200" baseline="30000" dirty="0"/>
              <a:t>13</a:t>
            </a:r>
            <a:r>
              <a:rPr lang="en-US" sz="3200" dirty="0"/>
              <a:t>For in [or </a:t>
            </a:r>
            <a:r>
              <a:rPr lang="en-US" sz="3200" b="1" i="1" dirty="0"/>
              <a:t>by</a:t>
            </a:r>
            <a:r>
              <a:rPr lang="en-US" sz="3200" dirty="0"/>
              <a:t>] one Spirit we were all baptized into one body—Jews or Greeks, slaves or free—and all were made to drink of one Spirit. </a:t>
            </a:r>
          </a:p>
        </p:txBody>
      </p:sp>
    </p:spTree>
    <p:extLst>
      <p:ext uri="{BB962C8B-B14F-4D97-AF65-F5344CB8AC3E}">
        <p14:creationId xmlns:p14="http://schemas.microsoft.com/office/powerpoint/2010/main" val="1576151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4031873"/>
          </a:xfrm>
          <a:prstGeom prst="rect">
            <a:avLst/>
          </a:prstGeom>
        </p:spPr>
        <p:txBody>
          <a:bodyPr wrap="square">
            <a:spAutoFit/>
          </a:bodyPr>
          <a:lstStyle/>
          <a:p>
            <a:r>
              <a:rPr lang="en-US" sz="3200" b="1" dirty="0"/>
              <a:t>Confession is a key part of being a believer…</a:t>
            </a:r>
          </a:p>
          <a:p>
            <a:endParaRPr lang="en-US" sz="3200" dirty="0"/>
          </a:p>
          <a:p>
            <a:r>
              <a:rPr lang="en-US" sz="3200" dirty="0"/>
              <a:t>Romans 10:9–10 (ESV) </a:t>
            </a:r>
          </a:p>
          <a:p>
            <a:endParaRPr lang="en-US" sz="3200" dirty="0"/>
          </a:p>
          <a:p>
            <a:r>
              <a:rPr lang="en-US" sz="3200" baseline="30000" dirty="0"/>
              <a:t>9</a:t>
            </a:r>
            <a:r>
              <a:rPr lang="en-US" sz="3200" dirty="0"/>
              <a:t>because, if you </a:t>
            </a:r>
            <a:r>
              <a:rPr lang="en-US" sz="3200" i="1" dirty="0"/>
              <a:t>confess with your mouth</a:t>
            </a:r>
            <a:r>
              <a:rPr lang="en-US" sz="3200" dirty="0"/>
              <a:t> that Jesus is Lord and believe in your heart that God raised him from the dead, you will be saved. </a:t>
            </a:r>
          </a:p>
          <a:p>
            <a:r>
              <a:rPr lang="en-US" sz="3200" baseline="30000" dirty="0"/>
              <a:t>10</a:t>
            </a:r>
            <a:r>
              <a:rPr lang="en-US" sz="3200" dirty="0"/>
              <a:t>For with the heart one believes and is justified, and with the mouth one confesses and is saved. </a:t>
            </a:r>
          </a:p>
        </p:txBody>
      </p:sp>
    </p:spTree>
    <p:extLst>
      <p:ext uri="{BB962C8B-B14F-4D97-AF65-F5344CB8AC3E}">
        <p14:creationId xmlns:p14="http://schemas.microsoft.com/office/powerpoint/2010/main" val="4006087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6001643"/>
          </a:xfrm>
          <a:prstGeom prst="rect">
            <a:avLst/>
          </a:prstGeom>
        </p:spPr>
        <p:txBody>
          <a:bodyPr wrap="square">
            <a:spAutoFit/>
          </a:bodyPr>
          <a:lstStyle/>
          <a:p>
            <a:r>
              <a:rPr lang="en-US" sz="3200" dirty="0"/>
              <a:t>It was clearly a practice of the early church as an initial response to the gospel—everyone who believed in Jesus got baptized into his name Acts 2.</a:t>
            </a:r>
          </a:p>
          <a:p>
            <a:endParaRPr lang="en-US" sz="3200" dirty="0"/>
          </a:p>
          <a:p>
            <a:r>
              <a:rPr lang="en-US" sz="3200" dirty="0"/>
              <a:t>Acts 2:37-38, 41 (ESV) </a:t>
            </a:r>
          </a:p>
          <a:p>
            <a:r>
              <a:rPr lang="en-US" sz="3200" baseline="30000" dirty="0"/>
              <a:t>37</a:t>
            </a:r>
            <a:r>
              <a:rPr lang="en-US" sz="3200" dirty="0"/>
              <a:t>Now when they heard this they were cut to the heart, and said to Peter and the rest of the apostles, “Brothers, what shall we do?” </a:t>
            </a:r>
          </a:p>
          <a:p>
            <a:r>
              <a:rPr lang="en-US" sz="3200" baseline="30000" dirty="0"/>
              <a:t>38</a:t>
            </a:r>
            <a:r>
              <a:rPr lang="en-US" sz="3200" dirty="0"/>
              <a:t>And Peter said to them, “Repent and be baptized every one of you </a:t>
            </a:r>
            <a:r>
              <a:rPr lang="en-US" sz="3200" b="1" dirty="0"/>
              <a:t>in the name of Jesus Christ</a:t>
            </a:r>
            <a:r>
              <a:rPr lang="en-US" sz="3200" dirty="0"/>
              <a:t> for the forgiveness of your sins, and you will receive the gift of the Holy Spirit….</a:t>
            </a:r>
          </a:p>
          <a:p>
            <a:r>
              <a:rPr lang="en-US" sz="3200" baseline="30000" dirty="0"/>
              <a:t>41</a:t>
            </a:r>
            <a:r>
              <a:rPr lang="en-US" sz="3200" dirty="0"/>
              <a:t>So those who received his word were baptized, and there were added that day about three thousand souls. </a:t>
            </a:r>
          </a:p>
        </p:txBody>
      </p:sp>
    </p:spTree>
    <p:extLst>
      <p:ext uri="{BB962C8B-B14F-4D97-AF65-F5344CB8AC3E}">
        <p14:creationId xmlns:p14="http://schemas.microsoft.com/office/powerpoint/2010/main" val="1169333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66534</TotalTime>
  <Words>2134</Words>
  <Application>Microsoft Macintosh PowerPoint</Application>
  <PresentationFormat>Widescreen</PresentationFormat>
  <Paragraphs>177</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BAPTISM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Kings 16</dc:title>
  <dc:creator>Samuel Nelson</dc:creator>
  <cp:lastModifiedBy>Samuel Nelson</cp:lastModifiedBy>
  <cp:revision>40</cp:revision>
  <dcterms:created xsi:type="dcterms:W3CDTF">2024-07-06T13:03:11Z</dcterms:created>
  <dcterms:modified xsi:type="dcterms:W3CDTF">2024-12-07T20:33:24Z</dcterms:modified>
</cp:coreProperties>
</file>